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DBF6-91BB-4CB1-96CA-7EC1DEF6FDA6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F572-2783-4AEA-BE87-E42FA0094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54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1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4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0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3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8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8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58DEB-8365-4140-A7BC-17DE8686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796" y="119999"/>
            <a:ext cx="10499388" cy="6618002"/>
          </a:xfrm>
        </p:spPr>
        <p:txBody>
          <a:bodyPr>
            <a:normAutofit fontScale="90000"/>
          </a:bodyPr>
          <a:lstStyle/>
          <a:p>
            <a:br>
              <a:rPr lang="zh-TW" altLang="zh-TW" sz="5300" dirty="0"/>
            </a:br>
            <a:r>
              <a:rPr lang="en-US" altLang="zh-TW" sz="5300" dirty="0"/>
              <a:t>Capstone Project II </a:t>
            </a:r>
            <a:br>
              <a:rPr lang="zh-TW" altLang="zh-TW" sz="5300" dirty="0"/>
            </a:br>
            <a:r>
              <a:rPr lang="en-US" altLang="zh-TW" sz="5300" dirty="0"/>
              <a:t>Predicting individual annual cost of medical insurance by ML method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sz="4000" dirty="0"/>
              <a:t>By </a:t>
            </a:r>
            <a:br>
              <a:rPr lang="en-US" altLang="zh-TW" sz="4000" dirty="0"/>
            </a:br>
            <a:r>
              <a:rPr lang="en-US" altLang="zh-TW" sz="4000" dirty="0"/>
              <a:t>Lok Hang Ronald, Wong</a:t>
            </a:r>
            <a:br>
              <a:rPr lang="zh-TW" altLang="zh-TW" dirty="0"/>
            </a:br>
            <a:br>
              <a:rPr lang="zh-TW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51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Modelling – Feature Selection</a:t>
            </a:r>
            <a:endParaRPr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31BB5C-5672-4A3C-878D-8574BD98EBC3}"/>
              </a:ext>
            </a:extLst>
          </p:cNvPr>
          <p:cNvSpPr txBox="1"/>
          <p:nvPr/>
        </p:nvSpPr>
        <p:spPr>
          <a:xfrm>
            <a:off x="857839" y="1289046"/>
            <a:ext cx="897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OLS Summary Report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B969B4-5C0B-4FB2-8CAA-226C627C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7" t="23720" r="47809" b="24399"/>
          <a:stretch/>
        </p:blipFill>
        <p:spPr>
          <a:xfrm>
            <a:off x="2950591" y="1823117"/>
            <a:ext cx="5599520" cy="48142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85C8ED5-C502-46E4-98A1-9136B5BA7E42}"/>
              </a:ext>
            </a:extLst>
          </p:cNvPr>
          <p:cNvSpPr/>
          <p:nvPr/>
        </p:nvSpPr>
        <p:spPr>
          <a:xfrm>
            <a:off x="6096000" y="1668544"/>
            <a:ext cx="606458" cy="5024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3749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Modelling – Feature Selection</a:t>
            </a:r>
            <a:endParaRPr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31BB5C-5672-4A3C-878D-8574BD98EBC3}"/>
              </a:ext>
            </a:extLst>
          </p:cNvPr>
          <p:cNvSpPr txBox="1"/>
          <p:nvPr/>
        </p:nvSpPr>
        <p:spPr>
          <a:xfrm>
            <a:off x="857839" y="1033541"/>
            <a:ext cx="897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Recursive Feature Elimination and Cross-Validation Selection (RFECV)</a:t>
            </a:r>
            <a:endParaRPr lang="en-US" altLang="zh-TW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881D46-6295-45B5-8C14-6AF170045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86" y="1729177"/>
            <a:ext cx="8460813" cy="512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B7ED45F-FB59-48F4-8ACB-B1B51A5B434D}"/>
              </a:ext>
            </a:extLst>
          </p:cNvPr>
          <p:cNvCxnSpPr>
            <a:cxnSpLocks/>
          </p:cNvCxnSpPr>
          <p:nvPr/>
        </p:nvCxnSpPr>
        <p:spPr>
          <a:xfrm flipV="1">
            <a:off x="5243810" y="2111604"/>
            <a:ext cx="0" cy="425028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2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Result – OLS Model</a:t>
            </a:r>
            <a:endParaRPr lang="zh-TW" altLang="en-US" sz="3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D6156E-6DEA-4159-8805-2A6B7892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70186"/>
              </p:ext>
            </p:extLst>
          </p:nvPr>
        </p:nvGraphicFramePr>
        <p:xfrm>
          <a:off x="2146203" y="1989006"/>
          <a:ext cx="6692127" cy="28799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30440">
                  <a:extLst>
                    <a:ext uri="{9D8B030D-6E8A-4147-A177-3AD203B41FA5}">
                      <a16:colId xmlns:a16="http://schemas.microsoft.com/office/drawing/2014/main" val="2089316187"/>
                    </a:ext>
                  </a:extLst>
                </a:gridCol>
                <a:gridCol w="2230440">
                  <a:extLst>
                    <a:ext uri="{9D8B030D-6E8A-4147-A177-3AD203B41FA5}">
                      <a16:colId xmlns:a16="http://schemas.microsoft.com/office/drawing/2014/main" val="4127209659"/>
                    </a:ext>
                  </a:extLst>
                </a:gridCol>
                <a:gridCol w="2231247">
                  <a:extLst>
                    <a:ext uri="{9D8B030D-6E8A-4147-A177-3AD203B41FA5}">
                      <a16:colId xmlns:a16="http://schemas.microsoft.com/office/drawing/2014/main" val="3627405688"/>
                    </a:ext>
                  </a:extLst>
                </a:gridCol>
              </a:tblGrid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Model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R2 Score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RMSE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335431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All Features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0.786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6033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091483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Best 6 Features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0.643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7793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985559"/>
                  </a:ext>
                </a:extLst>
              </a:tr>
              <a:tr h="80305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Drop 5 Features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0.785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6042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615878"/>
                  </a:ext>
                </a:extLst>
              </a:tr>
            </a:tbl>
          </a:graphicData>
        </a:graphic>
      </p:graphicFrame>
      <p:sp>
        <p:nvSpPr>
          <p:cNvPr id="3" name="箭號: 向右 2">
            <a:extLst>
              <a:ext uri="{FF2B5EF4-FFF2-40B4-BE49-F238E27FC236}">
                <a16:creationId xmlns:a16="http://schemas.microsoft.com/office/drawing/2014/main" id="{4D911472-CD31-4A21-BCF0-A9099380251B}"/>
              </a:ext>
            </a:extLst>
          </p:cNvPr>
          <p:cNvSpPr/>
          <p:nvPr/>
        </p:nvSpPr>
        <p:spPr>
          <a:xfrm rot="10800000">
            <a:off x="8964891" y="4392892"/>
            <a:ext cx="904974" cy="22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36E7B0-6710-4D29-81DB-E4D6B1D719D0}"/>
              </a:ext>
            </a:extLst>
          </p:cNvPr>
          <p:cNvSpPr txBox="1"/>
          <p:nvPr/>
        </p:nvSpPr>
        <p:spPr>
          <a:xfrm>
            <a:off x="10018422" y="4275181"/>
            <a:ext cx="247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Best OLS Model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82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Result – RFR Model</a:t>
            </a:r>
            <a:endParaRPr lang="zh-TW" altLang="en-US" sz="3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D6156E-6DEA-4159-8805-2A6B7892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78040"/>
              </p:ext>
            </p:extLst>
          </p:nvPr>
        </p:nvGraphicFramePr>
        <p:xfrm>
          <a:off x="2146203" y="2648884"/>
          <a:ext cx="6692127" cy="207693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30440">
                  <a:extLst>
                    <a:ext uri="{9D8B030D-6E8A-4147-A177-3AD203B41FA5}">
                      <a16:colId xmlns:a16="http://schemas.microsoft.com/office/drawing/2014/main" val="2089316187"/>
                    </a:ext>
                  </a:extLst>
                </a:gridCol>
                <a:gridCol w="2230440">
                  <a:extLst>
                    <a:ext uri="{9D8B030D-6E8A-4147-A177-3AD203B41FA5}">
                      <a16:colId xmlns:a16="http://schemas.microsoft.com/office/drawing/2014/main" val="4127209659"/>
                    </a:ext>
                  </a:extLst>
                </a:gridCol>
                <a:gridCol w="2231247">
                  <a:extLst>
                    <a:ext uri="{9D8B030D-6E8A-4147-A177-3AD203B41FA5}">
                      <a16:colId xmlns:a16="http://schemas.microsoft.com/office/drawing/2014/main" val="3627405688"/>
                    </a:ext>
                  </a:extLst>
                </a:gridCol>
              </a:tblGrid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Model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R2 Score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RMSE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335431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All Features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0.862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4840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091483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Best 6 Features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0.862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4844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985559"/>
                  </a:ext>
                </a:extLst>
              </a:tr>
            </a:tbl>
          </a:graphicData>
        </a:graphic>
      </p:graphicFrame>
      <p:sp>
        <p:nvSpPr>
          <p:cNvPr id="3" name="箭號: 向右 2">
            <a:extLst>
              <a:ext uri="{FF2B5EF4-FFF2-40B4-BE49-F238E27FC236}">
                <a16:creationId xmlns:a16="http://schemas.microsoft.com/office/drawing/2014/main" id="{4D911472-CD31-4A21-BCF0-A9099380251B}"/>
              </a:ext>
            </a:extLst>
          </p:cNvPr>
          <p:cNvSpPr/>
          <p:nvPr/>
        </p:nvSpPr>
        <p:spPr>
          <a:xfrm rot="10800000">
            <a:off x="8964891" y="4392892"/>
            <a:ext cx="904974" cy="22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36E7B0-6710-4D29-81DB-E4D6B1D719D0}"/>
              </a:ext>
            </a:extLst>
          </p:cNvPr>
          <p:cNvSpPr txBox="1"/>
          <p:nvPr/>
        </p:nvSpPr>
        <p:spPr>
          <a:xfrm>
            <a:off x="10018422" y="4275181"/>
            <a:ext cx="247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Best RFR Model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856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Result –Model Selection</a:t>
            </a:r>
            <a:endParaRPr lang="zh-TW" altLang="en-US" sz="3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D6156E-6DEA-4159-8805-2A6B7892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07927"/>
              </p:ext>
            </p:extLst>
          </p:nvPr>
        </p:nvGraphicFramePr>
        <p:xfrm>
          <a:off x="2146203" y="2648884"/>
          <a:ext cx="6692127" cy="207693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30440">
                  <a:extLst>
                    <a:ext uri="{9D8B030D-6E8A-4147-A177-3AD203B41FA5}">
                      <a16:colId xmlns:a16="http://schemas.microsoft.com/office/drawing/2014/main" val="2089316187"/>
                    </a:ext>
                  </a:extLst>
                </a:gridCol>
                <a:gridCol w="2230440">
                  <a:extLst>
                    <a:ext uri="{9D8B030D-6E8A-4147-A177-3AD203B41FA5}">
                      <a16:colId xmlns:a16="http://schemas.microsoft.com/office/drawing/2014/main" val="4127209659"/>
                    </a:ext>
                  </a:extLst>
                </a:gridCol>
                <a:gridCol w="2231247">
                  <a:extLst>
                    <a:ext uri="{9D8B030D-6E8A-4147-A177-3AD203B41FA5}">
                      <a16:colId xmlns:a16="http://schemas.microsoft.com/office/drawing/2014/main" val="3627405688"/>
                    </a:ext>
                  </a:extLst>
                </a:gridCol>
              </a:tblGrid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Model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R2 Score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RMSE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335431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Best OLS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0.785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6042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091483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Best RFR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0.862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4844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985559"/>
                  </a:ext>
                </a:extLst>
              </a:tr>
            </a:tbl>
          </a:graphicData>
        </a:graphic>
      </p:graphicFrame>
      <p:sp>
        <p:nvSpPr>
          <p:cNvPr id="3" name="箭號: 向右 2">
            <a:extLst>
              <a:ext uri="{FF2B5EF4-FFF2-40B4-BE49-F238E27FC236}">
                <a16:creationId xmlns:a16="http://schemas.microsoft.com/office/drawing/2014/main" id="{4D911472-CD31-4A21-BCF0-A9099380251B}"/>
              </a:ext>
            </a:extLst>
          </p:cNvPr>
          <p:cNvSpPr/>
          <p:nvPr/>
        </p:nvSpPr>
        <p:spPr>
          <a:xfrm rot="10800000">
            <a:off x="8964891" y="4392892"/>
            <a:ext cx="904974" cy="22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36E7B0-6710-4D29-81DB-E4D6B1D719D0}"/>
              </a:ext>
            </a:extLst>
          </p:cNvPr>
          <p:cNvSpPr txBox="1"/>
          <p:nvPr/>
        </p:nvSpPr>
        <p:spPr>
          <a:xfrm>
            <a:off x="10018422" y="4275181"/>
            <a:ext cx="247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Selected Model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91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Result –Feature Importance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753931-0CC8-4ED6-A49D-6237CF4978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547" y="1136524"/>
            <a:ext cx="6910245" cy="57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C1BC723D-0519-4805-8664-11BAD2294205}"/>
              </a:ext>
            </a:extLst>
          </p:cNvPr>
          <p:cNvSpPr/>
          <p:nvPr/>
        </p:nvSpPr>
        <p:spPr>
          <a:xfrm>
            <a:off x="9803876" y="3582186"/>
            <a:ext cx="358616" cy="1385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E471933D-A262-487D-85DC-9378CAEE21E4}"/>
              </a:ext>
            </a:extLst>
          </p:cNvPr>
          <p:cNvSpPr/>
          <p:nvPr/>
        </p:nvSpPr>
        <p:spPr>
          <a:xfrm rot="10800000">
            <a:off x="9803876" y="2205873"/>
            <a:ext cx="358616" cy="1385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8B89DF1-BE7B-4211-9CAF-AD03CE4E7033}"/>
              </a:ext>
            </a:extLst>
          </p:cNvPr>
          <p:cNvCxnSpPr>
            <a:cxnSpLocks/>
          </p:cNvCxnSpPr>
          <p:nvPr/>
        </p:nvCxnSpPr>
        <p:spPr>
          <a:xfrm>
            <a:off x="3252247" y="3582186"/>
            <a:ext cx="758857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1F1C01-91A6-425A-A504-7165A7465FEF}"/>
              </a:ext>
            </a:extLst>
          </p:cNvPr>
          <p:cNvSpPr txBox="1"/>
          <p:nvPr/>
        </p:nvSpPr>
        <p:spPr>
          <a:xfrm>
            <a:off x="10251847" y="2174266"/>
            <a:ext cx="1687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Adopted in selected model</a:t>
            </a:r>
            <a:endParaRPr lang="zh-TW" altLang="en-US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C7DF13-36DB-44DB-AC29-AB5556596FAC}"/>
              </a:ext>
            </a:extLst>
          </p:cNvPr>
          <p:cNvSpPr txBox="1"/>
          <p:nvPr/>
        </p:nvSpPr>
        <p:spPr>
          <a:xfrm>
            <a:off x="10251847" y="3674882"/>
            <a:ext cx="183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Not adopted in selected model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018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Future Studies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CE0CC7-CBC7-4DBE-AA12-A998082337A3}"/>
              </a:ext>
            </a:extLst>
          </p:cNvPr>
          <p:cNvSpPr txBox="1"/>
          <p:nvPr/>
        </p:nvSpPr>
        <p:spPr>
          <a:xfrm>
            <a:off x="999241" y="1597249"/>
            <a:ext cx="9954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Increasing data size to prevent over-fitting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Comprise more customer information (More features)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Comparing more ML methods such as K-NN and Neural 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27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1564228-FE28-4582-B1D1-3D182BFE32BF}"/>
              </a:ext>
            </a:extLst>
          </p:cNvPr>
          <p:cNvSpPr txBox="1"/>
          <p:nvPr/>
        </p:nvSpPr>
        <p:spPr>
          <a:xfrm>
            <a:off x="999241" y="1597249"/>
            <a:ext cx="9954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Established a model for predicting medical insurance cost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Explored important and non-essential factors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Importance to start-up companies and general public</a:t>
            </a:r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00360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4775780" y="2592973"/>
            <a:ext cx="2899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2833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Background Information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7124C5-8F3D-447D-A7CD-4C14CFE522E6}"/>
              </a:ext>
            </a:extLst>
          </p:cNvPr>
          <p:cNvSpPr txBox="1"/>
          <p:nvPr/>
        </p:nvSpPr>
        <p:spPr>
          <a:xfrm>
            <a:off x="838986" y="1602556"/>
            <a:ext cx="104166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Medical cost is one of the largest burdens of Americans</a:t>
            </a:r>
          </a:p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Health care spending per person surpassed $10,000 in 2016 </a:t>
            </a:r>
          </a:p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March steadily higher to $14,944 in 2023. </a:t>
            </a:r>
            <a:endParaRPr lang="zh-TW" altLang="en-US" sz="2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71DD66-2DE8-4ADC-850E-F432AD2D63C6}"/>
              </a:ext>
            </a:extLst>
          </p:cNvPr>
          <p:cNvSpPr txBox="1"/>
          <p:nvPr/>
        </p:nvSpPr>
        <p:spPr>
          <a:xfrm>
            <a:off x="5373279" y="6192567"/>
            <a:ext cx="81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Statistic source from Centers for Medicare and Medicaid Services (CMS) </a:t>
            </a:r>
            <a:endParaRPr lang="zh-TW" altLang="en-US" dirty="0"/>
          </a:p>
        </p:txBody>
      </p:sp>
      <p:pic>
        <p:nvPicPr>
          <p:cNvPr id="1032" name="Picture 8" descr="Image result for rising medical insurance">
            <a:extLst>
              <a:ext uri="{FF2B5EF4-FFF2-40B4-BE49-F238E27FC236}">
                <a16:creationId xmlns:a16="http://schemas.microsoft.com/office/drawing/2014/main" id="{04AF68C7-7FBE-4775-A8AF-1B9F788C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896886"/>
            <a:ext cx="2220601" cy="2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ising medical insurance">
            <a:extLst>
              <a:ext uri="{FF2B5EF4-FFF2-40B4-BE49-F238E27FC236}">
                <a16:creationId xmlns:a16="http://schemas.microsoft.com/office/drawing/2014/main" id="{F7E53FEA-4C89-4FDC-9EAA-2B4690BA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72" y="3896886"/>
            <a:ext cx="3301885" cy="219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76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Who might Care?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7124C5-8F3D-447D-A7CD-4C14CFE522E6}"/>
              </a:ext>
            </a:extLst>
          </p:cNvPr>
          <p:cNvSpPr txBox="1"/>
          <p:nvPr/>
        </p:nvSpPr>
        <p:spPr>
          <a:xfrm>
            <a:off x="838986" y="1602556"/>
            <a:ext cx="104166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Start-up Companies</a:t>
            </a:r>
          </a:p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Provide services such as consulting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Finding potential customers</a:t>
            </a:r>
          </a:p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General Public</a:t>
            </a:r>
          </a:p>
          <a:p>
            <a:endParaRPr lang="en-US" altLang="zh-TW" sz="26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600" dirty="0"/>
              <a:t>Evaluation of their current planes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altLang="zh-TW" sz="26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600" dirty="0"/>
              <a:t>Better planning and strategy</a:t>
            </a:r>
            <a:endParaRPr lang="zh-TW" altLang="en-US" sz="2600" dirty="0"/>
          </a:p>
        </p:txBody>
      </p:sp>
      <p:pic>
        <p:nvPicPr>
          <p:cNvPr id="1030" name="Picture 6" descr="Image result for rising medical insurance">
            <a:extLst>
              <a:ext uri="{FF2B5EF4-FFF2-40B4-BE49-F238E27FC236}">
                <a16:creationId xmlns:a16="http://schemas.microsoft.com/office/drawing/2014/main" id="{1471D663-6DD5-4594-9D1B-95FB7D8D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44" y="3453978"/>
            <a:ext cx="3902696" cy="29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o">
            <a:extLst>
              <a:ext uri="{FF2B5EF4-FFF2-40B4-BE49-F238E27FC236}">
                <a16:creationId xmlns:a16="http://schemas.microsoft.com/office/drawing/2014/main" id="{37A09252-4912-4A19-9372-746B22C6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18" y="400918"/>
            <a:ext cx="3976622" cy="26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9A606AC-07AD-43A8-A12A-B2F21B13DA5D}"/>
              </a:ext>
            </a:extLst>
          </p:cNvPr>
          <p:cNvSpPr txBox="1"/>
          <p:nvPr/>
        </p:nvSpPr>
        <p:spPr>
          <a:xfrm>
            <a:off x="6553118" y="6571552"/>
            <a:ext cx="3684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Photo source: http://canonprintermx410.blogspot.com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791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Dataset</a:t>
            </a:r>
            <a:endParaRPr lang="zh-TW" altLang="en-US" sz="3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4A34BE0-93FF-4B37-A3E4-7F4394EA3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t="67079" r="50000" b="13127"/>
          <a:stretch/>
        </p:blipFill>
        <p:spPr>
          <a:xfrm>
            <a:off x="1630836" y="2247120"/>
            <a:ext cx="7499376" cy="25794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91D6D1-B461-4BB5-93FD-9781E0D556A5}"/>
              </a:ext>
            </a:extLst>
          </p:cNvPr>
          <p:cNvSpPr txBox="1"/>
          <p:nvPr/>
        </p:nvSpPr>
        <p:spPr>
          <a:xfrm>
            <a:off x="1225485" y="1234911"/>
            <a:ext cx="774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1337 customers with their information obtained from Kaggle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920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Project Outline</a:t>
            </a:r>
            <a:endParaRPr lang="zh-TW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FAE04-FC2B-4FC2-A5B9-2C35A5B178D3}"/>
              </a:ext>
            </a:extLst>
          </p:cNvPr>
          <p:cNvSpPr/>
          <p:nvPr/>
        </p:nvSpPr>
        <p:spPr>
          <a:xfrm>
            <a:off x="4610100" y="810868"/>
            <a:ext cx="2971800" cy="632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Data Wrangling </a:t>
            </a:r>
            <a:endParaRPr lang="zh-TW" sz="16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2E621-6F59-4598-9F44-BD4C855BCBF3}"/>
              </a:ext>
            </a:extLst>
          </p:cNvPr>
          <p:cNvSpPr/>
          <p:nvPr/>
        </p:nvSpPr>
        <p:spPr>
          <a:xfrm>
            <a:off x="4610100" y="198434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Exploratory Data Analysis (EDA)</a:t>
            </a:r>
            <a:endParaRPr lang="zh-TW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925CDA97-7263-4168-900A-93419E83868A}"/>
              </a:ext>
            </a:extLst>
          </p:cNvPr>
          <p:cNvSpPr/>
          <p:nvPr/>
        </p:nvSpPr>
        <p:spPr>
          <a:xfrm rot="5400000">
            <a:off x="5833110" y="146999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945735-75EE-47C4-AB83-528533680BF2}"/>
              </a:ext>
            </a:extLst>
          </p:cNvPr>
          <p:cNvSpPr/>
          <p:nvPr/>
        </p:nvSpPr>
        <p:spPr>
          <a:xfrm>
            <a:off x="4594860" y="321116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Pre-processing and Training Data</a:t>
            </a:r>
            <a:endParaRPr lang="zh-TW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DC66070-62DA-4419-A68E-2F2375503E6E}"/>
              </a:ext>
            </a:extLst>
          </p:cNvPr>
          <p:cNvSpPr/>
          <p:nvPr/>
        </p:nvSpPr>
        <p:spPr>
          <a:xfrm rot="5400000">
            <a:off x="5821680" y="269681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E85BAE-C175-4BC0-9427-A217684F8FC5}"/>
              </a:ext>
            </a:extLst>
          </p:cNvPr>
          <p:cNvSpPr/>
          <p:nvPr/>
        </p:nvSpPr>
        <p:spPr>
          <a:xfrm>
            <a:off x="4585970" y="449132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Modeling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B93FEDC-A747-4024-A785-9A7CAC939778}"/>
              </a:ext>
            </a:extLst>
          </p:cNvPr>
          <p:cNvSpPr/>
          <p:nvPr/>
        </p:nvSpPr>
        <p:spPr>
          <a:xfrm rot="5400000">
            <a:off x="5822315" y="396173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183DCD-2E4B-45CB-878E-20811E1DB17D}"/>
              </a:ext>
            </a:extLst>
          </p:cNvPr>
          <p:cNvSpPr/>
          <p:nvPr/>
        </p:nvSpPr>
        <p:spPr>
          <a:xfrm>
            <a:off x="4585970" y="586292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Conclusion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57C39CB1-60A6-4CC3-A302-1462B31E0078}"/>
              </a:ext>
            </a:extLst>
          </p:cNvPr>
          <p:cNvSpPr/>
          <p:nvPr/>
        </p:nvSpPr>
        <p:spPr>
          <a:xfrm rot="5400000">
            <a:off x="5783580" y="524951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CBDAF2-CE61-4304-8048-343092F88E52}"/>
              </a:ext>
            </a:extLst>
          </p:cNvPr>
          <p:cNvSpPr txBox="1"/>
          <p:nvPr/>
        </p:nvSpPr>
        <p:spPr>
          <a:xfrm>
            <a:off x="7833674" y="803932"/>
            <a:ext cx="2318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-Cleaning Data</a:t>
            </a:r>
            <a:endParaRPr lang="zh-TW" altLang="zh-TW" dirty="0"/>
          </a:p>
          <a:p>
            <a:r>
              <a:rPr lang="en-US" altLang="zh-TW" dirty="0"/>
              <a:t>-Data Quality Checking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B969F2-80FC-41A8-ACEA-6797B093F45C}"/>
              </a:ext>
            </a:extLst>
          </p:cNvPr>
          <p:cNvSpPr txBox="1"/>
          <p:nvPr/>
        </p:nvSpPr>
        <p:spPr>
          <a:xfrm>
            <a:off x="7916196" y="1953868"/>
            <a:ext cx="1925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-Data Visualization</a:t>
            </a:r>
            <a:endParaRPr lang="zh-TW" altLang="zh-TW" dirty="0"/>
          </a:p>
          <a:p>
            <a:r>
              <a:rPr lang="en-US" altLang="zh-TW" dirty="0"/>
              <a:t>-Statistical Testing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5C17B12-0E04-47B1-9EB1-63BC84119190}"/>
              </a:ext>
            </a:extLst>
          </p:cNvPr>
          <p:cNvSpPr txBox="1"/>
          <p:nvPr/>
        </p:nvSpPr>
        <p:spPr>
          <a:xfrm>
            <a:off x="7813524" y="3217965"/>
            <a:ext cx="194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-One-hot encoding</a:t>
            </a:r>
            <a:endParaRPr lang="zh-TW" altLang="zh-TW" dirty="0"/>
          </a:p>
          <a:p>
            <a:r>
              <a:rPr lang="en-US" altLang="zh-TW" dirty="0"/>
              <a:t>-Data Splitting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82DD17B-00CD-4E86-AE7D-1DF4F2D3B329}"/>
              </a:ext>
            </a:extLst>
          </p:cNvPr>
          <p:cNvSpPr txBox="1"/>
          <p:nvPr/>
        </p:nvSpPr>
        <p:spPr>
          <a:xfrm>
            <a:off x="7833674" y="4491328"/>
            <a:ext cx="2863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-Models Comparison</a:t>
            </a:r>
            <a:endParaRPr lang="zh-TW" altLang="zh-TW" dirty="0"/>
          </a:p>
          <a:p>
            <a:r>
              <a:rPr lang="en-US" altLang="zh-TW" dirty="0"/>
              <a:t>-Model Features Importance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99D2D4-503A-47C5-89F0-EE652F188D43}"/>
              </a:ext>
            </a:extLst>
          </p:cNvPr>
          <p:cNvSpPr txBox="1"/>
          <p:nvPr/>
        </p:nvSpPr>
        <p:spPr>
          <a:xfrm>
            <a:off x="7833674" y="5855016"/>
            <a:ext cx="209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-Predicting Accuracy</a:t>
            </a:r>
            <a:endParaRPr lang="zh-TW" altLang="zh-TW" dirty="0"/>
          </a:p>
          <a:p>
            <a:r>
              <a:rPr lang="en-US" altLang="zh-TW" dirty="0"/>
              <a:t>-Other Findings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42112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Exploratory Data Analysis (EDA) – t-test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F89DF96-FB6B-42E2-8D87-C5FBED9D9AA1}"/>
              </a:ext>
            </a:extLst>
          </p:cNvPr>
          <p:cNvSpPr txBox="1"/>
          <p:nvPr/>
        </p:nvSpPr>
        <p:spPr>
          <a:xfrm>
            <a:off x="838986" y="1932495"/>
            <a:ext cx="914865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For comparing categorical variable with numerical variable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For 2 unique values in categorical variable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Null Hypothesis: Mean of two groups are the same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Adopted for gender and smoking behavior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67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Exploratory Data Analysis (EDA) – One-way ANOVA</a:t>
            </a:r>
            <a:endParaRPr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4E71A00-5D91-472B-99E2-FD1F85FCEE75}"/>
              </a:ext>
            </a:extLst>
          </p:cNvPr>
          <p:cNvSpPr txBox="1"/>
          <p:nvPr/>
        </p:nvSpPr>
        <p:spPr>
          <a:xfrm>
            <a:off x="838986" y="1932495"/>
            <a:ext cx="914865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For comparing categorical variable with numerical variable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For 3 or more unique values in categorical variable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Null Hypothesis: Mean of all groups are the same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Adopted for region and family size (0 to 5 children)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288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Exploratory Data Analysis (EDA) – chi-squared test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FA59E2-9E6D-448C-A9F4-6D5C926EFAE1}"/>
              </a:ext>
            </a:extLst>
          </p:cNvPr>
          <p:cNvSpPr txBox="1"/>
          <p:nvPr/>
        </p:nvSpPr>
        <p:spPr>
          <a:xfrm>
            <a:off x="838986" y="1932495"/>
            <a:ext cx="961853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For checking correlation between categorical variables 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Similar with heatmap for numerical variables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Null Hypothesis: The categorical variables are not correlated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Findings: Smoker and Gender,  </a:t>
            </a:r>
            <a:r>
              <a:rPr lang="en-US" altLang="zh-TW" sz="2800" dirty="0" err="1"/>
              <a:t>bmi</a:t>
            </a:r>
            <a:r>
              <a:rPr lang="en-US" altLang="zh-TW" sz="2800" dirty="0"/>
              <a:t> and Gender are correlated</a:t>
            </a:r>
          </a:p>
        </p:txBody>
      </p:sp>
    </p:spTree>
    <p:extLst>
      <p:ext uri="{BB962C8B-B14F-4D97-AF65-F5344CB8AC3E}">
        <p14:creationId xmlns:p14="http://schemas.microsoft.com/office/powerpoint/2010/main" val="259868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Modelling</a:t>
            </a:r>
            <a:endParaRPr lang="zh-TW" altLang="en-US" sz="3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2C16CF0-0949-48F9-ABB1-9B0ACAED6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77683"/>
              </p:ext>
            </p:extLst>
          </p:nvPr>
        </p:nvGraphicFramePr>
        <p:xfrm>
          <a:off x="2032000" y="2284516"/>
          <a:ext cx="8128000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27491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9184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Approach 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Approach 2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TW" sz="3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Ordinary least squares (OLS)</a:t>
                      </a:r>
                      <a:endParaRPr lang="zh-TW" altLang="zh-TW" sz="4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Regressor (RFR)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2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6962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262</TotalTime>
  <Words>451</Words>
  <Application>Microsoft Office PowerPoint</Application>
  <PresentationFormat>寬螢幕</PresentationFormat>
  <Paragraphs>124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Wingdings 2</vt:lpstr>
      <vt:lpstr>HDOfficeLightV0</vt:lpstr>
      <vt:lpstr> Capstone Project II  Predicting individual annual cost of medical insurance by ML method   By  Lok Hang Ronald, Wong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pringboard – DSC Capstone Project II  Predicting individual annual cost of medical insurance by ML method Final Report  </dc:title>
  <dc:creator>Wong, Lok-Yin Roy</dc:creator>
  <cp:lastModifiedBy>Wong, Lok-Yin Roy</cp:lastModifiedBy>
  <cp:revision>18</cp:revision>
  <dcterms:created xsi:type="dcterms:W3CDTF">2021-02-21T17:37:18Z</dcterms:created>
  <dcterms:modified xsi:type="dcterms:W3CDTF">2021-02-21T22:00:37Z</dcterms:modified>
</cp:coreProperties>
</file>