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27"/>
  </p:notesMasterIdLst>
  <p:sldIdLst>
    <p:sldId id="256" r:id="rId2"/>
    <p:sldId id="257" r:id="rId3"/>
    <p:sldId id="275" r:id="rId4"/>
    <p:sldId id="259" r:id="rId5"/>
    <p:sldId id="276" r:id="rId6"/>
    <p:sldId id="260" r:id="rId7"/>
    <p:sldId id="261" r:id="rId8"/>
    <p:sldId id="262" r:id="rId9"/>
    <p:sldId id="263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73" r:id="rId24"/>
    <p:sldId id="277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DBF6-91BB-4CB1-96CA-7EC1DEF6FDA6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F572-2783-4AEA-BE87-E42FA0094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54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1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4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0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3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8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8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wiki.org/index.php/Max-pooling_/_Pool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owardsdatascience.com/simple-introduction-to-convolutional-neural-networks-cdf8d3077bac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hub.com/hunkim/PyTorchZeroToAl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stanford.edu/aditya86/ImageNetDog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introduction-to-convolutional-neural-networks-cdf8d3077ba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58DEB-8365-4140-A7BC-17DE8686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952" y="-1145130"/>
            <a:ext cx="10499388" cy="6618002"/>
          </a:xfrm>
        </p:spPr>
        <p:txBody>
          <a:bodyPr>
            <a:normAutofit/>
          </a:bodyPr>
          <a:lstStyle/>
          <a:p>
            <a:br>
              <a:rPr lang="zh-TW" altLang="zh-TW" sz="5300" dirty="0"/>
            </a:br>
            <a:r>
              <a:rPr lang="en-US" altLang="zh-TW" sz="5300" dirty="0"/>
              <a:t>Capstone Project III </a:t>
            </a:r>
            <a:br>
              <a:rPr lang="zh-TW" altLang="zh-TW" sz="5300" dirty="0"/>
            </a:br>
            <a:r>
              <a:rPr lang="en-US" altLang="zh-TW" sz="5400" dirty="0"/>
              <a:t>Establishing Images Classification System by Convolutional Neural Network (CNN) </a:t>
            </a:r>
            <a:br>
              <a:rPr lang="en-US" altLang="zh-TW" dirty="0"/>
            </a:br>
            <a:r>
              <a:rPr lang="en-US" altLang="zh-TW" sz="4000" dirty="0"/>
              <a:t>Lok Hang Ronald, Wong</a:t>
            </a:r>
            <a:br>
              <a:rPr lang="zh-TW" altLang="zh-TW" dirty="0"/>
            </a:br>
            <a:br>
              <a:rPr lang="zh-TW" altLang="zh-TW" dirty="0"/>
            </a:br>
            <a:endParaRPr lang="zh-TW" altLang="en-US" dirty="0"/>
          </a:p>
        </p:txBody>
      </p:sp>
      <p:pic>
        <p:nvPicPr>
          <p:cNvPr id="1030" name="Picture 6" descr="Dog Breed Identification | Kaggle">
            <a:extLst>
              <a:ext uri="{FF2B5EF4-FFF2-40B4-BE49-F238E27FC236}">
                <a16:creationId xmlns:a16="http://schemas.microsoft.com/office/drawing/2014/main" id="{E6271C2E-B771-4FD3-8549-4A5C604A1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83" y="3736901"/>
            <a:ext cx="64865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1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Convolution Neural Network (CNN) Model 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b="1" dirty="0"/>
              <a:t>Step 2 – Pooling</a:t>
            </a:r>
            <a:endParaRPr lang="zh-TW" altLang="en-US" dirty="0"/>
          </a:p>
        </p:txBody>
      </p:sp>
      <p:pic>
        <p:nvPicPr>
          <p:cNvPr id="3076" name="Picture 4" descr="Max-pooling / Pooling - Computer Science Wiki">
            <a:extLst>
              <a:ext uri="{FF2B5EF4-FFF2-40B4-BE49-F238E27FC236}">
                <a16:creationId xmlns:a16="http://schemas.microsoft.com/office/drawing/2014/main" id="{B82293DC-D9B2-4C50-B014-57067E375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39" y="2243983"/>
            <a:ext cx="7588663" cy="31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213039" y="5565931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</a:t>
            </a:r>
            <a:r>
              <a:rPr lang="en-US" altLang="zh-TW" dirty="0">
                <a:hlinkClick r:id="rId3"/>
              </a:rPr>
              <a:t>https://computersciencewiki.org/index.php/Max-pooling_/_Pooling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Convolution Neural Network (CNN) Model 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b="1" dirty="0"/>
              <a:t>Step 3 – Flattening (Fully Connected)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147785" y="5631601"/>
            <a:ext cx="8116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zh-TW" b="1" dirty="0"/>
              <a:t> </a:t>
            </a:r>
            <a:r>
              <a:rPr lang="en-US" altLang="zh-TW" b="1" u="sng" dirty="0">
                <a:hlinkClick r:id="rId2"/>
              </a:rPr>
              <a:t>https://towardsdatascience.com/simple-introduction-to-convolutional-neural-networks-cdf8d3077bac</a:t>
            </a:r>
            <a:endParaRPr lang="en-US" altLang="zh-TW" b="1" u="sng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30DDE9-AE1E-49CA-9033-996EAA613A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85" y="1933581"/>
            <a:ext cx="7896430" cy="3608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79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Convolution Neural Network (CNN) Model 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b="1" dirty="0"/>
              <a:t>Step 4 – Model training and Backpropagation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500" b="1" dirty="0" err="1"/>
              <a:t>Softmax</a:t>
            </a:r>
            <a:endParaRPr lang="zh-TW" altLang="en-US" sz="2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6243545"/>
            <a:ext cx="8116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zh-TW" b="1" dirty="0"/>
              <a:t> </a:t>
            </a:r>
            <a:r>
              <a:rPr lang="en-US" altLang="zh-TW" u="sng" dirty="0">
                <a:hlinkClick r:id="rId2"/>
              </a:rPr>
              <a:t>https://github.com/hunkim/PyTorchZeroToAll</a:t>
            </a:r>
            <a:endParaRPr lang="en-US" altLang="zh-TW" b="1" u="sng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 descr="PyTorch Lecture 09: Softmax Classifier - YouTube">
            <a:extLst>
              <a:ext uri="{FF2B5EF4-FFF2-40B4-BE49-F238E27FC236}">
                <a16:creationId xmlns:a16="http://schemas.microsoft.com/office/drawing/2014/main" id="{A2A8C763-599C-4C6C-A236-3562C89106F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r="5606"/>
          <a:stretch/>
        </p:blipFill>
        <p:spPr bwMode="auto">
          <a:xfrm>
            <a:off x="3011632" y="2568206"/>
            <a:ext cx="5892216" cy="36753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132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Convolution Neural Network (CNN) Model 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b="1" dirty="0"/>
              <a:t>Step 4 – Model training and Backpropagation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500" b="1" dirty="0" err="1"/>
              <a:t>Crossentropy</a:t>
            </a:r>
            <a:r>
              <a:rPr lang="en-US" altLang="zh-TW" sz="2500" b="1" dirty="0"/>
              <a:t> </a:t>
            </a:r>
            <a:endParaRPr lang="zh-TW" altLang="en-US" sz="2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 descr="Loss Functions — ML Glossary documentation">
            <a:extLst>
              <a:ext uri="{FF2B5EF4-FFF2-40B4-BE49-F238E27FC236}">
                <a16:creationId xmlns:a16="http://schemas.microsoft.com/office/drawing/2014/main" id="{E6EB1778-95D9-44A8-916F-0CED98E471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16" y="2405159"/>
            <a:ext cx="5274310" cy="3757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80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Convolution Neural Network (CNN) Model 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b="1" dirty="0"/>
              <a:t>Step 5 – Tunning of Hyperparameter</a:t>
            </a:r>
            <a:endParaRPr lang="zh-TW" altLang="zh-TW" sz="25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TW" altLang="en-US" sz="2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9516609-F89D-4E62-BAC8-5A0BA8C6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15608"/>
              </p:ext>
            </p:extLst>
          </p:nvPr>
        </p:nvGraphicFramePr>
        <p:xfrm>
          <a:off x="1673157" y="2119608"/>
          <a:ext cx="9580532" cy="3657598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769616">
                  <a:extLst>
                    <a:ext uri="{9D8B030D-6E8A-4147-A177-3AD203B41FA5}">
                      <a16:colId xmlns:a16="http://schemas.microsoft.com/office/drawing/2014/main" val="896680171"/>
                    </a:ext>
                  </a:extLst>
                </a:gridCol>
                <a:gridCol w="6810916">
                  <a:extLst>
                    <a:ext uri="{9D8B030D-6E8A-4147-A177-3AD203B41FA5}">
                      <a16:colId xmlns:a16="http://schemas.microsoft.com/office/drawing/2014/main" val="929907644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Hyperparameter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Description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68576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No. of Epoch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No. of times updating bias and weighting of CNN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01248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Learning rate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Step size of each epoch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85638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Activation Function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kern="100" dirty="0">
                          <a:effectLst/>
                        </a:rPr>
                        <a:t>Fitting function mapping input and output</a:t>
                      </a:r>
                      <a:endParaRPr lang="zh-TW" sz="2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31468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Dropout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%, no. and position of network dropout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41672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No. of layer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Combination of Step 1 &amp; Step 2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918893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500" kern="100">
                          <a:effectLst/>
                        </a:rPr>
                        <a:t>Filter</a:t>
                      </a:r>
                      <a:endParaRPr lang="zh-TW" sz="2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kern="100" dirty="0">
                          <a:effectLst/>
                        </a:rPr>
                        <a:t>Size &amp; padding of filters</a:t>
                      </a:r>
                      <a:endParaRPr lang="zh-TW" sz="2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6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06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 1 - Self-Customized CNN Model</a:t>
            </a:r>
            <a:endParaRPr lang="zh-TW" altLang="zh-TW" sz="3600" dirty="0"/>
          </a:p>
          <a:p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dirty="0"/>
              <a:t>Model Setting</a:t>
            </a:r>
            <a:endParaRPr lang="zh-TW" altLang="zh-TW" sz="25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TW" altLang="en-US" sz="2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C06F24-E1F7-440B-8158-2D253CC74652}"/>
              </a:ext>
            </a:extLst>
          </p:cNvPr>
          <p:cNvPicPr/>
          <p:nvPr/>
        </p:nvPicPr>
        <p:blipFill rotWithShape="1">
          <a:blip r:embed="rId2"/>
          <a:srcRect l="21189" t="26256" r="41404" b="16661"/>
          <a:stretch/>
        </p:blipFill>
        <p:spPr bwMode="auto">
          <a:xfrm>
            <a:off x="3565848" y="1225484"/>
            <a:ext cx="6464272" cy="54769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903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 1 - Self-Customized CNN Model</a:t>
            </a:r>
            <a:endParaRPr lang="zh-TW" altLang="zh-TW" sz="3600" dirty="0"/>
          </a:p>
          <a:p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dirty="0"/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500" dirty="0"/>
              <a:t>30.2% Accuracy</a:t>
            </a:r>
          </a:p>
          <a:p>
            <a:r>
              <a:rPr lang="en-US" altLang="zh-TW" sz="2500" dirty="0"/>
              <a:t>     on validation data</a:t>
            </a:r>
            <a:endParaRPr lang="zh-TW" altLang="zh-TW" sz="25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TW" altLang="en-US" sz="2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2B18B3-82B7-4D1D-BA60-E8FB0CD0CB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063" y="1164596"/>
            <a:ext cx="6505287" cy="5556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5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 2 - VGG16 Model</a:t>
            </a:r>
            <a:endParaRPr lang="zh-TW" altLang="zh-TW" sz="3600" dirty="0"/>
          </a:p>
          <a:p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262387"/>
            <a:ext cx="110301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dirty="0"/>
              <a:t>Developed by </a:t>
            </a:r>
            <a:r>
              <a:rPr lang="en-US" altLang="zh-TW" sz="2500" dirty="0" err="1"/>
              <a:t>by</a:t>
            </a:r>
            <a:r>
              <a:rPr lang="en-US" altLang="zh-TW" sz="2500" dirty="0"/>
              <a:t> K. </a:t>
            </a:r>
            <a:r>
              <a:rPr lang="en-US" altLang="zh-TW" sz="2500" dirty="0" err="1"/>
              <a:t>Simonyan</a:t>
            </a:r>
            <a:r>
              <a:rPr lang="en-US" altLang="zh-TW" sz="2500" dirty="0"/>
              <a:t> and A. Zisserman from the University of Oxford </a:t>
            </a:r>
            <a:endParaRPr lang="zh-TW" altLang="zh-TW" sz="25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TW" altLang="en-US" sz="2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 descr="vgg16">
            <a:extLst>
              <a:ext uri="{FF2B5EF4-FFF2-40B4-BE49-F238E27FC236}">
                <a16:creationId xmlns:a16="http://schemas.microsoft.com/office/drawing/2014/main" id="{9E3E6D08-0251-4331-BAF1-B6A87D2AB1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51" y="1693274"/>
            <a:ext cx="7636505" cy="361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vgg16 architecture ">
            <a:extLst>
              <a:ext uri="{FF2B5EF4-FFF2-40B4-BE49-F238E27FC236}">
                <a16:creationId xmlns:a16="http://schemas.microsoft.com/office/drawing/2014/main" id="{CCEB4BE5-9969-421B-99EE-AB13D76A96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44" y="5231876"/>
            <a:ext cx="8267321" cy="1589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2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 2 - VGG16 Model</a:t>
            </a:r>
            <a:endParaRPr lang="zh-TW" altLang="zh-TW" sz="3600" dirty="0"/>
          </a:p>
          <a:p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dirty="0"/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500" dirty="0"/>
              <a:t>48.7% Accuracy</a:t>
            </a:r>
          </a:p>
          <a:p>
            <a:r>
              <a:rPr lang="en-US" altLang="zh-TW" sz="2500" dirty="0"/>
              <a:t>     on validation data</a:t>
            </a:r>
            <a:endParaRPr lang="zh-TW" altLang="zh-TW" sz="25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TW" altLang="en-US" sz="2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AEFC8B-BA08-4D49-B671-8E87EC186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00" y="1080931"/>
            <a:ext cx="6242908" cy="5777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26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 3 – Inception V3 Model</a:t>
            </a:r>
            <a:endParaRPr lang="zh-TW" altLang="zh-TW" sz="3600" dirty="0"/>
          </a:p>
          <a:p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262387"/>
            <a:ext cx="110301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dirty="0"/>
              <a:t>The third edition of Google's Inception Convolutional Neural Network</a:t>
            </a:r>
            <a:endParaRPr lang="zh-TW" altLang="en-US" sz="2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 descr="image">
            <a:extLst>
              <a:ext uri="{FF2B5EF4-FFF2-40B4-BE49-F238E27FC236}">
                <a16:creationId xmlns:a16="http://schemas.microsoft.com/office/drawing/2014/main" id="{12CD367B-9C81-4BC6-BA6A-2DB5D21A6C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" b="4002"/>
          <a:stretch/>
        </p:blipFill>
        <p:spPr bwMode="auto">
          <a:xfrm>
            <a:off x="1432856" y="1921135"/>
            <a:ext cx="9326287" cy="43759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16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/>
              <a:t>Background Information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7124C5-8F3D-447D-A7CD-4C14CFE522E6}"/>
              </a:ext>
            </a:extLst>
          </p:cNvPr>
          <p:cNvSpPr txBox="1"/>
          <p:nvPr/>
        </p:nvSpPr>
        <p:spPr>
          <a:xfrm>
            <a:off x="838986" y="1602556"/>
            <a:ext cx="104166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Image classification is one of the hottest topics in ML’s world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The usages of image classification are wide and significant in many academic subjects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Computer Science (Graphics, Algorithms, Theory, Systems, Architecture)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 Mathematics (Information Retrieval, Machine Learning)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 Engineering (Robotics, Speech, NLP, Image Processing)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 Physics (Optics), Biology (Neuroscience)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Psychology (Cognitive Science).</a:t>
            </a:r>
          </a:p>
        </p:txBody>
      </p:sp>
      <p:pic>
        <p:nvPicPr>
          <p:cNvPr id="2050" name="Picture 2" descr="Making interdisciplinary projects work — concepts are the key! | Education  to Save the World">
            <a:extLst>
              <a:ext uri="{FF2B5EF4-FFF2-40B4-BE49-F238E27FC236}">
                <a16:creationId xmlns:a16="http://schemas.microsoft.com/office/drawing/2014/main" id="{FF99DF00-C39C-4DF1-8729-89BBFC220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362" y="3963866"/>
            <a:ext cx="2716471" cy="283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62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 3 – Inception V3 Model</a:t>
            </a:r>
            <a:endParaRPr lang="zh-TW" altLang="zh-TW" sz="3600" dirty="0"/>
          </a:p>
          <a:p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dirty="0"/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500" dirty="0"/>
              <a:t>87.5% Accuracy</a:t>
            </a:r>
          </a:p>
          <a:p>
            <a:r>
              <a:rPr lang="en-US" altLang="zh-TW" sz="2500" dirty="0"/>
              <a:t>     on validation data</a:t>
            </a:r>
            <a:endParaRPr lang="zh-TW" altLang="zh-TW" sz="25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TW" altLang="en-US" sz="2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4AF2E8-E13A-42D6-97B8-8F4806F8D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25" y="1072651"/>
            <a:ext cx="6198136" cy="557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71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734823" y="166557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 3 – Inception V3 Model</a:t>
            </a:r>
            <a:endParaRPr lang="zh-TW" altLang="zh-TW" sz="3600" dirty="0"/>
          </a:p>
          <a:p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249978" y="1038286"/>
            <a:ext cx="8568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dirty="0"/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500" dirty="0"/>
              <a:t>Confusion Matrix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F16B7C-2CC9-4955-8E62-EEBCCBAF08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16" y="790672"/>
            <a:ext cx="8116479" cy="606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71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734823" y="166557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 3 – Inception V3 Model</a:t>
            </a:r>
            <a:endParaRPr lang="zh-TW" altLang="zh-TW" sz="3600" dirty="0"/>
          </a:p>
          <a:p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249978" y="1038286"/>
            <a:ext cx="8568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dirty="0"/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500" dirty="0"/>
              <a:t>Classification Report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FEDA81-0807-4791-9776-1B2BAB73983E}"/>
              </a:ext>
            </a:extLst>
          </p:cNvPr>
          <p:cNvSpPr txBox="1"/>
          <p:nvPr/>
        </p:nvSpPr>
        <p:spPr>
          <a:xfrm>
            <a:off x="2960016" y="5743923"/>
            <a:ext cx="81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D7A840-AE95-4F36-82C4-6BC2576FC113}"/>
              </a:ext>
            </a:extLst>
          </p:cNvPr>
          <p:cNvSpPr/>
          <p:nvPr/>
        </p:nvSpPr>
        <p:spPr>
          <a:xfrm>
            <a:off x="3534583" y="764024"/>
            <a:ext cx="743774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precision    recall  f1-score   support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0       0.97      0.91      0.94        32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1       0.93      1.00      0.96        37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2       0.73      1.00      0.85        22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3       0.80      0.97      0.88        34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4       0.82      1.00      0.90        32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5       0.95      0.89      0.92        46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6       0.81      0.94      0.87        32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7       0.37      0.73      0.49        15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8       0.97      1.00      0.99        35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9       0.97      0.83      0.89        35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10       0.85      0.92      0.88        36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11       0.83      0.93      0.88        27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12       0.87      0.96      0.91        27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13       0.90      0.30      0.45        90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14       0.82      0.90      0.86        31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15       0.88      0.88      0.88        50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16       0.76      1.00      0.87        26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17       1.00      0.93      0.97        46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18       1.00      0.97      0.98        31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19       0.74      0.91      0.82        34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accuracy                           0.85       718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macro avg       0.85      0.90      0.86       718</a:t>
            </a:r>
            <a:endParaRPr lang="zh-TW" altLang="zh-TW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5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weighted avg       0.87      0.85      0.84       718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60270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Future Studies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CE0CC7-CBC7-4DBE-AA12-A998082337A3}"/>
              </a:ext>
            </a:extLst>
          </p:cNvPr>
          <p:cNvSpPr txBox="1"/>
          <p:nvPr/>
        </p:nvSpPr>
        <p:spPr>
          <a:xfrm>
            <a:off x="857839" y="1220177"/>
            <a:ext cx="99547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Google </a:t>
            </a:r>
            <a:r>
              <a:rPr lang="en-US" altLang="zh-TW" sz="2800" dirty="0" err="1"/>
              <a:t>Colab</a:t>
            </a:r>
            <a:r>
              <a:rPr lang="en-US" altLang="zh-TW" sz="2800" dirty="0"/>
              <a:t> or other methods can be applied to solve the computation problems.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Collie and border collie are performed bad in the best mode. Further studies can be carried for further improvement.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More time and effort can be used for tuning of hyperparameter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More problems can be solved by transforming models in this project. This project only provides baseline models for study and reference.</a:t>
            </a:r>
            <a:endParaRPr lang="zh-TW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327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CE0CC7-CBC7-4DBE-AA12-A998082337A3}"/>
              </a:ext>
            </a:extLst>
          </p:cNvPr>
          <p:cNvSpPr txBox="1"/>
          <p:nvPr/>
        </p:nvSpPr>
        <p:spPr>
          <a:xfrm>
            <a:off x="999241" y="1597249"/>
            <a:ext cx="9954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This project adopts CNN model to identify 20 dog breeds from their images and obtains an accuracy of 84.5% on validation data.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With the same CNN concepts but different combination of layers and hyperparameters. The result of model will have huge different.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Establish a baseline model and further transformation of the model can be performed to solve other real-world problems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568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4775780" y="2592973"/>
            <a:ext cx="2899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2833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Aims and Objectives </a:t>
            </a:r>
          </a:p>
          <a:p>
            <a:endParaRPr lang="en-US" altLang="zh-TW" sz="3600" dirty="0"/>
          </a:p>
          <a:p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7124C5-8F3D-447D-A7CD-4C14CFE522E6}"/>
              </a:ext>
            </a:extLst>
          </p:cNvPr>
          <p:cNvSpPr txBox="1"/>
          <p:nvPr/>
        </p:nvSpPr>
        <p:spPr>
          <a:xfrm>
            <a:off x="838986" y="1602556"/>
            <a:ext cx="104166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Establish a CNN model which can classify 20 types of dog breeds from the labelled images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The established model can serve as baseline model which can apply for different kinds of classification problems, i.e.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Vehicles Image Classification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Face Recognition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X-ray (or other medical images) Diagnosis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7535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Dataset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6C8558-A925-4661-9282-FD69A9532791}"/>
              </a:ext>
            </a:extLst>
          </p:cNvPr>
          <p:cNvSpPr txBox="1"/>
          <p:nvPr/>
        </p:nvSpPr>
        <p:spPr>
          <a:xfrm>
            <a:off x="838986" y="1168342"/>
            <a:ext cx="1009879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400" dirty="0"/>
              <a:t>The original data source is found on </a:t>
            </a:r>
            <a:r>
              <a:rPr lang="en-US" altLang="zh-TW" u="sng" dirty="0">
                <a:hlinkClick r:id="rId2"/>
              </a:rPr>
              <a:t>http://vision.stanford.edu/aditya86/ImageNetDogs/</a:t>
            </a:r>
            <a:r>
              <a:rPr lang="en-US" altLang="zh-TW" u="sng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Created by Aditya Khosla et 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400" dirty="0"/>
              <a:t>The original data set contains: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Number of categories: 120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Number of images: 20,580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Annotations: Class labels, Bounding boxes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400" dirty="0"/>
              <a:t>Due to computation power, this project reduces the problems to: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Number of categories: 20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Number of images: 3,629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TW" sz="2400" dirty="0"/>
          </a:p>
          <a:p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4920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Dataset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91D6D1-B461-4BB5-93FD-9781E0D556A5}"/>
              </a:ext>
            </a:extLst>
          </p:cNvPr>
          <p:cNvSpPr txBox="1"/>
          <p:nvPr/>
        </p:nvSpPr>
        <p:spPr>
          <a:xfrm>
            <a:off x="1215758" y="263791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6C8558-A925-4661-9282-FD69A9532791}"/>
              </a:ext>
            </a:extLst>
          </p:cNvPr>
          <p:cNvSpPr txBox="1"/>
          <p:nvPr/>
        </p:nvSpPr>
        <p:spPr>
          <a:xfrm>
            <a:off x="838986" y="1190009"/>
            <a:ext cx="1911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Data Preview: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B02238-EEE9-49DC-B4D5-904C1644951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6" t="25488" r="41208" b="17607"/>
          <a:stretch/>
        </p:blipFill>
        <p:spPr bwMode="auto">
          <a:xfrm>
            <a:off x="3175474" y="1346960"/>
            <a:ext cx="7200000" cy="54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Project Outline</a:t>
            </a:r>
            <a:endParaRPr lang="zh-TW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FAE04-FC2B-4FC2-A5B9-2C35A5B178D3}"/>
              </a:ext>
            </a:extLst>
          </p:cNvPr>
          <p:cNvSpPr/>
          <p:nvPr/>
        </p:nvSpPr>
        <p:spPr>
          <a:xfrm>
            <a:off x="4610100" y="810868"/>
            <a:ext cx="2971800" cy="632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Data Wrangling </a:t>
            </a:r>
            <a:endParaRPr lang="zh-TW" sz="16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2E621-6F59-4598-9F44-BD4C855BCBF3}"/>
              </a:ext>
            </a:extLst>
          </p:cNvPr>
          <p:cNvSpPr/>
          <p:nvPr/>
        </p:nvSpPr>
        <p:spPr>
          <a:xfrm>
            <a:off x="4610100" y="198434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Exploratory Data Analysis (EDA)</a:t>
            </a:r>
            <a:endParaRPr lang="zh-TW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25CDA97-7263-4168-900A-93419E83868A}"/>
              </a:ext>
            </a:extLst>
          </p:cNvPr>
          <p:cNvSpPr/>
          <p:nvPr/>
        </p:nvSpPr>
        <p:spPr>
          <a:xfrm rot="5400000">
            <a:off x="5833110" y="146999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945735-75EE-47C4-AB83-528533680BF2}"/>
              </a:ext>
            </a:extLst>
          </p:cNvPr>
          <p:cNvSpPr/>
          <p:nvPr/>
        </p:nvSpPr>
        <p:spPr>
          <a:xfrm>
            <a:off x="4594860" y="321116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Pre-processing and Training Data</a:t>
            </a:r>
            <a:endParaRPr lang="zh-TW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DC66070-62DA-4419-A68E-2F2375503E6E}"/>
              </a:ext>
            </a:extLst>
          </p:cNvPr>
          <p:cNvSpPr/>
          <p:nvPr/>
        </p:nvSpPr>
        <p:spPr>
          <a:xfrm rot="5400000">
            <a:off x="5821680" y="269681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85BAE-C175-4BC0-9427-A217684F8FC5}"/>
              </a:ext>
            </a:extLst>
          </p:cNvPr>
          <p:cNvSpPr/>
          <p:nvPr/>
        </p:nvSpPr>
        <p:spPr>
          <a:xfrm>
            <a:off x="4585970" y="449132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Modeling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B93FEDC-A747-4024-A785-9A7CAC939778}"/>
              </a:ext>
            </a:extLst>
          </p:cNvPr>
          <p:cNvSpPr/>
          <p:nvPr/>
        </p:nvSpPr>
        <p:spPr>
          <a:xfrm rot="5400000">
            <a:off x="5822315" y="396173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183DCD-2E4B-45CB-878E-20811E1DB17D}"/>
              </a:ext>
            </a:extLst>
          </p:cNvPr>
          <p:cNvSpPr/>
          <p:nvPr/>
        </p:nvSpPr>
        <p:spPr>
          <a:xfrm>
            <a:off x="4585970" y="586292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Conclusion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57C39CB1-60A6-4CC3-A302-1462B31E0078}"/>
              </a:ext>
            </a:extLst>
          </p:cNvPr>
          <p:cNvSpPr/>
          <p:nvPr/>
        </p:nvSpPr>
        <p:spPr>
          <a:xfrm rot="5400000">
            <a:off x="5783580" y="524951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CBDAF2-CE61-4304-8048-343092F88E52}"/>
              </a:ext>
            </a:extLst>
          </p:cNvPr>
          <p:cNvSpPr txBox="1"/>
          <p:nvPr/>
        </p:nvSpPr>
        <p:spPr>
          <a:xfrm>
            <a:off x="7833674" y="803932"/>
            <a:ext cx="2516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-Subset of 20 dog breeds</a:t>
            </a:r>
          </a:p>
          <a:p>
            <a:r>
              <a:rPr lang="en-US" altLang="zh-TW" dirty="0"/>
              <a:t> -Data Quality Checking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B969F2-80FC-41A8-ACEA-6797B093F45C}"/>
              </a:ext>
            </a:extLst>
          </p:cNvPr>
          <p:cNvSpPr txBox="1"/>
          <p:nvPr/>
        </p:nvSpPr>
        <p:spPr>
          <a:xfrm>
            <a:off x="7916196" y="1953868"/>
            <a:ext cx="265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-Check for unbalance class</a:t>
            </a:r>
            <a:endParaRPr lang="zh-TW" altLang="zh-TW" dirty="0"/>
          </a:p>
          <a:p>
            <a:r>
              <a:rPr lang="en-US" altLang="zh-TW" dirty="0"/>
              <a:t>-Data Visualization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5C17B12-0E04-47B1-9EB1-63BC84119190}"/>
              </a:ext>
            </a:extLst>
          </p:cNvPr>
          <p:cNvSpPr txBox="1"/>
          <p:nvPr/>
        </p:nvSpPr>
        <p:spPr>
          <a:xfrm>
            <a:off x="7916196" y="3207796"/>
            <a:ext cx="2486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-Re-size &amp; augmentation</a:t>
            </a:r>
            <a:endParaRPr lang="zh-TW" altLang="zh-TW" dirty="0"/>
          </a:p>
          <a:p>
            <a:r>
              <a:rPr lang="en-US" altLang="zh-TW" dirty="0"/>
              <a:t>-Data splitting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82DD17B-00CD-4E86-AE7D-1DF4F2D3B329}"/>
              </a:ext>
            </a:extLst>
          </p:cNvPr>
          <p:cNvSpPr txBox="1"/>
          <p:nvPr/>
        </p:nvSpPr>
        <p:spPr>
          <a:xfrm>
            <a:off x="7946798" y="4472474"/>
            <a:ext cx="274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-Models Comparison</a:t>
            </a:r>
            <a:endParaRPr lang="zh-TW" altLang="zh-TW" dirty="0"/>
          </a:p>
          <a:p>
            <a:r>
              <a:rPr lang="en-US" altLang="zh-TW" dirty="0"/>
              <a:t>-VGG16, Inception V3 &amp; </a:t>
            </a:r>
            <a:endParaRPr lang="zh-TW" altLang="zh-TW" dirty="0"/>
          </a:p>
          <a:p>
            <a:r>
              <a:rPr lang="en-US" altLang="zh-TW" dirty="0"/>
              <a:t>Self - customized CNN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99D2D4-503A-47C5-89F0-EE652F188D43}"/>
              </a:ext>
            </a:extLst>
          </p:cNvPr>
          <p:cNvSpPr txBox="1"/>
          <p:nvPr/>
        </p:nvSpPr>
        <p:spPr>
          <a:xfrm>
            <a:off x="7946798" y="5862928"/>
            <a:ext cx="1914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-Confusion Matrix</a:t>
            </a:r>
            <a:endParaRPr lang="zh-TW" altLang="zh-TW" dirty="0"/>
          </a:p>
          <a:p>
            <a:r>
              <a:rPr lang="en-US" altLang="zh-TW" dirty="0"/>
              <a:t>-Precision &amp; Recall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42112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Exploratory Data Analysis (EDA) – Balanced Data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33450F-200F-41CA-A7D0-C145D6B0C0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6" y="1375851"/>
            <a:ext cx="10814750" cy="4908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7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/>
              <a:t>Data Preprocessing  </a:t>
            </a:r>
            <a:endParaRPr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4E71A00-5D91-472B-99E2-FD1F85FCEE75}"/>
              </a:ext>
            </a:extLst>
          </p:cNvPr>
          <p:cNvSpPr txBox="1"/>
          <p:nvPr/>
        </p:nvSpPr>
        <p:spPr>
          <a:xfrm>
            <a:off x="838986" y="1545996"/>
            <a:ext cx="7322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Image Resize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Resize all image into identical width &amp; height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Ensure all data will generate same number of neural nodes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Data Augmentation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cropping, padding, and rotation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5D8D6E-A7C9-49EF-AC55-863CE223A2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0" y="3234446"/>
            <a:ext cx="3766228" cy="3458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88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Convolution Neural Network (CNN) Model 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C7AE9-2023-4E53-B7DB-594B1E25AF32}"/>
              </a:ext>
            </a:extLst>
          </p:cNvPr>
          <p:cNvSpPr txBox="1"/>
          <p:nvPr/>
        </p:nvSpPr>
        <p:spPr>
          <a:xfrm>
            <a:off x="838986" y="1366886"/>
            <a:ext cx="856896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500" b="1" dirty="0"/>
              <a:t>Step 1 – Apply filter and activation function to input image</a:t>
            </a:r>
            <a:endParaRPr lang="zh-TW" altLang="zh-TW" sz="25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2F8572-CDAC-453D-B357-6404424295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31" y="1879546"/>
            <a:ext cx="6803537" cy="44122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79763C4-2A7E-42E5-895F-7BEDF73EF003}"/>
              </a:ext>
            </a:extLst>
          </p:cNvPr>
          <p:cNvSpPr txBox="1"/>
          <p:nvPr/>
        </p:nvSpPr>
        <p:spPr>
          <a:xfrm>
            <a:off x="2694231" y="6280061"/>
            <a:ext cx="7237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Source: </a:t>
            </a:r>
            <a:r>
              <a:rPr lang="en-US" altLang="zh-TW" b="1" u="sng" dirty="0">
                <a:hlinkClick r:id="rId3"/>
              </a:rPr>
              <a:t>https://towardsdatascience.com/simple-introduction-to-convolutional-neural-networks-cdf8d3077bac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6816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1208</TotalTime>
  <Words>902</Words>
  <Application>Microsoft Office PowerPoint</Application>
  <PresentationFormat>寬螢幕</PresentationFormat>
  <Paragraphs>158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 Capstone Project III  Establishing Images Classification System by Convolutional Neural Network (CNN)  Lok Hang Ronald, Wong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pringboard – DSC Capstone Project II  Predicting individual annual cost of medical insurance by ML method Final Report  </dc:title>
  <dc:creator>Wong, Lok-Yin Roy</dc:creator>
  <cp:lastModifiedBy>Wong, Lok-Yin Roy</cp:lastModifiedBy>
  <cp:revision>45</cp:revision>
  <dcterms:created xsi:type="dcterms:W3CDTF">2021-02-21T17:37:18Z</dcterms:created>
  <dcterms:modified xsi:type="dcterms:W3CDTF">2021-05-16T04:52:57Z</dcterms:modified>
</cp:coreProperties>
</file>