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EE64D5-9C10-4FD1-BC6B-C34FDE3E4B75}" type="doc">
      <dgm:prSet loTypeId="urn:microsoft.com/office/officeart/2005/8/layout/chevron1" loCatId="process" qsTypeId="urn:microsoft.com/office/officeart/2005/8/quickstyle/simple1" qsCatId="simple" csTypeId="urn:microsoft.com/office/officeart/2005/8/colors/accent3_3" csCatId="accent3" phldr="1"/>
      <dgm:spPr/>
    </dgm:pt>
    <dgm:pt modelId="{563EB0E7-EC9B-4B82-87CC-25773CB48CEF}">
      <dgm:prSet phldrT="[文字]" custT="1"/>
      <dgm:spPr/>
      <dgm:t>
        <a:bodyPr/>
        <a:lstStyle/>
        <a:p>
          <a:r>
            <a:rPr lang="en-US" altLang="zh-TW" sz="1700" dirty="0"/>
            <a:t>The resort suspected itself is not fully capitalizing on its facilities.</a:t>
          </a:r>
          <a:endParaRPr lang="zh-TW" altLang="en-US" sz="1700" dirty="0"/>
        </a:p>
      </dgm:t>
    </dgm:pt>
    <dgm:pt modelId="{9A2233D8-3303-4DB9-AD85-0CE799915B3B}" type="parTrans" cxnId="{27EE867E-BC64-4057-80BA-BC1602871AA0}">
      <dgm:prSet/>
      <dgm:spPr/>
      <dgm:t>
        <a:bodyPr/>
        <a:lstStyle/>
        <a:p>
          <a:endParaRPr lang="zh-TW" altLang="en-US" sz="1700"/>
        </a:p>
      </dgm:t>
    </dgm:pt>
    <dgm:pt modelId="{0E948283-2C4E-46A6-8728-D18C495CB1A3}" type="sibTrans" cxnId="{27EE867E-BC64-4057-80BA-BC1602871AA0}">
      <dgm:prSet/>
      <dgm:spPr/>
      <dgm:t>
        <a:bodyPr/>
        <a:lstStyle/>
        <a:p>
          <a:endParaRPr lang="zh-TW" altLang="en-US" sz="1700"/>
        </a:p>
      </dgm:t>
    </dgm:pt>
    <dgm:pt modelId="{B46595C7-1AB2-4C50-A07F-F48817E70702}">
      <dgm:prSet phldrT="[文字]" custT="1"/>
      <dgm:spPr/>
      <dgm:t>
        <a:bodyPr/>
        <a:lstStyle/>
        <a:p>
          <a:r>
            <a:rPr lang="en-US" altLang="zh-TW" sz="1700" dirty="0"/>
            <a:t>The resort has no good sense on the importance of different facilities</a:t>
          </a:r>
          <a:endParaRPr lang="zh-TW" altLang="en-US" sz="1700" dirty="0"/>
        </a:p>
      </dgm:t>
    </dgm:pt>
    <dgm:pt modelId="{4630B78F-11C3-4889-A2B8-D648C4F253F0}" type="parTrans" cxnId="{A01DDCAA-7292-4A33-825A-B5F75347EEEF}">
      <dgm:prSet/>
      <dgm:spPr/>
      <dgm:t>
        <a:bodyPr/>
        <a:lstStyle/>
        <a:p>
          <a:endParaRPr lang="zh-TW" altLang="en-US" sz="1700"/>
        </a:p>
      </dgm:t>
    </dgm:pt>
    <dgm:pt modelId="{BAC5E729-D460-4D7C-8C7A-01F05578F139}" type="sibTrans" cxnId="{A01DDCAA-7292-4A33-825A-B5F75347EEEF}">
      <dgm:prSet/>
      <dgm:spPr/>
      <dgm:t>
        <a:bodyPr/>
        <a:lstStyle/>
        <a:p>
          <a:endParaRPr lang="zh-TW" altLang="en-US" sz="1700"/>
        </a:p>
      </dgm:t>
    </dgm:pt>
    <dgm:pt modelId="{FBA5977A-65BC-460A-847E-778E870FF3CF}">
      <dgm:prSet phldrT="[文字]" custT="1"/>
      <dgm:spPr/>
      <dgm:t>
        <a:bodyPr/>
        <a:lstStyle/>
        <a:p>
          <a:r>
            <a:rPr lang="en-US" altLang="zh-TW" sz="1700" dirty="0"/>
            <a:t>The resort can not strategically set up their ticket price and adjustment on facilities</a:t>
          </a:r>
          <a:endParaRPr lang="zh-TW" altLang="en-US" sz="1700" dirty="0"/>
        </a:p>
      </dgm:t>
    </dgm:pt>
    <dgm:pt modelId="{B25D8E4E-6FE4-4941-87FD-E292E222A8FF}" type="parTrans" cxnId="{52B62B20-0979-490E-B945-1DCC95979FA9}">
      <dgm:prSet/>
      <dgm:spPr/>
      <dgm:t>
        <a:bodyPr/>
        <a:lstStyle/>
        <a:p>
          <a:endParaRPr lang="zh-TW" altLang="en-US" sz="1700"/>
        </a:p>
      </dgm:t>
    </dgm:pt>
    <dgm:pt modelId="{80C01DD9-6515-43EB-948D-1E13E831F8DA}" type="sibTrans" cxnId="{52B62B20-0979-490E-B945-1DCC95979FA9}">
      <dgm:prSet/>
      <dgm:spPr/>
      <dgm:t>
        <a:bodyPr/>
        <a:lstStyle/>
        <a:p>
          <a:endParaRPr lang="zh-TW" altLang="en-US" sz="1700"/>
        </a:p>
      </dgm:t>
    </dgm:pt>
    <dgm:pt modelId="{14CC19E9-864F-498F-8CE9-898EF4A0DAAF}">
      <dgm:prSet phldrT="[文字]" custT="1"/>
      <dgm:spPr/>
      <dgm:t>
        <a:bodyPr/>
        <a:lstStyle/>
        <a:p>
          <a:r>
            <a:rPr lang="en-US" sz="1700" dirty="0"/>
            <a:t>The resort may under/overcharge customers and open expensive unpopular facilities. </a:t>
          </a:r>
          <a:endParaRPr lang="zh-TW" altLang="en-US" sz="1700" dirty="0"/>
        </a:p>
      </dgm:t>
    </dgm:pt>
    <dgm:pt modelId="{5539E99A-0483-4C1A-89E5-2FCCC0DEE507}" type="parTrans" cxnId="{7F6B4A11-A74D-46E4-B084-82A3C08D4710}">
      <dgm:prSet/>
      <dgm:spPr/>
      <dgm:t>
        <a:bodyPr/>
        <a:lstStyle/>
        <a:p>
          <a:endParaRPr lang="zh-TW" altLang="en-US" sz="1700"/>
        </a:p>
      </dgm:t>
    </dgm:pt>
    <dgm:pt modelId="{59CFA6FD-9E4C-4394-BD0E-A1632A36DB05}" type="sibTrans" cxnId="{7F6B4A11-A74D-46E4-B084-82A3C08D4710}">
      <dgm:prSet/>
      <dgm:spPr/>
      <dgm:t>
        <a:bodyPr/>
        <a:lstStyle/>
        <a:p>
          <a:endParaRPr lang="zh-TW" altLang="en-US" sz="1700"/>
        </a:p>
      </dgm:t>
    </dgm:pt>
    <dgm:pt modelId="{B8E34FE8-B1DF-4CEA-A38F-D7D481ED56BB}" type="pres">
      <dgm:prSet presAssocID="{4DEE64D5-9C10-4FD1-BC6B-C34FDE3E4B75}" presName="Name0" presStyleCnt="0">
        <dgm:presLayoutVars>
          <dgm:dir/>
          <dgm:animLvl val="lvl"/>
          <dgm:resizeHandles val="exact"/>
        </dgm:presLayoutVars>
      </dgm:prSet>
      <dgm:spPr/>
    </dgm:pt>
    <dgm:pt modelId="{81401EDE-CA21-45E0-B9CE-E5D487C54F34}" type="pres">
      <dgm:prSet presAssocID="{563EB0E7-EC9B-4B82-87CC-25773CB48CE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F8576C4-B12E-442D-B17E-82761EFCAC50}" type="pres">
      <dgm:prSet presAssocID="{0E948283-2C4E-46A6-8728-D18C495CB1A3}" presName="parTxOnlySpace" presStyleCnt="0"/>
      <dgm:spPr/>
    </dgm:pt>
    <dgm:pt modelId="{7FA54C64-276E-461B-B740-71F1A73B58DE}" type="pres">
      <dgm:prSet presAssocID="{B46595C7-1AB2-4C50-A07F-F48817E7070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DB0CDEE-7D88-4DF8-9AA2-0728AE0F6ED9}" type="pres">
      <dgm:prSet presAssocID="{BAC5E729-D460-4D7C-8C7A-01F05578F139}" presName="parTxOnlySpace" presStyleCnt="0"/>
      <dgm:spPr/>
    </dgm:pt>
    <dgm:pt modelId="{0548DE54-F9EC-4B8A-A6B5-D0A290553845}" type="pres">
      <dgm:prSet presAssocID="{FBA5977A-65BC-460A-847E-778E870FF3C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EE4C061-2EAB-48AC-B591-8FA55CF64160}" type="pres">
      <dgm:prSet presAssocID="{80C01DD9-6515-43EB-948D-1E13E831F8DA}" presName="parTxOnlySpace" presStyleCnt="0"/>
      <dgm:spPr/>
    </dgm:pt>
    <dgm:pt modelId="{774023FE-90B6-4CF7-90A6-CE2DBFBEF11C}" type="pres">
      <dgm:prSet presAssocID="{14CC19E9-864F-498F-8CE9-898EF4A0DAA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F6B4A11-A74D-46E4-B084-82A3C08D4710}" srcId="{4DEE64D5-9C10-4FD1-BC6B-C34FDE3E4B75}" destId="{14CC19E9-864F-498F-8CE9-898EF4A0DAAF}" srcOrd="3" destOrd="0" parTransId="{5539E99A-0483-4C1A-89E5-2FCCC0DEE507}" sibTransId="{59CFA6FD-9E4C-4394-BD0E-A1632A36DB05}"/>
    <dgm:cxn modelId="{52B62B20-0979-490E-B945-1DCC95979FA9}" srcId="{4DEE64D5-9C10-4FD1-BC6B-C34FDE3E4B75}" destId="{FBA5977A-65BC-460A-847E-778E870FF3CF}" srcOrd="2" destOrd="0" parTransId="{B25D8E4E-6FE4-4941-87FD-E292E222A8FF}" sibTransId="{80C01DD9-6515-43EB-948D-1E13E831F8DA}"/>
    <dgm:cxn modelId="{1D955D30-D804-45DC-A408-9A645611E153}" type="presOf" srcId="{4DEE64D5-9C10-4FD1-BC6B-C34FDE3E4B75}" destId="{B8E34FE8-B1DF-4CEA-A38F-D7D481ED56BB}" srcOrd="0" destOrd="0" presId="urn:microsoft.com/office/officeart/2005/8/layout/chevron1"/>
    <dgm:cxn modelId="{A0773870-0246-4CE8-BED5-F07617F9D0AF}" type="presOf" srcId="{14CC19E9-864F-498F-8CE9-898EF4A0DAAF}" destId="{774023FE-90B6-4CF7-90A6-CE2DBFBEF11C}" srcOrd="0" destOrd="0" presId="urn:microsoft.com/office/officeart/2005/8/layout/chevron1"/>
    <dgm:cxn modelId="{27EE867E-BC64-4057-80BA-BC1602871AA0}" srcId="{4DEE64D5-9C10-4FD1-BC6B-C34FDE3E4B75}" destId="{563EB0E7-EC9B-4B82-87CC-25773CB48CEF}" srcOrd="0" destOrd="0" parTransId="{9A2233D8-3303-4DB9-AD85-0CE799915B3B}" sibTransId="{0E948283-2C4E-46A6-8728-D18C495CB1A3}"/>
    <dgm:cxn modelId="{0226848E-B44E-44C7-A24E-6E95796438FC}" type="presOf" srcId="{FBA5977A-65BC-460A-847E-778E870FF3CF}" destId="{0548DE54-F9EC-4B8A-A6B5-D0A290553845}" srcOrd="0" destOrd="0" presId="urn:microsoft.com/office/officeart/2005/8/layout/chevron1"/>
    <dgm:cxn modelId="{EE39CC9C-0BD2-4B16-98D3-534F13C95347}" type="presOf" srcId="{B46595C7-1AB2-4C50-A07F-F48817E70702}" destId="{7FA54C64-276E-461B-B740-71F1A73B58DE}" srcOrd="0" destOrd="0" presId="urn:microsoft.com/office/officeart/2005/8/layout/chevron1"/>
    <dgm:cxn modelId="{A01DDCAA-7292-4A33-825A-B5F75347EEEF}" srcId="{4DEE64D5-9C10-4FD1-BC6B-C34FDE3E4B75}" destId="{B46595C7-1AB2-4C50-A07F-F48817E70702}" srcOrd="1" destOrd="0" parTransId="{4630B78F-11C3-4889-A2B8-D648C4F253F0}" sibTransId="{BAC5E729-D460-4D7C-8C7A-01F05578F139}"/>
    <dgm:cxn modelId="{345633C3-CE52-4E72-A99F-74E1604C32BA}" type="presOf" srcId="{563EB0E7-EC9B-4B82-87CC-25773CB48CEF}" destId="{81401EDE-CA21-45E0-B9CE-E5D487C54F34}" srcOrd="0" destOrd="0" presId="urn:microsoft.com/office/officeart/2005/8/layout/chevron1"/>
    <dgm:cxn modelId="{85971DD3-2595-4CA1-8945-46395F42EEAE}" type="presParOf" srcId="{B8E34FE8-B1DF-4CEA-A38F-D7D481ED56BB}" destId="{81401EDE-CA21-45E0-B9CE-E5D487C54F34}" srcOrd="0" destOrd="0" presId="urn:microsoft.com/office/officeart/2005/8/layout/chevron1"/>
    <dgm:cxn modelId="{A3F9D140-0837-4C3F-823D-4A94B8F724A6}" type="presParOf" srcId="{B8E34FE8-B1DF-4CEA-A38F-D7D481ED56BB}" destId="{BF8576C4-B12E-442D-B17E-82761EFCAC50}" srcOrd="1" destOrd="0" presId="urn:microsoft.com/office/officeart/2005/8/layout/chevron1"/>
    <dgm:cxn modelId="{C9F1C18A-6BE6-4B81-A80C-DC2605D8594C}" type="presParOf" srcId="{B8E34FE8-B1DF-4CEA-A38F-D7D481ED56BB}" destId="{7FA54C64-276E-461B-B740-71F1A73B58DE}" srcOrd="2" destOrd="0" presId="urn:microsoft.com/office/officeart/2005/8/layout/chevron1"/>
    <dgm:cxn modelId="{515429D9-D0D5-4DB7-ABCF-0D4ED51FB874}" type="presParOf" srcId="{B8E34FE8-B1DF-4CEA-A38F-D7D481ED56BB}" destId="{EDB0CDEE-7D88-4DF8-9AA2-0728AE0F6ED9}" srcOrd="3" destOrd="0" presId="urn:microsoft.com/office/officeart/2005/8/layout/chevron1"/>
    <dgm:cxn modelId="{F6D1FDEA-8D51-40A3-B380-8D7A065A2619}" type="presParOf" srcId="{B8E34FE8-B1DF-4CEA-A38F-D7D481ED56BB}" destId="{0548DE54-F9EC-4B8A-A6B5-D0A290553845}" srcOrd="4" destOrd="0" presId="urn:microsoft.com/office/officeart/2005/8/layout/chevron1"/>
    <dgm:cxn modelId="{1AFD0317-3FE3-4F98-AE4F-08AD930047BA}" type="presParOf" srcId="{B8E34FE8-B1DF-4CEA-A38F-D7D481ED56BB}" destId="{7EE4C061-2EAB-48AC-B591-8FA55CF64160}" srcOrd="5" destOrd="0" presId="urn:microsoft.com/office/officeart/2005/8/layout/chevron1"/>
    <dgm:cxn modelId="{B6E54767-DA26-4D88-8966-AF23EEB7826B}" type="presParOf" srcId="{B8E34FE8-B1DF-4CEA-A38F-D7D481ED56BB}" destId="{774023FE-90B6-4CF7-90A6-CE2DBFBEF11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AE401E-4776-40BA-AA55-252A23567EDD}" type="doc">
      <dgm:prSet loTypeId="urn:microsoft.com/office/officeart/2009/3/layout/StepUpProcess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TW" altLang="en-US"/>
        </a:p>
      </dgm:t>
    </dgm:pt>
    <dgm:pt modelId="{A08AEE96-E741-4A79-B783-491C57504CD9}">
      <dgm:prSet phldrT="[文字]"/>
      <dgm:spPr/>
      <dgm:t>
        <a:bodyPr/>
        <a:lstStyle/>
        <a:p>
          <a:r>
            <a:rPr lang="en-US" altLang="en-US" dirty="0"/>
            <a:t>Figure out the most unpopular runs and their related facilities. </a:t>
          </a:r>
          <a:endParaRPr lang="zh-TW" altLang="en-US" dirty="0"/>
        </a:p>
      </dgm:t>
    </dgm:pt>
    <dgm:pt modelId="{55B76B66-0B5E-479B-BEAA-3FDE571586E7}" type="parTrans" cxnId="{077C3A4E-9426-4FC0-8E30-BBAC1BE07FFA}">
      <dgm:prSet/>
      <dgm:spPr/>
      <dgm:t>
        <a:bodyPr/>
        <a:lstStyle/>
        <a:p>
          <a:endParaRPr lang="zh-TW" altLang="en-US"/>
        </a:p>
      </dgm:t>
    </dgm:pt>
    <dgm:pt modelId="{004E0BA1-321F-4BF3-A54E-08FD30BABE2D}" type="sibTrans" cxnId="{077C3A4E-9426-4FC0-8E30-BBAC1BE07FFA}">
      <dgm:prSet/>
      <dgm:spPr/>
      <dgm:t>
        <a:bodyPr/>
        <a:lstStyle/>
        <a:p>
          <a:endParaRPr lang="zh-TW" altLang="en-US"/>
        </a:p>
      </dgm:t>
    </dgm:pt>
    <dgm:pt modelId="{769226D0-532E-4650-8151-1DAFCAEB84D8}">
      <dgm:prSet phldrT="[文字]"/>
      <dgm:spPr/>
      <dgm:t>
        <a:bodyPr/>
        <a:lstStyle/>
        <a:p>
          <a:r>
            <a:rPr lang="en-US" altLang="en-US" dirty="0"/>
            <a:t>Work out different combination of facilities to be closed/added</a:t>
          </a:r>
          <a:endParaRPr lang="zh-TW" altLang="en-US" dirty="0"/>
        </a:p>
      </dgm:t>
    </dgm:pt>
    <dgm:pt modelId="{D945A441-C967-49AB-A8EA-6189BD94652E}" type="parTrans" cxnId="{1AFCEF23-F227-4E31-9B44-74AE522DA911}">
      <dgm:prSet/>
      <dgm:spPr/>
      <dgm:t>
        <a:bodyPr/>
        <a:lstStyle/>
        <a:p>
          <a:endParaRPr lang="zh-TW" altLang="en-US"/>
        </a:p>
      </dgm:t>
    </dgm:pt>
    <dgm:pt modelId="{E395E6F1-2DE0-41EC-B87D-05DF8316CC84}" type="sibTrans" cxnId="{1AFCEF23-F227-4E31-9B44-74AE522DA911}">
      <dgm:prSet/>
      <dgm:spPr/>
      <dgm:t>
        <a:bodyPr/>
        <a:lstStyle/>
        <a:p>
          <a:endParaRPr lang="zh-TW" altLang="en-US"/>
        </a:p>
      </dgm:t>
    </dgm:pt>
    <dgm:pt modelId="{CA439088-1B38-4688-A39A-197148730BFA}">
      <dgm:prSet phldrT="[文字]"/>
      <dgm:spPr/>
      <dgm:t>
        <a:bodyPr/>
        <a:lstStyle/>
        <a:p>
          <a:r>
            <a:rPr lang="en-US" altLang="zh-TW" dirty="0"/>
            <a:t>Optimize predicted profit by re-calculating operating cost and ticket revenue</a:t>
          </a:r>
          <a:endParaRPr lang="zh-TW" altLang="en-US" dirty="0"/>
        </a:p>
      </dgm:t>
    </dgm:pt>
    <dgm:pt modelId="{7F2C52CF-525D-4EF5-9E9A-3876A1A690ED}" type="parTrans" cxnId="{DAB532D6-8317-44D0-A44D-8F73B996B0BF}">
      <dgm:prSet/>
      <dgm:spPr/>
      <dgm:t>
        <a:bodyPr/>
        <a:lstStyle/>
        <a:p>
          <a:endParaRPr lang="zh-TW" altLang="en-US"/>
        </a:p>
      </dgm:t>
    </dgm:pt>
    <dgm:pt modelId="{DD57224A-1266-4398-A3A4-B551BF94BFBA}" type="sibTrans" cxnId="{DAB532D6-8317-44D0-A44D-8F73B996B0BF}">
      <dgm:prSet/>
      <dgm:spPr/>
      <dgm:t>
        <a:bodyPr/>
        <a:lstStyle/>
        <a:p>
          <a:endParaRPr lang="zh-TW" altLang="en-US"/>
        </a:p>
      </dgm:t>
    </dgm:pt>
    <dgm:pt modelId="{760C0971-F4E0-4558-A912-915DC3C7707F}">
      <dgm:prSet phldrT="[文字]"/>
      <dgm:spPr/>
      <dgm:t>
        <a:bodyPr/>
        <a:lstStyle/>
        <a:p>
          <a:r>
            <a:rPr lang="en-US" altLang="zh-TW" dirty="0"/>
            <a:t>Predict new ticket price from the model</a:t>
          </a:r>
          <a:endParaRPr lang="zh-TW" altLang="en-US" dirty="0"/>
        </a:p>
      </dgm:t>
    </dgm:pt>
    <dgm:pt modelId="{F6E581E1-461A-40C5-B0C2-C64A94D5CC28}" type="sibTrans" cxnId="{2779C0BE-9B06-43F1-8AE2-759833ED9A06}">
      <dgm:prSet/>
      <dgm:spPr/>
      <dgm:t>
        <a:bodyPr/>
        <a:lstStyle/>
        <a:p>
          <a:endParaRPr lang="zh-TW" altLang="en-US"/>
        </a:p>
      </dgm:t>
    </dgm:pt>
    <dgm:pt modelId="{28CE2B6D-DE3D-4C40-99FC-F42D95DF131D}" type="parTrans" cxnId="{2779C0BE-9B06-43F1-8AE2-759833ED9A06}">
      <dgm:prSet/>
      <dgm:spPr/>
      <dgm:t>
        <a:bodyPr/>
        <a:lstStyle/>
        <a:p>
          <a:endParaRPr lang="zh-TW" altLang="en-US"/>
        </a:p>
      </dgm:t>
    </dgm:pt>
    <dgm:pt modelId="{08801D93-F9E2-4747-841A-58D60100DDA9}" type="pres">
      <dgm:prSet presAssocID="{6FAE401E-4776-40BA-AA55-252A23567EDD}" presName="rootnode" presStyleCnt="0">
        <dgm:presLayoutVars>
          <dgm:chMax/>
          <dgm:chPref/>
          <dgm:dir/>
          <dgm:animLvl val="lvl"/>
        </dgm:presLayoutVars>
      </dgm:prSet>
      <dgm:spPr/>
    </dgm:pt>
    <dgm:pt modelId="{11824CCE-15C8-44E5-B2DE-C78992D11C4D}" type="pres">
      <dgm:prSet presAssocID="{A08AEE96-E741-4A79-B783-491C57504CD9}" presName="composite" presStyleCnt="0"/>
      <dgm:spPr/>
    </dgm:pt>
    <dgm:pt modelId="{BF2B0DD4-D757-4315-A0E5-58E6FCC9E073}" type="pres">
      <dgm:prSet presAssocID="{A08AEE96-E741-4A79-B783-491C57504CD9}" presName="LShape" presStyleLbl="alignNode1" presStyleIdx="0" presStyleCnt="7"/>
      <dgm:spPr/>
    </dgm:pt>
    <dgm:pt modelId="{F45B5991-8B10-4F96-A15B-4755185CBBF2}" type="pres">
      <dgm:prSet presAssocID="{A08AEE96-E741-4A79-B783-491C57504CD9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265B49F-8141-42D8-B083-F848EE521D04}" type="pres">
      <dgm:prSet presAssocID="{A08AEE96-E741-4A79-B783-491C57504CD9}" presName="Triangle" presStyleLbl="alignNode1" presStyleIdx="1" presStyleCnt="7"/>
      <dgm:spPr/>
    </dgm:pt>
    <dgm:pt modelId="{E75ECB5F-E16A-418E-B508-E7F80D65D95A}" type="pres">
      <dgm:prSet presAssocID="{004E0BA1-321F-4BF3-A54E-08FD30BABE2D}" presName="sibTrans" presStyleCnt="0"/>
      <dgm:spPr/>
    </dgm:pt>
    <dgm:pt modelId="{041328F9-4AE8-4D41-A738-4960296395B3}" type="pres">
      <dgm:prSet presAssocID="{004E0BA1-321F-4BF3-A54E-08FD30BABE2D}" presName="space" presStyleCnt="0"/>
      <dgm:spPr/>
    </dgm:pt>
    <dgm:pt modelId="{43B13810-5660-4162-B14A-F3FFED712D9A}" type="pres">
      <dgm:prSet presAssocID="{769226D0-532E-4650-8151-1DAFCAEB84D8}" presName="composite" presStyleCnt="0"/>
      <dgm:spPr/>
    </dgm:pt>
    <dgm:pt modelId="{1B39468C-FD90-4BD5-9989-8D43F602F58B}" type="pres">
      <dgm:prSet presAssocID="{769226D0-532E-4650-8151-1DAFCAEB84D8}" presName="LShape" presStyleLbl="alignNode1" presStyleIdx="2" presStyleCnt="7"/>
      <dgm:spPr/>
    </dgm:pt>
    <dgm:pt modelId="{70CDAF00-C7D3-41DE-AC27-1E3C19BCC904}" type="pres">
      <dgm:prSet presAssocID="{769226D0-532E-4650-8151-1DAFCAEB84D8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779BC031-7D52-4ED1-89F6-91A8E8DF8BA7}" type="pres">
      <dgm:prSet presAssocID="{769226D0-532E-4650-8151-1DAFCAEB84D8}" presName="Triangle" presStyleLbl="alignNode1" presStyleIdx="3" presStyleCnt="7"/>
      <dgm:spPr/>
    </dgm:pt>
    <dgm:pt modelId="{2BBAFE91-EE81-492B-AB17-CF6D1B822996}" type="pres">
      <dgm:prSet presAssocID="{E395E6F1-2DE0-41EC-B87D-05DF8316CC84}" presName="sibTrans" presStyleCnt="0"/>
      <dgm:spPr/>
    </dgm:pt>
    <dgm:pt modelId="{5A83B67F-7AD1-403A-ADC5-3AD851C300E5}" type="pres">
      <dgm:prSet presAssocID="{E395E6F1-2DE0-41EC-B87D-05DF8316CC84}" presName="space" presStyleCnt="0"/>
      <dgm:spPr/>
    </dgm:pt>
    <dgm:pt modelId="{AE8E9302-23C6-4676-B55B-565538B2CF77}" type="pres">
      <dgm:prSet presAssocID="{760C0971-F4E0-4558-A912-915DC3C7707F}" presName="composite" presStyleCnt="0"/>
      <dgm:spPr/>
    </dgm:pt>
    <dgm:pt modelId="{E0E75FB7-2427-4098-98D5-5A8F7F3ADF97}" type="pres">
      <dgm:prSet presAssocID="{760C0971-F4E0-4558-A912-915DC3C7707F}" presName="LShape" presStyleLbl="alignNode1" presStyleIdx="4" presStyleCnt="7"/>
      <dgm:spPr/>
    </dgm:pt>
    <dgm:pt modelId="{42A42F46-0ECE-4545-B289-759659CDDDC4}" type="pres">
      <dgm:prSet presAssocID="{760C0971-F4E0-4558-A912-915DC3C7707F}" presName="ParentText" presStyleLbl="revTx" presStyleIdx="2" presStyleCnt="4" custLinFactNeighborX="3283" custLinFactNeighborY="-602">
        <dgm:presLayoutVars>
          <dgm:chMax val="0"/>
          <dgm:chPref val="0"/>
          <dgm:bulletEnabled val="1"/>
        </dgm:presLayoutVars>
      </dgm:prSet>
      <dgm:spPr/>
    </dgm:pt>
    <dgm:pt modelId="{FFE64033-D0F1-408D-913D-427D463B8271}" type="pres">
      <dgm:prSet presAssocID="{760C0971-F4E0-4558-A912-915DC3C7707F}" presName="Triangle" presStyleLbl="alignNode1" presStyleIdx="5" presStyleCnt="7"/>
      <dgm:spPr/>
    </dgm:pt>
    <dgm:pt modelId="{F01AF0FD-93F5-4070-8778-39E90C0FB2AA}" type="pres">
      <dgm:prSet presAssocID="{F6E581E1-461A-40C5-B0C2-C64A94D5CC28}" presName="sibTrans" presStyleCnt="0"/>
      <dgm:spPr/>
    </dgm:pt>
    <dgm:pt modelId="{9CC2E720-858E-4117-91C5-835784DA00A4}" type="pres">
      <dgm:prSet presAssocID="{F6E581E1-461A-40C5-B0C2-C64A94D5CC28}" presName="space" presStyleCnt="0"/>
      <dgm:spPr/>
    </dgm:pt>
    <dgm:pt modelId="{5A16480C-4CD8-4A4F-BD92-AE9D0AC615BB}" type="pres">
      <dgm:prSet presAssocID="{CA439088-1B38-4688-A39A-197148730BFA}" presName="composite" presStyleCnt="0"/>
      <dgm:spPr/>
    </dgm:pt>
    <dgm:pt modelId="{F15F8A81-BAC2-4272-8B3C-5A6553717FFB}" type="pres">
      <dgm:prSet presAssocID="{CA439088-1B38-4688-A39A-197148730BFA}" presName="LShape" presStyleLbl="alignNode1" presStyleIdx="6" presStyleCnt="7"/>
      <dgm:spPr/>
    </dgm:pt>
    <dgm:pt modelId="{5F2C52BC-11E0-4856-9E62-A847AFC8D8ED}" type="pres">
      <dgm:prSet presAssocID="{CA439088-1B38-4688-A39A-197148730BFA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AFCEF23-F227-4E31-9B44-74AE522DA911}" srcId="{6FAE401E-4776-40BA-AA55-252A23567EDD}" destId="{769226D0-532E-4650-8151-1DAFCAEB84D8}" srcOrd="1" destOrd="0" parTransId="{D945A441-C967-49AB-A8EA-6189BD94652E}" sibTransId="{E395E6F1-2DE0-41EC-B87D-05DF8316CC84}"/>
    <dgm:cxn modelId="{077C3A4E-9426-4FC0-8E30-BBAC1BE07FFA}" srcId="{6FAE401E-4776-40BA-AA55-252A23567EDD}" destId="{A08AEE96-E741-4A79-B783-491C57504CD9}" srcOrd="0" destOrd="0" parTransId="{55B76B66-0B5E-479B-BEAA-3FDE571586E7}" sibTransId="{004E0BA1-321F-4BF3-A54E-08FD30BABE2D}"/>
    <dgm:cxn modelId="{D4F2C978-6B7F-4251-9E1D-06A71644D727}" type="presOf" srcId="{6FAE401E-4776-40BA-AA55-252A23567EDD}" destId="{08801D93-F9E2-4747-841A-58D60100DDA9}" srcOrd="0" destOrd="0" presId="urn:microsoft.com/office/officeart/2009/3/layout/StepUpProcess"/>
    <dgm:cxn modelId="{6422A859-2275-4952-A008-5118114E390C}" type="presOf" srcId="{CA439088-1B38-4688-A39A-197148730BFA}" destId="{5F2C52BC-11E0-4856-9E62-A847AFC8D8ED}" srcOrd="0" destOrd="0" presId="urn:microsoft.com/office/officeart/2009/3/layout/StepUpProcess"/>
    <dgm:cxn modelId="{7E5FA08F-5379-4B70-96A9-423D3083827E}" type="presOf" srcId="{A08AEE96-E741-4A79-B783-491C57504CD9}" destId="{F45B5991-8B10-4F96-A15B-4755185CBBF2}" srcOrd="0" destOrd="0" presId="urn:microsoft.com/office/officeart/2009/3/layout/StepUpProcess"/>
    <dgm:cxn modelId="{E23459B2-3C62-4F8C-9A74-1B8D33CCA50F}" type="presOf" srcId="{769226D0-532E-4650-8151-1DAFCAEB84D8}" destId="{70CDAF00-C7D3-41DE-AC27-1E3C19BCC904}" srcOrd="0" destOrd="0" presId="urn:microsoft.com/office/officeart/2009/3/layout/StepUpProcess"/>
    <dgm:cxn modelId="{DBFBCEBD-5D03-465C-9A3F-4A50CC4F6742}" type="presOf" srcId="{760C0971-F4E0-4558-A912-915DC3C7707F}" destId="{42A42F46-0ECE-4545-B289-759659CDDDC4}" srcOrd="0" destOrd="0" presId="urn:microsoft.com/office/officeart/2009/3/layout/StepUpProcess"/>
    <dgm:cxn modelId="{2779C0BE-9B06-43F1-8AE2-759833ED9A06}" srcId="{6FAE401E-4776-40BA-AA55-252A23567EDD}" destId="{760C0971-F4E0-4558-A912-915DC3C7707F}" srcOrd="2" destOrd="0" parTransId="{28CE2B6D-DE3D-4C40-99FC-F42D95DF131D}" sibTransId="{F6E581E1-461A-40C5-B0C2-C64A94D5CC28}"/>
    <dgm:cxn modelId="{DAB532D6-8317-44D0-A44D-8F73B996B0BF}" srcId="{6FAE401E-4776-40BA-AA55-252A23567EDD}" destId="{CA439088-1B38-4688-A39A-197148730BFA}" srcOrd="3" destOrd="0" parTransId="{7F2C52CF-525D-4EF5-9E9A-3876A1A690ED}" sibTransId="{DD57224A-1266-4398-A3A4-B551BF94BFBA}"/>
    <dgm:cxn modelId="{4909BD73-29C4-4CC6-AC0D-304D15F2DDB3}" type="presParOf" srcId="{08801D93-F9E2-4747-841A-58D60100DDA9}" destId="{11824CCE-15C8-44E5-B2DE-C78992D11C4D}" srcOrd="0" destOrd="0" presId="urn:microsoft.com/office/officeart/2009/3/layout/StepUpProcess"/>
    <dgm:cxn modelId="{C9220A69-BB37-4987-A15C-EF0E345F7F54}" type="presParOf" srcId="{11824CCE-15C8-44E5-B2DE-C78992D11C4D}" destId="{BF2B0DD4-D757-4315-A0E5-58E6FCC9E073}" srcOrd="0" destOrd="0" presId="urn:microsoft.com/office/officeart/2009/3/layout/StepUpProcess"/>
    <dgm:cxn modelId="{E67D5286-2444-481E-B44D-3D5FD30A0618}" type="presParOf" srcId="{11824CCE-15C8-44E5-B2DE-C78992D11C4D}" destId="{F45B5991-8B10-4F96-A15B-4755185CBBF2}" srcOrd="1" destOrd="0" presId="urn:microsoft.com/office/officeart/2009/3/layout/StepUpProcess"/>
    <dgm:cxn modelId="{5938AB4B-F2CA-48AD-9FE5-AC6D43BC75F9}" type="presParOf" srcId="{11824CCE-15C8-44E5-B2DE-C78992D11C4D}" destId="{B265B49F-8141-42D8-B083-F848EE521D04}" srcOrd="2" destOrd="0" presId="urn:microsoft.com/office/officeart/2009/3/layout/StepUpProcess"/>
    <dgm:cxn modelId="{EFE01AE0-C7FE-4B6C-B0C1-FBEE48D5EC90}" type="presParOf" srcId="{08801D93-F9E2-4747-841A-58D60100DDA9}" destId="{E75ECB5F-E16A-418E-B508-E7F80D65D95A}" srcOrd="1" destOrd="0" presId="urn:microsoft.com/office/officeart/2009/3/layout/StepUpProcess"/>
    <dgm:cxn modelId="{3973A83A-C210-4020-9F19-C6C727903CAC}" type="presParOf" srcId="{E75ECB5F-E16A-418E-B508-E7F80D65D95A}" destId="{041328F9-4AE8-4D41-A738-4960296395B3}" srcOrd="0" destOrd="0" presId="urn:microsoft.com/office/officeart/2009/3/layout/StepUpProcess"/>
    <dgm:cxn modelId="{F3F934EA-5516-466C-AF70-F8B01FB0580A}" type="presParOf" srcId="{08801D93-F9E2-4747-841A-58D60100DDA9}" destId="{43B13810-5660-4162-B14A-F3FFED712D9A}" srcOrd="2" destOrd="0" presId="urn:microsoft.com/office/officeart/2009/3/layout/StepUpProcess"/>
    <dgm:cxn modelId="{14D6BD42-F7FD-45F7-BCE8-FDC0E56B40E4}" type="presParOf" srcId="{43B13810-5660-4162-B14A-F3FFED712D9A}" destId="{1B39468C-FD90-4BD5-9989-8D43F602F58B}" srcOrd="0" destOrd="0" presId="urn:microsoft.com/office/officeart/2009/3/layout/StepUpProcess"/>
    <dgm:cxn modelId="{6A572A7D-7B6A-4638-BFE6-A32795CB10C5}" type="presParOf" srcId="{43B13810-5660-4162-B14A-F3FFED712D9A}" destId="{70CDAF00-C7D3-41DE-AC27-1E3C19BCC904}" srcOrd="1" destOrd="0" presId="urn:microsoft.com/office/officeart/2009/3/layout/StepUpProcess"/>
    <dgm:cxn modelId="{EDAC477F-0D28-4F81-BDF2-4AECE62BAA09}" type="presParOf" srcId="{43B13810-5660-4162-B14A-F3FFED712D9A}" destId="{779BC031-7D52-4ED1-89F6-91A8E8DF8BA7}" srcOrd="2" destOrd="0" presId="urn:microsoft.com/office/officeart/2009/3/layout/StepUpProcess"/>
    <dgm:cxn modelId="{4B3F7BB7-AD40-42FA-A9E9-CD8C1BE1AC8A}" type="presParOf" srcId="{08801D93-F9E2-4747-841A-58D60100DDA9}" destId="{2BBAFE91-EE81-492B-AB17-CF6D1B822996}" srcOrd="3" destOrd="0" presId="urn:microsoft.com/office/officeart/2009/3/layout/StepUpProcess"/>
    <dgm:cxn modelId="{293D01BB-2213-42C2-98FE-0C15F1B49EBA}" type="presParOf" srcId="{2BBAFE91-EE81-492B-AB17-CF6D1B822996}" destId="{5A83B67F-7AD1-403A-ADC5-3AD851C300E5}" srcOrd="0" destOrd="0" presId="urn:microsoft.com/office/officeart/2009/3/layout/StepUpProcess"/>
    <dgm:cxn modelId="{4A410B79-EC2C-498E-B84F-F9334394ACF6}" type="presParOf" srcId="{08801D93-F9E2-4747-841A-58D60100DDA9}" destId="{AE8E9302-23C6-4676-B55B-565538B2CF77}" srcOrd="4" destOrd="0" presId="urn:microsoft.com/office/officeart/2009/3/layout/StepUpProcess"/>
    <dgm:cxn modelId="{9D5C98E7-518C-4660-9224-2BB49FBE223B}" type="presParOf" srcId="{AE8E9302-23C6-4676-B55B-565538B2CF77}" destId="{E0E75FB7-2427-4098-98D5-5A8F7F3ADF97}" srcOrd="0" destOrd="0" presId="urn:microsoft.com/office/officeart/2009/3/layout/StepUpProcess"/>
    <dgm:cxn modelId="{D4231E32-C533-4D86-AA2B-41342BE12998}" type="presParOf" srcId="{AE8E9302-23C6-4676-B55B-565538B2CF77}" destId="{42A42F46-0ECE-4545-B289-759659CDDDC4}" srcOrd="1" destOrd="0" presId="urn:microsoft.com/office/officeart/2009/3/layout/StepUpProcess"/>
    <dgm:cxn modelId="{D5923E33-C60F-4BDC-B384-580FE053E164}" type="presParOf" srcId="{AE8E9302-23C6-4676-B55B-565538B2CF77}" destId="{FFE64033-D0F1-408D-913D-427D463B8271}" srcOrd="2" destOrd="0" presId="urn:microsoft.com/office/officeart/2009/3/layout/StepUpProcess"/>
    <dgm:cxn modelId="{181B2CCE-507C-4A45-A808-0F7B70F42EEF}" type="presParOf" srcId="{08801D93-F9E2-4747-841A-58D60100DDA9}" destId="{F01AF0FD-93F5-4070-8778-39E90C0FB2AA}" srcOrd="5" destOrd="0" presId="urn:microsoft.com/office/officeart/2009/3/layout/StepUpProcess"/>
    <dgm:cxn modelId="{6D891F13-4C0D-4EDB-B84D-2768A996F4EA}" type="presParOf" srcId="{F01AF0FD-93F5-4070-8778-39E90C0FB2AA}" destId="{9CC2E720-858E-4117-91C5-835784DA00A4}" srcOrd="0" destOrd="0" presId="urn:microsoft.com/office/officeart/2009/3/layout/StepUpProcess"/>
    <dgm:cxn modelId="{E0C1DD07-86D5-4295-B095-2B1E5C1E02BE}" type="presParOf" srcId="{08801D93-F9E2-4747-841A-58D60100DDA9}" destId="{5A16480C-4CD8-4A4F-BD92-AE9D0AC615BB}" srcOrd="6" destOrd="0" presId="urn:microsoft.com/office/officeart/2009/3/layout/StepUpProcess"/>
    <dgm:cxn modelId="{A94E45F9-93EB-4758-BA6B-6E195150E88C}" type="presParOf" srcId="{5A16480C-4CD8-4A4F-BD92-AE9D0AC615BB}" destId="{F15F8A81-BAC2-4272-8B3C-5A6553717FFB}" srcOrd="0" destOrd="0" presId="urn:microsoft.com/office/officeart/2009/3/layout/StepUpProcess"/>
    <dgm:cxn modelId="{7BFA396D-E7C0-41F4-BCC9-C19B9B8A7F4E}" type="presParOf" srcId="{5A16480C-4CD8-4A4F-BD92-AE9D0AC615BB}" destId="{5F2C52BC-11E0-4856-9E62-A847AFC8D8ED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01EDE-CA21-45E0-B9CE-E5D487C54F34}">
      <dsp:nvSpPr>
        <dsp:cNvPr id="0" name=""/>
        <dsp:cNvSpPr/>
      </dsp:nvSpPr>
      <dsp:spPr>
        <a:xfrm>
          <a:off x="5462" y="2984684"/>
          <a:ext cx="3179848" cy="1271939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The resort suspected itself is not fully capitalizing on its facilities.</a:t>
          </a:r>
          <a:endParaRPr lang="zh-TW" altLang="en-US" sz="1700" kern="1200" dirty="0"/>
        </a:p>
      </dsp:txBody>
      <dsp:txXfrm>
        <a:off x="641432" y="2984684"/>
        <a:ext cx="1907909" cy="1271939"/>
      </dsp:txXfrm>
    </dsp:sp>
    <dsp:sp modelId="{7FA54C64-276E-461B-B740-71F1A73B58DE}">
      <dsp:nvSpPr>
        <dsp:cNvPr id="0" name=""/>
        <dsp:cNvSpPr/>
      </dsp:nvSpPr>
      <dsp:spPr>
        <a:xfrm>
          <a:off x="2867325" y="2984684"/>
          <a:ext cx="3179848" cy="1271939"/>
        </a:xfrm>
        <a:prstGeom prst="chevron">
          <a:avLst/>
        </a:prstGeom>
        <a:solidFill>
          <a:schemeClr val="accent3">
            <a:shade val="80000"/>
            <a:hueOff val="-88244"/>
            <a:satOff val="-7066"/>
            <a:lumOff val="104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The resort has no good sense on the importance of different facilities</a:t>
          </a:r>
          <a:endParaRPr lang="zh-TW" altLang="en-US" sz="1700" kern="1200" dirty="0"/>
        </a:p>
      </dsp:txBody>
      <dsp:txXfrm>
        <a:off x="3503295" y="2984684"/>
        <a:ext cx="1907909" cy="1271939"/>
      </dsp:txXfrm>
    </dsp:sp>
    <dsp:sp modelId="{0548DE54-F9EC-4B8A-A6B5-D0A290553845}">
      <dsp:nvSpPr>
        <dsp:cNvPr id="0" name=""/>
        <dsp:cNvSpPr/>
      </dsp:nvSpPr>
      <dsp:spPr>
        <a:xfrm>
          <a:off x="5729189" y="2984684"/>
          <a:ext cx="3179848" cy="1271939"/>
        </a:xfrm>
        <a:prstGeom prst="chevron">
          <a:avLst/>
        </a:prstGeom>
        <a:solidFill>
          <a:schemeClr val="accent3">
            <a:shade val="80000"/>
            <a:hueOff val="-176488"/>
            <a:satOff val="-14131"/>
            <a:lumOff val="209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The resort can not strategically set up their ticket price and adjustment on facilities</a:t>
          </a:r>
          <a:endParaRPr lang="zh-TW" altLang="en-US" sz="1700" kern="1200" dirty="0"/>
        </a:p>
      </dsp:txBody>
      <dsp:txXfrm>
        <a:off x="6365159" y="2984684"/>
        <a:ext cx="1907909" cy="1271939"/>
      </dsp:txXfrm>
    </dsp:sp>
    <dsp:sp modelId="{774023FE-90B6-4CF7-90A6-CE2DBFBEF11C}">
      <dsp:nvSpPr>
        <dsp:cNvPr id="0" name=""/>
        <dsp:cNvSpPr/>
      </dsp:nvSpPr>
      <dsp:spPr>
        <a:xfrm>
          <a:off x="8591052" y="2984684"/>
          <a:ext cx="3179848" cy="1271939"/>
        </a:xfrm>
        <a:prstGeom prst="chevron">
          <a:avLst/>
        </a:prstGeom>
        <a:solidFill>
          <a:schemeClr val="accent3">
            <a:shade val="80000"/>
            <a:hueOff val="-264732"/>
            <a:satOff val="-21197"/>
            <a:lumOff val="314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resort may under/overcharge customers and open expensive unpopular facilities. </a:t>
          </a:r>
          <a:endParaRPr lang="zh-TW" altLang="en-US" sz="1700" kern="1200" dirty="0"/>
        </a:p>
      </dsp:txBody>
      <dsp:txXfrm>
        <a:off x="9227022" y="2984684"/>
        <a:ext cx="1907909" cy="12719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B0DD4-D757-4315-A0E5-58E6FCC9E073}">
      <dsp:nvSpPr>
        <dsp:cNvPr id="0" name=""/>
        <dsp:cNvSpPr/>
      </dsp:nvSpPr>
      <dsp:spPr>
        <a:xfrm rot="5400000">
          <a:off x="512032" y="1889749"/>
          <a:ext cx="1520270" cy="2529695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B5991-8B10-4F96-A15B-4755185CBBF2}">
      <dsp:nvSpPr>
        <dsp:cNvPr id="0" name=""/>
        <dsp:cNvSpPr/>
      </dsp:nvSpPr>
      <dsp:spPr>
        <a:xfrm>
          <a:off x="258261" y="2645583"/>
          <a:ext cx="2283823" cy="2001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/>
            <a:t>Figure out the most unpopular runs and their related facilities. </a:t>
          </a:r>
          <a:endParaRPr lang="zh-TW" altLang="en-US" sz="2200" kern="1200" dirty="0"/>
        </a:p>
      </dsp:txBody>
      <dsp:txXfrm>
        <a:off x="258261" y="2645583"/>
        <a:ext cx="2283823" cy="2001904"/>
      </dsp:txXfrm>
    </dsp:sp>
    <dsp:sp modelId="{B265B49F-8141-42D8-B083-F848EE521D04}">
      <dsp:nvSpPr>
        <dsp:cNvPr id="0" name=""/>
        <dsp:cNvSpPr/>
      </dsp:nvSpPr>
      <dsp:spPr>
        <a:xfrm>
          <a:off x="2111174" y="1703510"/>
          <a:ext cx="430910" cy="430910"/>
        </a:xfrm>
        <a:prstGeom prst="triangle">
          <a:avLst>
            <a:gd name="adj" fmla="val 100000"/>
          </a:avLst>
        </a:prstGeom>
        <a:solidFill>
          <a:schemeClr val="accent2">
            <a:shade val="80000"/>
            <a:hueOff val="-73930"/>
            <a:satOff val="-3750"/>
            <a:lumOff val="5055"/>
            <a:alphaOff val="0"/>
          </a:schemeClr>
        </a:solidFill>
        <a:ln w="15875" cap="flat" cmpd="sng" algn="ctr">
          <a:solidFill>
            <a:schemeClr val="accent2">
              <a:shade val="80000"/>
              <a:hueOff val="-73930"/>
              <a:satOff val="-3750"/>
              <a:lumOff val="50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9468C-FD90-4BD5-9989-8D43F602F58B}">
      <dsp:nvSpPr>
        <dsp:cNvPr id="0" name=""/>
        <dsp:cNvSpPr/>
      </dsp:nvSpPr>
      <dsp:spPr>
        <a:xfrm rot="5400000">
          <a:off x="3307877" y="1197915"/>
          <a:ext cx="1520270" cy="2529695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shade val="80000"/>
            <a:hueOff val="-147861"/>
            <a:satOff val="-7499"/>
            <a:lumOff val="10109"/>
            <a:alphaOff val="0"/>
          </a:schemeClr>
        </a:solidFill>
        <a:ln w="15875" cap="flat" cmpd="sng" algn="ctr">
          <a:solidFill>
            <a:schemeClr val="accent2">
              <a:shade val="80000"/>
              <a:hueOff val="-147861"/>
              <a:satOff val="-7499"/>
              <a:lumOff val="101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DAF00-C7D3-41DE-AC27-1E3C19BCC904}">
      <dsp:nvSpPr>
        <dsp:cNvPr id="0" name=""/>
        <dsp:cNvSpPr/>
      </dsp:nvSpPr>
      <dsp:spPr>
        <a:xfrm>
          <a:off x="3054106" y="1953749"/>
          <a:ext cx="2283823" cy="2001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/>
            <a:t>Work out different combination of facilities to be closed/added</a:t>
          </a:r>
          <a:endParaRPr lang="zh-TW" altLang="en-US" sz="2200" kern="1200" dirty="0"/>
        </a:p>
      </dsp:txBody>
      <dsp:txXfrm>
        <a:off x="3054106" y="1953749"/>
        <a:ext cx="2283823" cy="2001904"/>
      </dsp:txXfrm>
    </dsp:sp>
    <dsp:sp modelId="{779BC031-7D52-4ED1-89F6-91A8E8DF8BA7}">
      <dsp:nvSpPr>
        <dsp:cNvPr id="0" name=""/>
        <dsp:cNvSpPr/>
      </dsp:nvSpPr>
      <dsp:spPr>
        <a:xfrm>
          <a:off x="4907020" y="1011676"/>
          <a:ext cx="430910" cy="430910"/>
        </a:xfrm>
        <a:prstGeom prst="triangle">
          <a:avLst>
            <a:gd name="adj" fmla="val 100000"/>
          </a:avLst>
        </a:prstGeom>
        <a:solidFill>
          <a:schemeClr val="accent2">
            <a:shade val="80000"/>
            <a:hueOff val="-221791"/>
            <a:satOff val="-11249"/>
            <a:lumOff val="15164"/>
            <a:alphaOff val="0"/>
          </a:schemeClr>
        </a:solidFill>
        <a:ln w="15875" cap="flat" cmpd="sng" algn="ctr">
          <a:solidFill>
            <a:schemeClr val="accent2">
              <a:shade val="80000"/>
              <a:hueOff val="-221791"/>
              <a:satOff val="-11249"/>
              <a:lumOff val="151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75FB7-2427-4098-98D5-5A8F7F3ADF97}">
      <dsp:nvSpPr>
        <dsp:cNvPr id="0" name=""/>
        <dsp:cNvSpPr/>
      </dsp:nvSpPr>
      <dsp:spPr>
        <a:xfrm rot="5400000">
          <a:off x="6103723" y="506080"/>
          <a:ext cx="1520270" cy="2529695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shade val="80000"/>
            <a:hueOff val="-295722"/>
            <a:satOff val="-14998"/>
            <a:lumOff val="20218"/>
            <a:alphaOff val="0"/>
          </a:schemeClr>
        </a:solidFill>
        <a:ln w="15875" cap="flat" cmpd="sng" algn="ctr">
          <a:solidFill>
            <a:schemeClr val="accent2">
              <a:shade val="80000"/>
              <a:hueOff val="-295722"/>
              <a:satOff val="-14998"/>
              <a:lumOff val="202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42F46-0ECE-4545-B289-759659CDDDC4}">
      <dsp:nvSpPr>
        <dsp:cNvPr id="0" name=""/>
        <dsp:cNvSpPr/>
      </dsp:nvSpPr>
      <dsp:spPr>
        <a:xfrm>
          <a:off x="5924930" y="1249862"/>
          <a:ext cx="2283823" cy="2001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Predict new ticket price from the model</a:t>
          </a:r>
          <a:endParaRPr lang="zh-TW" altLang="en-US" sz="2200" kern="1200" dirty="0"/>
        </a:p>
      </dsp:txBody>
      <dsp:txXfrm>
        <a:off x="5924930" y="1249862"/>
        <a:ext cx="2283823" cy="2001904"/>
      </dsp:txXfrm>
    </dsp:sp>
    <dsp:sp modelId="{FFE64033-D0F1-408D-913D-427D463B8271}">
      <dsp:nvSpPr>
        <dsp:cNvPr id="0" name=""/>
        <dsp:cNvSpPr/>
      </dsp:nvSpPr>
      <dsp:spPr>
        <a:xfrm>
          <a:off x="7702865" y="319841"/>
          <a:ext cx="430910" cy="430910"/>
        </a:xfrm>
        <a:prstGeom prst="triangle">
          <a:avLst>
            <a:gd name="adj" fmla="val 100000"/>
          </a:avLst>
        </a:prstGeom>
        <a:solidFill>
          <a:schemeClr val="accent2">
            <a:shade val="80000"/>
            <a:hueOff val="-369652"/>
            <a:satOff val="-18748"/>
            <a:lumOff val="25273"/>
            <a:alphaOff val="0"/>
          </a:schemeClr>
        </a:solidFill>
        <a:ln w="15875" cap="flat" cmpd="sng" algn="ctr">
          <a:solidFill>
            <a:schemeClr val="accent2">
              <a:shade val="80000"/>
              <a:hueOff val="-369652"/>
              <a:satOff val="-18748"/>
              <a:lumOff val="252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F8A81-BAC2-4272-8B3C-5A6553717FFB}">
      <dsp:nvSpPr>
        <dsp:cNvPr id="0" name=""/>
        <dsp:cNvSpPr/>
      </dsp:nvSpPr>
      <dsp:spPr>
        <a:xfrm rot="5400000">
          <a:off x="8899569" y="-185754"/>
          <a:ext cx="1520270" cy="2529695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shade val="80000"/>
            <a:hueOff val="-443583"/>
            <a:satOff val="-22497"/>
            <a:lumOff val="30327"/>
            <a:alphaOff val="0"/>
          </a:schemeClr>
        </a:solidFill>
        <a:ln w="15875" cap="flat" cmpd="sng" algn="ctr">
          <a:solidFill>
            <a:schemeClr val="accent2">
              <a:shade val="80000"/>
              <a:hueOff val="-443583"/>
              <a:satOff val="-22497"/>
              <a:lumOff val="303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C52BC-11E0-4856-9E62-A847AFC8D8ED}">
      <dsp:nvSpPr>
        <dsp:cNvPr id="0" name=""/>
        <dsp:cNvSpPr/>
      </dsp:nvSpPr>
      <dsp:spPr>
        <a:xfrm>
          <a:off x="8645798" y="570079"/>
          <a:ext cx="2283823" cy="2001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Optimize predicted profit by re-calculating operating cost and ticket revenue</a:t>
          </a:r>
          <a:endParaRPr lang="zh-TW" altLang="en-US" sz="2200" kern="1200" dirty="0"/>
        </a:p>
      </dsp:txBody>
      <dsp:txXfrm>
        <a:off x="8645798" y="570079"/>
        <a:ext cx="2283823" cy="2001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4F93-982C-46B4-B9C4-96AC40E0373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EC41-D863-453D-9356-F0E54CF226A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92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4F93-982C-46B4-B9C4-96AC40E0373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EC41-D863-453D-9356-F0E54CF22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7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4F93-982C-46B4-B9C4-96AC40E0373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EC41-D863-453D-9356-F0E54CF22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39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4F93-982C-46B4-B9C4-96AC40E0373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EC41-D863-453D-9356-F0E54CF22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56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4F93-982C-46B4-B9C4-96AC40E0373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EC41-D863-453D-9356-F0E54CF226A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06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4F93-982C-46B4-B9C4-96AC40E0373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EC41-D863-453D-9356-F0E54CF22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08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4F93-982C-46B4-B9C4-96AC40E0373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EC41-D863-453D-9356-F0E54CF22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17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4F93-982C-46B4-B9C4-96AC40E0373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EC41-D863-453D-9356-F0E54CF22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16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4F93-982C-46B4-B9C4-96AC40E0373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EC41-D863-453D-9356-F0E54CF22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01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5A4F93-982C-46B4-B9C4-96AC40E0373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D0EC41-D863-453D-9356-F0E54CF22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60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4F93-982C-46B4-B9C4-96AC40E0373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EC41-D863-453D-9356-F0E54CF22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41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5A4F93-982C-46B4-B9C4-96AC40E0373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D0EC41-D863-453D-9356-F0E54CF226A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74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CBFE5-E150-4D1A-AB96-D45BB5BBA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Guided Capstone – </a:t>
            </a:r>
            <a:br>
              <a:rPr lang="en-US" altLang="zh-TW" dirty="0"/>
            </a:br>
            <a:r>
              <a:rPr lang="en-US" altLang="zh-TW" dirty="0"/>
              <a:t>Big Mountain Resort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EE3187-F34B-4CF9-8051-88D56E89D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69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763092-1B38-4E2C-B8AB-A5D4DAC4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identification – Problem Context</a:t>
            </a:r>
            <a:endParaRPr lang="zh-TW" altLang="en-US" dirty="0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92F57C03-9692-402E-8F2D-EAF7DC60A6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0704210"/>
              </p:ext>
            </p:extLst>
          </p:nvPr>
        </p:nvGraphicFramePr>
        <p:xfrm>
          <a:off x="415636" y="-517236"/>
          <a:ext cx="11776363" cy="7241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A31C8263-14E2-41DD-B60F-75FF9DCD5762}"/>
              </a:ext>
            </a:extLst>
          </p:cNvPr>
          <p:cNvSpPr/>
          <p:nvPr/>
        </p:nvSpPr>
        <p:spPr>
          <a:xfrm>
            <a:off x="1336652" y="4065647"/>
            <a:ext cx="892488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other words, the resort may </a:t>
            </a:r>
          </a:p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lose great amount of profit!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639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14A1D4-7974-4FAD-8283-CCAE9F98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Problem identification</a:t>
            </a:r>
            <a:r>
              <a:rPr lang="zh-TW" altLang="en-US" sz="4400" dirty="0"/>
              <a:t> </a:t>
            </a:r>
            <a:r>
              <a:rPr lang="en-US" altLang="zh-TW" sz="4400" dirty="0"/>
              <a:t>–</a:t>
            </a:r>
            <a:r>
              <a:rPr lang="zh-TW" altLang="en-US" sz="4400" dirty="0"/>
              <a:t> </a:t>
            </a:r>
            <a:r>
              <a:rPr lang="en-US" altLang="zh-TW" sz="4400" dirty="0"/>
              <a:t>Scope</a:t>
            </a:r>
            <a:r>
              <a:rPr lang="zh-TW" altLang="en-US" sz="4400" dirty="0"/>
              <a:t> </a:t>
            </a:r>
            <a:r>
              <a:rPr lang="en-US" altLang="zh-TW" sz="4400" dirty="0"/>
              <a:t>of</a:t>
            </a:r>
            <a:r>
              <a:rPr lang="zh-TW" altLang="en-US" sz="4400" dirty="0"/>
              <a:t> </a:t>
            </a:r>
            <a:r>
              <a:rPr lang="en-US" altLang="zh-TW" sz="4400" dirty="0"/>
              <a:t>solution 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903AB-668E-49E5-82CA-E3E1930DE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/>
              <a:t> 1) Build up a model based on information of different similar resorts to: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TW" dirty="0"/>
              <a:t> Study how customers value different types of facilities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TW" dirty="0"/>
              <a:t> Predict</a:t>
            </a:r>
            <a:r>
              <a:rPr lang="zh-TW" altLang="en-US" dirty="0"/>
              <a:t> </a:t>
            </a:r>
            <a:r>
              <a:rPr lang="en-US" altLang="zh-TW" dirty="0"/>
              <a:t>ticket</a:t>
            </a:r>
            <a:r>
              <a:rPr lang="zh-TW" altLang="en-US" dirty="0"/>
              <a:t> </a:t>
            </a:r>
            <a:r>
              <a:rPr lang="en-US" altLang="zh-TW" dirty="0"/>
              <a:t>price</a:t>
            </a:r>
            <a:r>
              <a:rPr lang="zh-TW" altLang="en-US" dirty="0"/>
              <a:t> </a:t>
            </a:r>
            <a:r>
              <a:rPr lang="en-US" altLang="zh-TW" dirty="0"/>
              <a:t>under</a:t>
            </a:r>
            <a:r>
              <a:rPr lang="zh-TW" altLang="en-US" dirty="0"/>
              <a:t> </a:t>
            </a:r>
            <a:r>
              <a:rPr lang="en-US" altLang="zh-TW" dirty="0"/>
              <a:t>different</a:t>
            </a:r>
            <a:r>
              <a:rPr lang="zh-TW" altLang="en-US" dirty="0"/>
              <a:t> </a:t>
            </a:r>
            <a:r>
              <a:rPr lang="en-US" altLang="zh-TW" dirty="0"/>
              <a:t>scenarios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Big Mountain Resort (Adjustment of facilities)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2200" dirty="0"/>
              <a:t>2) Estimate the new revenue and operating cost and hence the new profit of the resorts</a:t>
            </a:r>
          </a:p>
        </p:txBody>
      </p:sp>
    </p:spTree>
    <p:extLst>
      <p:ext uri="{BB962C8B-B14F-4D97-AF65-F5344CB8AC3E}">
        <p14:creationId xmlns:p14="http://schemas.microsoft.com/office/powerpoint/2010/main" val="46176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5F0E5BC-B045-4CB7-9C00-9F380E20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TW" sz="2500" dirty="0">
                <a:solidFill>
                  <a:srgbClr val="FFFFFF"/>
                </a:solidFill>
              </a:rPr>
              <a:t>Modeling results and analysis - </a:t>
            </a:r>
            <a:br>
              <a:rPr lang="en-US" altLang="zh-TW" sz="2500" dirty="0">
                <a:solidFill>
                  <a:srgbClr val="FFFFFF"/>
                </a:solidFill>
              </a:rPr>
            </a:br>
            <a:r>
              <a:rPr lang="en-US" altLang="zh-TW" sz="2500" dirty="0">
                <a:solidFill>
                  <a:srgbClr val="FFFFFF"/>
                </a:solidFill>
              </a:rPr>
              <a:t>The 4 most importance attributes affecting ticket price</a:t>
            </a:r>
            <a:br>
              <a:rPr lang="en-US" altLang="zh-TW" sz="2500" dirty="0">
                <a:solidFill>
                  <a:srgbClr val="FFFFFF"/>
                </a:solidFill>
              </a:rPr>
            </a:br>
            <a:endParaRPr lang="zh-TW" altLang="en-US" sz="2500" dirty="0">
              <a:solidFill>
                <a:srgbClr val="FFFFFF"/>
              </a:solidFill>
            </a:endParaRPr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F214BF7B-6554-4688-A0C0-46E83E483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300" dirty="0" err="1">
                <a:solidFill>
                  <a:srgbClr val="FFFFFF"/>
                </a:solidFill>
              </a:rPr>
              <a:t>Fastquads</a:t>
            </a:r>
            <a:endParaRPr lang="en-US" altLang="zh-TW" sz="2300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300" dirty="0">
                <a:solidFill>
                  <a:srgbClr val="FFFFFF"/>
                </a:solidFill>
              </a:rPr>
              <a:t>Runs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300" dirty="0">
                <a:solidFill>
                  <a:srgbClr val="FFFFFF"/>
                </a:solidFill>
              </a:rPr>
              <a:t>Snow making area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300" dirty="0">
                <a:solidFill>
                  <a:srgbClr val="FFFFFF"/>
                </a:solidFill>
              </a:rPr>
              <a:t>Vertical drop</a:t>
            </a:r>
            <a:endParaRPr lang="zh-TW" altLang="en-US" sz="2300" dirty="0">
              <a:solidFill>
                <a:srgbClr val="FFFFFF"/>
              </a:solidFill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FA89EBC-A2FC-462D-A569-09B9EDF90E13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13436" t="18750" r="34697" b="10616"/>
          <a:stretch/>
        </p:blipFill>
        <p:spPr bwMode="auto">
          <a:xfrm>
            <a:off x="4293577" y="439271"/>
            <a:ext cx="7737057" cy="609288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2643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2ACFB1-B44E-4EC1-8D5F-832EC237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200" dirty="0"/>
              <a:t>Modeling results and analysis –                 Predicted Ticket Price</a:t>
            </a:r>
            <a:endParaRPr lang="zh-TW" altLang="en-US" sz="4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348C08-34EE-4465-85A2-82D907A0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3180079"/>
            <a:ext cx="10767807" cy="3758603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 </a:t>
            </a:r>
          </a:p>
          <a:p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4400" dirty="0"/>
              <a:t>The model result indicates the resort is currently undercharging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zh-TW" sz="4400" dirty="0"/>
              <a:t>The main reason is the quality of facilities provided the resort is high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zh-TW" sz="4400" dirty="0"/>
              <a:t>The model can also predict the ticket price upon different scenarios </a:t>
            </a:r>
          </a:p>
          <a:p>
            <a:pPr marL="0" indent="0">
              <a:buNone/>
            </a:pPr>
            <a:r>
              <a:rPr lang="en-US" altLang="zh-TW" sz="4400" dirty="0"/>
              <a:t>   (e.g. 2 runs can be added/dropped and predict new ticket price)</a:t>
            </a:r>
          </a:p>
          <a:p>
            <a:pPr marL="0" indent="0">
              <a:buNone/>
            </a:pPr>
            <a:r>
              <a:rPr lang="en-US" altLang="zh-TW" sz="2700" dirty="0"/>
              <a:t>   </a:t>
            </a:r>
            <a:endParaRPr lang="zh-TW" altLang="en-US" sz="27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7DB3E4-3AA1-44E1-ABDA-227EC4770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13230"/>
              </p:ext>
            </p:extLst>
          </p:nvPr>
        </p:nvGraphicFramePr>
        <p:xfrm>
          <a:off x="1209040" y="1914129"/>
          <a:ext cx="10058400" cy="17898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27139192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551998480"/>
                    </a:ext>
                  </a:extLst>
                </a:gridCol>
              </a:tblGrid>
              <a:tr h="10125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Predicted Ticket Price by Model ($)</a:t>
                      </a:r>
                      <a:endParaRPr lang="zh-TW" altLang="en-US" sz="2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700" dirty="0"/>
                        <a:t>Current Ticket Price ($)</a:t>
                      </a:r>
                      <a:endParaRPr lang="zh-TW" altLang="en-US" sz="2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173462"/>
                  </a:ext>
                </a:extLst>
              </a:tr>
              <a:tr h="7773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95.87</a:t>
                      </a:r>
                      <a:endParaRPr lang="zh-TW" altLang="en-US" sz="2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81.00</a:t>
                      </a:r>
                      <a:endParaRPr lang="zh-TW" altLang="en-US" sz="2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960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5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>
            <a:extLst>
              <a:ext uri="{FF2B5EF4-FFF2-40B4-BE49-F238E27FC236}">
                <a16:creationId xmlns:a16="http://schemas.microsoft.com/office/drawing/2014/main" id="{E12CF1DE-A688-4D1B-803B-5BFB3DC7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0" name="內容版面配置區 19">
            <a:extLst>
              <a:ext uri="{FF2B5EF4-FFF2-40B4-BE49-F238E27FC236}">
                <a16:creationId xmlns:a16="http://schemas.microsoft.com/office/drawing/2014/main" id="{BA643CE3-4084-48D2-9999-61172AE8B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4599DE-831E-4214-ADED-3821B1147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0" t="27555" r="24000" b="12711"/>
          <a:stretch/>
        </p:blipFill>
        <p:spPr>
          <a:xfrm>
            <a:off x="514348" y="159809"/>
            <a:ext cx="5458664" cy="313526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3C1F3B1-E2AB-446B-8FBD-70B24D54B2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00" t="33600" r="21900" b="10044"/>
          <a:stretch/>
        </p:blipFill>
        <p:spPr>
          <a:xfrm>
            <a:off x="5973012" y="159809"/>
            <a:ext cx="6193929" cy="3166919"/>
          </a:xfrm>
          <a:prstGeom prst="rect">
            <a:avLst/>
          </a:prstGeom>
        </p:spPr>
      </p:pic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19B1086-0DA3-4B8D-835E-CF1EC2E851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18" t="36947" r="21440" b="7237"/>
          <a:stretch/>
        </p:blipFill>
        <p:spPr>
          <a:xfrm>
            <a:off x="391360" y="3318844"/>
            <a:ext cx="5704640" cy="289150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EC493C2-C743-4D61-81FF-A7D0F2A0A1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500" t="25333" r="21900" b="18311"/>
          <a:stretch/>
        </p:blipFill>
        <p:spPr>
          <a:xfrm>
            <a:off x="6228207" y="3429000"/>
            <a:ext cx="5510405" cy="2882528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56458BF5-5684-4ACD-BA7D-A89A326A9945}"/>
              </a:ext>
            </a:extLst>
          </p:cNvPr>
          <p:cNvSpPr/>
          <p:nvPr/>
        </p:nvSpPr>
        <p:spPr>
          <a:xfrm>
            <a:off x="309855" y="6311528"/>
            <a:ext cx="11633249" cy="5078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 lines indicated the resort’s performance and demonstrated the resort quality </a:t>
            </a:r>
            <a:endParaRPr lang="zh-TW" altLang="en-US" sz="2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098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5B28B-275E-4690-B87D-E0833065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Recommendation</a:t>
            </a:r>
            <a:endParaRPr lang="zh-TW" altLang="en-US" dirty="0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2CCCBE08-D8D8-45FA-A5AD-794B375724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4385105"/>
              </p:ext>
            </p:extLst>
          </p:nvPr>
        </p:nvGraphicFramePr>
        <p:xfrm>
          <a:off x="658009" y="1891553"/>
          <a:ext cx="10936941" cy="4966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920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69696-508B-4634-82A4-BA105DEB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and Further Studies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2A30AB-1B1C-4B4C-9F70-EB0628152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503049" cy="426819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1) The function of current model include: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/>
              <a:t>Figures out the most importance features affecting the ticket price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/>
              <a:t>Demonstrates the resort is currently undercharging based on the quality of its service/facilities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/>
              <a:t> Can</a:t>
            </a:r>
            <a:r>
              <a:rPr lang="zh-TW" altLang="en-US" dirty="0"/>
              <a:t> </a:t>
            </a:r>
            <a:r>
              <a:rPr lang="en-US" altLang="zh-TW" dirty="0"/>
              <a:t>predict of new ticket price if we add or close different facilities from the resort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2) For further studies, data including operating cost of all facilities and no. of customers are required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3) Another model can be built to predict no. of customers and the duration they will stay 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095647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381</Words>
  <Application>Microsoft Office PowerPoint</Application>
  <PresentationFormat>寬螢幕</PresentationFormat>
  <Paragraphs>46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回顧</vt:lpstr>
      <vt:lpstr>Guided Capstone –  Big Mountain Resort</vt:lpstr>
      <vt:lpstr>Problem identification – Problem Context</vt:lpstr>
      <vt:lpstr>Problem identification – Scope of solution </vt:lpstr>
      <vt:lpstr>Modeling results and analysis -  The 4 most importance attributes affecting ticket price </vt:lpstr>
      <vt:lpstr>Modeling results and analysis –                 Predicted Ticket Price</vt:lpstr>
      <vt:lpstr>PowerPoint 簡報</vt:lpstr>
      <vt:lpstr>Recommendation</vt:lpstr>
      <vt:lpstr>Conclusion and Further Studies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Capstone –  Big Mountain Resort</dc:title>
  <dc:creator>u3541127</dc:creator>
  <cp:lastModifiedBy>u3541127</cp:lastModifiedBy>
  <cp:revision>6</cp:revision>
  <dcterms:created xsi:type="dcterms:W3CDTF">2020-12-12T23:12:40Z</dcterms:created>
  <dcterms:modified xsi:type="dcterms:W3CDTF">2020-12-12T23:41:37Z</dcterms:modified>
</cp:coreProperties>
</file>