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80" r:id="rId4"/>
    <p:sldId id="272" r:id="rId5"/>
    <p:sldId id="273" r:id="rId6"/>
    <p:sldId id="274" r:id="rId7"/>
    <p:sldId id="275" r:id="rId8"/>
    <p:sldId id="276" r:id="rId9"/>
    <p:sldId id="281" r:id="rId10"/>
    <p:sldId id="278" r:id="rId11"/>
    <p:sldId id="279" r:id="rId1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67" autoAdjust="0"/>
  </p:normalViewPr>
  <p:slideViewPr>
    <p:cSldViewPr snapToGrid="0">
      <p:cViewPr varScale="1">
        <p:scale>
          <a:sx n="97" d="100"/>
          <a:sy n="97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2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2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2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2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2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2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2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2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2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2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Scenario C1. Path_length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Scenario_C1!$I$1</c:f>
              <c:strCache>
                <c:ptCount val="1"/>
                <c:pt idx="0">
                  <c:v>Path_length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Scenario_C1!$A$2:$A$113</c:f>
              <c:strCache>
                <c:ptCount val="13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RRT</c:v>
                </c:pt>
                <c:pt idx="9">
                  <c:v>RRT_Path_Smoothing</c:v>
                </c:pt>
                <c:pt idx="10">
                  <c:v>RRT_Sobol_Sampler</c:v>
                </c:pt>
                <c:pt idx="11">
                  <c:v>RRT_Star</c:v>
                </c:pt>
                <c:pt idx="12">
                  <c:v>Visibility_Road_Map</c:v>
                </c:pt>
              </c:strCache>
            </c:strRef>
          </c:cat>
          <c:val>
            <c:numRef>
              <c:f>Scenario_C1!$I$2:$I$113</c:f>
              <c:numCache>
                <c:formatCode>General</c:formatCode>
                <c:ptCount val="13"/>
                <c:pt idx="0">
                  <c:v>163.095454429504</c:v>
                </c:pt>
                <c:pt idx="1">
                  <c:v>163.095454429505</c:v>
                </c:pt>
                <c:pt idx="2">
                  <c:v>163.095454429504</c:v>
                </c:pt>
                <c:pt idx="3">
                  <c:v>163.095454429504</c:v>
                </c:pt>
                <c:pt idx="4">
                  <c:v>195.16147160748699</c:v>
                </c:pt>
                <c:pt idx="5">
                  <c:v>163.095454429504</c:v>
                </c:pt>
                <c:pt idx="6">
                  <c:v>161.509667991877</c:v>
                </c:pt>
                <c:pt idx="7">
                  <c:v>166.752308678997</c:v>
                </c:pt>
                <c:pt idx="8">
                  <c:v>173.03132121069001</c:v>
                </c:pt>
                <c:pt idx="9">
                  <c:v>154.32286890535599</c:v>
                </c:pt>
                <c:pt idx="10">
                  <c:v>180.84445560037099</c:v>
                </c:pt>
                <c:pt idx="11">
                  <c:v>179.887640347602</c:v>
                </c:pt>
                <c:pt idx="12">
                  <c:v>151.55410584542099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E-4975-9090-18D218FCC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6538863"/>
        <c:axId val="1546543855"/>
      </c:barChart>
      <c:catAx>
        <c:axId val="1546538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46543855"/>
        <c:crosses val="autoZero"/>
        <c:auto val="1"/>
        <c:lblAlgn val="ctr"/>
        <c:lblOffset val="100"/>
        <c:noMultiLvlLbl val="0"/>
      </c:catAx>
      <c:valAx>
        <c:axId val="1546543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Path Length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46538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Scenario C4. Path_length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Scenario_C4!$I$1</c:f>
              <c:strCache>
                <c:ptCount val="1"/>
                <c:pt idx="0">
                  <c:v>Path_length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Scenario_C4!$A$2:$A$119</c:f>
              <c:strCache>
                <c:ptCount val="9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Visibility_Road_Map</c:v>
                </c:pt>
              </c:strCache>
            </c:strRef>
          </c:cat>
          <c:val>
            <c:numRef>
              <c:f>Scenario_C4!$I$2:$I$119</c:f>
              <c:numCache>
                <c:formatCode>General</c:formatCode>
                <c:ptCount val="9"/>
                <c:pt idx="0">
                  <c:v>189.45584412271501</c:v>
                </c:pt>
                <c:pt idx="1">
                  <c:v>189.45584412271501</c:v>
                </c:pt>
                <c:pt idx="2">
                  <c:v>189.45584412271501</c:v>
                </c:pt>
                <c:pt idx="3">
                  <c:v>189.45584412271501</c:v>
                </c:pt>
                <c:pt idx="4">
                  <c:v>257.38686835190401</c:v>
                </c:pt>
                <c:pt idx="5">
                  <c:v>189.45584412271501</c:v>
                </c:pt>
                <c:pt idx="6">
                  <c:v>187.870057685088</c:v>
                </c:pt>
                <c:pt idx="7">
                  <c:v>215.13708498984801</c:v>
                </c:pt>
                <c:pt idx="8">
                  <c:v>182.58302208768399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A9-42BE-91F1-A08ACA1E5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6538863"/>
        <c:axId val="1546543855"/>
      </c:barChart>
      <c:catAx>
        <c:axId val="1546538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46543855"/>
        <c:crosses val="autoZero"/>
        <c:auto val="1"/>
        <c:lblAlgn val="ctr"/>
        <c:lblOffset val="100"/>
        <c:noMultiLvlLbl val="0"/>
      </c:catAx>
      <c:valAx>
        <c:axId val="1546543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Path Length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46538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Scenario C4.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Scenario_C4!$J$1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(Scenario_C4!$A$2:$A$75,Scenario_C4!$A$77,Scenario_C4!$A$79,Scenario_C4!$A$115,Scenario_C4!$A$117,Scenario_C4!$A$119)</c:f>
              <c:strCache>
                <c:ptCount val="9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Visibility_Road_Map</c:v>
                </c:pt>
              </c:strCache>
            </c:strRef>
          </c:cat>
          <c:val>
            <c:numRef>
              <c:f>(Scenario_C4!$J$2:$J$75,Scenario_C4!$J$77,Scenario_C4!$J$79,Scenario_C4!$J$115,Scenario_C4!$J$117,Scenario_C4!$J$119)</c:f>
              <c:numCache>
                <c:formatCode>General</c:formatCode>
                <c:ptCount val="9"/>
                <c:pt idx="0">
                  <c:v>6904</c:v>
                </c:pt>
                <c:pt idx="1">
                  <c:v>980</c:v>
                </c:pt>
                <c:pt idx="2">
                  <c:v>2412</c:v>
                </c:pt>
                <c:pt idx="3">
                  <c:v>7110</c:v>
                </c:pt>
                <c:pt idx="4">
                  <c:v>183</c:v>
                </c:pt>
                <c:pt idx="5">
                  <c:v>7110</c:v>
                </c:pt>
                <c:pt idx="6">
                  <c:v>181</c:v>
                </c:pt>
                <c:pt idx="7">
                  <c:v>3385</c:v>
                </c:pt>
                <c:pt idx="8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E71-AFEA-125860D70C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7653647"/>
        <c:axId val="937654063"/>
      </c:barChart>
      <c:catAx>
        <c:axId val="937653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Deterministics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937654063"/>
        <c:crosses val="autoZero"/>
        <c:auto val="1"/>
        <c:lblAlgn val="ctr"/>
        <c:lblOffset val="100"/>
        <c:noMultiLvlLbl val="0"/>
      </c:catAx>
      <c:valAx>
        <c:axId val="93765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937653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Scenario C5. Path_length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Scenario_C5!$I$1</c:f>
              <c:strCache>
                <c:ptCount val="1"/>
                <c:pt idx="0">
                  <c:v>Path_length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Scenario_C5!$A$2:$A$121</c:f>
              <c:strCache>
                <c:ptCount val="12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RRT</c:v>
                </c:pt>
                <c:pt idx="9">
                  <c:v>RRT_Path_Smoothing</c:v>
                </c:pt>
                <c:pt idx="10">
                  <c:v>RRT_Sobol_Sampler</c:v>
                </c:pt>
                <c:pt idx="11">
                  <c:v>Visibility_Road_Map</c:v>
                </c:pt>
              </c:strCache>
            </c:strRef>
          </c:cat>
          <c:val>
            <c:numRef>
              <c:f>Scenario_C5!$I$2:$I$121</c:f>
              <c:numCache>
                <c:formatCode>General</c:formatCode>
                <c:ptCount val="12"/>
                <c:pt idx="0">
                  <c:v>189.45584412271501</c:v>
                </c:pt>
                <c:pt idx="1">
                  <c:v>190.62741699796899</c:v>
                </c:pt>
                <c:pt idx="2">
                  <c:v>189.45584412271501</c:v>
                </c:pt>
                <c:pt idx="3">
                  <c:v>189.45584412271501</c:v>
                </c:pt>
                <c:pt idx="4">
                  <c:v>257.38686835190401</c:v>
                </c:pt>
                <c:pt idx="5">
                  <c:v>189.45584412271501</c:v>
                </c:pt>
                <c:pt idx="6">
                  <c:v>187.870057685088</c:v>
                </c:pt>
                <c:pt idx="7">
                  <c:v>190.28427124746199</c:v>
                </c:pt>
                <c:pt idx="8">
                  <c:v>201.06120836265799</c:v>
                </c:pt>
                <c:pt idx="9">
                  <c:v>183.456440970839</c:v>
                </c:pt>
                <c:pt idx="10">
                  <c:v>226.895299628668</c:v>
                </c:pt>
                <c:pt idx="11">
                  <c:v>182.58302208768399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C3-460E-998E-00E70ED1F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6538863"/>
        <c:axId val="1546543855"/>
      </c:barChart>
      <c:catAx>
        <c:axId val="1546538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46543855"/>
        <c:crosses val="autoZero"/>
        <c:auto val="1"/>
        <c:lblAlgn val="ctr"/>
        <c:lblOffset val="100"/>
        <c:noMultiLvlLbl val="0"/>
      </c:catAx>
      <c:valAx>
        <c:axId val="1546543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Path Length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46538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Scenario C5.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Scenario_C5!$J$1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(Scenario_C5!$A$2:$A$75,Scenario_C5!$A$77,Scenario_C5!$A$81,Scenario_C5!$A$115,Scenario_C5!$A$117,Scenario_C5!$A$121)</c:f>
              <c:strCache>
                <c:ptCount val="9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Visibility_Road_Map</c:v>
                </c:pt>
              </c:strCache>
            </c:strRef>
          </c:cat>
          <c:val>
            <c:numRef>
              <c:f>(Scenario_C5!$J$2:$J$75,Scenario_C5!$J$77,Scenario_C5!$J$81,Scenario_C5!$J$115,Scenario_C5!$J$117,Scenario_C5!$J$121)</c:f>
              <c:numCache>
                <c:formatCode>General</c:formatCode>
                <c:ptCount val="9"/>
                <c:pt idx="0">
                  <c:v>3015</c:v>
                </c:pt>
                <c:pt idx="1">
                  <c:v>1662</c:v>
                </c:pt>
                <c:pt idx="2">
                  <c:v>2731</c:v>
                </c:pt>
                <c:pt idx="3">
                  <c:v>7110</c:v>
                </c:pt>
                <c:pt idx="4">
                  <c:v>183</c:v>
                </c:pt>
                <c:pt idx="5">
                  <c:v>6677</c:v>
                </c:pt>
                <c:pt idx="6">
                  <c:v>181</c:v>
                </c:pt>
                <c:pt idx="7">
                  <c:v>183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2-4D96-B155-BF16EC5FC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7653647"/>
        <c:axId val="937654063"/>
      </c:barChart>
      <c:catAx>
        <c:axId val="937653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Deterministics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937654063"/>
        <c:crosses val="autoZero"/>
        <c:auto val="1"/>
        <c:lblAlgn val="ctr"/>
        <c:lblOffset val="100"/>
        <c:noMultiLvlLbl val="0"/>
      </c:catAx>
      <c:valAx>
        <c:axId val="93765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937653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Scenario C5.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Scenario_C5!$J$1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Scenario_C5!$A$83:$A$111</c:f>
              <c:strCache>
                <c:ptCount val="3"/>
                <c:pt idx="0">
                  <c:v>RRT</c:v>
                </c:pt>
                <c:pt idx="1">
                  <c:v>RRT_Path_Smoothing</c:v>
                </c:pt>
                <c:pt idx="2">
                  <c:v>RRT_Sobol_Sampler</c:v>
                </c:pt>
              </c:strCache>
            </c:strRef>
          </c:cat>
          <c:val>
            <c:numRef>
              <c:f>Scenario_C5!$J$83:$J$111</c:f>
              <c:numCache>
                <c:formatCode>General</c:formatCode>
                <c:ptCount val="3"/>
                <c:pt idx="0">
                  <c:v>258</c:v>
                </c:pt>
                <c:pt idx="1">
                  <c:v>634</c:v>
                </c:pt>
                <c:pt idx="2">
                  <c:v>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72-4D8E-8986-0E6893D43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2784527"/>
        <c:axId val="1553319871"/>
      </c:barChart>
      <c:catAx>
        <c:axId val="1552784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Probabilistics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53319871"/>
        <c:crosses val="autoZero"/>
        <c:auto val="1"/>
        <c:lblAlgn val="ctr"/>
        <c:lblOffset val="100"/>
        <c:noMultiLvlLbl val="0"/>
      </c:catAx>
      <c:valAx>
        <c:axId val="155331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52784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Scenario C1.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Scenario_C1!$J$1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(Scenario_C1!$A$2:$A$73,Scenario_C1!$A$113)</c:f>
              <c:strCache>
                <c:ptCount val="9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Visibility_Road_Map</c:v>
                </c:pt>
              </c:strCache>
            </c:strRef>
          </c:cat>
          <c:val>
            <c:numRef>
              <c:f>(Scenario_C1!$J$2:$J$73,Scenario_C1!$J$113)</c:f>
              <c:numCache>
                <c:formatCode>General</c:formatCode>
                <c:ptCount val="9"/>
                <c:pt idx="0">
                  <c:v>5007</c:v>
                </c:pt>
                <c:pt idx="1">
                  <c:v>1757</c:v>
                </c:pt>
                <c:pt idx="2">
                  <c:v>3060</c:v>
                </c:pt>
                <c:pt idx="3">
                  <c:v>8071</c:v>
                </c:pt>
                <c:pt idx="4">
                  <c:v>139</c:v>
                </c:pt>
                <c:pt idx="5">
                  <c:v>8071</c:v>
                </c:pt>
                <c:pt idx="6">
                  <c:v>136</c:v>
                </c:pt>
                <c:pt idx="7">
                  <c:v>140</c:v>
                </c:pt>
                <c:pt idx="8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E-4B7B-A120-039FFD0A5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7653647"/>
        <c:axId val="937654063"/>
      </c:barChart>
      <c:catAx>
        <c:axId val="937653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Deterministics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937654063"/>
        <c:crosses val="autoZero"/>
        <c:auto val="1"/>
        <c:lblAlgn val="ctr"/>
        <c:lblOffset val="100"/>
        <c:noMultiLvlLbl val="0"/>
      </c:catAx>
      <c:valAx>
        <c:axId val="93765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937653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Scenario C1.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Scenario_C1!$J$1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Scenario_C1!$A$83:$A$107</c:f>
              <c:strCache>
                <c:ptCount val="4"/>
                <c:pt idx="0">
                  <c:v>RRT</c:v>
                </c:pt>
                <c:pt idx="1">
                  <c:v>RRT_Path_Smoothing</c:v>
                </c:pt>
                <c:pt idx="2">
                  <c:v>RRT_Sobol_Sampler</c:v>
                </c:pt>
                <c:pt idx="3">
                  <c:v>RRT_Star</c:v>
                </c:pt>
              </c:strCache>
            </c:strRef>
          </c:cat>
          <c:val>
            <c:numRef>
              <c:f>Scenario_C1!$J$83:$J$107</c:f>
              <c:numCache>
                <c:formatCode>General</c:formatCode>
                <c:ptCount val="4"/>
                <c:pt idx="0">
                  <c:v>135</c:v>
                </c:pt>
                <c:pt idx="1">
                  <c:v>51</c:v>
                </c:pt>
                <c:pt idx="2">
                  <c:v>107</c:v>
                </c:pt>
                <c:pt idx="3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94-4C0B-B7C7-848327723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2784527"/>
        <c:axId val="1553319871"/>
      </c:barChart>
      <c:catAx>
        <c:axId val="1552784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Probabilistics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53319871"/>
        <c:crosses val="autoZero"/>
        <c:auto val="1"/>
        <c:lblAlgn val="ctr"/>
        <c:lblOffset val="100"/>
        <c:noMultiLvlLbl val="0"/>
      </c:catAx>
      <c:valAx>
        <c:axId val="155331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52784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Scenario C2. Path_length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Scenario_C2!$I$1</c:f>
              <c:strCache>
                <c:ptCount val="1"/>
                <c:pt idx="0">
                  <c:v>Path_length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Scenario_C2!$A$2:$A$115</c:f>
              <c:strCache>
                <c:ptCount val="13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RRT</c:v>
                </c:pt>
                <c:pt idx="9">
                  <c:v>RRT_Path_Smoothing</c:v>
                </c:pt>
                <c:pt idx="10">
                  <c:v>RRT_Sobol_Sampler</c:v>
                </c:pt>
                <c:pt idx="11">
                  <c:v>RRT_Star</c:v>
                </c:pt>
                <c:pt idx="12">
                  <c:v>Visibility_Road_Map</c:v>
                </c:pt>
              </c:strCache>
            </c:strRef>
          </c:cat>
          <c:val>
            <c:numRef>
              <c:f>Scenario_C2!$I$2:$I$115</c:f>
              <c:numCache>
                <c:formatCode>General</c:formatCode>
                <c:ptCount val="13"/>
                <c:pt idx="0">
                  <c:v>163.095454429504</c:v>
                </c:pt>
                <c:pt idx="1">
                  <c:v>163.095454429505</c:v>
                </c:pt>
                <c:pt idx="2">
                  <c:v>163.095454429505</c:v>
                </c:pt>
                <c:pt idx="3">
                  <c:v>163.095454429504</c:v>
                </c:pt>
                <c:pt idx="4">
                  <c:v>195.16147160748699</c:v>
                </c:pt>
                <c:pt idx="5">
                  <c:v>163.095454429504</c:v>
                </c:pt>
                <c:pt idx="6">
                  <c:v>161.509667991877</c:v>
                </c:pt>
                <c:pt idx="7">
                  <c:v>169.78174593052</c:v>
                </c:pt>
                <c:pt idx="8">
                  <c:v>191.023081570686</c:v>
                </c:pt>
                <c:pt idx="9">
                  <c:v>159.89242997622301</c:v>
                </c:pt>
                <c:pt idx="10">
                  <c:v>159.35847638238701</c:v>
                </c:pt>
                <c:pt idx="11">
                  <c:v>191.864757744217</c:v>
                </c:pt>
                <c:pt idx="12">
                  <c:v>151.55410584542099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0-4837-8B44-91C4327E1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6538863"/>
        <c:axId val="1546543855"/>
      </c:barChart>
      <c:catAx>
        <c:axId val="1546538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46543855"/>
        <c:crosses val="autoZero"/>
        <c:auto val="1"/>
        <c:lblAlgn val="ctr"/>
        <c:lblOffset val="100"/>
        <c:noMultiLvlLbl val="0"/>
      </c:catAx>
      <c:valAx>
        <c:axId val="1546543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Path Length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46538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Scenario C2.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Scenario_C2!$J$1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(Scenario_C2!$A$2:$A$75,Scenario_C2!$A$115)</c:f>
              <c:strCache>
                <c:ptCount val="9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Visibility_Road_Map</c:v>
                </c:pt>
              </c:strCache>
            </c:strRef>
          </c:cat>
          <c:val>
            <c:numRef>
              <c:f>(Scenario_C2!$J$2:$J$75,Scenario_C2!$J$115)</c:f>
              <c:numCache>
                <c:formatCode>General</c:formatCode>
                <c:ptCount val="9"/>
                <c:pt idx="0">
                  <c:v>4416</c:v>
                </c:pt>
                <c:pt idx="1">
                  <c:v>1623</c:v>
                </c:pt>
                <c:pt idx="2">
                  <c:v>3151</c:v>
                </c:pt>
                <c:pt idx="3">
                  <c:v>8427</c:v>
                </c:pt>
                <c:pt idx="4">
                  <c:v>139</c:v>
                </c:pt>
                <c:pt idx="5">
                  <c:v>8427</c:v>
                </c:pt>
                <c:pt idx="6">
                  <c:v>136</c:v>
                </c:pt>
                <c:pt idx="7">
                  <c:v>148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3-405D-8D88-121E39C6F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7653647"/>
        <c:axId val="937654063"/>
      </c:barChart>
      <c:catAx>
        <c:axId val="937653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Deterministics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937654063"/>
        <c:crosses val="autoZero"/>
        <c:auto val="1"/>
        <c:lblAlgn val="ctr"/>
        <c:lblOffset val="100"/>
        <c:noMultiLvlLbl val="0"/>
      </c:catAx>
      <c:valAx>
        <c:axId val="93765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937653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Scenario C2.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Scenario_C2!$J$1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Scenario_C2!$A$83:$A$109</c:f>
              <c:strCache>
                <c:ptCount val="4"/>
                <c:pt idx="0">
                  <c:v>RRT</c:v>
                </c:pt>
                <c:pt idx="1">
                  <c:v>RRT_Path_Smoothing</c:v>
                </c:pt>
                <c:pt idx="2">
                  <c:v>RRT_Sobol_Sampler</c:v>
                </c:pt>
                <c:pt idx="3">
                  <c:v>RRT_Star</c:v>
                </c:pt>
              </c:strCache>
            </c:strRef>
          </c:cat>
          <c:val>
            <c:numRef>
              <c:f>Scenario_C2!$J$83:$J$109</c:f>
              <c:numCache>
                <c:formatCode>General</c:formatCode>
                <c:ptCount val="4"/>
                <c:pt idx="0">
                  <c:v>246</c:v>
                </c:pt>
                <c:pt idx="1">
                  <c:v>229</c:v>
                </c:pt>
                <c:pt idx="2">
                  <c:v>99</c:v>
                </c:pt>
                <c:pt idx="3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F-4088-AE1C-4375A4BBD4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2784527"/>
        <c:axId val="1553319871"/>
      </c:barChart>
      <c:catAx>
        <c:axId val="1552784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Probabilistics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53319871"/>
        <c:crosses val="autoZero"/>
        <c:auto val="1"/>
        <c:lblAlgn val="ctr"/>
        <c:lblOffset val="100"/>
        <c:noMultiLvlLbl val="0"/>
      </c:catAx>
      <c:valAx>
        <c:axId val="155331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52784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Scenario C3. Path_length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Scenario_C3!$I$1</c:f>
              <c:strCache>
                <c:ptCount val="1"/>
                <c:pt idx="0">
                  <c:v>Path_length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Scenario_C3!$A$2:$A$117</c:f>
              <c:strCache>
                <c:ptCount val="13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RRT</c:v>
                </c:pt>
                <c:pt idx="9">
                  <c:v>RRT_Path_Smoothing</c:v>
                </c:pt>
                <c:pt idx="10">
                  <c:v>RRT_Sobol_Sampler</c:v>
                </c:pt>
                <c:pt idx="11">
                  <c:v>RRT_Star</c:v>
                </c:pt>
                <c:pt idx="12">
                  <c:v>Visibility_Road_Map</c:v>
                </c:pt>
              </c:strCache>
            </c:strRef>
          </c:cat>
          <c:val>
            <c:numRef>
              <c:f>Scenario_C3!$I$2:$I$117</c:f>
              <c:numCache>
                <c:formatCode>General</c:formatCode>
                <c:ptCount val="13"/>
                <c:pt idx="0">
                  <c:v>163.095454429504</c:v>
                </c:pt>
                <c:pt idx="1">
                  <c:v>163.095454429504</c:v>
                </c:pt>
                <c:pt idx="2">
                  <c:v>163.68124086713101</c:v>
                </c:pt>
                <c:pt idx="3">
                  <c:v>163.095454429504</c:v>
                </c:pt>
                <c:pt idx="4">
                  <c:v>195.16147160748699</c:v>
                </c:pt>
                <c:pt idx="5">
                  <c:v>163.095454429504</c:v>
                </c:pt>
                <c:pt idx="6">
                  <c:v>161.509667991877</c:v>
                </c:pt>
                <c:pt idx="7">
                  <c:v>169.78174593052</c:v>
                </c:pt>
                <c:pt idx="8">
                  <c:v>202.00836864138299</c:v>
                </c:pt>
                <c:pt idx="9">
                  <c:v>158.79297933206001</c:v>
                </c:pt>
                <c:pt idx="10">
                  <c:v>190.67360168077499</c:v>
                </c:pt>
                <c:pt idx="11">
                  <c:v>183.320090327705</c:v>
                </c:pt>
                <c:pt idx="12">
                  <c:v>154.863455429845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36-4222-BB50-939EDA9F9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6538863"/>
        <c:axId val="1546543855"/>
      </c:barChart>
      <c:catAx>
        <c:axId val="1546538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46543855"/>
        <c:crosses val="autoZero"/>
        <c:auto val="1"/>
        <c:lblAlgn val="ctr"/>
        <c:lblOffset val="100"/>
        <c:noMultiLvlLbl val="0"/>
      </c:catAx>
      <c:valAx>
        <c:axId val="1546543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Path Length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46538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Scenario C3.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Scenario_C3!$J$1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(Scenario_C3!$A$2:$A$75,Scenario_C3!$A$77,Scenario_C3!$A$115,Scenario_C3!$A$117)</c:f>
              <c:strCache>
                <c:ptCount val="9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Visibility_Road_Map</c:v>
                </c:pt>
              </c:strCache>
            </c:strRef>
          </c:cat>
          <c:val>
            <c:numRef>
              <c:f>(Scenario_C3!$J$2:$J$75,Scenario_C3!$J$77,Scenario_C3!$J$115,Scenario_C3!$J$117)</c:f>
              <c:numCache>
                <c:formatCode>General</c:formatCode>
                <c:ptCount val="9"/>
                <c:pt idx="0">
                  <c:v>3717</c:v>
                </c:pt>
                <c:pt idx="1">
                  <c:v>709</c:v>
                </c:pt>
                <c:pt idx="2">
                  <c:v>2063</c:v>
                </c:pt>
                <c:pt idx="3">
                  <c:v>6748</c:v>
                </c:pt>
                <c:pt idx="4">
                  <c:v>139</c:v>
                </c:pt>
                <c:pt idx="5">
                  <c:v>6748</c:v>
                </c:pt>
                <c:pt idx="6">
                  <c:v>136</c:v>
                </c:pt>
                <c:pt idx="7">
                  <c:v>148</c:v>
                </c:pt>
                <c:pt idx="8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9C-495F-B237-8F4C8EC2EF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7653647"/>
        <c:axId val="937654063"/>
      </c:barChart>
      <c:catAx>
        <c:axId val="937653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Deterministics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937654063"/>
        <c:crosses val="autoZero"/>
        <c:auto val="1"/>
        <c:lblAlgn val="ctr"/>
        <c:lblOffset val="100"/>
        <c:noMultiLvlLbl val="0"/>
      </c:catAx>
      <c:valAx>
        <c:axId val="93765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937653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Scenario C3.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Scenario_C3!$J$1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Scenario_C3!$A$83:$A$111</c:f>
              <c:strCache>
                <c:ptCount val="4"/>
                <c:pt idx="0">
                  <c:v>RRT</c:v>
                </c:pt>
                <c:pt idx="1">
                  <c:v>RRT_Path_Smoothing</c:v>
                </c:pt>
                <c:pt idx="2">
                  <c:v>RRT_Sobol_Sampler</c:v>
                </c:pt>
                <c:pt idx="3">
                  <c:v>RRT_Star</c:v>
                </c:pt>
              </c:strCache>
            </c:strRef>
          </c:cat>
          <c:val>
            <c:numRef>
              <c:f>Scenario_C3!$J$83:$J$111</c:f>
              <c:numCache>
                <c:formatCode>General</c:formatCode>
                <c:ptCount val="4"/>
                <c:pt idx="0">
                  <c:v>144</c:v>
                </c:pt>
                <c:pt idx="1">
                  <c:v>133</c:v>
                </c:pt>
                <c:pt idx="2">
                  <c:v>237</c:v>
                </c:pt>
                <c:pt idx="3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8-4B7C-8824-7E3A31322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2784527"/>
        <c:axId val="1553319871"/>
      </c:barChart>
      <c:catAx>
        <c:axId val="1552784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Probabilistics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53319871"/>
        <c:crosses val="autoZero"/>
        <c:auto val="1"/>
        <c:lblAlgn val="ctr"/>
        <c:lblOffset val="100"/>
        <c:noMultiLvlLbl val="0"/>
      </c:catAx>
      <c:valAx>
        <c:axId val="155331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52784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BB868-58F4-459C-AB92-7BC887B2B9DA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10B7B-058B-4F35-B286-CDC7CE8435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39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Scenario 1</a:t>
            </a: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5.1 - Positioning of the obstacles in the first scenario: 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left obstacle (X(15:25) and Y(15:25)), and top right obstacle (X(75:85) and Y(85:95)).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5.2 - Positioning of the obstacles in the second scenario: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obstacle (X(40:50) and Y(40:50)), and the top obstacle (X(40:50) and Y(60:70)).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5.3 - Positioning of the obstacles in the third scenario: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obstacle (X(40:50) and Y(40:50)), and top obstacle (X(60:70) and Y(60:70)).</a:t>
            </a:r>
            <a:endParaRPr lang="en-US" b="0" dirty="0">
              <a:effectLst/>
            </a:endParaRPr>
          </a:p>
          <a:p>
            <a:br>
              <a:rPr lang="en-US" dirty="0"/>
            </a:br>
            <a:r>
              <a:rPr lang="en-US" b="1" dirty="0"/>
              <a:t>Scenario 2</a:t>
            </a:r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10B7B-058B-4F35-B286-CDC7CE843584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408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Scenario 1</a:t>
            </a: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5.1 - Positioning of the obstacles in the first scenario: 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left obstacle (X(15:25) and Y(15:25)), and top right obstacle (X(75:85) and Y(85:95)).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5.2 - Positioning of the obstacles in the second scenario: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obstacle (X(40:50) and Y(40:50)), and the top obstacle (X(40:50) and Y(60:70)).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5.3 - Positioning of the obstacles in the third scenario: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obstacle (X(40:50) and Y(40:50)), and top obstacle (X(60:70) and Y(60:70)).</a:t>
            </a:r>
            <a:endParaRPr lang="en-US" b="0" dirty="0">
              <a:effectLst/>
            </a:endParaRPr>
          </a:p>
          <a:p>
            <a:br>
              <a:rPr lang="en-US" dirty="0"/>
            </a:br>
            <a:r>
              <a:rPr lang="en-US" b="1" dirty="0"/>
              <a:t>Scenario 2</a:t>
            </a:r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10B7B-058B-4F35-B286-CDC7CE843584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073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10B7B-058B-4F35-B286-CDC7CE843584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284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0BF9-5A9D-47A4-BE6A-43202E1F1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5E77-7F15-4A0E-85EE-DB0CDA818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416C-1D55-4F71-8943-82B5EF22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FF1A-94DB-4F3A-A1F5-ABA3E191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58FC-D527-4AF8-8621-89096BED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668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269-337D-42FD-8C7A-0F05528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6E119-082E-4B08-B61F-5DDF7388C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9205C-7852-4F3E-9064-C34A41B9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153E-4A83-4ADC-BB2E-7587A4CF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02A9-658B-4DD5-82C7-E5500A7C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690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4606F-8D6A-4B04-9F00-CE3028239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5446D-446D-45E1-B536-7D9A717F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F32A-0036-4D96-93D0-86F4E72C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8CB6-FD0B-456A-BF38-98AA5FB0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785C-27B8-4AB5-9C9B-B82EC55D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493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B04-AAC4-43BD-8D3E-E29CC1B6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13F6-6BDB-4650-8268-973E3062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04A94-AC7B-4018-AD3B-9EA38981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89EE-B78F-4101-8D8E-0BF9121E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DB5F-410D-4043-951A-86DA301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993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81E7-CB4A-4A0A-AF16-086E480E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568FC-739C-42E5-BE11-C0E3C89F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DCA9-D2B2-4A7F-B82C-8AF88C84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E8FFC-B66D-4B7F-8BA2-1E0E33E5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0F80-7BAA-4BD7-B65D-56203D41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10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0D2F-FB6A-4D5C-B5D8-AF4E4F0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B2BF-55CC-4DB6-A688-76067C21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FFF6-104B-49A8-8B01-8BF1B3E08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4DA27-DE66-4BDD-BBAC-3410192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F8861-4AF3-4D25-8D0D-E1B6AF7C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9952-9ACF-4C1C-9007-12475B9B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065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48D2-0AC1-4989-8F22-1E77FFFC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B8C89-4F76-437F-9BEB-BBEC64BCF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811D2-8B0D-4F5F-8506-DD0BD08F4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907FB-C918-4C2F-BCF4-6D31551FE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B17FF-D537-4BD6-BD17-454993BCC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78C1C-4824-4249-9538-6470AC9F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C2A95-6C0E-4BB0-8264-8825027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4C6A2-E19D-452B-8573-CA9989CE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045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50C8-1B5D-4E5C-807E-1B98ECA2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AE914-95DD-489A-BF09-03D86A88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7C70D-4E76-4EF3-B19C-EE7F32DB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40CE3-7BD0-48F4-A8CE-0387BD26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43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FBCA1-7D2B-49C1-AC51-A23D5EB8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65CD1-5CED-4A23-9C32-AC96C48D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83D5-3ACF-4F2D-989F-BE8E2F7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18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6C02-3262-404D-AAD1-37A9B5EE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C727-ECF4-445E-B6EB-CF046EDB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0E66-FF42-4AE6-AFB7-A4486ACDE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8B79C-6B70-4E8A-8DE8-5229E7DA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B065A-9468-4FE5-AF6D-38D35629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C4A0-B91B-4679-BAA7-E22AB6CB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18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176A-89C7-4C52-8D91-22E15046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BE2A7-5E9C-4FD3-ABC7-423751A72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E8571-D452-4091-8D94-A5C431D51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AB28F-22B5-499D-8DF8-997F239A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B8DC2-40F5-4005-8E86-00D1CEA9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FDE80-141B-4039-A0D3-160CFA0C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26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CBD1D-8544-4FB9-B41E-6C691D13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B505-63E0-4B01-A5A3-48E3C505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B31F-F1F0-479E-8504-754DB5392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977C-2F1B-4BF9-A04F-209C741F9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5498-035F-4238-A4A7-3B5C4C79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820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EB85-4517-4500-8D8B-4C3008CB6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Metrics in Path Planning Algorithm</a:t>
            </a:r>
            <a:endParaRPr lang="en-B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153DC-FF8B-4064-B937-FD7CE326B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0693"/>
            <a:ext cx="9144000" cy="877598"/>
          </a:xfrm>
        </p:spPr>
        <p:txBody>
          <a:bodyPr/>
          <a:lstStyle/>
          <a:p>
            <a:r>
              <a:rPr lang="en-US" dirty="0"/>
              <a:t>Ronald Ponguillo </a:t>
            </a:r>
          </a:p>
          <a:p>
            <a:r>
              <a:rPr lang="en-US" dirty="0"/>
              <a:t>University of Ghent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6846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5D-F7EC-4C81-8F99-E2B3C8DD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b="1" dirty="0"/>
              <a:t>NEXT WORKS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E190-82C9-43CF-8E74-423C1435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02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 write the Robotics Toolbox (Python)</a:t>
            </a:r>
          </a:p>
          <a:p>
            <a:pPr lvl="1"/>
            <a:r>
              <a:rPr lang="en-US" dirty="0"/>
              <a:t>Input and generation of maps</a:t>
            </a:r>
          </a:p>
          <a:p>
            <a:pPr lvl="1"/>
            <a:r>
              <a:rPr lang="en-US" dirty="0"/>
              <a:t>Adding Scenarios for simple evaluation</a:t>
            </a:r>
          </a:p>
          <a:p>
            <a:r>
              <a:rPr lang="en-US" dirty="0"/>
              <a:t>Analyzing the data provided by Silvio</a:t>
            </a:r>
          </a:p>
          <a:p>
            <a:pPr lvl="1"/>
            <a:r>
              <a:rPr lang="en-US" dirty="0"/>
              <a:t>To easily port to Robotics Toolbox (Python)</a:t>
            </a:r>
          </a:p>
          <a:p>
            <a:r>
              <a:rPr lang="en-US" dirty="0"/>
              <a:t>To review the </a:t>
            </a:r>
            <a:r>
              <a:rPr lang="en-US" dirty="0" err="1"/>
              <a:t>Amesim</a:t>
            </a:r>
            <a:r>
              <a:rPr lang="en-US" dirty="0"/>
              <a:t> and </a:t>
            </a:r>
            <a:r>
              <a:rPr lang="en-US" dirty="0" err="1"/>
              <a:t>Prescan</a:t>
            </a:r>
            <a:r>
              <a:rPr lang="en-US" dirty="0"/>
              <a:t> Siemens software </a:t>
            </a:r>
          </a:p>
          <a:p>
            <a:pPr lvl="1"/>
            <a:r>
              <a:rPr lang="en-US" dirty="0"/>
              <a:t>Evaluate if it is </a:t>
            </a:r>
            <a:r>
              <a:rPr lang="en-US" dirty="0" err="1"/>
              <a:t>possile</a:t>
            </a:r>
            <a:r>
              <a:rPr lang="en-US" dirty="0"/>
              <a:t> to use for path planning</a:t>
            </a:r>
          </a:p>
          <a:p>
            <a:pPr lvl="1"/>
            <a:r>
              <a:rPr lang="en-US" dirty="0"/>
              <a:t>Evaluate how we can send our work to integrate with these software</a:t>
            </a:r>
          </a:p>
        </p:txBody>
      </p:sp>
    </p:spTree>
    <p:extLst>
      <p:ext uri="{BB962C8B-B14F-4D97-AF65-F5344CB8AC3E}">
        <p14:creationId xmlns:p14="http://schemas.microsoft.com/office/powerpoint/2010/main" val="48618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567C-FDE3-4AE4-86C9-9B216AF3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B5A9-E6CA-48BC-9597-CEF47E813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635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SCENARIOS</a:t>
            </a:r>
            <a:endParaRPr lang="en-BE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CB451-31F2-456B-BF3F-E8D0334FD51B}"/>
              </a:ext>
            </a:extLst>
          </p:cNvPr>
          <p:cNvSpPr txBox="1"/>
          <p:nvPr/>
        </p:nvSpPr>
        <p:spPr>
          <a:xfrm>
            <a:off x="4105275" y="1098872"/>
            <a:ext cx="22383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 C1:</a:t>
            </a:r>
          </a:p>
          <a:p>
            <a:r>
              <a:rPr lang="en-US" sz="1600" dirty="0"/>
              <a:t>Empty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  <a:endParaRPr lang="en-BE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13F60-2421-4EC6-B134-7CE66D56102B}"/>
              </a:ext>
            </a:extLst>
          </p:cNvPr>
          <p:cNvSpPr txBox="1"/>
          <p:nvPr/>
        </p:nvSpPr>
        <p:spPr>
          <a:xfrm>
            <a:off x="9981344" y="1098872"/>
            <a:ext cx="21526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 C2:</a:t>
            </a:r>
          </a:p>
          <a:p>
            <a:r>
              <a:rPr lang="en-US" sz="16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r>
              <a:rPr lang="en-US" sz="1600" dirty="0"/>
              <a:t>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 x 10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  <a:endParaRPr lang="en-BE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4C9600-05E9-4CB8-8057-194489D60422}"/>
              </a:ext>
            </a:extLst>
          </p:cNvPr>
          <p:cNvSpPr txBox="1"/>
          <p:nvPr/>
        </p:nvSpPr>
        <p:spPr>
          <a:xfrm>
            <a:off x="9981344" y="3941022"/>
            <a:ext cx="21526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 C4:</a:t>
            </a:r>
          </a:p>
          <a:p>
            <a:r>
              <a:rPr lang="en-US" sz="16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r>
              <a:rPr lang="en-US" sz="1600" dirty="0"/>
              <a:t>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 x 10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  <a:endParaRPr lang="en-BE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323F9-5BA6-4B37-AC98-A5EE9F7EE2B4}"/>
              </a:ext>
            </a:extLst>
          </p:cNvPr>
          <p:cNvSpPr txBox="1"/>
          <p:nvPr/>
        </p:nvSpPr>
        <p:spPr>
          <a:xfrm>
            <a:off x="4105275" y="3928620"/>
            <a:ext cx="21662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 C3:</a:t>
            </a:r>
          </a:p>
          <a:p>
            <a:r>
              <a:rPr lang="en-US" sz="16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r>
              <a:rPr lang="en-US" sz="1600" dirty="0"/>
              <a:t>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 x 10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  <a:endParaRPr lang="en-BE" sz="16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71650E8-09AF-418D-9CF5-24E1E69D42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457" t="11542" r="9315" b="6280"/>
          <a:stretch/>
        </p:blipFill>
        <p:spPr>
          <a:xfrm>
            <a:off x="508772" y="1032879"/>
            <a:ext cx="3499423" cy="256344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F0A5D94-351D-4315-B565-6791B5AC65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793" t="11317" r="9147" b="5833"/>
          <a:stretch/>
        </p:blipFill>
        <p:spPr>
          <a:xfrm>
            <a:off x="6495075" y="997528"/>
            <a:ext cx="3464122" cy="25634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E250693-02C4-41D1-BE6B-4C34767170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625" t="11220" r="9315" b="6155"/>
          <a:stretch/>
        </p:blipFill>
        <p:spPr>
          <a:xfrm>
            <a:off x="508771" y="3941022"/>
            <a:ext cx="3499424" cy="258257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4FF1FBA-CFBE-4F4A-8822-94BC920238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6625" t="11318" r="9147" b="6280"/>
          <a:stretch/>
        </p:blipFill>
        <p:spPr>
          <a:xfrm>
            <a:off x="6459774" y="3941022"/>
            <a:ext cx="3499423" cy="25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3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SCENARIOS</a:t>
            </a:r>
            <a:endParaRPr lang="en-BE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CB451-31F2-456B-BF3F-E8D0334FD51B}"/>
              </a:ext>
            </a:extLst>
          </p:cNvPr>
          <p:cNvSpPr txBox="1"/>
          <p:nvPr/>
        </p:nvSpPr>
        <p:spPr>
          <a:xfrm>
            <a:off x="4105275" y="1098872"/>
            <a:ext cx="22383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 C5:</a:t>
            </a:r>
          </a:p>
          <a:p>
            <a:r>
              <a:rPr lang="en-US" sz="1600" dirty="0"/>
              <a:t>Empty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  <a:endParaRPr lang="en-BE" sz="16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56CED9-54CA-477B-966C-AF6650BA2F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30" t="10921" r="9361" b="5518"/>
          <a:stretch/>
        </p:blipFill>
        <p:spPr>
          <a:xfrm>
            <a:off x="556692" y="997527"/>
            <a:ext cx="3499423" cy="259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0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ALGORITHMS EVALUATED</a:t>
            </a:r>
            <a:endParaRPr lang="en-B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C3C8A-ECBB-4D93-8F92-C4629430F865}"/>
              </a:ext>
            </a:extLst>
          </p:cNvPr>
          <p:cNvSpPr txBox="1"/>
          <p:nvPr/>
        </p:nvSpPr>
        <p:spPr>
          <a:xfrm>
            <a:off x="838200" y="1240669"/>
            <a:ext cx="33011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u="sng" dirty="0"/>
              <a:t>DETERMINISTICS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A_Star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Bidirectional_A_Star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Bidirectional_BFS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/>
              <a:t>BFS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/>
              <a:t>DFS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/>
              <a:t>Dijkstra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D_Star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Greedy_BFS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Visibility_Road_Map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C" dirty="0"/>
          </a:p>
          <a:p>
            <a:r>
              <a:rPr lang="es-EC" b="1" u="sng" dirty="0"/>
              <a:t>PROBABILISTICS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/>
              <a:t>RRT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RRT_Path_Smoothing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RRT_Sobol_Sampler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RRT_Star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2618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 C1</a:t>
            </a:r>
            <a:endParaRPr lang="en-BE" b="1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E7FDB54-9D1B-427F-87E5-6BCA8CDC2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57" t="11542" r="9315" b="6280"/>
          <a:stretch/>
        </p:blipFill>
        <p:spPr>
          <a:xfrm>
            <a:off x="838200" y="997527"/>
            <a:ext cx="3499423" cy="2563449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AD669CA-BABD-49DD-A8D3-49DE49B54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223121"/>
              </p:ext>
            </p:extLst>
          </p:nvPr>
        </p:nvGraphicFramePr>
        <p:xfrm>
          <a:off x="838200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D600A6C-6ADE-4D61-9B83-FCC1582CE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329557"/>
              </p:ext>
            </p:extLst>
          </p:nvPr>
        </p:nvGraphicFramePr>
        <p:xfrm>
          <a:off x="6781800" y="681038"/>
          <a:ext cx="4572000" cy="274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DAF752F-FCD1-49F0-989B-A431DE2F62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622734"/>
              </p:ext>
            </p:extLst>
          </p:nvPr>
        </p:nvGraphicFramePr>
        <p:xfrm>
          <a:off x="6781800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1606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 C2</a:t>
            </a:r>
            <a:endParaRPr lang="en-BE" b="1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04766F-02CB-45D9-94B0-E643105B5B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93" t="11317" r="9147" b="5833"/>
          <a:stretch/>
        </p:blipFill>
        <p:spPr>
          <a:xfrm>
            <a:off x="838200" y="997527"/>
            <a:ext cx="3464122" cy="2563450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06EE699-F515-41C3-816D-2E88956D3E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534229"/>
              </p:ext>
            </p:extLst>
          </p:nvPr>
        </p:nvGraphicFramePr>
        <p:xfrm>
          <a:off x="838200" y="35609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D8BFF7B-DB27-42FE-89AF-3C833C90AB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209501"/>
              </p:ext>
            </p:extLst>
          </p:nvPr>
        </p:nvGraphicFramePr>
        <p:xfrm>
          <a:off x="6781802" y="5538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A059EF0-3F99-4453-933F-4702217BEB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54529"/>
              </p:ext>
            </p:extLst>
          </p:nvPr>
        </p:nvGraphicFramePr>
        <p:xfrm>
          <a:off x="6781802" y="35609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2060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 C3</a:t>
            </a:r>
            <a:endParaRPr lang="en-BE" b="1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E8A69A3-5DC7-4EA8-B20D-4C1726EA0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25" t="11220" r="9315" b="6155"/>
          <a:stretch/>
        </p:blipFill>
        <p:spPr>
          <a:xfrm>
            <a:off x="838200" y="981325"/>
            <a:ext cx="3499424" cy="2582575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8424698-1C99-442A-8000-A6EA01F32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328164"/>
              </p:ext>
            </p:extLst>
          </p:nvPr>
        </p:nvGraphicFramePr>
        <p:xfrm>
          <a:off x="838200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11C62A2-AF5E-4D68-8475-2E7A209BB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678124"/>
              </p:ext>
            </p:extLst>
          </p:nvPr>
        </p:nvGraphicFramePr>
        <p:xfrm>
          <a:off x="6781800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BEC4542-8F8F-45BE-A33E-B4B1097D6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796929"/>
              </p:ext>
            </p:extLst>
          </p:nvPr>
        </p:nvGraphicFramePr>
        <p:xfrm>
          <a:off x="6781802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3218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 C4</a:t>
            </a:r>
            <a:endParaRPr lang="en-BE" b="1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0B8D87D-B3E5-425E-82CD-8671B1C89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25" t="11318" r="9147" b="6280"/>
          <a:stretch/>
        </p:blipFill>
        <p:spPr>
          <a:xfrm>
            <a:off x="838200" y="997527"/>
            <a:ext cx="3499423" cy="2570434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DB35E51-A538-4A63-8595-9C871A572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591760"/>
              </p:ext>
            </p:extLst>
          </p:nvPr>
        </p:nvGraphicFramePr>
        <p:xfrm>
          <a:off x="838200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C3B3649-2B5D-46AB-B999-3B6FD35832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060302"/>
              </p:ext>
            </p:extLst>
          </p:nvPr>
        </p:nvGraphicFramePr>
        <p:xfrm>
          <a:off x="6275054" y="8247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6574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 C5</a:t>
            </a:r>
            <a:endParaRPr lang="en-BE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EE3394D-75A4-4E1B-8931-D410AA6081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30" t="10921" r="9361" b="5518"/>
          <a:stretch/>
        </p:blipFill>
        <p:spPr>
          <a:xfrm>
            <a:off x="838200" y="997527"/>
            <a:ext cx="3499423" cy="259793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DC89567-1127-4D94-A38C-27345F2FF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008916"/>
              </p:ext>
            </p:extLst>
          </p:nvPr>
        </p:nvGraphicFramePr>
        <p:xfrm>
          <a:off x="838200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882D43C-BF2C-4F3F-B75D-91FE7708A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107714"/>
              </p:ext>
            </p:extLst>
          </p:nvPr>
        </p:nvGraphicFramePr>
        <p:xfrm>
          <a:off x="6559329" y="6813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9D76BF-30A6-43F6-9C35-CA047E9C73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520351"/>
              </p:ext>
            </p:extLst>
          </p:nvPr>
        </p:nvGraphicFramePr>
        <p:xfrm>
          <a:off x="6559329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345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11227</TotalTime>
  <Words>615</Words>
  <Application>Microsoft Office PowerPoint</Application>
  <PresentationFormat>Widescreen</PresentationFormat>
  <Paragraphs>134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Metrics in Path Planning Algorithm</vt:lpstr>
      <vt:lpstr>SCENARIOS</vt:lpstr>
      <vt:lpstr>SCENARIOS</vt:lpstr>
      <vt:lpstr>ALGORITHMS EVALUATED</vt:lpstr>
      <vt:lpstr>Scenario C1</vt:lpstr>
      <vt:lpstr>Scenario C2</vt:lpstr>
      <vt:lpstr>Scenario C3</vt:lpstr>
      <vt:lpstr>Scenario C4</vt:lpstr>
      <vt:lpstr>Scenario C5</vt:lpstr>
      <vt:lpstr>NEXT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 Algorithm with Python Robotics</dc:title>
  <dc:creator>Ronald Ponguillo</dc:creator>
  <cp:lastModifiedBy>Ronald Ponguillo</cp:lastModifiedBy>
  <cp:revision>32</cp:revision>
  <dcterms:created xsi:type="dcterms:W3CDTF">2021-05-26T08:37:53Z</dcterms:created>
  <dcterms:modified xsi:type="dcterms:W3CDTF">2021-06-15T10:42:09Z</dcterms:modified>
</cp:coreProperties>
</file>