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80" r:id="rId4"/>
    <p:sldId id="281" r:id="rId5"/>
    <p:sldId id="272" r:id="rId6"/>
    <p:sldId id="279" r:id="rId7"/>
    <p:sldId id="282" r:id="rId8"/>
    <p:sldId id="283" r:id="rId9"/>
    <p:sldId id="285" r:id="rId10"/>
    <p:sldId id="286" r:id="rId11"/>
    <p:sldId id="288" r:id="rId12"/>
    <p:sldId id="289" r:id="rId13"/>
    <p:sldId id="278" r:id="rId14"/>
    <p:sldId id="287" r:id="rId15"/>
    <p:sldId id="284" r:id="rId16"/>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67" autoAdjust="0"/>
  </p:normalViewPr>
  <p:slideViewPr>
    <p:cSldViewPr snapToGrid="0">
      <p:cViewPr varScale="1">
        <p:scale>
          <a:sx n="97" d="100"/>
          <a:sy n="97" d="100"/>
        </p:scale>
        <p:origin x="99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BB868-58F4-459C-AB92-7BC887B2B9DA}" type="datetimeFigureOut">
              <a:rPr lang="en-BE" smtClean="0"/>
              <a:t>22/06/2021</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10B7B-058B-4F35-B286-CDC7CE843584}" type="slidenum">
              <a:rPr lang="en-BE" smtClean="0"/>
              <a:t>‹#›</a:t>
            </a:fld>
            <a:endParaRPr lang="en-BE"/>
          </a:p>
        </p:txBody>
      </p:sp>
    </p:spTree>
    <p:extLst>
      <p:ext uri="{BB962C8B-B14F-4D97-AF65-F5344CB8AC3E}">
        <p14:creationId xmlns:p14="http://schemas.microsoft.com/office/powerpoint/2010/main" val="1093904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600"/>
              </a:spcBef>
              <a:spcAft>
                <a:spcPts val="600"/>
              </a:spcAft>
            </a:pPr>
            <a:r>
              <a:rPr lang="en-US" sz="1800" b="1" i="0" u="none" strike="noStrike" dirty="0">
                <a:solidFill>
                  <a:srgbClr val="000000"/>
                </a:solidFill>
                <a:effectLst/>
                <a:latin typeface="Calibri" panose="020F0502020204030204" pitchFamily="34" charset="0"/>
              </a:rPr>
              <a:t>Scenario 1</a:t>
            </a:r>
          </a:p>
          <a:p>
            <a:pPr rtl="0">
              <a:spcBef>
                <a:spcPts val="600"/>
              </a:spcBef>
              <a:spcAft>
                <a:spcPts val="600"/>
              </a:spcAft>
            </a:pPr>
            <a:r>
              <a:rPr lang="en-US" sz="1800" b="0" i="0" u="none" strike="noStrike" dirty="0">
                <a:solidFill>
                  <a:srgbClr val="000000"/>
                </a:solidFill>
                <a:effectLst/>
                <a:latin typeface="Calibri" panose="020F0502020204030204" pitchFamily="34" charset="0"/>
              </a:rPr>
              <a:t>5.1 - Positioning of the obstacles in the first scenario: </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Bottom left obstacle (X(15:25) and Y(15:25)), and top right obstacle (X(75:85) and Y(85:95)).</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5.2 - Positioning of the obstacles in the second scenario:</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Bottom obstacle (X(40:50) and Y(40:50)), and the top obstacle (X(40:50) and Y(60:70)).</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5.3 - Positioning of the obstacles in the third scenario:</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Bottom obstacle (X(40:50) and Y(40:50)), and top obstacle (X(60:70) and Y(60:70)).</a:t>
            </a:r>
            <a:endParaRPr lang="en-US" b="0" dirty="0">
              <a:effectLst/>
            </a:endParaRPr>
          </a:p>
          <a:p>
            <a:br>
              <a:rPr lang="en-US" dirty="0"/>
            </a:br>
            <a:r>
              <a:rPr lang="en-US" b="1" dirty="0"/>
              <a:t>Scenario 2</a:t>
            </a:r>
          </a:p>
          <a:p>
            <a:endParaRPr lang="en-US" dirty="0"/>
          </a:p>
          <a:p>
            <a:endParaRPr lang="en-BE" dirty="0"/>
          </a:p>
        </p:txBody>
      </p:sp>
      <p:sp>
        <p:nvSpPr>
          <p:cNvPr id="4" name="Slide Number Placeholder 3"/>
          <p:cNvSpPr>
            <a:spLocks noGrp="1"/>
          </p:cNvSpPr>
          <p:nvPr>
            <p:ph type="sldNum" sz="quarter" idx="5"/>
          </p:nvPr>
        </p:nvSpPr>
        <p:spPr/>
        <p:txBody>
          <a:bodyPr/>
          <a:lstStyle/>
          <a:p>
            <a:fld id="{04310B7B-058B-4F35-B286-CDC7CE843584}" type="slidenum">
              <a:rPr lang="en-BE" smtClean="0"/>
              <a:t>2</a:t>
            </a:fld>
            <a:endParaRPr lang="en-BE"/>
          </a:p>
        </p:txBody>
      </p:sp>
    </p:spTree>
    <p:extLst>
      <p:ext uri="{BB962C8B-B14F-4D97-AF65-F5344CB8AC3E}">
        <p14:creationId xmlns:p14="http://schemas.microsoft.com/office/powerpoint/2010/main" val="3494085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600"/>
              </a:spcBef>
              <a:spcAft>
                <a:spcPts val="600"/>
              </a:spcAft>
            </a:pPr>
            <a:r>
              <a:rPr lang="en-US" sz="1800" b="1" i="0" u="none" strike="noStrike" dirty="0">
                <a:solidFill>
                  <a:srgbClr val="000000"/>
                </a:solidFill>
                <a:effectLst/>
                <a:latin typeface="Calibri" panose="020F0502020204030204" pitchFamily="34" charset="0"/>
              </a:rPr>
              <a:t>Scenario 1</a:t>
            </a:r>
          </a:p>
          <a:p>
            <a:pPr rtl="0">
              <a:spcBef>
                <a:spcPts val="600"/>
              </a:spcBef>
              <a:spcAft>
                <a:spcPts val="600"/>
              </a:spcAft>
            </a:pPr>
            <a:r>
              <a:rPr lang="en-US" sz="1800" b="0" i="0" u="none" strike="noStrike" dirty="0">
                <a:solidFill>
                  <a:srgbClr val="000000"/>
                </a:solidFill>
                <a:effectLst/>
                <a:latin typeface="Calibri" panose="020F0502020204030204" pitchFamily="34" charset="0"/>
              </a:rPr>
              <a:t>5.1 - Positioning of the obstacles in the first scenario: </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Bottom left obstacle (X(15:25) and Y(15:25)), and top right obstacle (X(75:85) and Y(85:95)).</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5.2 - Positioning of the obstacles in the second scenario:</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Bottom obstacle (X(40:50) and Y(40:50)), and the top obstacle (X(40:50) and Y(60:70)).</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5.3 - Positioning of the obstacles in the third scenario:</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Bottom obstacle (X(40:50) and Y(40:50)), and top obstacle (X(60:70) and Y(60:70)).</a:t>
            </a:r>
            <a:endParaRPr lang="en-US" b="0" dirty="0">
              <a:effectLst/>
            </a:endParaRPr>
          </a:p>
          <a:p>
            <a:br>
              <a:rPr lang="en-US" dirty="0"/>
            </a:br>
            <a:r>
              <a:rPr lang="en-US" b="1" dirty="0"/>
              <a:t>Scenario 2</a:t>
            </a:r>
          </a:p>
          <a:p>
            <a:endParaRPr lang="en-US" dirty="0"/>
          </a:p>
          <a:p>
            <a:endParaRPr lang="en-BE" dirty="0"/>
          </a:p>
        </p:txBody>
      </p:sp>
      <p:sp>
        <p:nvSpPr>
          <p:cNvPr id="4" name="Slide Number Placeholder 3"/>
          <p:cNvSpPr>
            <a:spLocks noGrp="1"/>
          </p:cNvSpPr>
          <p:nvPr>
            <p:ph type="sldNum" sz="quarter" idx="5"/>
          </p:nvPr>
        </p:nvSpPr>
        <p:spPr/>
        <p:txBody>
          <a:bodyPr/>
          <a:lstStyle/>
          <a:p>
            <a:fld id="{04310B7B-058B-4F35-B286-CDC7CE843584}" type="slidenum">
              <a:rPr lang="en-BE" smtClean="0"/>
              <a:t>3</a:t>
            </a:fld>
            <a:endParaRPr lang="en-BE"/>
          </a:p>
        </p:txBody>
      </p:sp>
    </p:spTree>
    <p:extLst>
      <p:ext uri="{BB962C8B-B14F-4D97-AF65-F5344CB8AC3E}">
        <p14:creationId xmlns:p14="http://schemas.microsoft.com/office/powerpoint/2010/main" val="349408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600"/>
              </a:spcBef>
              <a:spcAft>
                <a:spcPts val="600"/>
              </a:spcAft>
            </a:pPr>
            <a:r>
              <a:rPr lang="en-US" sz="1800" b="1" i="0" u="none" strike="noStrike" dirty="0">
                <a:solidFill>
                  <a:srgbClr val="000000"/>
                </a:solidFill>
                <a:effectLst/>
                <a:latin typeface="Calibri" panose="020F0502020204030204" pitchFamily="34" charset="0"/>
              </a:rPr>
              <a:t>Scenario 1</a:t>
            </a:r>
          </a:p>
          <a:p>
            <a:pPr rtl="0">
              <a:spcBef>
                <a:spcPts val="600"/>
              </a:spcBef>
              <a:spcAft>
                <a:spcPts val="600"/>
              </a:spcAft>
            </a:pPr>
            <a:r>
              <a:rPr lang="en-US" sz="1800" b="0" i="0" u="none" strike="noStrike" dirty="0">
                <a:solidFill>
                  <a:srgbClr val="000000"/>
                </a:solidFill>
                <a:effectLst/>
                <a:latin typeface="Calibri" panose="020F0502020204030204" pitchFamily="34" charset="0"/>
              </a:rPr>
              <a:t>5.1 - Positioning of the obstacles in the first scenario: </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Bottom left obstacle (X(15:25) and Y(15:25)), and top right obstacle (X(75:85) and Y(85:95)).</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5.2 - Positioning of the obstacles in the second scenario:</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Bottom obstacle (X(40:50) and Y(40:50)), and the top obstacle (X(40:50) and Y(60:70)).</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5.3 - Positioning of the obstacles in the third scenario:</a:t>
            </a:r>
            <a:endParaRPr lang="en-US" b="0" dirty="0">
              <a:effectLst/>
            </a:endParaRPr>
          </a:p>
          <a:p>
            <a:pPr rtl="0">
              <a:spcBef>
                <a:spcPts val="600"/>
              </a:spcBef>
              <a:spcAft>
                <a:spcPts val="600"/>
              </a:spcAft>
            </a:pPr>
            <a:r>
              <a:rPr lang="en-US" sz="1800" b="0" i="0" u="none" strike="noStrike" dirty="0">
                <a:solidFill>
                  <a:srgbClr val="000000"/>
                </a:solidFill>
                <a:effectLst/>
                <a:latin typeface="Calibri" panose="020F0502020204030204" pitchFamily="34" charset="0"/>
              </a:rPr>
              <a:t>Bottom obstacle (X(40:50) and Y(40:50)), and top obstacle (X(60:70) and Y(60:70)).</a:t>
            </a:r>
            <a:endParaRPr lang="en-US" b="0" dirty="0">
              <a:effectLst/>
            </a:endParaRPr>
          </a:p>
          <a:p>
            <a:br>
              <a:rPr lang="en-US" dirty="0"/>
            </a:br>
            <a:r>
              <a:rPr lang="en-US" b="1" dirty="0"/>
              <a:t>Scenario 2</a:t>
            </a:r>
          </a:p>
          <a:p>
            <a:endParaRPr lang="en-US" dirty="0"/>
          </a:p>
          <a:p>
            <a:endParaRPr lang="en-BE" dirty="0"/>
          </a:p>
        </p:txBody>
      </p:sp>
      <p:sp>
        <p:nvSpPr>
          <p:cNvPr id="4" name="Slide Number Placeholder 3"/>
          <p:cNvSpPr>
            <a:spLocks noGrp="1"/>
          </p:cNvSpPr>
          <p:nvPr>
            <p:ph type="sldNum" sz="quarter" idx="5"/>
          </p:nvPr>
        </p:nvSpPr>
        <p:spPr/>
        <p:txBody>
          <a:bodyPr/>
          <a:lstStyle/>
          <a:p>
            <a:fld id="{04310B7B-058B-4F35-B286-CDC7CE843584}" type="slidenum">
              <a:rPr lang="en-BE" smtClean="0"/>
              <a:t>4</a:t>
            </a:fld>
            <a:endParaRPr lang="en-BE"/>
          </a:p>
        </p:txBody>
      </p:sp>
    </p:spTree>
    <p:extLst>
      <p:ext uri="{BB962C8B-B14F-4D97-AF65-F5344CB8AC3E}">
        <p14:creationId xmlns:p14="http://schemas.microsoft.com/office/powerpoint/2010/main" val="25073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Expand Distance Parameter increase </a:t>
            </a:r>
            <a:r>
              <a:rPr lang="en-US" dirty="0">
                <a:sym typeface="Wingdings" panose="05000000000000000000" pitchFamily="2" charset="2"/>
              </a:rPr>
              <a:t> the number of iteration for all algorithms decrease</a:t>
            </a:r>
          </a:p>
          <a:p>
            <a:endParaRPr lang="en-BE" dirty="0"/>
          </a:p>
        </p:txBody>
      </p:sp>
      <p:sp>
        <p:nvSpPr>
          <p:cNvPr id="4" name="Slide Number Placeholder 3"/>
          <p:cNvSpPr>
            <a:spLocks noGrp="1"/>
          </p:cNvSpPr>
          <p:nvPr>
            <p:ph type="sldNum" sz="quarter" idx="5"/>
          </p:nvPr>
        </p:nvSpPr>
        <p:spPr/>
        <p:txBody>
          <a:bodyPr/>
          <a:lstStyle/>
          <a:p>
            <a:fld id="{04310B7B-058B-4F35-B286-CDC7CE843584}" type="slidenum">
              <a:rPr lang="en-BE" smtClean="0"/>
              <a:t>9</a:t>
            </a:fld>
            <a:endParaRPr lang="en-BE"/>
          </a:p>
        </p:txBody>
      </p:sp>
    </p:spTree>
    <p:extLst>
      <p:ext uri="{BB962C8B-B14F-4D97-AF65-F5344CB8AC3E}">
        <p14:creationId xmlns:p14="http://schemas.microsoft.com/office/powerpoint/2010/main" val="221047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Hay que </a:t>
            </a:r>
            <a:r>
              <a:rPr lang="en-US" dirty="0" err="1"/>
              <a:t>ver</a:t>
            </a:r>
            <a:r>
              <a:rPr lang="en-US" dirty="0"/>
              <a:t> </a:t>
            </a:r>
            <a:r>
              <a:rPr lang="en-US" dirty="0" err="1"/>
              <a:t>porque</a:t>
            </a:r>
            <a:r>
              <a:rPr lang="en-US" dirty="0"/>
              <a:t> hay dispersion </a:t>
            </a:r>
            <a:r>
              <a:rPr lang="en-US" dirty="0" err="1"/>
              <a:t>en</a:t>
            </a:r>
            <a:r>
              <a:rPr lang="en-US" dirty="0"/>
              <a:t> los </a:t>
            </a:r>
            <a:r>
              <a:rPr lang="en-US" dirty="0" err="1"/>
              <a:t>datoss</a:t>
            </a:r>
            <a:r>
              <a:rPr lang="en-US" dirty="0"/>
              <a:t> (</a:t>
            </a:r>
            <a:r>
              <a:rPr lang="en-US" dirty="0" err="1"/>
              <a:t>Bidireccional</a:t>
            </a:r>
            <a:r>
              <a:rPr lang="en-US" dirty="0"/>
              <a:t> A star</a:t>
            </a:r>
            <a:endParaRPr lang="en-BE" dirty="0"/>
          </a:p>
        </p:txBody>
      </p:sp>
      <p:sp>
        <p:nvSpPr>
          <p:cNvPr id="4" name="Slide Number Placeholder 3"/>
          <p:cNvSpPr>
            <a:spLocks noGrp="1"/>
          </p:cNvSpPr>
          <p:nvPr>
            <p:ph type="sldNum" sz="quarter" idx="5"/>
          </p:nvPr>
        </p:nvSpPr>
        <p:spPr/>
        <p:txBody>
          <a:bodyPr/>
          <a:lstStyle/>
          <a:p>
            <a:fld id="{04310B7B-058B-4F35-B286-CDC7CE843584}" type="slidenum">
              <a:rPr lang="en-BE" smtClean="0"/>
              <a:t>11</a:t>
            </a:fld>
            <a:endParaRPr lang="en-BE"/>
          </a:p>
        </p:txBody>
      </p:sp>
    </p:spTree>
    <p:extLst>
      <p:ext uri="{BB962C8B-B14F-4D97-AF65-F5344CB8AC3E}">
        <p14:creationId xmlns:p14="http://schemas.microsoft.com/office/powerpoint/2010/main" val="961776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04310B7B-058B-4F35-B286-CDC7CE843584}" type="slidenum">
              <a:rPr lang="en-BE" smtClean="0"/>
              <a:t>12</a:t>
            </a:fld>
            <a:endParaRPr lang="en-BE"/>
          </a:p>
        </p:txBody>
      </p:sp>
    </p:spTree>
    <p:extLst>
      <p:ext uri="{BB962C8B-B14F-4D97-AF65-F5344CB8AC3E}">
        <p14:creationId xmlns:p14="http://schemas.microsoft.com/office/powerpoint/2010/main" val="3436911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deterministic algorithms have obviously shown to have the same behavior in the solution of the scenarios, here it is necessary to evaluate the effects of the shapes and the sizes of the obstacles on the convergence times of the same</a:t>
            </a:r>
            <a:endParaRPr lang="en-BE" dirty="0"/>
          </a:p>
        </p:txBody>
      </p:sp>
      <p:sp>
        <p:nvSpPr>
          <p:cNvPr id="4" name="Slide Number Placeholder 3"/>
          <p:cNvSpPr>
            <a:spLocks noGrp="1"/>
          </p:cNvSpPr>
          <p:nvPr>
            <p:ph type="sldNum" sz="quarter" idx="5"/>
          </p:nvPr>
        </p:nvSpPr>
        <p:spPr/>
        <p:txBody>
          <a:bodyPr/>
          <a:lstStyle/>
          <a:p>
            <a:fld id="{04310B7B-058B-4F35-B286-CDC7CE843584}" type="slidenum">
              <a:rPr lang="en-BE" smtClean="0"/>
              <a:t>13</a:t>
            </a:fld>
            <a:endParaRPr lang="en-BE"/>
          </a:p>
        </p:txBody>
      </p:sp>
    </p:spTree>
    <p:extLst>
      <p:ext uri="{BB962C8B-B14F-4D97-AF65-F5344CB8AC3E}">
        <p14:creationId xmlns:p14="http://schemas.microsoft.com/office/powerpoint/2010/main" val="3802843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0BF9-5A9D-47A4-BE6A-43202E1F19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61A05E77-7F15-4A0E-85EE-DB0CDA818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E1E9416C-1D55-4F71-8943-82B5EF229CFF}"/>
              </a:ext>
            </a:extLst>
          </p:cNvPr>
          <p:cNvSpPr>
            <a:spLocks noGrp="1"/>
          </p:cNvSpPr>
          <p:nvPr>
            <p:ph type="dt" sz="half" idx="10"/>
          </p:nvPr>
        </p:nvSpPr>
        <p:spPr/>
        <p:txBody>
          <a:bodyPr/>
          <a:lstStyle/>
          <a:p>
            <a:fld id="{F482E382-996E-45D5-8386-5B16F42468EF}" type="datetimeFigureOut">
              <a:rPr lang="en-BE" smtClean="0"/>
              <a:t>22/06/2021</a:t>
            </a:fld>
            <a:endParaRPr lang="en-BE"/>
          </a:p>
        </p:txBody>
      </p:sp>
      <p:sp>
        <p:nvSpPr>
          <p:cNvPr id="5" name="Footer Placeholder 4">
            <a:extLst>
              <a:ext uri="{FF2B5EF4-FFF2-40B4-BE49-F238E27FC236}">
                <a16:creationId xmlns:a16="http://schemas.microsoft.com/office/drawing/2014/main" id="{770FFF1A-94DB-4F3A-A1F5-ABA3E191FFB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1D258FC-D527-4AF8-8621-89096BED4B18}"/>
              </a:ext>
            </a:extLst>
          </p:cNvPr>
          <p:cNvSpPr>
            <a:spLocks noGrp="1"/>
          </p:cNvSpPr>
          <p:nvPr>
            <p:ph type="sldNum" sz="quarter" idx="12"/>
          </p:nvPr>
        </p:nvSpPr>
        <p:spPr/>
        <p:txBody>
          <a:bodyPr/>
          <a:lstStyle/>
          <a:p>
            <a:fld id="{69982B85-9F50-44EB-AC09-C6E60F27AD0C}" type="slidenum">
              <a:rPr lang="en-BE" smtClean="0"/>
              <a:t>‹#›</a:t>
            </a:fld>
            <a:endParaRPr lang="en-BE"/>
          </a:p>
        </p:txBody>
      </p:sp>
    </p:spTree>
    <p:extLst>
      <p:ext uri="{BB962C8B-B14F-4D97-AF65-F5344CB8AC3E}">
        <p14:creationId xmlns:p14="http://schemas.microsoft.com/office/powerpoint/2010/main" val="107668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8269-337D-42FD-8C7A-0F055285365E}"/>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5A56E119-082E-4B08-B61F-5DDF7388C1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96E9205C-7852-4F3E-9064-C34A41B91F97}"/>
              </a:ext>
            </a:extLst>
          </p:cNvPr>
          <p:cNvSpPr>
            <a:spLocks noGrp="1"/>
          </p:cNvSpPr>
          <p:nvPr>
            <p:ph type="dt" sz="half" idx="10"/>
          </p:nvPr>
        </p:nvSpPr>
        <p:spPr/>
        <p:txBody>
          <a:bodyPr/>
          <a:lstStyle/>
          <a:p>
            <a:fld id="{F482E382-996E-45D5-8386-5B16F42468EF}" type="datetimeFigureOut">
              <a:rPr lang="en-BE" smtClean="0"/>
              <a:t>22/06/2021</a:t>
            </a:fld>
            <a:endParaRPr lang="en-BE"/>
          </a:p>
        </p:txBody>
      </p:sp>
      <p:sp>
        <p:nvSpPr>
          <p:cNvPr id="5" name="Footer Placeholder 4">
            <a:extLst>
              <a:ext uri="{FF2B5EF4-FFF2-40B4-BE49-F238E27FC236}">
                <a16:creationId xmlns:a16="http://schemas.microsoft.com/office/drawing/2014/main" id="{EAB0153E-4A83-4ADC-BB2E-7587A4CF3CC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1BB02A9-658B-4DD5-82C7-E5500A7CFD65}"/>
              </a:ext>
            </a:extLst>
          </p:cNvPr>
          <p:cNvSpPr>
            <a:spLocks noGrp="1"/>
          </p:cNvSpPr>
          <p:nvPr>
            <p:ph type="sldNum" sz="quarter" idx="12"/>
          </p:nvPr>
        </p:nvSpPr>
        <p:spPr/>
        <p:txBody>
          <a:bodyPr/>
          <a:lstStyle/>
          <a:p>
            <a:fld id="{69982B85-9F50-44EB-AC09-C6E60F27AD0C}" type="slidenum">
              <a:rPr lang="en-BE" smtClean="0"/>
              <a:t>‹#›</a:t>
            </a:fld>
            <a:endParaRPr lang="en-BE"/>
          </a:p>
        </p:txBody>
      </p:sp>
    </p:spTree>
    <p:extLst>
      <p:ext uri="{BB962C8B-B14F-4D97-AF65-F5344CB8AC3E}">
        <p14:creationId xmlns:p14="http://schemas.microsoft.com/office/powerpoint/2010/main" val="161690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D4606F-8D6A-4B04-9F00-CE30282395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B085446D-446D-45E1-B536-7D9A717F0D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BFC7F32A-0036-4D96-93D0-86F4E72C486B}"/>
              </a:ext>
            </a:extLst>
          </p:cNvPr>
          <p:cNvSpPr>
            <a:spLocks noGrp="1"/>
          </p:cNvSpPr>
          <p:nvPr>
            <p:ph type="dt" sz="half" idx="10"/>
          </p:nvPr>
        </p:nvSpPr>
        <p:spPr/>
        <p:txBody>
          <a:bodyPr/>
          <a:lstStyle/>
          <a:p>
            <a:fld id="{F482E382-996E-45D5-8386-5B16F42468EF}" type="datetimeFigureOut">
              <a:rPr lang="en-BE" smtClean="0"/>
              <a:t>22/06/2021</a:t>
            </a:fld>
            <a:endParaRPr lang="en-BE"/>
          </a:p>
        </p:txBody>
      </p:sp>
      <p:sp>
        <p:nvSpPr>
          <p:cNvPr id="5" name="Footer Placeholder 4">
            <a:extLst>
              <a:ext uri="{FF2B5EF4-FFF2-40B4-BE49-F238E27FC236}">
                <a16:creationId xmlns:a16="http://schemas.microsoft.com/office/drawing/2014/main" id="{B50C8CB6-FD0B-456A-BF38-98AA5FB01B9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1EE785C-27B8-4AB5-9C9B-B82EC55D0C37}"/>
              </a:ext>
            </a:extLst>
          </p:cNvPr>
          <p:cNvSpPr>
            <a:spLocks noGrp="1"/>
          </p:cNvSpPr>
          <p:nvPr>
            <p:ph type="sldNum" sz="quarter" idx="12"/>
          </p:nvPr>
        </p:nvSpPr>
        <p:spPr/>
        <p:txBody>
          <a:bodyPr/>
          <a:lstStyle/>
          <a:p>
            <a:fld id="{69982B85-9F50-44EB-AC09-C6E60F27AD0C}" type="slidenum">
              <a:rPr lang="en-BE" smtClean="0"/>
              <a:t>‹#›</a:t>
            </a:fld>
            <a:endParaRPr lang="en-BE"/>
          </a:p>
        </p:txBody>
      </p:sp>
    </p:spTree>
    <p:extLst>
      <p:ext uri="{BB962C8B-B14F-4D97-AF65-F5344CB8AC3E}">
        <p14:creationId xmlns:p14="http://schemas.microsoft.com/office/powerpoint/2010/main" val="200493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B04-AAC4-43BD-8D3E-E29CC1B61E0C}"/>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36C013F6-6BDB-4650-8268-973E30622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78C04A94-AC7B-4018-AD3B-9EA3898120D2}"/>
              </a:ext>
            </a:extLst>
          </p:cNvPr>
          <p:cNvSpPr>
            <a:spLocks noGrp="1"/>
          </p:cNvSpPr>
          <p:nvPr>
            <p:ph type="dt" sz="half" idx="10"/>
          </p:nvPr>
        </p:nvSpPr>
        <p:spPr/>
        <p:txBody>
          <a:bodyPr/>
          <a:lstStyle/>
          <a:p>
            <a:fld id="{F482E382-996E-45D5-8386-5B16F42468EF}" type="datetimeFigureOut">
              <a:rPr lang="en-BE" smtClean="0"/>
              <a:t>22/06/2021</a:t>
            </a:fld>
            <a:endParaRPr lang="en-BE"/>
          </a:p>
        </p:txBody>
      </p:sp>
      <p:sp>
        <p:nvSpPr>
          <p:cNvPr id="5" name="Footer Placeholder 4">
            <a:extLst>
              <a:ext uri="{FF2B5EF4-FFF2-40B4-BE49-F238E27FC236}">
                <a16:creationId xmlns:a16="http://schemas.microsoft.com/office/drawing/2014/main" id="{B9FB89EE-B78F-4101-8D8E-0BF9121E9DF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B2DDB5F-410D-4043-951A-86DA301170A3}"/>
              </a:ext>
            </a:extLst>
          </p:cNvPr>
          <p:cNvSpPr>
            <a:spLocks noGrp="1"/>
          </p:cNvSpPr>
          <p:nvPr>
            <p:ph type="sldNum" sz="quarter" idx="12"/>
          </p:nvPr>
        </p:nvSpPr>
        <p:spPr/>
        <p:txBody>
          <a:bodyPr/>
          <a:lstStyle/>
          <a:p>
            <a:fld id="{69982B85-9F50-44EB-AC09-C6E60F27AD0C}" type="slidenum">
              <a:rPr lang="en-BE" smtClean="0"/>
              <a:t>‹#›</a:t>
            </a:fld>
            <a:endParaRPr lang="en-BE"/>
          </a:p>
        </p:txBody>
      </p:sp>
    </p:spTree>
    <p:extLst>
      <p:ext uri="{BB962C8B-B14F-4D97-AF65-F5344CB8AC3E}">
        <p14:creationId xmlns:p14="http://schemas.microsoft.com/office/powerpoint/2010/main" val="413993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81E7-CB4A-4A0A-AF16-086E480EE1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22F568FC-739C-42E5-BE11-C0E3C89FF4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ACDCA9-D2B2-4A7F-B82C-8AF88C844924}"/>
              </a:ext>
            </a:extLst>
          </p:cNvPr>
          <p:cNvSpPr>
            <a:spLocks noGrp="1"/>
          </p:cNvSpPr>
          <p:nvPr>
            <p:ph type="dt" sz="half" idx="10"/>
          </p:nvPr>
        </p:nvSpPr>
        <p:spPr/>
        <p:txBody>
          <a:bodyPr/>
          <a:lstStyle/>
          <a:p>
            <a:fld id="{F482E382-996E-45D5-8386-5B16F42468EF}" type="datetimeFigureOut">
              <a:rPr lang="en-BE" smtClean="0"/>
              <a:t>22/06/2021</a:t>
            </a:fld>
            <a:endParaRPr lang="en-BE"/>
          </a:p>
        </p:txBody>
      </p:sp>
      <p:sp>
        <p:nvSpPr>
          <p:cNvPr id="5" name="Footer Placeholder 4">
            <a:extLst>
              <a:ext uri="{FF2B5EF4-FFF2-40B4-BE49-F238E27FC236}">
                <a16:creationId xmlns:a16="http://schemas.microsoft.com/office/drawing/2014/main" id="{C09E8FFC-B66D-4B7F-8BA2-1E0E33E5538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CA670F80-7BAA-4BD7-B65D-56203D41E0EC}"/>
              </a:ext>
            </a:extLst>
          </p:cNvPr>
          <p:cNvSpPr>
            <a:spLocks noGrp="1"/>
          </p:cNvSpPr>
          <p:nvPr>
            <p:ph type="sldNum" sz="quarter" idx="12"/>
          </p:nvPr>
        </p:nvSpPr>
        <p:spPr/>
        <p:txBody>
          <a:bodyPr/>
          <a:lstStyle/>
          <a:p>
            <a:fld id="{69982B85-9F50-44EB-AC09-C6E60F27AD0C}" type="slidenum">
              <a:rPr lang="en-BE" smtClean="0"/>
              <a:t>‹#›</a:t>
            </a:fld>
            <a:endParaRPr lang="en-BE"/>
          </a:p>
        </p:txBody>
      </p:sp>
    </p:spTree>
    <p:extLst>
      <p:ext uri="{BB962C8B-B14F-4D97-AF65-F5344CB8AC3E}">
        <p14:creationId xmlns:p14="http://schemas.microsoft.com/office/powerpoint/2010/main" val="286104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0D2F-FB6A-4D5C-B5D8-AF4E4F01EBF2}"/>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AAFFB2BF-55CC-4DB6-A688-76067C21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4F5FFFF6-104B-49A8-8B01-8BF1B3E08B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DD64DA27-DE66-4BDD-BBAC-3410192C6795}"/>
              </a:ext>
            </a:extLst>
          </p:cNvPr>
          <p:cNvSpPr>
            <a:spLocks noGrp="1"/>
          </p:cNvSpPr>
          <p:nvPr>
            <p:ph type="dt" sz="half" idx="10"/>
          </p:nvPr>
        </p:nvSpPr>
        <p:spPr/>
        <p:txBody>
          <a:bodyPr/>
          <a:lstStyle/>
          <a:p>
            <a:fld id="{F482E382-996E-45D5-8386-5B16F42468EF}" type="datetimeFigureOut">
              <a:rPr lang="en-BE" smtClean="0"/>
              <a:t>22/06/2021</a:t>
            </a:fld>
            <a:endParaRPr lang="en-BE"/>
          </a:p>
        </p:txBody>
      </p:sp>
      <p:sp>
        <p:nvSpPr>
          <p:cNvPr id="6" name="Footer Placeholder 5">
            <a:extLst>
              <a:ext uri="{FF2B5EF4-FFF2-40B4-BE49-F238E27FC236}">
                <a16:creationId xmlns:a16="http://schemas.microsoft.com/office/drawing/2014/main" id="{553F8861-4AF3-4D25-8D0D-E1B6AF7C4BF1}"/>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599952-9ACF-4C1C-9007-12475B9BCFE9}"/>
              </a:ext>
            </a:extLst>
          </p:cNvPr>
          <p:cNvSpPr>
            <a:spLocks noGrp="1"/>
          </p:cNvSpPr>
          <p:nvPr>
            <p:ph type="sldNum" sz="quarter" idx="12"/>
          </p:nvPr>
        </p:nvSpPr>
        <p:spPr/>
        <p:txBody>
          <a:bodyPr/>
          <a:lstStyle/>
          <a:p>
            <a:fld id="{69982B85-9F50-44EB-AC09-C6E60F27AD0C}" type="slidenum">
              <a:rPr lang="en-BE" smtClean="0"/>
              <a:t>‹#›</a:t>
            </a:fld>
            <a:endParaRPr lang="en-BE"/>
          </a:p>
        </p:txBody>
      </p:sp>
    </p:spTree>
    <p:extLst>
      <p:ext uri="{BB962C8B-B14F-4D97-AF65-F5344CB8AC3E}">
        <p14:creationId xmlns:p14="http://schemas.microsoft.com/office/powerpoint/2010/main" val="217065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48D2-0AC1-4989-8F22-1E77FFFC861B}"/>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548B8C89-4F76-437F-9BEB-BBEC64BCF2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2811D2-8B0D-4F5F-8506-DD0BD08F44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42F907FB-C918-4C2F-BCF4-6D31551FEF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B17FF-D537-4BD6-BD17-454993BCC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ACA78C1C-4824-4249-9538-6470AC9FA10F}"/>
              </a:ext>
            </a:extLst>
          </p:cNvPr>
          <p:cNvSpPr>
            <a:spLocks noGrp="1"/>
          </p:cNvSpPr>
          <p:nvPr>
            <p:ph type="dt" sz="half" idx="10"/>
          </p:nvPr>
        </p:nvSpPr>
        <p:spPr/>
        <p:txBody>
          <a:bodyPr/>
          <a:lstStyle/>
          <a:p>
            <a:fld id="{F482E382-996E-45D5-8386-5B16F42468EF}" type="datetimeFigureOut">
              <a:rPr lang="en-BE" smtClean="0"/>
              <a:t>22/06/2021</a:t>
            </a:fld>
            <a:endParaRPr lang="en-BE"/>
          </a:p>
        </p:txBody>
      </p:sp>
      <p:sp>
        <p:nvSpPr>
          <p:cNvPr id="8" name="Footer Placeholder 7">
            <a:extLst>
              <a:ext uri="{FF2B5EF4-FFF2-40B4-BE49-F238E27FC236}">
                <a16:creationId xmlns:a16="http://schemas.microsoft.com/office/drawing/2014/main" id="{E8BC2A95-6C0E-4BB0-8264-8825027C3C9D}"/>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C9A4C6A2-E19D-452B-8573-CA9989CEF5BA}"/>
              </a:ext>
            </a:extLst>
          </p:cNvPr>
          <p:cNvSpPr>
            <a:spLocks noGrp="1"/>
          </p:cNvSpPr>
          <p:nvPr>
            <p:ph type="sldNum" sz="quarter" idx="12"/>
          </p:nvPr>
        </p:nvSpPr>
        <p:spPr/>
        <p:txBody>
          <a:bodyPr/>
          <a:lstStyle/>
          <a:p>
            <a:fld id="{69982B85-9F50-44EB-AC09-C6E60F27AD0C}" type="slidenum">
              <a:rPr lang="en-BE" smtClean="0"/>
              <a:t>‹#›</a:t>
            </a:fld>
            <a:endParaRPr lang="en-BE"/>
          </a:p>
        </p:txBody>
      </p:sp>
    </p:spTree>
    <p:extLst>
      <p:ext uri="{BB962C8B-B14F-4D97-AF65-F5344CB8AC3E}">
        <p14:creationId xmlns:p14="http://schemas.microsoft.com/office/powerpoint/2010/main" val="372045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50C8-1B5D-4E5C-807E-1B98ECA2E871}"/>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C7CAE914-95DD-489A-BF09-03D86A88E38B}"/>
              </a:ext>
            </a:extLst>
          </p:cNvPr>
          <p:cNvSpPr>
            <a:spLocks noGrp="1"/>
          </p:cNvSpPr>
          <p:nvPr>
            <p:ph type="dt" sz="half" idx="10"/>
          </p:nvPr>
        </p:nvSpPr>
        <p:spPr/>
        <p:txBody>
          <a:bodyPr/>
          <a:lstStyle/>
          <a:p>
            <a:fld id="{F482E382-996E-45D5-8386-5B16F42468EF}" type="datetimeFigureOut">
              <a:rPr lang="en-BE" smtClean="0"/>
              <a:t>22/06/2021</a:t>
            </a:fld>
            <a:endParaRPr lang="en-BE"/>
          </a:p>
        </p:txBody>
      </p:sp>
      <p:sp>
        <p:nvSpPr>
          <p:cNvPr id="4" name="Footer Placeholder 3">
            <a:extLst>
              <a:ext uri="{FF2B5EF4-FFF2-40B4-BE49-F238E27FC236}">
                <a16:creationId xmlns:a16="http://schemas.microsoft.com/office/drawing/2014/main" id="{B527C70D-4E76-4EF3-B19C-EE7F32DB1755}"/>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42D40CE3-7BD0-48F4-A8CE-0387BD265E93}"/>
              </a:ext>
            </a:extLst>
          </p:cNvPr>
          <p:cNvSpPr>
            <a:spLocks noGrp="1"/>
          </p:cNvSpPr>
          <p:nvPr>
            <p:ph type="sldNum" sz="quarter" idx="12"/>
          </p:nvPr>
        </p:nvSpPr>
        <p:spPr/>
        <p:txBody>
          <a:bodyPr/>
          <a:lstStyle/>
          <a:p>
            <a:fld id="{69982B85-9F50-44EB-AC09-C6E60F27AD0C}" type="slidenum">
              <a:rPr lang="en-BE" smtClean="0"/>
              <a:t>‹#›</a:t>
            </a:fld>
            <a:endParaRPr lang="en-BE"/>
          </a:p>
        </p:txBody>
      </p:sp>
    </p:spTree>
    <p:extLst>
      <p:ext uri="{BB962C8B-B14F-4D97-AF65-F5344CB8AC3E}">
        <p14:creationId xmlns:p14="http://schemas.microsoft.com/office/powerpoint/2010/main" val="191543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FBCA1-7D2B-49C1-AC51-A23D5EB80526}"/>
              </a:ext>
            </a:extLst>
          </p:cNvPr>
          <p:cNvSpPr>
            <a:spLocks noGrp="1"/>
          </p:cNvSpPr>
          <p:nvPr>
            <p:ph type="dt" sz="half" idx="10"/>
          </p:nvPr>
        </p:nvSpPr>
        <p:spPr/>
        <p:txBody>
          <a:bodyPr/>
          <a:lstStyle/>
          <a:p>
            <a:fld id="{F482E382-996E-45D5-8386-5B16F42468EF}" type="datetimeFigureOut">
              <a:rPr lang="en-BE" smtClean="0"/>
              <a:t>22/06/2021</a:t>
            </a:fld>
            <a:endParaRPr lang="en-BE"/>
          </a:p>
        </p:txBody>
      </p:sp>
      <p:sp>
        <p:nvSpPr>
          <p:cNvPr id="3" name="Footer Placeholder 2">
            <a:extLst>
              <a:ext uri="{FF2B5EF4-FFF2-40B4-BE49-F238E27FC236}">
                <a16:creationId xmlns:a16="http://schemas.microsoft.com/office/drawing/2014/main" id="{87A65CD1-5CED-4A23-9C32-AC96C48DBE33}"/>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EB6483D5-3ACF-4F2D-989F-BE8E2F7FC69B}"/>
              </a:ext>
            </a:extLst>
          </p:cNvPr>
          <p:cNvSpPr>
            <a:spLocks noGrp="1"/>
          </p:cNvSpPr>
          <p:nvPr>
            <p:ph type="sldNum" sz="quarter" idx="12"/>
          </p:nvPr>
        </p:nvSpPr>
        <p:spPr/>
        <p:txBody>
          <a:bodyPr/>
          <a:lstStyle/>
          <a:p>
            <a:fld id="{69982B85-9F50-44EB-AC09-C6E60F27AD0C}" type="slidenum">
              <a:rPr lang="en-BE" smtClean="0"/>
              <a:t>‹#›</a:t>
            </a:fld>
            <a:endParaRPr lang="en-BE"/>
          </a:p>
        </p:txBody>
      </p:sp>
    </p:spTree>
    <p:extLst>
      <p:ext uri="{BB962C8B-B14F-4D97-AF65-F5344CB8AC3E}">
        <p14:creationId xmlns:p14="http://schemas.microsoft.com/office/powerpoint/2010/main" val="222180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6C02-3262-404D-AAD1-37A9B5EE5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6F6BC727-ECF4-445E-B6EB-CF046EDBE0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A5210E66-FF42-4AE6-AFB7-A4486ACDE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8B79C-6B70-4E8A-8DE8-5229E7DAAED1}"/>
              </a:ext>
            </a:extLst>
          </p:cNvPr>
          <p:cNvSpPr>
            <a:spLocks noGrp="1"/>
          </p:cNvSpPr>
          <p:nvPr>
            <p:ph type="dt" sz="half" idx="10"/>
          </p:nvPr>
        </p:nvSpPr>
        <p:spPr/>
        <p:txBody>
          <a:bodyPr/>
          <a:lstStyle/>
          <a:p>
            <a:fld id="{F482E382-996E-45D5-8386-5B16F42468EF}" type="datetimeFigureOut">
              <a:rPr lang="en-BE" smtClean="0"/>
              <a:t>22/06/2021</a:t>
            </a:fld>
            <a:endParaRPr lang="en-BE"/>
          </a:p>
        </p:txBody>
      </p:sp>
      <p:sp>
        <p:nvSpPr>
          <p:cNvPr id="6" name="Footer Placeholder 5">
            <a:extLst>
              <a:ext uri="{FF2B5EF4-FFF2-40B4-BE49-F238E27FC236}">
                <a16:creationId xmlns:a16="http://schemas.microsoft.com/office/drawing/2014/main" id="{2DAB065A-9468-4FE5-AF6D-38D356290E30}"/>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857DC4A0-B91B-4679-BAA7-E22AB6CB34AD}"/>
              </a:ext>
            </a:extLst>
          </p:cNvPr>
          <p:cNvSpPr>
            <a:spLocks noGrp="1"/>
          </p:cNvSpPr>
          <p:nvPr>
            <p:ph type="sldNum" sz="quarter" idx="12"/>
          </p:nvPr>
        </p:nvSpPr>
        <p:spPr/>
        <p:txBody>
          <a:bodyPr/>
          <a:lstStyle/>
          <a:p>
            <a:fld id="{69982B85-9F50-44EB-AC09-C6E60F27AD0C}" type="slidenum">
              <a:rPr lang="en-BE" smtClean="0"/>
              <a:t>‹#›</a:t>
            </a:fld>
            <a:endParaRPr lang="en-BE"/>
          </a:p>
        </p:txBody>
      </p:sp>
    </p:spTree>
    <p:extLst>
      <p:ext uri="{BB962C8B-B14F-4D97-AF65-F5344CB8AC3E}">
        <p14:creationId xmlns:p14="http://schemas.microsoft.com/office/powerpoint/2010/main" val="240184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176A-89C7-4C52-8D91-22E150464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61FBE2A7-5E9C-4FD3-ABC7-423751A722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C2E8571-D452-4091-8D94-A5C431D51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DAB28F-22B5-499D-8DF8-997F239A9EE2}"/>
              </a:ext>
            </a:extLst>
          </p:cNvPr>
          <p:cNvSpPr>
            <a:spLocks noGrp="1"/>
          </p:cNvSpPr>
          <p:nvPr>
            <p:ph type="dt" sz="half" idx="10"/>
          </p:nvPr>
        </p:nvSpPr>
        <p:spPr/>
        <p:txBody>
          <a:bodyPr/>
          <a:lstStyle/>
          <a:p>
            <a:fld id="{F482E382-996E-45D5-8386-5B16F42468EF}" type="datetimeFigureOut">
              <a:rPr lang="en-BE" smtClean="0"/>
              <a:t>22/06/2021</a:t>
            </a:fld>
            <a:endParaRPr lang="en-BE"/>
          </a:p>
        </p:txBody>
      </p:sp>
      <p:sp>
        <p:nvSpPr>
          <p:cNvPr id="6" name="Footer Placeholder 5">
            <a:extLst>
              <a:ext uri="{FF2B5EF4-FFF2-40B4-BE49-F238E27FC236}">
                <a16:creationId xmlns:a16="http://schemas.microsoft.com/office/drawing/2014/main" id="{584B8DC2-40F5-4005-8E86-00D1CEA9701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1FDE80-141B-4039-A0D3-160CFA0CC0DF}"/>
              </a:ext>
            </a:extLst>
          </p:cNvPr>
          <p:cNvSpPr>
            <a:spLocks noGrp="1"/>
          </p:cNvSpPr>
          <p:nvPr>
            <p:ph type="sldNum" sz="quarter" idx="12"/>
          </p:nvPr>
        </p:nvSpPr>
        <p:spPr/>
        <p:txBody>
          <a:bodyPr/>
          <a:lstStyle/>
          <a:p>
            <a:fld id="{69982B85-9F50-44EB-AC09-C6E60F27AD0C}" type="slidenum">
              <a:rPr lang="en-BE" smtClean="0"/>
              <a:t>‹#›</a:t>
            </a:fld>
            <a:endParaRPr lang="en-BE"/>
          </a:p>
        </p:txBody>
      </p:sp>
    </p:spTree>
    <p:extLst>
      <p:ext uri="{BB962C8B-B14F-4D97-AF65-F5344CB8AC3E}">
        <p14:creationId xmlns:p14="http://schemas.microsoft.com/office/powerpoint/2010/main" val="370267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CBD1D-8544-4FB9-B41E-6C691D13D5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BA58B505-63E0-4B01-A5A3-48E3C505F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E5E2B31F-F1F0-479E-8504-754DB53920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2E382-996E-45D5-8386-5B16F42468EF}" type="datetimeFigureOut">
              <a:rPr lang="en-BE" smtClean="0"/>
              <a:t>22/06/2021</a:t>
            </a:fld>
            <a:endParaRPr lang="en-BE"/>
          </a:p>
        </p:txBody>
      </p:sp>
      <p:sp>
        <p:nvSpPr>
          <p:cNvPr id="5" name="Footer Placeholder 4">
            <a:extLst>
              <a:ext uri="{FF2B5EF4-FFF2-40B4-BE49-F238E27FC236}">
                <a16:creationId xmlns:a16="http://schemas.microsoft.com/office/drawing/2014/main" id="{FF21977C-2F1B-4BF9-A04F-209C741F94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40FC5498-035F-4238-A4A7-3B5C4C79E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82B85-9F50-44EB-AC09-C6E60F27AD0C}" type="slidenum">
              <a:rPr lang="en-BE" smtClean="0"/>
              <a:t>‹#›</a:t>
            </a:fld>
            <a:endParaRPr lang="en-BE"/>
          </a:p>
        </p:txBody>
      </p:sp>
    </p:spTree>
    <p:extLst>
      <p:ext uri="{BB962C8B-B14F-4D97-AF65-F5344CB8AC3E}">
        <p14:creationId xmlns:p14="http://schemas.microsoft.com/office/powerpoint/2010/main" val="948203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EB85-4517-4500-8D8B-4C3008CB605B}"/>
              </a:ext>
            </a:extLst>
          </p:cNvPr>
          <p:cNvSpPr>
            <a:spLocks noGrp="1"/>
          </p:cNvSpPr>
          <p:nvPr>
            <p:ph type="ctrTitle"/>
          </p:nvPr>
        </p:nvSpPr>
        <p:spPr/>
        <p:txBody>
          <a:bodyPr/>
          <a:lstStyle/>
          <a:p>
            <a:r>
              <a:rPr lang="en-US" b="1" dirty="0"/>
              <a:t>Data Mining from experiments</a:t>
            </a:r>
            <a:endParaRPr lang="en-BE" b="1" dirty="0"/>
          </a:p>
        </p:txBody>
      </p:sp>
      <p:sp>
        <p:nvSpPr>
          <p:cNvPr id="3" name="Subtitle 2">
            <a:extLst>
              <a:ext uri="{FF2B5EF4-FFF2-40B4-BE49-F238E27FC236}">
                <a16:creationId xmlns:a16="http://schemas.microsoft.com/office/drawing/2014/main" id="{370153DC-FF8B-4064-B937-FD7CE326B3DD}"/>
              </a:ext>
            </a:extLst>
          </p:cNvPr>
          <p:cNvSpPr>
            <a:spLocks noGrp="1"/>
          </p:cNvSpPr>
          <p:nvPr>
            <p:ph type="subTitle" idx="1"/>
          </p:nvPr>
        </p:nvSpPr>
        <p:spPr>
          <a:xfrm>
            <a:off x="1524000" y="5190693"/>
            <a:ext cx="9144000" cy="877598"/>
          </a:xfrm>
        </p:spPr>
        <p:txBody>
          <a:bodyPr/>
          <a:lstStyle/>
          <a:p>
            <a:r>
              <a:rPr lang="en-US" dirty="0"/>
              <a:t>Ronald Ponguillo </a:t>
            </a:r>
          </a:p>
          <a:p>
            <a:r>
              <a:rPr lang="en-US" dirty="0"/>
              <a:t>University of Ghent</a:t>
            </a:r>
            <a:endParaRPr lang="en-BE" dirty="0"/>
          </a:p>
        </p:txBody>
      </p:sp>
    </p:spTree>
    <p:extLst>
      <p:ext uri="{BB962C8B-B14F-4D97-AF65-F5344CB8AC3E}">
        <p14:creationId xmlns:p14="http://schemas.microsoft.com/office/powerpoint/2010/main" val="868460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D62A-1625-42AB-A7CA-61EC6F6DAA20}"/>
              </a:ext>
            </a:extLst>
          </p:cNvPr>
          <p:cNvSpPr>
            <a:spLocks noGrp="1"/>
          </p:cNvSpPr>
          <p:nvPr>
            <p:ph type="title"/>
          </p:nvPr>
        </p:nvSpPr>
        <p:spPr>
          <a:xfrm>
            <a:off x="838200" y="217641"/>
            <a:ext cx="10515600" cy="686927"/>
          </a:xfrm>
        </p:spPr>
        <p:txBody>
          <a:bodyPr>
            <a:normAutofit fontScale="90000"/>
          </a:bodyPr>
          <a:lstStyle/>
          <a:p>
            <a:r>
              <a:rPr lang="en-US" sz="3800" b="1" dirty="0"/>
              <a:t>Influence of Expand Distance Parameter on Path Length</a:t>
            </a:r>
            <a:endParaRPr lang="en-BE" sz="3800" dirty="0"/>
          </a:p>
        </p:txBody>
      </p:sp>
      <p:pic>
        <p:nvPicPr>
          <p:cNvPr id="5" name="Graphic 4">
            <a:extLst>
              <a:ext uri="{FF2B5EF4-FFF2-40B4-BE49-F238E27FC236}">
                <a16:creationId xmlns:a16="http://schemas.microsoft.com/office/drawing/2014/main" id="{E1F5926C-EF00-48DB-ABE0-29E3C78D71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229" y="909383"/>
            <a:ext cx="7000793" cy="5730976"/>
          </a:xfrm>
          <a:prstGeom prst="rect">
            <a:avLst/>
          </a:prstGeom>
        </p:spPr>
      </p:pic>
      <p:sp>
        <p:nvSpPr>
          <p:cNvPr id="6" name="TextBox 5">
            <a:extLst>
              <a:ext uri="{FF2B5EF4-FFF2-40B4-BE49-F238E27FC236}">
                <a16:creationId xmlns:a16="http://schemas.microsoft.com/office/drawing/2014/main" id="{820A18C7-8954-4457-9FB3-4A7F308860DD}"/>
              </a:ext>
            </a:extLst>
          </p:cNvPr>
          <p:cNvSpPr txBox="1"/>
          <p:nvPr/>
        </p:nvSpPr>
        <p:spPr>
          <a:xfrm flipH="1">
            <a:off x="576660" y="1258529"/>
            <a:ext cx="3710204" cy="3970318"/>
          </a:xfrm>
          <a:prstGeom prst="rect">
            <a:avLst/>
          </a:prstGeom>
          <a:noFill/>
        </p:spPr>
        <p:txBody>
          <a:bodyPr wrap="square" rtlCol="0">
            <a:spAutoFit/>
          </a:bodyPr>
          <a:lstStyle/>
          <a:p>
            <a:pPr algn="just"/>
            <a:r>
              <a:rPr lang="en-US" dirty="0"/>
              <a:t>Here it is not possible to establish a pattern in path length due to the nature of the algorithms that take random samples in free space, which makes it unlikely that the path built by joining these points will coincide from one run to another.</a:t>
            </a:r>
          </a:p>
          <a:p>
            <a:pPr algn="just"/>
            <a:endParaRPr lang="en-US" dirty="0"/>
          </a:p>
          <a:p>
            <a:pPr algn="just"/>
            <a:r>
              <a:rPr lang="en-US" dirty="0"/>
              <a:t>In the case of RRT*, when using a heuristic, it is possible to see a tendency to decrease as the value of the expand distance parameter increases.</a:t>
            </a:r>
          </a:p>
          <a:p>
            <a:pPr algn="just"/>
            <a:endParaRPr lang="en-BE" dirty="0"/>
          </a:p>
        </p:txBody>
      </p:sp>
    </p:spTree>
    <p:extLst>
      <p:ext uri="{BB962C8B-B14F-4D97-AF65-F5344CB8AC3E}">
        <p14:creationId xmlns:p14="http://schemas.microsoft.com/office/powerpoint/2010/main" val="2829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7F5F-6780-43FA-BD52-5E356AFBF4D2}"/>
              </a:ext>
            </a:extLst>
          </p:cNvPr>
          <p:cNvSpPr>
            <a:spLocks noGrp="1"/>
          </p:cNvSpPr>
          <p:nvPr>
            <p:ph type="title"/>
          </p:nvPr>
        </p:nvSpPr>
        <p:spPr>
          <a:xfrm>
            <a:off x="838199" y="168481"/>
            <a:ext cx="10515600" cy="598436"/>
          </a:xfrm>
        </p:spPr>
        <p:txBody>
          <a:bodyPr>
            <a:normAutofit fontScale="90000"/>
          </a:bodyPr>
          <a:lstStyle/>
          <a:p>
            <a:r>
              <a:rPr lang="en-US" b="1" dirty="0"/>
              <a:t>Influence of </a:t>
            </a:r>
            <a:r>
              <a:rPr lang="en-US" b="1" dirty="0" err="1"/>
              <a:t>Q_obstacle</a:t>
            </a:r>
            <a:r>
              <a:rPr lang="en-US" b="1" dirty="0"/>
              <a:t> on Iteration metric </a:t>
            </a:r>
            <a:endParaRPr lang="en-BE" b="1" dirty="0"/>
          </a:p>
        </p:txBody>
      </p:sp>
      <p:pic>
        <p:nvPicPr>
          <p:cNvPr id="4" name="Graphic 3">
            <a:extLst>
              <a:ext uri="{FF2B5EF4-FFF2-40B4-BE49-F238E27FC236}">
                <a16:creationId xmlns:a16="http://schemas.microsoft.com/office/drawing/2014/main" id="{0CFEFAFD-231B-4F51-B4B4-88A2B34C4C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40129" y="766917"/>
            <a:ext cx="6873533" cy="5647300"/>
          </a:xfrm>
          <a:prstGeom prst="rect">
            <a:avLst/>
          </a:prstGeom>
        </p:spPr>
      </p:pic>
      <p:sp>
        <p:nvSpPr>
          <p:cNvPr id="5" name="TextBox 4">
            <a:extLst>
              <a:ext uri="{FF2B5EF4-FFF2-40B4-BE49-F238E27FC236}">
                <a16:creationId xmlns:a16="http://schemas.microsoft.com/office/drawing/2014/main" id="{3B82BC59-E0C5-4D98-865A-E3C1CBA4317F}"/>
              </a:ext>
            </a:extLst>
          </p:cNvPr>
          <p:cNvSpPr txBox="1"/>
          <p:nvPr/>
        </p:nvSpPr>
        <p:spPr>
          <a:xfrm flipH="1">
            <a:off x="399678" y="781906"/>
            <a:ext cx="4361793"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t>For most deterministic algorithms, when the percentage of convex obstacles increases, the number of iterations also increases. This does not happen with Visibility Roadmap which remains constant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On the other hand, BFS and Dijkstra that go through all the free space while the more obstacles the number of iterations decreases.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On the other hand, probabilistic algorithms present an ascending and then descending pattern, which leads to think that in them there is not only influence of the number of nodes that the obstacles occupy, but also of their shape and distribution in the configuration space.</a:t>
            </a:r>
            <a:endParaRPr lang="en-BE" dirty="0"/>
          </a:p>
        </p:txBody>
      </p:sp>
    </p:spTree>
    <p:extLst>
      <p:ext uri="{BB962C8B-B14F-4D97-AF65-F5344CB8AC3E}">
        <p14:creationId xmlns:p14="http://schemas.microsoft.com/office/powerpoint/2010/main" val="141043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B02DCF-63CB-4DE4-B27E-B2DCEB0570A8}"/>
              </a:ext>
            </a:extLst>
          </p:cNvPr>
          <p:cNvSpPr>
            <a:spLocks noGrp="1"/>
          </p:cNvSpPr>
          <p:nvPr>
            <p:ph type="title"/>
          </p:nvPr>
        </p:nvSpPr>
        <p:spPr>
          <a:xfrm>
            <a:off x="838199" y="168481"/>
            <a:ext cx="10515600" cy="598436"/>
          </a:xfrm>
        </p:spPr>
        <p:txBody>
          <a:bodyPr>
            <a:normAutofit fontScale="90000"/>
          </a:bodyPr>
          <a:lstStyle/>
          <a:p>
            <a:r>
              <a:rPr lang="en-US" b="1" dirty="0"/>
              <a:t>Influence of </a:t>
            </a:r>
            <a:r>
              <a:rPr lang="en-US" b="1" dirty="0" err="1"/>
              <a:t>Q_obstacle</a:t>
            </a:r>
            <a:r>
              <a:rPr lang="en-US" b="1" dirty="0"/>
              <a:t> on </a:t>
            </a:r>
            <a:r>
              <a:rPr lang="en-US" b="1" dirty="0" err="1"/>
              <a:t>Path_length</a:t>
            </a:r>
            <a:r>
              <a:rPr lang="en-US" b="1" dirty="0"/>
              <a:t>  metric </a:t>
            </a:r>
            <a:endParaRPr lang="en-BE" b="1" dirty="0"/>
          </a:p>
        </p:txBody>
      </p:sp>
      <p:pic>
        <p:nvPicPr>
          <p:cNvPr id="6" name="Graphic 5">
            <a:extLst>
              <a:ext uri="{FF2B5EF4-FFF2-40B4-BE49-F238E27FC236}">
                <a16:creationId xmlns:a16="http://schemas.microsoft.com/office/drawing/2014/main" id="{F7B8E9EA-C26F-42E8-A509-9932E56EF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34771" y="766917"/>
            <a:ext cx="7000809" cy="5751870"/>
          </a:xfrm>
          <a:prstGeom prst="rect">
            <a:avLst/>
          </a:prstGeom>
        </p:spPr>
      </p:pic>
      <p:sp>
        <p:nvSpPr>
          <p:cNvPr id="7" name="TextBox 6">
            <a:extLst>
              <a:ext uri="{FF2B5EF4-FFF2-40B4-BE49-F238E27FC236}">
                <a16:creationId xmlns:a16="http://schemas.microsoft.com/office/drawing/2014/main" id="{70A910BA-A6D7-4461-886F-BEABFE6EB85E}"/>
              </a:ext>
            </a:extLst>
          </p:cNvPr>
          <p:cNvSpPr txBox="1"/>
          <p:nvPr/>
        </p:nvSpPr>
        <p:spPr>
          <a:xfrm>
            <a:off x="444908" y="766917"/>
            <a:ext cx="4389863"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deterministic algorithms A*, bidirectional A*, BFS, bidirectional BFS and Dijkstra generate the same path length for each case. They also show a non-dependence on the number of nodes that represent obstacles, but rather on their location on the map.</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 improves the result of the previous ones, maintaining the same behavior in the face of obstacles.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Visibility Road Map exceeds even the results of D*, but it does show a clear dependence on the position of obstacles on the map </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272655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5D-F7EC-4C81-8F99-E2B3C8DDB8B5}"/>
              </a:ext>
            </a:extLst>
          </p:cNvPr>
          <p:cNvSpPr>
            <a:spLocks noGrp="1"/>
          </p:cNvSpPr>
          <p:nvPr>
            <p:ph type="title"/>
          </p:nvPr>
        </p:nvSpPr>
        <p:spPr>
          <a:xfrm>
            <a:off x="838200" y="365125"/>
            <a:ext cx="10515600" cy="785249"/>
          </a:xfrm>
        </p:spPr>
        <p:txBody>
          <a:bodyPr/>
          <a:lstStyle/>
          <a:p>
            <a:r>
              <a:rPr lang="en-US" b="1" dirty="0"/>
              <a:t>CONCLUSION</a:t>
            </a:r>
            <a:endParaRPr lang="en-BE" b="1" dirty="0"/>
          </a:p>
        </p:txBody>
      </p:sp>
      <p:sp>
        <p:nvSpPr>
          <p:cNvPr id="3" name="Content Placeholder 2">
            <a:extLst>
              <a:ext uri="{FF2B5EF4-FFF2-40B4-BE49-F238E27FC236}">
                <a16:creationId xmlns:a16="http://schemas.microsoft.com/office/drawing/2014/main" id="{A67EE190-82C9-43CF-8E74-423C1435E459}"/>
              </a:ext>
            </a:extLst>
          </p:cNvPr>
          <p:cNvSpPr>
            <a:spLocks noGrp="1"/>
          </p:cNvSpPr>
          <p:nvPr>
            <p:ph idx="1"/>
          </p:nvPr>
        </p:nvSpPr>
        <p:spPr>
          <a:xfrm>
            <a:off x="838200" y="1150374"/>
            <a:ext cx="10515600" cy="5026589"/>
          </a:xfrm>
        </p:spPr>
        <p:txBody>
          <a:bodyPr>
            <a:normAutofit fontScale="92500"/>
          </a:bodyPr>
          <a:lstStyle/>
          <a:p>
            <a:r>
              <a:rPr lang="en-US" dirty="0"/>
              <a:t>Deterministic and probabilistic algorithms need to be analyzed separately</a:t>
            </a:r>
          </a:p>
          <a:p>
            <a:endParaRPr lang="en-US" dirty="0"/>
          </a:p>
          <a:p>
            <a:r>
              <a:rPr lang="en-US" dirty="0"/>
              <a:t>For probabilistic algorithms it would be better to run at least 100 times each and analyze the trend of the results.</a:t>
            </a:r>
          </a:p>
          <a:p>
            <a:endParaRPr lang="en-US" dirty="0"/>
          </a:p>
          <a:p>
            <a:r>
              <a:rPr lang="en-US" dirty="0"/>
              <a:t>Perhaps it is good to consider more cases of concave obstacles to have a stronger conclusion about their effects.</a:t>
            </a:r>
          </a:p>
          <a:p>
            <a:endParaRPr lang="en-US" dirty="0"/>
          </a:p>
          <a:p>
            <a:r>
              <a:rPr lang="en-US" dirty="0"/>
              <a:t>It would also be good to consider more cases of obstacles that occupy a different portion of the configuration space to have more solid conclusions about the effect of these in the </a:t>
            </a:r>
            <a:r>
              <a:rPr lang="en-US" dirty="0" err="1"/>
              <a:t>path_length</a:t>
            </a:r>
            <a:r>
              <a:rPr lang="en-US" dirty="0"/>
              <a:t> and Iteration metrics.</a:t>
            </a:r>
          </a:p>
          <a:p>
            <a:endParaRPr lang="en-US" dirty="0"/>
          </a:p>
          <a:p>
            <a:endParaRPr lang="en-BE" dirty="0"/>
          </a:p>
        </p:txBody>
      </p:sp>
    </p:spTree>
    <p:extLst>
      <p:ext uri="{BB962C8B-B14F-4D97-AF65-F5344CB8AC3E}">
        <p14:creationId xmlns:p14="http://schemas.microsoft.com/office/powerpoint/2010/main" val="48618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635F-9E5B-47C9-BF67-7D759BE174D1}"/>
              </a:ext>
            </a:extLst>
          </p:cNvPr>
          <p:cNvSpPr>
            <a:spLocks noGrp="1"/>
          </p:cNvSpPr>
          <p:nvPr>
            <p:ph type="title"/>
          </p:nvPr>
        </p:nvSpPr>
        <p:spPr/>
        <p:txBody>
          <a:bodyPr/>
          <a:lstStyle/>
          <a:p>
            <a:r>
              <a:rPr lang="en-US" dirty="0"/>
              <a:t>Work in progress</a:t>
            </a:r>
            <a:endParaRPr lang="en-BE" dirty="0"/>
          </a:p>
        </p:txBody>
      </p:sp>
      <p:sp>
        <p:nvSpPr>
          <p:cNvPr id="3" name="Content Placeholder 2">
            <a:extLst>
              <a:ext uri="{FF2B5EF4-FFF2-40B4-BE49-F238E27FC236}">
                <a16:creationId xmlns:a16="http://schemas.microsoft.com/office/drawing/2014/main" id="{2C844858-C5F9-4D5B-A098-0C416DC213D3}"/>
              </a:ext>
            </a:extLst>
          </p:cNvPr>
          <p:cNvSpPr>
            <a:spLocks noGrp="1"/>
          </p:cNvSpPr>
          <p:nvPr>
            <p:ph idx="1"/>
          </p:nvPr>
        </p:nvSpPr>
        <p:spPr/>
        <p:txBody>
          <a:bodyPr/>
          <a:lstStyle/>
          <a:p>
            <a:r>
              <a:rPr lang="en-US" dirty="0"/>
              <a:t>Writing the Problem Statement</a:t>
            </a:r>
          </a:p>
          <a:p>
            <a:endParaRPr lang="en-US" dirty="0"/>
          </a:p>
          <a:p>
            <a:r>
              <a:rPr lang="en-US" dirty="0"/>
              <a:t>Writing the methodology</a:t>
            </a:r>
          </a:p>
          <a:p>
            <a:endParaRPr lang="en-US" dirty="0"/>
          </a:p>
          <a:p>
            <a:endParaRPr lang="en-BE" dirty="0"/>
          </a:p>
        </p:txBody>
      </p:sp>
    </p:spTree>
    <p:extLst>
      <p:ext uri="{BB962C8B-B14F-4D97-AF65-F5344CB8AC3E}">
        <p14:creationId xmlns:p14="http://schemas.microsoft.com/office/powerpoint/2010/main" val="1213737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E1F0-E013-4FCB-82AE-72AC3A9F20F4}"/>
              </a:ext>
            </a:extLst>
          </p:cNvPr>
          <p:cNvSpPr>
            <a:spLocks noGrp="1"/>
          </p:cNvSpPr>
          <p:nvPr>
            <p:ph type="title"/>
          </p:nvPr>
        </p:nvSpPr>
        <p:spPr>
          <a:xfrm>
            <a:off x="838200" y="365125"/>
            <a:ext cx="10515600" cy="785249"/>
          </a:xfrm>
        </p:spPr>
        <p:txBody>
          <a:bodyPr/>
          <a:lstStyle/>
          <a:p>
            <a:r>
              <a:rPr lang="en-US" b="1" dirty="0"/>
              <a:t>Relation between </a:t>
            </a:r>
            <a:r>
              <a:rPr lang="en-US" b="1" dirty="0" err="1"/>
              <a:t>Path_length</a:t>
            </a:r>
            <a:r>
              <a:rPr lang="en-US" b="1" dirty="0"/>
              <a:t> and Iteration</a:t>
            </a:r>
            <a:endParaRPr lang="en-BE" b="1" dirty="0"/>
          </a:p>
        </p:txBody>
      </p:sp>
      <p:sp>
        <p:nvSpPr>
          <p:cNvPr id="3" name="Content Placeholder 2">
            <a:extLst>
              <a:ext uri="{FF2B5EF4-FFF2-40B4-BE49-F238E27FC236}">
                <a16:creationId xmlns:a16="http://schemas.microsoft.com/office/drawing/2014/main" id="{646F1F69-2D17-4F50-A142-E75B8700B824}"/>
              </a:ext>
            </a:extLst>
          </p:cNvPr>
          <p:cNvSpPr>
            <a:spLocks noGrp="1"/>
          </p:cNvSpPr>
          <p:nvPr>
            <p:ph idx="1"/>
          </p:nvPr>
        </p:nvSpPr>
        <p:spPr>
          <a:xfrm>
            <a:off x="838200" y="1150374"/>
            <a:ext cx="10515600" cy="5036421"/>
          </a:xfrm>
        </p:spPr>
        <p:txBody>
          <a:bodyPr/>
          <a:lstStyle/>
          <a:p>
            <a:r>
              <a:rPr lang="en-US" dirty="0"/>
              <a:t>There is some relationship between the path Length obtained and the number of Iterations for each algorithm?</a:t>
            </a:r>
          </a:p>
          <a:p>
            <a:endParaRPr lang="en-US" dirty="0"/>
          </a:p>
          <a:p>
            <a:r>
              <a:rPr lang="en-US" dirty="0"/>
              <a:t>Is different for Deterministic than Probabilistic Algorithm?</a:t>
            </a:r>
          </a:p>
          <a:p>
            <a:endParaRPr lang="en-US" dirty="0"/>
          </a:p>
          <a:p>
            <a:r>
              <a:rPr lang="en-US" dirty="0"/>
              <a:t>Depend on obstacle shape or obstacle position?</a:t>
            </a:r>
          </a:p>
          <a:p>
            <a:endParaRPr lang="en-US" dirty="0"/>
          </a:p>
          <a:p>
            <a:endParaRPr lang="en-BE" dirty="0"/>
          </a:p>
        </p:txBody>
      </p:sp>
    </p:spTree>
    <p:extLst>
      <p:ext uri="{BB962C8B-B14F-4D97-AF65-F5344CB8AC3E}">
        <p14:creationId xmlns:p14="http://schemas.microsoft.com/office/powerpoint/2010/main" val="203599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B967-308C-4566-8B3A-FB5BDD7CED5E}"/>
              </a:ext>
            </a:extLst>
          </p:cNvPr>
          <p:cNvSpPr>
            <a:spLocks noGrp="1"/>
          </p:cNvSpPr>
          <p:nvPr>
            <p:ph type="title"/>
          </p:nvPr>
        </p:nvSpPr>
        <p:spPr>
          <a:xfrm>
            <a:off x="838200" y="365125"/>
            <a:ext cx="10515600" cy="632402"/>
          </a:xfrm>
        </p:spPr>
        <p:txBody>
          <a:bodyPr>
            <a:normAutofit fontScale="90000"/>
          </a:bodyPr>
          <a:lstStyle/>
          <a:p>
            <a:r>
              <a:rPr lang="en-US" b="1" dirty="0"/>
              <a:t>SCENARIOS</a:t>
            </a:r>
            <a:endParaRPr lang="en-BE" b="1" dirty="0"/>
          </a:p>
        </p:txBody>
      </p:sp>
      <p:pic>
        <p:nvPicPr>
          <p:cNvPr id="4" name="Picture 3" descr="Chart&#10;&#10;Description automatically generated">
            <a:extLst>
              <a:ext uri="{FF2B5EF4-FFF2-40B4-BE49-F238E27FC236}">
                <a16:creationId xmlns:a16="http://schemas.microsoft.com/office/drawing/2014/main" id="{871CA4AE-5770-468C-B159-54B0C760BD97}"/>
              </a:ext>
            </a:extLst>
          </p:cNvPr>
          <p:cNvPicPr>
            <a:picLocks noChangeAspect="1"/>
          </p:cNvPicPr>
          <p:nvPr/>
        </p:nvPicPr>
        <p:blipFill rotWithShape="1">
          <a:blip r:embed="rId3">
            <a:extLst>
              <a:ext uri="{28A0092B-C50C-407E-A947-70E740481C1C}">
                <a14:useLocalDpi xmlns:a14="http://schemas.microsoft.com/office/drawing/2010/main" val="0"/>
              </a:ext>
            </a:extLst>
          </a:blip>
          <a:srcRect l="6755" t="10943" r="9281" b="5935"/>
          <a:stretch/>
        </p:blipFill>
        <p:spPr>
          <a:xfrm>
            <a:off x="6505568" y="3928620"/>
            <a:ext cx="3453629" cy="2564255"/>
          </a:xfrm>
          <a:prstGeom prst="rect">
            <a:avLst/>
          </a:prstGeom>
        </p:spPr>
      </p:pic>
      <p:pic>
        <p:nvPicPr>
          <p:cNvPr id="5" name="Picture 4" descr="Chart, line chart&#10;&#10;Description automatically generated">
            <a:extLst>
              <a:ext uri="{FF2B5EF4-FFF2-40B4-BE49-F238E27FC236}">
                <a16:creationId xmlns:a16="http://schemas.microsoft.com/office/drawing/2014/main" id="{5CA83E5A-97D0-412E-B949-CCCA7DDBBEC6}"/>
              </a:ext>
            </a:extLst>
          </p:cNvPr>
          <p:cNvPicPr>
            <a:picLocks noChangeAspect="1"/>
          </p:cNvPicPr>
          <p:nvPr/>
        </p:nvPicPr>
        <p:blipFill rotWithShape="1">
          <a:blip r:embed="rId4">
            <a:extLst>
              <a:ext uri="{28A0092B-C50C-407E-A947-70E740481C1C}">
                <a14:useLocalDpi xmlns:a14="http://schemas.microsoft.com/office/drawing/2010/main" val="0"/>
              </a:ext>
            </a:extLst>
          </a:blip>
          <a:srcRect l="6755" t="10807" r="8965" b="5649"/>
          <a:stretch/>
        </p:blipFill>
        <p:spPr>
          <a:xfrm>
            <a:off x="6505568" y="1032879"/>
            <a:ext cx="3448067" cy="2563449"/>
          </a:xfrm>
          <a:prstGeom prst="rect">
            <a:avLst/>
          </a:prstGeom>
        </p:spPr>
      </p:pic>
      <p:pic>
        <p:nvPicPr>
          <p:cNvPr id="8" name="Graphic 7">
            <a:extLst>
              <a:ext uri="{FF2B5EF4-FFF2-40B4-BE49-F238E27FC236}">
                <a16:creationId xmlns:a16="http://schemas.microsoft.com/office/drawing/2014/main" id="{E0E85074-370C-465D-BF55-9B1E74AF7C68}"/>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6677" t="10954" r="9284" b="5964"/>
          <a:stretch/>
        </p:blipFill>
        <p:spPr>
          <a:xfrm>
            <a:off x="508772" y="1032879"/>
            <a:ext cx="3453628" cy="2563449"/>
          </a:xfrm>
          <a:prstGeom prst="rect">
            <a:avLst/>
          </a:prstGeom>
        </p:spPr>
      </p:pic>
      <p:sp>
        <p:nvSpPr>
          <p:cNvPr id="9" name="TextBox 8">
            <a:extLst>
              <a:ext uri="{FF2B5EF4-FFF2-40B4-BE49-F238E27FC236}">
                <a16:creationId xmlns:a16="http://schemas.microsoft.com/office/drawing/2014/main" id="{AB6CB451-31F2-456B-BF3F-E8D0334FD51B}"/>
              </a:ext>
            </a:extLst>
          </p:cNvPr>
          <p:cNvSpPr txBox="1"/>
          <p:nvPr/>
        </p:nvSpPr>
        <p:spPr>
          <a:xfrm>
            <a:off x="4105275" y="1098872"/>
            <a:ext cx="2238378" cy="1846659"/>
          </a:xfrm>
          <a:prstGeom prst="rect">
            <a:avLst/>
          </a:prstGeom>
          <a:noFill/>
        </p:spPr>
        <p:txBody>
          <a:bodyPr wrap="square" rtlCol="0">
            <a:spAutoFit/>
          </a:bodyPr>
          <a:lstStyle/>
          <a:p>
            <a:r>
              <a:rPr lang="en-US" b="1" u="sng" dirty="0"/>
              <a:t>Scenario 0:</a:t>
            </a:r>
          </a:p>
          <a:p>
            <a:r>
              <a:rPr lang="en-US" sz="1600" dirty="0"/>
              <a:t>Empty map</a:t>
            </a:r>
          </a:p>
          <a:p>
            <a:pPr marL="285750" indent="-285750">
              <a:buFont typeface="Arial" panose="020B0604020202020204" pitchFamily="34" charset="0"/>
              <a:buChar char="•"/>
            </a:pPr>
            <a:r>
              <a:rPr lang="en-US" sz="1600" dirty="0"/>
              <a:t>100 x 100 squares</a:t>
            </a:r>
          </a:p>
          <a:p>
            <a:endParaRPr lang="en-US" sz="1600" dirty="0"/>
          </a:p>
          <a:p>
            <a:r>
              <a:rPr lang="en-US" sz="1600" dirty="0"/>
              <a:t>Start </a:t>
            </a:r>
            <a:r>
              <a:rPr lang="en-US" sz="1600" dirty="0">
                <a:sym typeface="Wingdings" panose="05000000000000000000" pitchFamily="2" charset="2"/>
              </a:rPr>
              <a:t> (0, 0)</a:t>
            </a:r>
          </a:p>
          <a:p>
            <a:r>
              <a:rPr lang="en-US" sz="1600" dirty="0">
                <a:sym typeface="Wingdings" panose="05000000000000000000" pitchFamily="2" charset="2"/>
              </a:rPr>
              <a:t>Goal  (100, 100)</a:t>
            </a:r>
          </a:p>
          <a:p>
            <a:r>
              <a:rPr lang="en-US" sz="1600" dirty="0" err="1">
                <a:sym typeface="Wingdings" panose="05000000000000000000" pitchFamily="2" charset="2"/>
              </a:rPr>
              <a:t>Q_obstacle</a:t>
            </a:r>
            <a:r>
              <a:rPr lang="en-US" sz="1600" dirty="0">
                <a:sym typeface="Wingdings" panose="05000000000000000000" pitchFamily="2" charset="2"/>
              </a:rPr>
              <a:t>  0%</a:t>
            </a:r>
            <a:endParaRPr lang="en-BE" sz="1600" dirty="0"/>
          </a:p>
        </p:txBody>
      </p:sp>
      <p:sp>
        <p:nvSpPr>
          <p:cNvPr id="10" name="TextBox 9">
            <a:extLst>
              <a:ext uri="{FF2B5EF4-FFF2-40B4-BE49-F238E27FC236}">
                <a16:creationId xmlns:a16="http://schemas.microsoft.com/office/drawing/2014/main" id="{2B913F60-2421-4EC6-B134-7CE66D56102B}"/>
              </a:ext>
            </a:extLst>
          </p:cNvPr>
          <p:cNvSpPr txBox="1"/>
          <p:nvPr/>
        </p:nvSpPr>
        <p:spPr>
          <a:xfrm>
            <a:off x="9981344" y="1098872"/>
            <a:ext cx="2152638" cy="2339102"/>
          </a:xfrm>
          <a:prstGeom prst="rect">
            <a:avLst/>
          </a:prstGeom>
          <a:noFill/>
        </p:spPr>
        <p:txBody>
          <a:bodyPr wrap="square" rtlCol="0">
            <a:spAutoFit/>
          </a:bodyPr>
          <a:lstStyle/>
          <a:p>
            <a:r>
              <a:rPr lang="en-US" b="1" u="sng" dirty="0"/>
              <a:t>Scenario 1:</a:t>
            </a:r>
          </a:p>
          <a:p>
            <a:r>
              <a:rPr lang="en-US" sz="1600" dirty="0"/>
              <a:t>Map</a:t>
            </a:r>
          </a:p>
          <a:p>
            <a:pPr marL="285750" indent="-285750">
              <a:buFont typeface="Arial" panose="020B0604020202020204" pitchFamily="34" charset="0"/>
              <a:buChar char="•"/>
            </a:pPr>
            <a:r>
              <a:rPr lang="en-US" sz="1600" dirty="0"/>
              <a:t>100 x 100 squares</a:t>
            </a:r>
          </a:p>
          <a:p>
            <a:r>
              <a:rPr lang="en-US" sz="1600" dirty="0"/>
              <a:t>Obstacles</a:t>
            </a:r>
          </a:p>
          <a:p>
            <a:pPr marL="285750" indent="-285750">
              <a:buFont typeface="Arial" panose="020B0604020202020204" pitchFamily="34" charset="0"/>
              <a:buChar char="•"/>
            </a:pPr>
            <a:r>
              <a:rPr lang="en-US" sz="1600" dirty="0"/>
              <a:t>10 x 10 squares</a:t>
            </a:r>
          </a:p>
          <a:p>
            <a:endParaRPr lang="en-US" sz="1600" dirty="0"/>
          </a:p>
          <a:p>
            <a:r>
              <a:rPr lang="en-US" sz="1600" dirty="0"/>
              <a:t>Start </a:t>
            </a:r>
            <a:r>
              <a:rPr lang="en-US" sz="1600" dirty="0">
                <a:sym typeface="Wingdings" panose="05000000000000000000" pitchFamily="2" charset="2"/>
              </a:rPr>
              <a:t> (0, 0)</a:t>
            </a:r>
          </a:p>
          <a:p>
            <a:r>
              <a:rPr lang="en-US" sz="1600" dirty="0">
                <a:sym typeface="Wingdings" panose="05000000000000000000" pitchFamily="2" charset="2"/>
              </a:rPr>
              <a:t>Goal  (100, 100)</a:t>
            </a:r>
          </a:p>
          <a:p>
            <a:r>
              <a:rPr lang="en-US" sz="1600" dirty="0" err="1">
                <a:sym typeface="Wingdings" panose="05000000000000000000" pitchFamily="2" charset="2"/>
              </a:rPr>
              <a:t>Q_obstacle</a:t>
            </a:r>
            <a:r>
              <a:rPr lang="en-US" sz="1600" dirty="0">
                <a:sym typeface="Wingdings" panose="05000000000000000000" pitchFamily="2" charset="2"/>
              </a:rPr>
              <a:t>  2.42%</a:t>
            </a:r>
            <a:endParaRPr lang="en-BE" sz="1600" dirty="0"/>
          </a:p>
        </p:txBody>
      </p:sp>
      <p:sp>
        <p:nvSpPr>
          <p:cNvPr id="11" name="TextBox 10">
            <a:extLst>
              <a:ext uri="{FF2B5EF4-FFF2-40B4-BE49-F238E27FC236}">
                <a16:creationId xmlns:a16="http://schemas.microsoft.com/office/drawing/2014/main" id="{984C9600-05E9-4CB8-8057-194489D60422}"/>
              </a:ext>
            </a:extLst>
          </p:cNvPr>
          <p:cNvSpPr txBox="1"/>
          <p:nvPr/>
        </p:nvSpPr>
        <p:spPr>
          <a:xfrm>
            <a:off x="9981344" y="3941022"/>
            <a:ext cx="2152638" cy="2585323"/>
          </a:xfrm>
          <a:prstGeom prst="rect">
            <a:avLst/>
          </a:prstGeom>
          <a:noFill/>
        </p:spPr>
        <p:txBody>
          <a:bodyPr wrap="square" rtlCol="0">
            <a:spAutoFit/>
          </a:bodyPr>
          <a:lstStyle/>
          <a:p>
            <a:r>
              <a:rPr lang="en-US" b="1" u="sng" dirty="0"/>
              <a:t>Scenario 3:</a:t>
            </a:r>
          </a:p>
          <a:p>
            <a:r>
              <a:rPr lang="en-US" sz="1600" dirty="0"/>
              <a:t>Map</a:t>
            </a:r>
          </a:p>
          <a:p>
            <a:pPr marL="285750" indent="-285750">
              <a:buFont typeface="Arial" panose="020B0604020202020204" pitchFamily="34" charset="0"/>
              <a:buChar char="•"/>
            </a:pPr>
            <a:r>
              <a:rPr lang="en-US" sz="1600" dirty="0"/>
              <a:t>100 x 100 squares</a:t>
            </a:r>
          </a:p>
          <a:p>
            <a:r>
              <a:rPr lang="en-US" sz="1600" dirty="0"/>
              <a:t>Obstacles</a:t>
            </a:r>
          </a:p>
          <a:p>
            <a:pPr marL="285750" indent="-285750">
              <a:buFont typeface="Arial" panose="020B0604020202020204" pitchFamily="34" charset="0"/>
              <a:buChar char="•"/>
            </a:pPr>
            <a:r>
              <a:rPr lang="en-US" sz="1600" dirty="0"/>
              <a:t>10 x 10 squares</a:t>
            </a:r>
          </a:p>
          <a:p>
            <a:endParaRPr lang="en-US" sz="1600" dirty="0"/>
          </a:p>
          <a:p>
            <a:r>
              <a:rPr lang="en-US" sz="1600" dirty="0"/>
              <a:t>Start </a:t>
            </a:r>
            <a:r>
              <a:rPr lang="en-US" sz="1600" dirty="0">
                <a:sym typeface="Wingdings" panose="05000000000000000000" pitchFamily="2" charset="2"/>
              </a:rPr>
              <a:t> (0, 0)</a:t>
            </a:r>
          </a:p>
          <a:p>
            <a:r>
              <a:rPr lang="en-US" sz="1600" dirty="0">
                <a:sym typeface="Wingdings" panose="05000000000000000000" pitchFamily="2" charset="2"/>
              </a:rPr>
              <a:t>Goal  (100, 100)</a:t>
            </a:r>
          </a:p>
          <a:p>
            <a:endParaRPr lang="en-US" sz="1600" dirty="0">
              <a:sym typeface="Wingdings" panose="05000000000000000000" pitchFamily="2" charset="2"/>
            </a:endParaRPr>
          </a:p>
          <a:p>
            <a:r>
              <a:rPr lang="en-US" sz="1600" dirty="0" err="1">
                <a:sym typeface="Wingdings" panose="05000000000000000000" pitchFamily="2" charset="2"/>
              </a:rPr>
              <a:t>Q_obstacle</a:t>
            </a:r>
            <a:r>
              <a:rPr lang="en-US" sz="1600" dirty="0">
                <a:sym typeface="Wingdings" panose="05000000000000000000" pitchFamily="2" charset="2"/>
              </a:rPr>
              <a:t>  2.42%</a:t>
            </a:r>
            <a:endParaRPr lang="en-BE" sz="1600" dirty="0"/>
          </a:p>
        </p:txBody>
      </p:sp>
      <p:sp>
        <p:nvSpPr>
          <p:cNvPr id="12" name="TextBox 11">
            <a:extLst>
              <a:ext uri="{FF2B5EF4-FFF2-40B4-BE49-F238E27FC236}">
                <a16:creationId xmlns:a16="http://schemas.microsoft.com/office/drawing/2014/main" id="{3B1323F9-5BA6-4B37-AC98-A5EE9F7EE2B4}"/>
              </a:ext>
            </a:extLst>
          </p:cNvPr>
          <p:cNvSpPr txBox="1"/>
          <p:nvPr/>
        </p:nvSpPr>
        <p:spPr>
          <a:xfrm>
            <a:off x="4105275" y="3928620"/>
            <a:ext cx="2166216" cy="2585323"/>
          </a:xfrm>
          <a:prstGeom prst="rect">
            <a:avLst/>
          </a:prstGeom>
          <a:noFill/>
        </p:spPr>
        <p:txBody>
          <a:bodyPr wrap="square" rtlCol="0">
            <a:spAutoFit/>
          </a:bodyPr>
          <a:lstStyle/>
          <a:p>
            <a:r>
              <a:rPr lang="en-US" b="1" u="sng" dirty="0"/>
              <a:t>Scenario 2:</a:t>
            </a:r>
          </a:p>
          <a:p>
            <a:r>
              <a:rPr lang="en-US" sz="1600" dirty="0"/>
              <a:t>Map</a:t>
            </a:r>
          </a:p>
          <a:p>
            <a:pPr marL="285750" indent="-285750">
              <a:buFont typeface="Arial" panose="020B0604020202020204" pitchFamily="34" charset="0"/>
              <a:buChar char="•"/>
            </a:pPr>
            <a:r>
              <a:rPr lang="en-US" sz="1600" dirty="0"/>
              <a:t>100 x 100 squares</a:t>
            </a:r>
          </a:p>
          <a:p>
            <a:r>
              <a:rPr lang="en-US" sz="1600" dirty="0"/>
              <a:t>Obstacles</a:t>
            </a:r>
          </a:p>
          <a:p>
            <a:pPr marL="285750" indent="-285750">
              <a:buFont typeface="Arial" panose="020B0604020202020204" pitchFamily="34" charset="0"/>
              <a:buChar char="•"/>
            </a:pPr>
            <a:r>
              <a:rPr lang="en-US" sz="1600" dirty="0"/>
              <a:t>10 x 10 squares</a:t>
            </a:r>
          </a:p>
          <a:p>
            <a:endParaRPr lang="en-US" sz="1600" dirty="0"/>
          </a:p>
          <a:p>
            <a:r>
              <a:rPr lang="en-US" sz="1600" dirty="0"/>
              <a:t>Start </a:t>
            </a:r>
            <a:r>
              <a:rPr lang="en-US" sz="1600" dirty="0">
                <a:sym typeface="Wingdings" panose="05000000000000000000" pitchFamily="2" charset="2"/>
              </a:rPr>
              <a:t> (0, 0)</a:t>
            </a:r>
          </a:p>
          <a:p>
            <a:r>
              <a:rPr lang="en-US" sz="1600" dirty="0">
                <a:sym typeface="Wingdings" panose="05000000000000000000" pitchFamily="2" charset="2"/>
              </a:rPr>
              <a:t>Goal  (100, 100)</a:t>
            </a:r>
          </a:p>
          <a:p>
            <a:endParaRPr lang="en-US" sz="1600" dirty="0">
              <a:sym typeface="Wingdings" panose="05000000000000000000" pitchFamily="2" charset="2"/>
            </a:endParaRPr>
          </a:p>
          <a:p>
            <a:r>
              <a:rPr lang="en-US" sz="1600" dirty="0" err="1">
                <a:sym typeface="Wingdings" panose="05000000000000000000" pitchFamily="2" charset="2"/>
              </a:rPr>
              <a:t>Q_obstacle</a:t>
            </a:r>
            <a:r>
              <a:rPr lang="en-US" sz="1600" dirty="0">
                <a:sym typeface="Wingdings" panose="05000000000000000000" pitchFamily="2" charset="2"/>
              </a:rPr>
              <a:t>  2.42%</a:t>
            </a:r>
            <a:endParaRPr lang="en-BE" sz="1600" dirty="0"/>
          </a:p>
        </p:txBody>
      </p:sp>
      <p:pic>
        <p:nvPicPr>
          <p:cNvPr id="7" name="Graphic 6">
            <a:extLst>
              <a:ext uri="{FF2B5EF4-FFF2-40B4-BE49-F238E27FC236}">
                <a16:creationId xmlns:a16="http://schemas.microsoft.com/office/drawing/2014/main" id="{8E099284-9E15-4E76-94BA-F5F086C70AD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6625" t="11318" r="9315" b="6504"/>
          <a:stretch/>
        </p:blipFill>
        <p:spPr>
          <a:xfrm>
            <a:off x="508772" y="3941022"/>
            <a:ext cx="3492437" cy="2563449"/>
          </a:xfrm>
          <a:prstGeom prst="rect">
            <a:avLst/>
          </a:prstGeom>
        </p:spPr>
      </p:pic>
    </p:spTree>
    <p:extLst>
      <p:ext uri="{BB962C8B-B14F-4D97-AF65-F5344CB8AC3E}">
        <p14:creationId xmlns:p14="http://schemas.microsoft.com/office/powerpoint/2010/main" val="62833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B967-308C-4566-8B3A-FB5BDD7CED5E}"/>
              </a:ext>
            </a:extLst>
          </p:cNvPr>
          <p:cNvSpPr>
            <a:spLocks noGrp="1"/>
          </p:cNvSpPr>
          <p:nvPr>
            <p:ph type="title"/>
          </p:nvPr>
        </p:nvSpPr>
        <p:spPr>
          <a:xfrm>
            <a:off x="838200" y="365125"/>
            <a:ext cx="10515600" cy="632402"/>
          </a:xfrm>
        </p:spPr>
        <p:txBody>
          <a:bodyPr>
            <a:normAutofit fontScale="90000"/>
          </a:bodyPr>
          <a:lstStyle/>
          <a:p>
            <a:r>
              <a:rPr lang="en-US" b="1" dirty="0"/>
              <a:t>SCENARIOS</a:t>
            </a:r>
            <a:endParaRPr lang="en-BE" b="1" dirty="0"/>
          </a:p>
        </p:txBody>
      </p:sp>
      <p:sp>
        <p:nvSpPr>
          <p:cNvPr id="9" name="TextBox 8">
            <a:extLst>
              <a:ext uri="{FF2B5EF4-FFF2-40B4-BE49-F238E27FC236}">
                <a16:creationId xmlns:a16="http://schemas.microsoft.com/office/drawing/2014/main" id="{AB6CB451-31F2-456B-BF3F-E8D0334FD51B}"/>
              </a:ext>
            </a:extLst>
          </p:cNvPr>
          <p:cNvSpPr txBox="1"/>
          <p:nvPr/>
        </p:nvSpPr>
        <p:spPr>
          <a:xfrm>
            <a:off x="4105275" y="1098872"/>
            <a:ext cx="2238378" cy="2092881"/>
          </a:xfrm>
          <a:prstGeom prst="rect">
            <a:avLst/>
          </a:prstGeom>
          <a:noFill/>
        </p:spPr>
        <p:txBody>
          <a:bodyPr wrap="square" rtlCol="0">
            <a:spAutoFit/>
          </a:bodyPr>
          <a:lstStyle/>
          <a:p>
            <a:r>
              <a:rPr lang="en-US" b="1" u="sng" dirty="0"/>
              <a:t>Scenario C1:</a:t>
            </a:r>
          </a:p>
          <a:p>
            <a:r>
              <a:rPr lang="en-US" sz="1600" dirty="0"/>
              <a:t>Empty map</a:t>
            </a:r>
          </a:p>
          <a:p>
            <a:pPr marL="285750" indent="-285750">
              <a:buFont typeface="Arial" panose="020B0604020202020204" pitchFamily="34" charset="0"/>
              <a:buChar char="•"/>
            </a:pPr>
            <a:r>
              <a:rPr lang="en-US" sz="1600" dirty="0"/>
              <a:t>100 x 100 squares</a:t>
            </a:r>
          </a:p>
          <a:p>
            <a:endParaRPr lang="en-US" sz="1600" dirty="0"/>
          </a:p>
          <a:p>
            <a:r>
              <a:rPr lang="en-US" sz="1600" dirty="0"/>
              <a:t>Start </a:t>
            </a:r>
            <a:r>
              <a:rPr lang="en-US" sz="1600" dirty="0">
                <a:sym typeface="Wingdings" panose="05000000000000000000" pitchFamily="2" charset="2"/>
              </a:rPr>
              <a:t> (0, 0)</a:t>
            </a:r>
          </a:p>
          <a:p>
            <a:r>
              <a:rPr lang="en-US" sz="1600" dirty="0">
                <a:sym typeface="Wingdings" panose="05000000000000000000" pitchFamily="2" charset="2"/>
              </a:rPr>
              <a:t>Goal  (100, 100)</a:t>
            </a:r>
          </a:p>
          <a:p>
            <a:endParaRPr lang="en-US" sz="1600" dirty="0">
              <a:sym typeface="Wingdings" panose="05000000000000000000" pitchFamily="2" charset="2"/>
            </a:endParaRPr>
          </a:p>
          <a:p>
            <a:r>
              <a:rPr lang="en-US" sz="1600" dirty="0" err="1">
                <a:sym typeface="Wingdings" panose="05000000000000000000" pitchFamily="2" charset="2"/>
              </a:rPr>
              <a:t>Q_obstacle</a:t>
            </a:r>
            <a:r>
              <a:rPr lang="en-US" sz="1600" dirty="0">
                <a:sym typeface="Wingdings" panose="05000000000000000000" pitchFamily="2" charset="2"/>
              </a:rPr>
              <a:t>  16.92%</a:t>
            </a:r>
            <a:endParaRPr lang="en-BE" sz="1600" dirty="0"/>
          </a:p>
        </p:txBody>
      </p:sp>
      <p:sp>
        <p:nvSpPr>
          <p:cNvPr id="10" name="TextBox 9">
            <a:extLst>
              <a:ext uri="{FF2B5EF4-FFF2-40B4-BE49-F238E27FC236}">
                <a16:creationId xmlns:a16="http://schemas.microsoft.com/office/drawing/2014/main" id="{2B913F60-2421-4EC6-B134-7CE66D56102B}"/>
              </a:ext>
            </a:extLst>
          </p:cNvPr>
          <p:cNvSpPr txBox="1"/>
          <p:nvPr/>
        </p:nvSpPr>
        <p:spPr>
          <a:xfrm>
            <a:off x="9981344" y="1098872"/>
            <a:ext cx="2152638" cy="2339102"/>
          </a:xfrm>
          <a:prstGeom prst="rect">
            <a:avLst/>
          </a:prstGeom>
          <a:noFill/>
        </p:spPr>
        <p:txBody>
          <a:bodyPr wrap="square" rtlCol="0">
            <a:spAutoFit/>
          </a:bodyPr>
          <a:lstStyle/>
          <a:p>
            <a:r>
              <a:rPr lang="en-US" b="1" u="sng" dirty="0"/>
              <a:t>Scenario C2:</a:t>
            </a:r>
          </a:p>
          <a:p>
            <a:r>
              <a:rPr lang="en-US" sz="1600" dirty="0"/>
              <a:t>Map</a:t>
            </a:r>
          </a:p>
          <a:p>
            <a:pPr marL="285750" indent="-285750">
              <a:buFont typeface="Arial" panose="020B0604020202020204" pitchFamily="34" charset="0"/>
              <a:buChar char="•"/>
            </a:pPr>
            <a:r>
              <a:rPr lang="en-US" sz="1600" dirty="0"/>
              <a:t>100 x 100 squares</a:t>
            </a:r>
          </a:p>
          <a:p>
            <a:r>
              <a:rPr lang="en-US" sz="1600" dirty="0"/>
              <a:t>Obstacles</a:t>
            </a:r>
          </a:p>
          <a:p>
            <a:pPr marL="285750" indent="-285750">
              <a:buFont typeface="Arial" panose="020B0604020202020204" pitchFamily="34" charset="0"/>
              <a:buChar char="•"/>
            </a:pPr>
            <a:r>
              <a:rPr lang="en-US" sz="1600" dirty="0"/>
              <a:t>10 x 10 squares</a:t>
            </a:r>
          </a:p>
          <a:p>
            <a:endParaRPr lang="en-US" sz="1600" dirty="0"/>
          </a:p>
          <a:p>
            <a:r>
              <a:rPr lang="en-US" sz="1600" dirty="0"/>
              <a:t>Start </a:t>
            </a:r>
            <a:r>
              <a:rPr lang="en-US" sz="1600" dirty="0">
                <a:sym typeface="Wingdings" panose="05000000000000000000" pitchFamily="2" charset="2"/>
              </a:rPr>
              <a:t> (0, 0)</a:t>
            </a:r>
          </a:p>
          <a:p>
            <a:r>
              <a:rPr lang="en-US" sz="1600" dirty="0">
                <a:sym typeface="Wingdings" panose="05000000000000000000" pitchFamily="2" charset="2"/>
              </a:rPr>
              <a:t>Goal  (100, 100)</a:t>
            </a:r>
          </a:p>
          <a:p>
            <a:r>
              <a:rPr lang="en-US" sz="1600" dirty="0" err="1">
                <a:sym typeface="Wingdings" panose="05000000000000000000" pitchFamily="2" charset="2"/>
              </a:rPr>
              <a:t>Q_obstacle</a:t>
            </a:r>
            <a:r>
              <a:rPr lang="en-US" sz="1600" dirty="0">
                <a:sym typeface="Wingdings" panose="05000000000000000000" pitchFamily="2" charset="2"/>
              </a:rPr>
              <a:t>  13.42%</a:t>
            </a:r>
            <a:endParaRPr lang="en-BE" sz="1600" dirty="0"/>
          </a:p>
        </p:txBody>
      </p:sp>
      <p:sp>
        <p:nvSpPr>
          <p:cNvPr id="11" name="TextBox 10">
            <a:extLst>
              <a:ext uri="{FF2B5EF4-FFF2-40B4-BE49-F238E27FC236}">
                <a16:creationId xmlns:a16="http://schemas.microsoft.com/office/drawing/2014/main" id="{984C9600-05E9-4CB8-8057-194489D60422}"/>
              </a:ext>
            </a:extLst>
          </p:cNvPr>
          <p:cNvSpPr txBox="1"/>
          <p:nvPr/>
        </p:nvSpPr>
        <p:spPr>
          <a:xfrm>
            <a:off x="9981344" y="3941022"/>
            <a:ext cx="2152638" cy="2585323"/>
          </a:xfrm>
          <a:prstGeom prst="rect">
            <a:avLst/>
          </a:prstGeom>
          <a:noFill/>
        </p:spPr>
        <p:txBody>
          <a:bodyPr wrap="square" rtlCol="0">
            <a:spAutoFit/>
          </a:bodyPr>
          <a:lstStyle/>
          <a:p>
            <a:r>
              <a:rPr lang="en-US" b="1" u="sng" dirty="0"/>
              <a:t>Scenario C4:</a:t>
            </a:r>
          </a:p>
          <a:p>
            <a:r>
              <a:rPr lang="en-US" sz="1600" dirty="0"/>
              <a:t>Map</a:t>
            </a:r>
          </a:p>
          <a:p>
            <a:pPr marL="285750" indent="-285750">
              <a:buFont typeface="Arial" panose="020B0604020202020204" pitchFamily="34" charset="0"/>
              <a:buChar char="•"/>
            </a:pPr>
            <a:r>
              <a:rPr lang="en-US" sz="1600" dirty="0"/>
              <a:t>100 x 100 squares</a:t>
            </a:r>
          </a:p>
          <a:p>
            <a:r>
              <a:rPr lang="en-US" sz="1600" dirty="0"/>
              <a:t>Obstacles</a:t>
            </a:r>
          </a:p>
          <a:p>
            <a:pPr marL="285750" indent="-285750">
              <a:buFont typeface="Arial" panose="020B0604020202020204" pitchFamily="34" charset="0"/>
              <a:buChar char="•"/>
            </a:pPr>
            <a:r>
              <a:rPr lang="en-US" sz="1600" dirty="0"/>
              <a:t>10 x 10 squares</a:t>
            </a:r>
          </a:p>
          <a:p>
            <a:endParaRPr lang="en-US" sz="1600" dirty="0"/>
          </a:p>
          <a:p>
            <a:r>
              <a:rPr lang="en-US" sz="1600" dirty="0"/>
              <a:t>Start </a:t>
            </a:r>
            <a:r>
              <a:rPr lang="en-US" sz="1600" dirty="0">
                <a:sym typeface="Wingdings" panose="05000000000000000000" pitchFamily="2" charset="2"/>
              </a:rPr>
              <a:t> (0, 0)</a:t>
            </a:r>
          </a:p>
          <a:p>
            <a:r>
              <a:rPr lang="en-US" sz="1600" dirty="0">
                <a:sym typeface="Wingdings" panose="05000000000000000000" pitchFamily="2" charset="2"/>
              </a:rPr>
              <a:t>Goal  (100, 100)</a:t>
            </a:r>
          </a:p>
          <a:p>
            <a:endParaRPr lang="en-US" sz="1600" dirty="0">
              <a:sym typeface="Wingdings" panose="05000000000000000000" pitchFamily="2" charset="2"/>
            </a:endParaRPr>
          </a:p>
          <a:p>
            <a:r>
              <a:rPr lang="en-US" sz="1600" dirty="0" err="1">
                <a:sym typeface="Wingdings" panose="05000000000000000000" pitchFamily="2" charset="2"/>
              </a:rPr>
              <a:t>Q_obstacle</a:t>
            </a:r>
            <a:r>
              <a:rPr lang="en-US" sz="1600" dirty="0">
                <a:sym typeface="Wingdings" panose="05000000000000000000" pitchFamily="2" charset="2"/>
              </a:rPr>
              <a:t>  24.31%</a:t>
            </a:r>
            <a:endParaRPr lang="en-BE" sz="1600" dirty="0"/>
          </a:p>
        </p:txBody>
      </p:sp>
      <p:sp>
        <p:nvSpPr>
          <p:cNvPr id="12" name="TextBox 11">
            <a:extLst>
              <a:ext uri="{FF2B5EF4-FFF2-40B4-BE49-F238E27FC236}">
                <a16:creationId xmlns:a16="http://schemas.microsoft.com/office/drawing/2014/main" id="{3B1323F9-5BA6-4B37-AC98-A5EE9F7EE2B4}"/>
              </a:ext>
            </a:extLst>
          </p:cNvPr>
          <p:cNvSpPr txBox="1"/>
          <p:nvPr/>
        </p:nvSpPr>
        <p:spPr>
          <a:xfrm>
            <a:off x="4105275" y="3928620"/>
            <a:ext cx="2166216" cy="2585323"/>
          </a:xfrm>
          <a:prstGeom prst="rect">
            <a:avLst/>
          </a:prstGeom>
          <a:noFill/>
        </p:spPr>
        <p:txBody>
          <a:bodyPr wrap="square" rtlCol="0">
            <a:spAutoFit/>
          </a:bodyPr>
          <a:lstStyle/>
          <a:p>
            <a:r>
              <a:rPr lang="en-US" b="1" u="sng" dirty="0"/>
              <a:t>Scenario C3:</a:t>
            </a:r>
          </a:p>
          <a:p>
            <a:r>
              <a:rPr lang="en-US" sz="1600" dirty="0"/>
              <a:t>Map</a:t>
            </a:r>
          </a:p>
          <a:p>
            <a:pPr marL="285750" indent="-285750">
              <a:buFont typeface="Arial" panose="020B0604020202020204" pitchFamily="34" charset="0"/>
              <a:buChar char="•"/>
            </a:pPr>
            <a:r>
              <a:rPr lang="en-US" sz="1600" dirty="0"/>
              <a:t>100 x 100 squares</a:t>
            </a:r>
          </a:p>
          <a:p>
            <a:r>
              <a:rPr lang="en-US" sz="1600" dirty="0"/>
              <a:t>Obstacles</a:t>
            </a:r>
          </a:p>
          <a:p>
            <a:pPr marL="285750" indent="-285750">
              <a:buFont typeface="Arial" panose="020B0604020202020204" pitchFamily="34" charset="0"/>
              <a:buChar char="•"/>
            </a:pPr>
            <a:r>
              <a:rPr lang="en-US" sz="1600" dirty="0"/>
              <a:t>10 x 10 squares</a:t>
            </a:r>
          </a:p>
          <a:p>
            <a:endParaRPr lang="en-US" sz="1600" dirty="0"/>
          </a:p>
          <a:p>
            <a:r>
              <a:rPr lang="en-US" sz="1600" dirty="0"/>
              <a:t>Start </a:t>
            </a:r>
            <a:r>
              <a:rPr lang="en-US" sz="1600" dirty="0">
                <a:sym typeface="Wingdings" panose="05000000000000000000" pitchFamily="2" charset="2"/>
              </a:rPr>
              <a:t> (0, 0)</a:t>
            </a:r>
          </a:p>
          <a:p>
            <a:r>
              <a:rPr lang="en-US" sz="1600" dirty="0">
                <a:sym typeface="Wingdings" panose="05000000000000000000" pitchFamily="2" charset="2"/>
              </a:rPr>
              <a:t>Goal  (100, 100)</a:t>
            </a:r>
          </a:p>
          <a:p>
            <a:endParaRPr lang="en-US" sz="1600" dirty="0">
              <a:sym typeface="Wingdings" panose="05000000000000000000" pitchFamily="2" charset="2"/>
            </a:endParaRPr>
          </a:p>
          <a:p>
            <a:r>
              <a:rPr lang="en-US" sz="1600" dirty="0" err="1">
                <a:sym typeface="Wingdings" panose="05000000000000000000" pitchFamily="2" charset="2"/>
              </a:rPr>
              <a:t>Q_obstacle</a:t>
            </a:r>
            <a:r>
              <a:rPr lang="en-US" sz="1600" dirty="0">
                <a:sym typeface="Wingdings" panose="05000000000000000000" pitchFamily="2" charset="2"/>
              </a:rPr>
              <a:t>  25.52%</a:t>
            </a:r>
            <a:endParaRPr lang="en-BE" sz="1600" dirty="0"/>
          </a:p>
        </p:txBody>
      </p:sp>
      <p:pic>
        <p:nvPicPr>
          <p:cNvPr id="6" name="Graphic 5">
            <a:extLst>
              <a:ext uri="{FF2B5EF4-FFF2-40B4-BE49-F238E27FC236}">
                <a16:creationId xmlns:a16="http://schemas.microsoft.com/office/drawing/2014/main" id="{871650E8-09AF-418D-9CF5-24E1E69D429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457" t="11542" r="9315" b="6280"/>
          <a:stretch/>
        </p:blipFill>
        <p:spPr>
          <a:xfrm>
            <a:off x="508772" y="1032879"/>
            <a:ext cx="3499423" cy="2563449"/>
          </a:xfrm>
          <a:prstGeom prst="rect">
            <a:avLst/>
          </a:prstGeom>
        </p:spPr>
      </p:pic>
      <p:pic>
        <p:nvPicPr>
          <p:cNvPr id="14" name="Graphic 13">
            <a:extLst>
              <a:ext uri="{FF2B5EF4-FFF2-40B4-BE49-F238E27FC236}">
                <a16:creationId xmlns:a16="http://schemas.microsoft.com/office/drawing/2014/main" id="{EF0A5D94-351D-4315-B565-6791B5AC656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6793" t="11317" r="9147" b="5833"/>
          <a:stretch/>
        </p:blipFill>
        <p:spPr>
          <a:xfrm>
            <a:off x="6495075" y="997528"/>
            <a:ext cx="3464122" cy="2563450"/>
          </a:xfrm>
          <a:prstGeom prst="rect">
            <a:avLst/>
          </a:prstGeom>
        </p:spPr>
      </p:pic>
      <p:pic>
        <p:nvPicPr>
          <p:cNvPr id="16" name="Graphic 15">
            <a:extLst>
              <a:ext uri="{FF2B5EF4-FFF2-40B4-BE49-F238E27FC236}">
                <a16:creationId xmlns:a16="http://schemas.microsoft.com/office/drawing/2014/main" id="{7E250693-02C4-41D1-BE6B-4C34767170C5}"/>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6625" t="11220" r="9315" b="6155"/>
          <a:stretch/>
        </p:blipFill>
        <p:spPr>
          <a:xfrm>
            <a:off x="508771" y="3941022"/>
            <a:ext cx="3499424" cy="2582575"/>
          </a:xfrm>
          <a:prstGeom prst="rect">
            <a:avLst/>
          </a:prstGeom>
        </p:spPr>
      </p:pic>
      <p:pic>
        <p:nvPicPr>
          <p:cNvPr id="18" name="Graphic 17">
            <a:extLst>
              <a:ext uri="{FF2B5EF4-FFF2-40B4-BE49-F238E27FC236}">
                <a16:creationId xmlns:a16="http://schemas.microsoft.com/office/drawing/2014/main" id="{54FF1FBA-CFBE-4F4A-8822-94BC92023815}"/>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6625" t="11318" r="9147" b="6280"/>
          <a:stretch/>
        </p:blipFill>
        <p:spPr>
          <a:xfrm>
            <a:off x="6459774" y="3941022"/>
            <a:ext cx="3499423" cy="2570434"/>
          </a:xfrm>
          <a:prstGeom prst="rect">
            <a:avLst/>
          </a:prstGeom>
        </p:spPr>
      </p:pic>
    </p:spTree>
    <p:extLst>
      <p:ext uri="{BB962C8B-B14F-4D97-AF65-F5344CB8AC3E}">
        <p14:creationId xmlns:p14="http://schemas.microsoft.com/office/powerpoint/2010/main" val="208485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B967-308C-4566-8B3A-FB5BDD7CED5E}"/>
              </a:ext>
            </a:extLst>
          </p:cNvPr>
          <p:cNvSpPr>
            <a:spLocks noGrp="1"/>
          </p:cNvSpPr>
          <p:nvPr>
            <p:ph type="title"/>
          </p:nvPr>
        </p:nvSpPr>
        <p:spPr>
          <a:xfrm>
            <a:off x="838200" y="365125"/>
            <a:ext cx="10515600" cy="632402"/>
          </a:xfrm>
        </p:spPr>
        <p:txBody>
          <a:bodyPr>
            <a:normAutofit fontScale="90000"/>
          </a:bodyPr>
          <a:lstStyle/>
          <a:p>
            <a:r>
              <a:rPr lang="en-US" b="1" dirty="0"/>
              <a:t>SCENARIOS</a:t>
            </a:r>
            <a:endParaRPr lang="en-BE" b="1" dirty="0"/>
          </a:p>
        </p:txBody>
      </p:sp>
      <p:sp>
        <p:nvSpPr>
          <p:cNvPr id="9" name="TextBox 8">
            <a:extLst>
              <a:ext uri="{FF2B5EF4-FFF2-40B4-BE49-F238E27FC236}">
                <a16:creationId xmlns:a16="http://schemas.microsoft.com/office/drawing/2014/main" id="{AB6CB451-31F2-456B-BF3F-E8D0334FD51B}"/>
              </a:ext>
            </a:extLst>
          </p:cNvPr>
          <p:cNvSpPr txBox="1"/>
          <p:nvPr/>
        </p:nvSpPr>
        <p:spPr>
          <a:xfrm>
            <a:off x="4105275" y="1098872"/>
            <a:ext cx="2238378" cy="2092881"/>
          </a:xfrm>
          <a:prstGeom prst="rect">
            <a:avLst/>
          </a:prstGeom>
          <a:noFill/>
        </p:spPr>
        <p:txBody>
          <a:bodyPr wrap="square" rtlCol="0">
            <a:spAutoFit/>
          </a:bodyPr>
          <a:lstStyle/>
          <a:p>
            <a:r>
              <a:rPr lang="en-US" b="1" u="sng" dirty="0"/>
              <a:t>Scenario C5:</a:t>
            </a:r>
          </a:p>
          <a:p>
            <a:r>
              <a:rPr lang="en-US" sz="1600" dirty="0"/>
              <a:t>Empty map</a:t>
            </a:r>
          </a:p>
          <a:p>
            <a:pPr marL="285750" indent="-285750">
              <a:buFont typeface="Arial" panose="020B0604020202020204" pitchFamily="34" charset="0"/>
              <a:buChar char="•"/>
            </a:pPr>
            <a:r>
              <a:rPr lang="en-US" sz="1600" dirty="0"/>
              <a:t>100 x 100 squares</a:t>
            </a:r>
          </a:p>
          <a:p>
            <a:endParaRPr lang="en-US" sz="1600" dirty="0"/>
          </a:p>
          <a:p>
            <a:r>
              <a:rPr lang="en-US" sz="1600" dirty="0"/>
              <a:t>Start </a:t>
            </a:r>
            <a:r>
              <a:rPr lang="en-US" sz="1600" dirty="0">
                <a:sym typeface="Wingdings" panose="05000000000000000000" pitchFamily="2" charset="2"/>
              </a:rPr>
              <a:t> (0, 0)</a:t>
            </a:r>
          </a:p>
          <a:p>
            <a:r>
              <a:rPr lang="en-US" sz="1600" dirty="0">
                <a:sym typeface="Wingdings" panose="05000000000000000000" pitchFamily="2" charset="2"/>
              </a:rPr>
              <a:t>Goal  (100, 100)</a:t>
            </a:r>
          </a:p>
          <a:p>
            <a:endParaRPr lang="en-US" sz="1600" dirty="0">
              <a:sym typeface="Wingdings" panose="05000000000000000000" pitchFamily="2" charset="2"/>
            </a:endParaRPr>
          </a:p>
          <a:p>
            <a:r>
              <a:rPr lang="en-US" sz="1600" dirty="0" err="1">
                <a:sym typeface="Wingdings" panose="05000000000000000000" pitchFamily="2" charset="2"/>
              </a:rPr>
              <a:t>Q_obstacle</a:t>
            </a:r>
            <a:r>
              <a:rPr lang="en-US" sz="1600" dirty="0">
                <a:sym typeface="Wingdings" panose="05000000000000000000" pitchFamily="2" charset="2"/>
              </a:rPr>
              <a:t>  24.31%</a:t>
            </a:r>
            <a:endParaRPr lang="en-BE" sz="1600" dirty="0"/>
          </a:p>
        </p:txBody>
      </p:sp>
      <p:pic>
        <p:nvPicPr>
          <p:cNvPr id="4" name="Graphic 3">
            <a:extLst>
              <a:ext uri="{FF2B5EF4-FFF2-40B4-BE49-F238E27FC236}">
                <a16:creationId xmlns:a16="http://schemas.microsoft.com/office/drawing/2014/main" id="{F856CED9-54CA-477B-966C-AF6650BA2F12}"/>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130" t="10921" r="9361" b="5518"/>
          <a:stretch/>
        </p:blipFill>
        <p:spPr>
          <a:xfrm>
            <a:off x="556692" y="997527"/>
            <a:ext cx="3499423" cy="2597932"/>
          </a:xfrm>
          <a:prstGeom prst="rect">
            <a:avLst/>
          </a:prstGeom>
        </p:spPr>
      </p:pic>
    </p:spTree>
    <p:extLst>
      <p:ext uri="{BB962C8B-B14F-4D97-AF65-F5344CB8AC3E}">
        <p14:creationId xmlns:p14="http://schemas.microsoft.com/office/powerpoint/2010/main" val="294340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B967-308C-4566-8B3A-FB5BDD7CED5E}"/>
              </a:ext>
            </a:extLst>
          </p:cNvPr>
          <p:cNvSpPr>
            <a:spLocks noGrp="1"/>
          </p:cNvSpPr>
          <p:nvPr>
            <p:ph type="title"/>
          </p:nvPr>
        </p:nvSpPr>
        <p:spPr>
          <a:xfrm>
            <a:off x="838200" y="365125"/>
            <a:ext cx="10515600" cy="632402"/>
          </a:xfrm>
        </p:spPr>
        <p:txBody>
          <a:bodyPr>
            <a:normAutofit fontScale="90000"/>
          </a:bodyPr>
          <a:lstStyle/>
          <a:p>
            <a:r>
              <a:rPr lang="en-US" b="1" dirty="0"/>
              <a:t>ALGORITHMS EVALUATED</a:t>
            </a:r>
            <a:endParaRPr lang="en-BE" b="1" dirty="0"/>
          </a:p>
        </p:txBody>
      </p:sp>
      <p:sp>
        <p:nvSpPr>
          <p:cNvPr id="5" name="TextBox 4">
            <a:extLst>
              <a:ext uri="{FF2B5EF4-FFF2-40B4-BE49-F238E27FC236}">
                <a16:creationId xmlns:a16="http://schemas.microsoft.com/office/drawing/2014/main" id="{CB0C3C8A-ECBB-4D93-8F92-C4629430F865}"/>
              </a:ext>
            </a:extLst>
          </p:cNvPr>
          <p:cNvSpPr txBox="1"/>
          <p:nvPr/>
        </p:nvSpPr>
        <p:spPr>
          <a:xfrm>
            <a:off x="838200" y="1240669"/>
            <a:ext cx="3301181" cy="4524315"/>
          </a:xfrm>
          <a:prstGeom prst="rect">
            <a:avLst/>
          </a:prstGeom>
          <a:noFill/>
        </p:spPr>
        <p:txBody>
          <a:bodyPr wrap="square">
            <a:spAutoFit/>
          </a:bodyPr>
          <a:lstStyle/>
          <a:p>
            <a:r>
              <a:rPr lang="es-EC" b="1" u="sng" dirty="0"/>
              <a:t>DETERMINISTICS</a:t>
            </a:r>
          </a:p>
          <a:p>
            <a:pPr marL="285750" indent="-285750">
              <a:buFont typeface="Wingdings" panose="05000000000000000000" pitchFamily="2" charset="2"/>
              <a:buChar char="ü"/>
            </a:pPr>
            <a:r>
              <a:rPr lang="es-EC" dirty="0" err="1"/>
              <a:t>A_Star</a:t>
            </a:r>
            <a:endParaRPr lang="es-EC" dirty="0"/>
          </a:p>
          <a:p>
            <a:pPr marL="285750" indent="-285750">
              <a:buFont typeface="Wingdings" panose="05000000000000000000" pitchFamily="2" charset="2"/>
              <a:buChar char="ü"/>
            </a:pPr>
            <a:r>
              <a:rPr lang="es-EC" dirty="0" err="1"/>
              <a:t>Bidirectional_A_Star</a:t>
            </a:r>
            <a:endParaRPr lang="es-EC" dirty="0"/>
          </a:p>
          <a:p>
            <a:pPr marL="285750" indent="-285750">
              <a:buFont typeface="Wingdings" panose="05000000000000000000" pitchFamily="2" charset="2"/>
              <a:buChar char="ü"/>
            </a:pPr>
            <a:r>
              <a:rPr lang="es-EC" dirty="0" err="1"/>
              <a:t>Bidirectional_BFS</a:t>
            </a:r>
            <a:endParaRPr lang="es-EC" dirty="0"/>
          </a:p>
          <a:p>
            <a:pPr marL="285750" indent="-285750">
              <a:buFont typeface="Wingdings" panose="05000000000000000000" pitchFamily="2" charset="2"/>
              <a:buChar char="ü"/>
            </a:pPr>
            <a:r>
              <a:rPr lang="es-EC" dirty="0"/>
              <a:t>BFS</a:t>
            </a:r>
          </a:p>
          <a:p>
            <a:pPr marL="285750" indent="-285750">
              <a:buFont typeface="Wingdings" panose="05000000000000000000" pitchFamily="2" charset="2"/>
              <a:buChar char="ü"/>
            </a:pPr>
            <a:r>
              <a:rPr lang="es-EC" dirty="0"/>
              <a:t>DFS</a:t>
            </a:r>
          </a:p>
          <a:p>
            <a:pPr marL="285750" indent="-285750">
              <a:buFont typeface="Wingdings" panose="05000000000000000000" pitchFamily="2" charset="2"/>
              <a:buChar char="ü"/>
            </a:pPr>
            <a:r>
              <a:rPr lang="es-EC" dirty="0"/>
              <a:t>Dijkstra</a:t>
            </a:r>
          </a:p>
          <a:p>
            <a:pPr marL="285750" indent="-285750">
              <a:buFont typeface="Wingdings" panose="05000000000000000000" pitchFamily="2" charset="2"/>
              <a:buChar char="ü"/>
            </a:pPr>
            <a:r>
              <a:rPr lang="es-EC" dirty="0" err="1"/>
              <a:t>D_Star</a:t>
            </a:r>
            <a:endParaRPr lang="es-EC" dirty="0"/>
          </a:p>
          <a:p>
            <a:pPr marL="285750" indent="-285750">
              <a:buFont typeface="Wingdings" panose="05000000000000000000" pitchFamily="2" charset="2"/>
              <a:buChar char="ü"/>
            </a:pPr>
            <a:r>
              <a:rPr lang="es-EC" dirty="0" err="1"/>
              <a:t>Greedy_BFS</a:t>
            </a:r>
            <a:endParaRPr lang="es-EC" dirty="0"/>
          </a:p>
          <a:p>
            <a:pPr marL="285750" indent="-285750">
              <a:buFont typeface="Wingdings" panose="05000000000000000000" pitchFamily="2" charset="2"/>
              <a:buChar char="ü"/>
            </a:pPr>
            <a:r>
              <a:rPr lang="es-EC" dirty="0" err="1"/>
              <a:t>Visibility_Road_Map</a:t>
            </a:r>
            <a:endParaRPr lang="es-EC" dirty="0"/>
          </a:p>
          <a:p>
            <a:pPr marL="285750" indent="-285750">
              <a:buFont typeface="Wingdings" panose="05000000000000000000" pitchFamily="2" charset="2"/>
              <a:buChar char="ü"/>
            </a:pPr>
            <a:endParaRPr lang="es-EC" dirty="0"/>
          </a:p>
          <a:p>
            <a:r>
              <a:rPr lang="es-EC" b="1" u="sng" dirty="0"/>
              <a:t>PROBABILISTICS</a:t>
            </a:r>
          </a:p>
          <a:p>
            <a:pPr marL="285750" indent="-285750">
              <a:buFont typeface="Wingdings" panose="05000000000000000000" pitchFamily="2" charset="2"/>
              <a:buChar char="ü"/>
            </a:pPr>
            <a:r>
              <a:rPr lang="es-EC" dirty="0"/>
              <a:t>RRT</a:t>
            </a:r>
          </a:p>
          <a:p>
            <a:pPr marL="285750" indent="-285750">
              <a:buFont typeface="Wingdings" panose="05000000000000000000" pitchFamily="2" charset="2"/>
              <a:buChar char="ü"/>
            </a:pPr>
            <a:r>
              <a:rPr lang="es-EC" dirty="0" err="1"/>
              <a:t>RRT_Path_Smoothing</a:t>
            </a:r>
            <a:endParaRPr lang="es-EC" dirty="0"/>
          </a:p>
          <a:p>
            <a:pPr marL="285750" indent="-285750">
              <a:buFont typeface="Wingdings" panose="05000000000000000000" pitchFamily="2" charset="2"/>
              <a:buChar char="ü"/>
            </a:pPr>
            <a:r>
              <a:rPr lang="es-EC" dirty="0" err="1"/>
              <a:t>RRT_Sobol_Sampler</a:t>
            </a:r>
            <a:endParaRPr lang="es-EC" dirty="0"/>
          </a:p>
          <a:p>
            <a:pPr marL="285750" indent="-285750">
              <a:buFont typeface="Wingdings" panose="05000000000000000000" pitchFamily="2" charset="2"/>
              <a:buChar char="ü"/>
            </a:pPr>
            <a:r>
              <a:rPr lang="es-EC" dirty="0" err="1"/>
              <a:t>RRT_Star</a:t>
            </a:r>
            <a:endParaRPr lang="es-EC" dirty="0"/>
          </a:p>
        </p:txBody>
      </p:sp>
    </p:spTree>
    <p:extLst>
      <p:ext uri="{BB962C8B-B14F-4D97-AF65-F5344CB8AC3E}">
        <p14:creationId xmlns:p14="http://schemas.microsoft.com/office/powerpoint/2010/main" val="202618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AF8BAB-311D-431C-99DC-DFAF5CEDC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8150"/>
            <a:ext cx="11430000"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35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518B-C0C9-42EE-B22D-69FA34306364}"/>
              </a:ext>
            </a:extLst>
          </p:cNvPr>
          <p:cNvSpPr>
            <a:spLocks noGrp="1"/>
          </p:cNvSpPr>
          <p:nvPr>
            <p:ph type="title"/>
          </p:nvPr>
        </p:nvSpPr>
        <p:spPr>
          <a:xfrm>
            <a:off x="838200" y="365125"/>
            <a:ext cx="10515600" cy="559107"/>
          </a:xfrm>
        </p:spPr>
        <p:txBody>
          <a:bodyPr>
            <a:normAutofit fontScale="90000"/>
          </a:bodyPr>
          <a:lstStyle/>
          <a:p>
            <a:r>
              <a:rPr lang="en-US" dirty="0" err="1"/>
              <a:t>Df_convex</a:t>
            </a:r>
            <a:r>
              <a:rPr lang="en-US" dirty="0"/>
              <a:t> vs </a:t>
            </a:r>
            <a:r>
              <a:rPr lang="en-US" dirty="0" err="1"/>
              <a:t>df_concave</a:t>
            </a:r>
            <a:endParaRPr lang="en-BE" dirty="0"/>
          </a:p>
        </p:txBody>
      </p:sp>
      <p:sp>
        <p:nvSpPr>
          <p:cNvPr id="4" name="TextBox 3">
            <a:extLst>
              <a:ext uri="{FF2B5EF4-FFF2-40B4-BE49-F238E27FC236}">
                <a16:creationId xmlns:a16="http://schemas.microsoft.com/office/drawing/2014/main" id="{052110DC-6627-4044-B800-446F9743A3CB}"/>
              </a:ext>
            </a:extLst>
          </p:cNvPr>
          <p:cNvSpPr txBox="1"/>
          <p:nvPr/>
        </p:nvSpPr>
        <p:spPr>
          <a:xfrm>
            <a:off x="838200" y="1305995"/>
            <a:ext cx="3048000" cy="2031325"/>
          </a:xfrm>
          <a:prstGeom prst="rect">
            <a:avLst/>
          </a:prstGeom>
          <a:noFill/>
        </p:spPr>
        <p:txBody>
          <a:bodyPr wrap="square" rtlCol="0">
            <a:spAutoFit/>
          </a:bodyPr>
          <a:lstStyle/>
          <a:p>
            <a:r>
              <a:rPr lang="en-US" b="1" u="sng" dirty="0"/>
              <a:t>CONVEX OBSTACLES</a:t>
            </a:r>
          </a:p>
          <a:p>
            <a:r>
              <a:rPr lang="en-US" dirty="0"/>
              <a:t>Scenario 1 </a:t>
            </a:r>
            <a:r>
              <a:rPr lang="en-US" dirty="0">
                <a:sym typeface="Wingdings" panose="05000000000000000000" pitchFamily="2" charset="2"/>
              </a:rPr>
              <a:t> Map P1</a:t>
            </a:r>
            <a:endParaRPr lang="en-US" dirty="0"/>
          </a:p>
          <a:p>
            <a:r>
              <a:rPr lang="en-US" dirty="0"/>
              <a:t>Scenario 2 </a:t>
            </a:r>
            <a:r>
              <a:rPr lang="en-US" dirty="0">
                <a:sym typeface="Wingdings" panose="05000000000000000000" pitchFamily="2" charset="2"/>
              </a:rPr>
              <a:t> Map P2</a:t>
            </a:r>
            <a:endParaRPr lang="en-US" dirty="0"/>
          </a:p>
          <a:p>
            <a:r>
              <a:rPr lang="en-US" dirty="0"/>
              <a:t>Scenario 3 </a:t>
            </a:r>
            <a:r>
              <a:rPr lang="en-US" dirty="0">
                <a:sym typeface="Wingdings" panose="05000000000000000000" pitchFamily="2" charset="2"/>
              </a:rPr>
              <a:t> Map P3</a:t>
            </a:r>
            <a:endParaRPr lang="en-US" dirty="0"/>
          </a:p>
          <a:p>
            <a:r>
              <a:rPr lang="en-US" dirty="0"/>
              <a:t>Scenario C1 </a:t>
            </a:r>
            <a:r>
              <a:rPr lang="en-US" dirty="0">
                <a:sym typeface="Wingdings" panose="05000000000000000000" pitchFamily="2" charset="2"/>
              </a:rPr>
              <a:t> Map C1</a:t>
            </a:r>
            <a:endParaRPr lang="en-US" dirty="0"/>
          </a:p>
          <a:p>
            <a:r>
              <a:rPr lang="en-US" dirty="0"/>
              <a:t>Scenario C2 </a:t>
            </a:r>
            <a:r>
              <a:rPr lang="en-US" dirty="0">
                <a:sym typeface="Wingdings" panose="05000000000000000000" pitchFamily="2" charset="2"/>
              </a:rPr>
              <a:t> Map C2</a:t>
            </a:r>
            <a:endParaRPr lang="en-US" dirty="0"/>
          </a:p>
          <a:p>
            <a:endParaRPr lang="en-BE" dirty="0"/>
          </a:p>
        </p:txBody>
      </p:sp>
      <p:sp>
        <p:nvSpPr>
          <p:cNvPr id="5" name="TextBox 4">
            <a:extLst>
              <a:ext uri="{FF2B5EF4-FFF2-40B4-BE49-F238E27FC236}">
                <a16:creationId xmlns:a16="http://schemas.microsoft.com/office/drawing/2014/main" id="{2C4DADFE-DAA2-46E3-BCE7-C228E691A028}"/>
              </a:ext>
            </a:extLst>
          </p:cNvPr>
          <p:cNvSpPr txBox="1"/>
          <p:nvPr/>
        </p:nvSpPr>
        <p:spPr>
          <a:xfrm>
            <a:off x="6341806" y="1305995"/>
            <a:ext cx="3048000" cy="1477328"/>
          </a:xfrm>
          <a:prstGeom prst="rect">
            <a:avLst/>
          </a:prstGeom>
          <a:noFill/>
        </p:spPr>
        <p:txBody>
          <a:bodyPr wrap="square" rtlCol="0">
            <a:spAutoFit/>
          </a:bodyPr>
          <a:lstStyle/>
          <a:p>
            <a:r>
              <a:rPr lang="en-US" b="1" u="sng" dirty="0"/>
              <a:t>CONCAVE OBSTACLES</a:t>
            </a:r>
          </a:p>
          <a:p>
            <a:r>
              <a:rPr lang="en-US" dirty="0"/>
              <a:t>Scenario C3 </a:t>
            </a:r>
            <a:r>
              <a:rPr lang="en-US" dirty="0">
                <a:sym typeface="Wingdings" panose="05000000000000000000" pitchFamily="2" charset="2"/>
              </a:rPr>
              <a:t> Map C3</a:t>
            </a:r>
            <a:endParaRPr lang="en-US" dirty="0"/>
          </a:p>
          <a:p>
            <a:r>
              <a:rPr lang="en-US" dirty="0"/>
              <a:t>Scenario C4 </a:t>
            </a:r>
            <a:r>
              <a:rPr lang="en-US" dirty="0">
                <a:sym typeface="Wingdings" panose="05000000000000000000" pitchFamily="2" charset="2"/>
              </a:rPr>
              <a:t> Map C4</a:t>
            </a:r>
            <a:endParaRPr lang="en-US" dirty="0"/>
          </a:p>
          <a:p>
            <a:r>
              <a:rPr lang="en-US" dirty="0"/>
              <a:t>Scenario C5 </a:t>
            </a:r>
            <a:r>
              <a:rPr lang="en-US" dirty="0">
                <a:sym typeface="Wingdings" panose="05000000000000000000" pitchFamily="2" charset="2"/>
              </a:rPr>
              <a:t> Map C5</a:t>
            </a:r>
            <a:endParaRPr lang="en-US" dirty="0"/>
          </a:p>
          <a:p>
            <a:endParaRPr lang="en-BE" dirty="0"/>
          </a:p>
        </p:txBody>
      </p:sp>
    </p:spTree>
    <p:extLst>
      <p:ext uri="{BB962C8B-B14F-4D97-AF65-F5344CB8AC3E}">
        <p14:creationId xmlns:p14="http://schemas.microsoft.com/office/powerpoint/2010/main" val="258168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6639-57D9-4EF7-A68F-C83E54A297C3}"/>
              </a:ext>
            </a:extLst>
          </p:cNvPr>
          <p:cNvSpPr>
            <a:spLocks noGrp="1"/>
          </p:cNvSpPr>
          <p:nvPr>
            <p:ph type="title"/>
          </p:nvPr>
        </p:nvSpPr>
        <p:spPr>
          <a:xfrm>
            <a:off x="838200" y="355293"/>
            <a:ext cx="10515600" cy="696760"/>
          </a:xfrm>
        </p:spPr>
        <p:txBody>
          <a:bodyPr/>
          <a:lstStyle/>
          <a:p>
            <a:r>
              <a:rPr lang="en-US" dirty="0"/>
              <a:t>Df_setup_0 vs df_setup_not_0</a:t>
            </a:r>
            <a:endParaRPr lang="en-BE" dirty="0"/>
          </a:p>
        </p:txBody>
      </p:sp>
      <p:sp>
        <p:nvSpPr>
          <p:cNvPr id="6" name="TextBox 5">
            <a:extLst>
              <a:ext uri="{FF2B5EF4-FFF2-40B4-BE49-F238E27FC236}">
                <a16:creationId xmlns:a16="http://schemas.microsoft.com/office/drawing/2014/main" id="{7E1D21B0-A8CC-448C-A782-3BA75DED0C06}"/>
              </a:ext>
            </a:extLst>
          </p:cNvPr>
          <p:cNvSpPr txBox="1"/>
          <p:nvPr/>
        </p:nvSpPr>
        <p:spPr>
          <a:xfrm>
            <a:off x="838200" y="1285091"/>
            <a:ext cx="2494936" cy="1477328"/>
          </a:xfrm>
          <a:prstGeom prst="rect">
            <a:avLst/>
          </a:prstGeom>
          <a:noFill/>
        </p:spPr>
        <p:txBody>
          <a:bodyPr wrap="square" rtlCol="0">
            <a:spAutoFit/>
          </a:bodyPr>
          <a:lstStyle/>
          <a:p>
            <a:r>
              <a:rPr lang="en-US" b="1" u="sng" dirty="0">
                <a:solidFill>
                  <a:srgbClr val="00B0F0"/>
                </a:solidFill>
              </a:rPr>
              <a:t>SETUP 0</a:t>
            </a:r>
          </a:p>
          <a:p>
            <a:r>
              <a:rPr lang="en-US" dirty="0" err="1">
                <a:solidFill>
                  <a:srgbClr val="00B0F0"/>
                </a:solidFill>
              </a:rPr>
              <a:t>Expand_dist</a:t>
            </a:r>
            <a:r>
              <a:rPr lang="en-US" dirty="0">
                <a:solidFill>
                  <a:srgbClr val="00B0F0"/>
                </a:solidFill>
              </a:rPr>
              <a:t> </a:t>
            </a:r>
            <a:r>
              <a:rPr lang="en-US" dirty="0">
                <a:solidFill>
                  <a:srgbClr val="00B0F0"/>
                </a:solidFill>
                <a:sym typeface="Wingdings" panose="05000000000000000000" pitchFamily="2" charset="2"/>
              </a:rPr>
              <a:t> 10</a:t>
            </a:r>
          </a:p>
          <a:p>
            <a:r>
              <a:rPr lang="en-US" dirty="0" err="1">
                <a:solidFill>
                  <a:srgbClr val="00B0F0"/>
                </a:solidFill>
                <a:sym typeface="Wingdings" panose="05000000000000000000" pitchFamily="2" charset="2"/>
              </a:rPr>
              <a:t>Path_resolution</a:t>
            </a:r>
            <a:r>
              <a:rPr lang="en-US" dirty="0">
                <a:solidFill>
                  <a:srgbClr val="00B0F0"/>
                </a:solidFill>
                <a:sym typeface="Wingdings" panose="05000000000000000000" pitchFamily="2" charset="2"/>
              </a:rPr>
              <a:t>  0.5</a:t>
            </a:r>
          </a:p>
          <a:p>
            <a:r>
              <a:rPr lang="en-US" dirty="0" err="1">
                <a:solidFill>
                  <a:srgbClr val="00B0F0"/>
                </a:solidFill>
                <a:sym typeface="Wingdings" panose="05000000000000000000" pitchFamily="2" charset="2"/>
              </a:rPr>
              <a:t>Goal_sample_rate</a:t>
            </a:r>
            <a:r>
              <a:rPr lang="en-US" dirty="0">
                <a:solidFill>
                  <a:srgbClr val="00B0F0"/>
                </a:solidFill>
                <a:sym typeface="Wingdings" panose="05000000000000000000" pitchFamily="2" charset="2"/>
              </a:rPr>
              <a:t>  5</a:t>
            </a:r>
          </a:p>
          <a:p>
            <a:r>
              <a:rPr lang="en-US" dirty="0" err="1">
                <a:solidFill>
                  <a:srgbClr val="00B0F0"/>
                </a:solidFill>
                <a:sym typeface="Wingdings" panose="05000000000000000000" pitchFamily="2" charset="2"/>
              </a:rPr>
              <a:t>Max_iter</a:t>
            </a:r>
            <a:r>
              <a:rPr lang="en-US" dirty="0">
                <a:solidFill>
                  <a:srgbClr val="00B0F0"/>
                </a:solidFill>
                <a:sym typeface="Wingdings" panose="05000000000000000000" pitchFamily="2" charset="2"/>
              </a:rPr>
              <a:t>  1000</a:t>
            </a:r>
          </a:p>
        </p:txBody>
      </p:sp>
      <p:sp>
        <p:nvSpPr>
          <p:cNvPr id="7" name="TextBox 6">
            <a:extLst>
              <a:ext uri="{FF2B5EF4-FFF2-40B4-BE49-F238E27FC236}">
                <a16:creationId xmlns:a16="http://schemas.microsoft.com/office/drawing/2014/main" id="{E62214E5-EBAC-41E0-9831-1E0CB6897E7F}"/>
              </a:ext>
            </a:extLst>
          </p:cNvPr>
          <p:cNvSpPr txBox="1"/>
          <p:nvPr/>
        </p:nvSpPr>
        <p:spPr>
          <a:xfrm>
            <a:off x="3935361" y="1279213"/>
            <a:ext cx="2494936" cy="1477328"/>
          </a:xfrm>
          <a:prstGeom prst="rect">
            <a:avLst/>
          </a:prstGeom>
          <a:noFill/>
        </p:spPr>
        <p:txBody>
          <a:bodyPr wrap="square" rtlCol="0">
            <a:spAutoFit/>
          </a:bodyPr>
          <a:lstStyle/>
          <a:p>
            <a:r>
              <a:rPr lang="en-US" b="1" u="sng" dirty="0"/>
              <a:t>SETUP 1</a:t>
            </a:r>
          </a:p>
          <a:p>
            <a:r>
              <a:rPr lang="en-US" dirty="0" err="1">
                <a:solidFill>
                  <a:srgbClr val="00B050"/>
                </a:solidFill>
              </a:rPr>
              <a:t>Expand_dist</a:t>
            </a:r>
            <a:r>
              <a:rPr lang="en-US" dirty="0">
                <a:solidFill>
                  <a:srgbClr val="00B050"/>
                </a:solidFill>
              </a:rPr>
              <a:t> </a:t>
            </a:r>
            <a:r>
              <a:rPr lang="en-US" dirty="0">
                <a:solidFill>
                  <a:srgbClr val="00B050"/>
                </a:solidFill>
                <a:sym typeface="Wingdings" panose="05000000000000000000" pitchFamily="2" charset="2"/>
              </a:rPr>
              <a:t> 1</a:t>
            </a:r>
          </a:p>
          <a:p>
            <a:r>
              <a:rPr lang="en-US" dirty="0" err="1">
                <a:sym typeface="Wingdings" panose="05000000000000000000" pitchFamily="2" charset="2"/>
              </a:rPr>
              <a:t>Path_resolution</a:t>
            </a:r>
            <a:r>
              <a:rPr lang="en-US" dirty="0">
                <a:sym typeface="Wingdings" panose="05000000000000000000" pitchFamily="2" charset="2"/>
              </a:rPr>
              <a:t>  0.1</a:t>
            </a:r>
          </a:p>
          <a:p>
            <a:r>
              <a:rPr lang="en-US" dirty="0" err="1">
                <a:sym typeface="Wingdings" panose="05000000000000000000" pitchFamily="2" charset="2"/>
              </a:rPr>
              <a:t>Goal_sample_rate</a:t>
            </a:r>
            <a:r>
              <a:rPr lang="en-US" dirty="0">
                <a:sym typeface="Wingdings" panose="05000000000000000000" pitchFamily="2" charset="2"/>
              </a:rPr>
              <a:t>  1</a:t>
            </a:r>
          </a:p>
          <a:p>
            <a:r>
              <a:rPr lang="en-US" dirty="0" err="1">
                <a:sym typeface="Wingdings" panose="05000000000000000000" pitchFamily="2" charset="2"/>
              </a:rPr>
              <a:t>Max_iter</a:t>
            </a:r>
            <a:r>
              <a:rPr lang="en-US" dirty="0">
                <a:sym typeface="Wingdings" panose="05000000000000000000" pitchFamily="2" charset="2"/>
              </a:rPr>
              <a:t> 50000</a:t>
            </a:r>
          </a:p>
        </p:txBody>
      </p:sp>
      <p:sp>
        <p:nvSpPr>
          <p:cNvPr id="8" name="TextBox 7">
            <a:extLst>
              <a:ext uri="{FF2B5EF4-FFF2-40B4-BE49-F238E27FC236}">
                <a16:creationId xmlns:a16="http://schemas.microsoft.com/office/drawing/2014/main" id="{AA4B476A-B0EC-455A-8476-62EBC2DA3981}"/>
              </a:ext>
            </a:extLst>
          </p:cNvPr>
          <p:cNvSpPr txBox="1"/>
          <p:nvPr/>
        </p:nvSpPr>
        <p:spPr>
          <a:xfrm>
            <a:off x="7032522" y="1279213"/>
            <a:ext cx="2494936" cy="1477328"/>
          </a:xfrm>
          <a:prstGeom prst="rect">
            <a:avLst/>
          </a:prstGeom>
          <a:noFill/>
        </p:spPr>
        <p:txBody>
          <a:bodyPr wrap="square" rtlCol="0">
            <a:spAutoFit/>
          </a:bodyPr>
          <a:lstStyle/>
          <a:p>
            <a:r>
              <a:rPr lang="en-US" b="1" u="sng" dirty="0"/>
              <a:t>SETUP 2</a:t>
            </a:r>
          </a:p>
          <a:p>
            <a:r>
              <a:rPr lang="en-US" dirty="0" err="1">
                <a:solidFill>
                  <a:srgbClr val="00B050"/>
                </a:solidFill>
              </a:rPr>
              <a:t>Expand_dist</a:t>
            </a:r>
            <a:r>
              <a:rPr lang="en-US" dirty="0">
                <a:solidFill>
                  <a:srgbClr val="00B050"/>
                </a:solidFill>
              </a:rPr>
              <a:t> </a:t>
            </a:r>
            <a:r>
              <a:rPr lang="en-US" dirty="0">
                <a:solidFill>
                  <a:srgbClr val="00B050"/>
                </a:solidFill>
                <a:sym typeface="Wingdings" panose="05000000000000000000" pitchFamily="2" charset="2"/>
              </a:rPr>
              <a:t> 5</a:t>
            </a:r>
          </a:p>
          <a:p>
            <a:r>
              <a:rPr lang="en-US" dirty="0" err="1">
                <a:sym typeface="Wingdings" panose="05000000000000000000" pitchFamily="2" charset="2"/>
              </a:rPr>
              <a:t>Path_resolution</a:t>
            </a:r>
            <a:r>
              <a:rPr lang="en-US" dirty="0">
                <a:sym typeface="Wingdings" panose="05000000000000000000" pitchFamily="2" charset="2"/>
              </a:rPr>
              <a:t>  0.1</a:t>
            </a:r>
          </a:p>
          <a:p>
            <a:r>
              <a:rPr lang="en-US" dirty="0" err="1">
                <a:sym typeface="Wingdings" panose="05000000000000000000" pitchFamily="2" charset="2"/>
              </a:rPr>
              <a:t>Goal_sample_rate</a:t>
            </a:r>
            <a:r>
              <a:rPr lang="en-US" dirty="0">
                <a:sym typeface="Wingdings" panose="05000000000000000000" pitchFamily="2" charset="2"/>
              </a:rPr>
              <a:t>  1</a:t>
            </a:r>
          </a:p>
          <a:p>
            <a:r>
              <a:rPr lang="en-US" dirty="0" err="1">
                <a:sym typeface="Wingdings" panose="05000000000000000000" pitchFamily="2" charset="2"/>
              </a:rPr>
              <a:t>Max_iter</a:t>
            </a:r>
            <a:r>
              <a:rPr lang="en-US" dirty="0">
                <a:sym typeface="Wingdings" panose="05000000000000000000" pitchFamily="2" charset="2"/>
              </a:rPr>
              <a:t> 50000</a:t>
            </a:r>
          </a:p>
        </p:txBody>
      </p:sp>
      <p:sp>
        <p:nvSpPr>
          <p:cNvPr id="9" name="TextBox 8">
            <a:extLst>
              <a:ext uri="{FF2B5EF4-FFF2-40B4-BE49-F238E27FC236}">
                <a16:creationId xmlns:a16="http://schemas.microsoft.com/office/drawing/2014/main" id="{67A4B786-B4AF-4D30-9156-82CF0536AED8}"/>
              </a:ext>
            </a:extLst>
          </p:cNvPr>
          <p:cNvSpPr txBox="1"/>
          <p:nvPr/>
        </p:nvSpPr>
        <p:spPr>
          <a:xfrm>
            <a:off x="838200" y="3150003"/>
            <a:ext cx="2494936" cy="1477328"/>
          </a:xfrm>
          <a:prstGeom prst="rect">
            <a:avLst/>
          </a:prstGeom>
          <a:noFill/>
        </p:spPr>
        <p:txBody>
          <a:bodyPr wrap="square" rtlCol="0">
            <a:spAutoFit/>
          </a:bodyPr>
          <a:lstStyle/>
          <a:p>
            <a:r>
              <a:rPr lang="en-US" b="1" u="sng" dirty="0"/>
              <a:t>SETUP 3</a:t>
            </a:r>
          </a:p>
          <a:p>
            <a:r>
              <a:rPr lang="en-US" dirty="0" err="1">
                <a:solidFill>
                  <a:srgbClr val="00B050"/>
                </a:solidFill>
              </a:rPr>
              <a:t>Expand_dist</a:t>
            </a:r>
            <a:r>
              <a:rPr lang="en-US" dirty="0">
                <a:solidFill>
                  <a:srgbClr val="00B050"/>
                </a:solidFill>
              </a:rPr>
              <a:t> </a:t>
            </a:r>
            <a:r>
              <a:rPr lang="en-US" dirty="0">
                <a:solidFill>
                  <a:srgbClr val="00B050"/>
                </a:solidFill>
                <a:sym typeface="Wingdings" panose="05000000000000000000" pitchFamily="2" charset="2"/>
              </a:rPr>
              <a:t> 10</a:t>
            </a:r>
          </a:p>
          <a:p>
            <a:r>
              <a:rPr lang="en-US" dirty="0" err="1">
                <a:sym typeface="Wingdings" panose="05000000000000000000" pitchFamily="2" charset="2"/>
              </a:rPr>
              <a:t>Path_resolution</a:t>
            </a:r>
            <a:r>
              <a:rPr lang="en-US" dirty="0">
                <a:sym typeface="Wingdings" panose="05000000000000000000" pitchFamily="2" charset="2"/>
              </a:rPr>
              <a:t>  0.1</a:t>
            </a:r>
          </a:p>
          <a:p>
            <a:r>
              <a:rPr lang="en-US" dirty="0" err="1">
                <a:sym typeface="Wingdings" panose="05000000000000000000" pitchFamily="2" charset="2"/>
              </a:rPr>
              <a:t>Goal_sample_rate</a:t>
            </a:r>
            <a:r>
              <a:rPr lang="en-US" dirty="0">
                <a:sym typeface="Wingdings" panose="05000000000000000000" pitchFamily="2" charset="2"/>
              </a:rPr>
              <a:t>  1</a:t>
            </a:r>
          </a:p>
          <a:p>
            <a:r>
              <a:rPr lang="en-US" dirty="0" err="1">
                <a:sym typeface="Wingdings" panose="05000000000000000000" pitchFamily="2" charset="2"/>
              </a:rPr>
              <a:t>Max_iter</a:t>
            </a:r>
            <a:r>
              <a:rPr lang="en-US" dirty="0">
                <a:sym typeface="Wingdings" panose="05000000000000000000" pitchFamily="2" charset="2"/>
              </a:rPr>
              <a:t> 50000</a:t>
            </a:r>
          </a:p>
        </p:txBody>
      </p:sp>
      <p:sp>
        <p:nvSpPr>
          <p:cNvPr id="10" name="TextBox 9">
            <a:extLst>
              <a:ext uri="{FF2B5EF4-FFF2-40B4-BE49-F238E27FC236}">
                <a16:creationId xmlns:a16="http://schemas.microsoft.com/office/drawing/2014/main" id="{44176BB2-C7A5-4CB9-B8F6-5523757E3A9B}"/>
              </a:ext>
            </a:extLst>
          </p:cNvPr>
          <p:cNvSpPr txBox="1"/>
          <p:nvPr/>
        </p:nvSpPr>
        <p:spPr>
          <a:xfrm>
            <a:off x="3935361" y="3150003"/>
            <a:ext cx="2494936" cy="1477328"/>
          </a:xfrm>
          <a:prstGeom prst="rect">
            <a:avLst/>
          </a:prstGeom>
          <a:noFill/>
        </p:spPr>
        <p:txBody>
          <a:bodyPr wrap="square" rtlCol="0">
            <a:spAutoFit/>
          </a:bodyPr>
          <a:lstStyle/>
          <a:p>
            <a:r>
              <a:rPr lang="en-US" b="1" u="sng" dirty="0"/>
              <a:t>SETUP 4</a:t>
            </a:r>
          </a:p>
          <a:p>
            <a:r>
              <a:rPr lang="en-US" dirty="0" err="1">
                <a:solidFill>
                  <a:srgbClr val="00B050"/>
                </a:solidFill>
              </a:rPr>
              <a:t>Expand_dist</a:t>
            </a:r>
            <a:r>
              <a:rPr lang="en-US" dirty="0">
                <a:solidFill>
                  <a:srgbClr val="00B050"/>
                </a:solidFill>
              </a:rPr>
              <a:t> </a:t>
            </a:r>
            <a:r>
              <a:rPr lang="en-US" dirty="0">
                <a:solidFill>
                  <a:srgbClr val="00B050"/>
                </a:solidFill>
                <a:sym typeface="Wingdings" panose="05000000000000000000" pitchFamily="2" charset="2"/>
              </a:rPr>
              <a:t> 20</a:t>
            </a:r>
          </a:p>
          <a:p>
            <a:r>
              <a:rPr lang="en-US" dirty="0" err="1">
                <a:sym typeface="Wingdings" panose="05000000000000000000" pitchFamily="2" charset="2"/>
              </a:rPr>
              <a:t>Path_resolution</a:t>
            </a:r>
            <a:r>
              <a:rPr lang="en-US" dirty="0">
                <a:sym typeface="Wingdings" panose="05000000000000000000" pitchFamily="2" charset="2"/>
              </a:rPr>
              <a:t>  0.1</a:t>
            </a:r>
          </a:p>
          <a:p>
            <a:r>
              <a:rPr lang="en-US" dirty="0" err="1">
                <a:sym typeface="Wingdings" panose="05000000000000000000" pitchFamily="2" charset="2"/>
              </a:rPr>
              <a:t>Goal_sample_rate</a:t>
            </a:r>
            <a:r>
              <a:rPr lang="en-US" dirty="0">
                <a:sym typeface="Wingdings" panose="05000000000000000000" pitchFamily="2" charset="2"/>
              </a:rPr>
              <a:t>  1</a:t>
            </a:r>
          </a:p>
          <a:p>
            <a:r>
              <a:rPr lang="en-US" dirty="0" err="1">
                <a:sym typeface="Wingdings" panose="05000000000000000000" pitchFamily="2" charset="2"/>
              </a:rPr>
              <a:t>Max_iter</a:t>
            </a:r>
            <a:r>
              <a:rPr lang="en-US" dirty="0">
                <a:sym typeface="Wingdings" panose="05000000000000000000" pitchFamily="2" charset="2"/>
              </a:rPr>
              <a:t> 50000</a:t>
            </a:r>
          </a:p>
        </p:txBody>
      </p:sp>
      <p:sp>
        <p:nvSpPr>
          <p:cNvPr id="11" name="TextBox 10">
            <a:extLst>
              <a:ext uri="{FF2B5EF4-FFF2-40B4-BE49-F238E27FC236}">
                <a16:creationId xmlns:a16="http://schemas.microsoft.com/office/drawing/2014/main" id="{A0DD1A5A-64A0-412C-B7C1-509263580CA5}"/>
              </a:ext>
            </a:extLst>
          </p:cNvPr>
          <p:cNvSpPr txBox="1"/>
          <p:nvPr/>
        </p:nvSpPr>
        <p:spPr>
          <a:xfrm>
            <a:off x="7032522" y="3150003"/>
            <a:ext cx="2494936" cy="1477328"/>
          </a:xfrm>
          <a:prstGeom prst="rect">
            <a:avLst/>
          </a:prstGeom>
          <a:noFill/>
        </p:spPr>
        <p:txBody>
          <a:bodyPr wrap="square" rtlCol="0">
            <a:spAutoFit/>
          </a:bodyPr>
          <a:lstStyle/>
          <a:p>
            <a:r>
              <a:rPr lang="en-US" b="1" u="sng" dirty="0"/>
              <a:t>SETUP 5</a:t>
            </a:r>
          </a:p>
          <a:p>
            <a:r>
              <a:rPr lang="en-US" dirty="0" err="1">
                <a:solidFill>
                  <a:srgbClr val="00B050"/>
                </a:solidFill>
              </a:rPr>
              <a:t>Expand_dist</a:t>
            </a:r>
            <a:r>
              <a:rPr lang="en-US" dirty="0">
                <a:solidFill>
                  <a:srgbClr val="00B050"/>
                </a:solidFill>
              </a:rPr>
              <a:t> </a:t>
            </a:r>
            <a:r>
              <a:rPr lang="en-US" dirty="0">
                <a:solidFill>
                  <a:srgbClr val="00B050"/>
                </a:solidFill>
                <a:sym typeface="Wingdings" panose="05000000000000000000" pitchFamily="2" charset="2"/>
              </a:rPr>
              <a:t> 30</a:t>
            </a:r>
          </a:p>
          <a:p>
            <a:r>
              <a:rPr lang="en-US" dirty="0" err="1">
                <a:sym typeface="Wingdings" panose="05000000000000000000" pitchFamily="2" charset="2"/>
              </a:rPr>
              <a:t>Path_resolution</a:t>
            </a:r>
            <a:r>
              <a:rPr lang="en-US" dirty="0">
                <a:sym typeface="Wingdings" panose="05000000000000000000" pitchFamily="2" charset="2"/>
              </a:rPr>
              <a:t>  0.1</a:t>
            </a:r>
          </a:p>
          <a:p>
            <a:r>
              <a:rPr lang="en-US" dirty="0" err="1">
                <a:sym typeface="Wingdings" panose="05000000000000000000" pitchFamily="2" charset="2"/>
              </a:rPr>
              <a:t>Goal_sample_rate</a:t>
            </a:r>
            <a:r>
              <a:rPr lang="en-US" dirty="0">
                <a:sym typeface="Wingdings" panose="05000000000000000000" pitchFamily="2" charset="2"/>
              </a:rPr>
              <a:t>  1</a:t>
            </a:r>
          </a:p>
          <a:p>
            <a:r>
              <a:rPr lang="en-US" dirty="0" err="1">
                <a:sym typeface="Wingdings" panose="05000000000000000000" pitchFamily="2" charset="2"/>
              </a:rPr>
              <a:t>Max_iter</a:t>
            </a:r>
            <a:r>
              <a:rPr lang="en-US" dirty="0">
                <a:sym typeface="Wingdings" panose="05000000000000000000" pitchFamily="2" charset="2"/>
              </a:rPr>
              <a:t> 50000</a:t>
            </a:r>
          </a:p>
        </p:txBody>
      </p:sp>
      <p:sp>
        <p:nvSpPr>
          <p:cNvPr id="12" name="TextBox 11">
            <a:extLst>
              <a:ext uri="{FF2B5EF4-FFF2-40B4-BE49-F238E27FC236}">
                <a16:creationId xmlns:a16="http://schemas.microsoft.com/office/drawing/2014/main" id="{0DD8AC66-AF79-4446-88CD-790A7A15604B}"/>
              </a:ext>
            </a:extLst>
          </p:cNvPr>
          <p:cNvSpPr txBox="1"/>
          <p:nvPr/>
        </p:nvSpPr>
        <p:spPr>
          <a:xfrm>
            <a:off x="792480" y="5122606"/>
            <a:ext cx="10515599" cy="369332"/>
          </a:xfrm>
          <a:prstGeom prst="rect">
            <a:avLst/>
          </a:prstGeom>
          <a:noFill/>
        </p:spPr>
        <p:txBody>
          <a:bodyPr wrap="square" rtlCol="0">
            <a:spAutoFit/>
          </a:bodyPr>
          <a:lstStyle/>
          <a:p>
            <a:r>
              <a:rPr lang="en-US" dirty="0"/>
              <a:t>For experiments with setup 1 to 5, were run 10 times to validate with this setup always the algorithm converge </a:t>
            </a:r>
            <a:endParaRPr lang="en-BE" dirty="0"/>
          </a:p>
        </p:txBody>
      </p:sp>
    </p:spTree>
    <p:extLst>
      <p:ext uri="{BB962C8B-B14F-4D97-AF65-F5344CB8AC3E}">
        <p14:creationId xmlns:p14="http://schemas.microsoft.com/office/powerpoint/2010/main" val="55885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B9F8-0338-4C7C-A05D-691B2EECA62D}"/>
              </a:ext>
            </a:extLst>
          </p:cNvPr>
          <p:cNvSpPr>
            <a:spLocks noGrp="1"/>
          </p:cNvSpPr>
          <p:nvPr>
            <p:ph type="title"/>
          </p:nvPr>
        </p:nvSpPr>
        <p:spPr>
          <a:xfrm>
            <a:off x="838200" y="365126"/>
            <a:ext cx="10515600" cy="647598"/>
          </a:xfrm>
        </p:spPr>
        <p:txBody>
          <a:bodyPr>
            <a:noAutofit/>
          </a:bodyPr>
          <a:lstStyle/>
          <a:p>
            <a:r>
              <a:rPr lang="en-US" sz="3700" b="1" dirty="0"/>
              <a:t>Influence of Expand Distance Parameter on #Iteration</a:t>
            </a:r>
            <a:endParaRPr lang="en-BE" sz="3700" b="1" dirty="0"/>
          </a:p>
        </p:txBody>
      </p:sp>
      <p:pic>
        <p:nvPicPr>
          <p:cNvPr id="13" name="Graphic 12">
            <a:extLst>
              <a:ext uri="{FF2B5EF4-FFF2-40B4-BE49-F238E27FC236}">
                <a16:creationId xmlns:a16="http://schemas.microsoft.com/office/drawing/2014/main" id="{40AC995D-1BF5-40C7-A2F0-F65CA4A331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9683" y="1039763"/>
            <a:ext cx="6564117" cy="5373505"/>
          </a:xfrm>
          <a:prstGeom prst="rect">
            <a:avLst/>
          </a:prstGeom>
        </p:spPr>
      </p:pic>
      <p:sp>
        <p:nvSpPr>
          <p:cNvPr id="14" name="TextBox 13">
            <a:extLst>
              <a:ext uri="{FF2B5EF4-FFF2-40B4-BE49-F238E27FC236}">
                <a16:creationId xmlns:a16="http://schemas.microsoft.com/office/drawing/2014/main" id="{5A2199E2-6EA2-4EB1-8F9C-081370C17355}"/>
              </a:ext>
            </a:extLst>
          </p:cNvPr>
          <p:cNvSpPr txBox="1"/>
          <p:nvPr/>
        </p:nvSpPr>
        <p:spPr>
          <a:xfrm>
            <a:off x="582560" y="2113936"/>
            <a:ext cx="3989439"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When the Expand Distance Parameter increase </a:t>
            </a:r>
            <a:r>
              <a:rPr lang="en-US" dirty="0">
                <a:sym typeface="Wingdings" panose="05000000000000000000" pitchFamily="2" charset="2"/>
              </a:rPr>
              <a:t> the number of iteration for all algorithms decrease</a:t>
            </a:r>
          </a:p>
          <a:p>
            <a:pPr marL="285750" indent="-285750" algn="just">
              <a:buFont typeface="Wingdings" panose="05000000000000000000" pitchFamily="2" charset="2"/>
              <a:buChar char="Ø"/>
            </a:pPr>
            <a:endParaRPr lang="en-US" dirty="0">
              <a:sym typeface="Wingdings" panose="05000000000000000000" pitchFamily="2" charset="2"/>
            </a:endParaRPr>
          </a:p>
          <a:p>
            <a:pPr marL="285750" indent="-285750" algn="just">
              <a:buFont typeface="Wingdings" panose="05000000000000000000" pitchFamily="2" charset="2"/>
              <a:buChar char="Ø"/>
            </a:pPr>
            <a:r>
              <a:rPr lang="en-US" dirty="0">
                <a:sym typeface="Wingdings" panose="05000000000000000000" pitchFamily="2" charset="2"/>
              </a:rPr>
              <a:t>This decrement trends to be exponential</a:t>
            </a:r>
          </a:p>
        </p:txBody>
      </p:sp>
    </p:spTree>
    <p:extLst>
      <p:ext uri="{BB962C8B-B14F-4D97-AF65-F5344CB8AC3E}">
        <p14:creationId xmlns:p14="http://schemas.microsoft.com/office/powerpoint/2010/main" val="673292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11681</TotalTime>
  <Words>1463</Words>
  <Application>Microsoft Office PowerPoint</Application>
  <PresentationFormat>Widescreen</PresentationFormat>
  <Paragraphs>219</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Data Mining from experiments</vt:lpstr>
      <vt:lpstr>SCENARIOS</vt:lpstr>
      <vt:lpstr>SCENARIOS</vt:lpstr>
      <vt:lpstr>SCENARIOS</vt:lpstr>
      <vt:lpstr>ALGORITHMS EVALUATED</vt:lpstr>
      <vt:lpstr>PowerPoint Presentation</vt:lpstr>
      <vt:lpstr>Df_convex vs df_concave</vt:lpstr>
      <vt:lpstr>Df_setup_0 vs df_setup_not_0</vt:lpstr>
      <vt:lpstr>Influence of Expand Distance Parameter on #Iteration</vt:lpstr>
      <vt:lpstr>Influence of Expand Distance Parameter on Path Length</vt:lpstr>
      <vt:lpstr>Influence of Q_obstacle on Iteration metric </vt:lpstr>
      <vt:lpstr>Influence of Q_obstacle on Path_length  metric </vt:lpstr>
      <vt:lpstr>CONCLUSION</vt:lpstr>
      <vt:lpstr>Work in progress</vt:lpstr>
      <vt:lpstr>Relation between Path_length and Iteration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Planning Algorithm with Python Robotics</dc:title>
  <dc:creator>Ronald Ponguillo</dc:creator>
  <cp:lastModifiedBy>Ronald Ponguillo</cp:lastModifiedBy>
  <cp:revision>46</cp:revision>
  <dcterms:created xsi:type="dcterms:W3CDTF">2021-05-26T08:37:53Z</dcterms:created>
  <dcterms:modified xsi:type="dcterms:W3CDTF">2021-06-23T11:55:34Z</dcterms:modified>
</cp:coreProperties>
</file>