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181L+oCYTB2D246/pXPh+I8f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497EC8-9509-4FB3-AAD8-8DE23D12D2B0}">
  <a:tblStyle styleId="{E2497EC8-9509-4FB3-AAD8-8DE23D12D2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ce56aba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ce56aba8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bece56aba8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ece56aba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ece56aba8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bece56aba8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ece56aba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ece56aba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bece56aba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ece56aba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ece56aba8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bece56aba8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ece56aba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ece56aba8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bece56aba8_1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ece56aba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ece56aba8_1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bece56aba8_1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01dd96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01dd962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c01dd962c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ce56ab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bece56a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twitter.com/en/managing-your-account/about-twitter-verified-accoun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" descr="A picture containing blur"/>
          <p:cNvPicPr preferRelativeResize="0"/>
          <p:nvPr/>
        </p:nvPicPr>
        <p:blipFill rotWithShape="1">
          <a:blip r:embed="rId3">
            <a:alphaModFix/>
          </a:blip>
          <a:srcRect t="3937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1507" y="4979504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FFFFFF"/>
                </a:solidFill>
              </a:rPr>
              <a:t>Data Streaming Twitter</a:t>
            </a:r>
            <a:endParaRPr dirty="0"/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109" name="Google Shape;109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ce56aba8_1_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Diagram</a:t>
            </a:r>
            <a:endParaRPr/>
          </a:p>
        </p:txBody>
      </p:sp>
      <p:pic>
        <p:nvPicPr>
          <p:cNvPr id="188" name="Google Shape;188;gbece56aba8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800" y="1737400"/>
            <a:ext cx="7763099" cy="43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Rules for Obtaining Tweets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1097280" y="4488670"/>
            <a:ext cx="10058400" cy="100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156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2"/>
              <a:buFont typeface="Arial"/>
              <a:buChar char="•"/>
            </a:pPr>
            <a:r>
              <a:rPr lang="en-US" sz="182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21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used the above commands to set rules for our tweet stream based off our defined criteria</a:t>
            </a:r>
            <a:endParaRPr sz="1991"/>
          </a:p>
          <a:p>
            <a:pPr marL="91440" lvl="0" indent="-11569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22"/>
              <a:buFont typeface="Arial"/>
              <a:buChar char="•"/>
            </a:pPr>
            <a:r>
              <a:rPr lang="en-US" sz="182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21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These commands gave us the capability to pull tweets that fell into the above criteria in near-real-time</a:t>
            </a:r>
            <a:endParaRPr sz="1991"/>
          </a:p>
          <a:p>
            <a:pPr marL="9144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1700"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08933"/>
            <a:ext cx="12192000" cy="180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ce56aba8_1_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of Analysis</a:t>
            </a:r>
            <a:endParaRPr/>
          </a:p>
        </p:txBody>
      </p:sp>
      <p:sp>
        <p:nvSpPr>
          <p:cNvPr id="202" name="Google Shape;202;gbece56aba8_1_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used two methods of obtaining data to conduct our analysis:</a:t>
            </a:r>
            <a:endParaRPr sz="21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rabicParenR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Pull archived data from Twitter API in mass quantities and save to local storage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a 131,000 tweet sample to answer analysis question #2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a 5,000 tweet sample to answer analysis question #3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rabicParenR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Stream Twitter data in near-real-time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 streamed analysis covers roughly 20,000 tweets after an hour of streaming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845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AutoNum type="alphaLcParenR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Used to answer analysis questions #1, #4, #5, and #6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 Both of the above methods used our predefined tweet rules</a:t>
            </a:r>
            <a:endParaRPr sz="2300"/>
          </a:p>
        </p:txBody>
      </p:sp>
      <p:pic>
        <p:nvPicPr>
          <p:cNvPr id="203" name="Google Shape;203;gbece56aba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400" y="4134425"/>
            <a:ext cx="9823926" cy="5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1</a:t>
            </a:r>
            <a:endParaRPr/>
          </a:p>
        </p:txBody>
      </p:sp>
      <p:pic>
        <p:nvPicPr>
          <p:cNvPr id="211" name="Google Shape;211;p9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9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9"/>
          <p:cNvSpPr txBox="1"/>
          <p:nvPr/>
        </p:nvSpPr>
        <p:spPr>
          <a:xfrm>
            <a:off x="5287617" y="1355552"/>
            <a:ext cx="6522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Within our criteria, are we able to accurately quantify positive or negative tweets?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/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our predefined rules to observe distributions of emojis and keywords</a:t>
            </a: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Manually observe resulting positive and negative tweets from our criteria</a:t>
            </a:r>
            <a:endParaRPr sz="1800" b="0" i="0" u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endParaRPr/>
          </a:p>
          <a:p>
            <a:pPr marL="9144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3048000" y="323671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for Question 1 - Part 1</a:t>
            </a:r>
            <a:endParaRPr/>
          </a:p>
        </p:txBody>
      </p:sp>
      <p:pic>
        <p:nvPicPr>
          <p:cNvPr id="221" name="Google Shape;22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970589"/>
            <a:ext cx="3703819" cy="418371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8787428" y="1970550"/>
            <a:ext cx="25782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Outlines keyword and emoji distribution from 20,000 tweet stream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keywords and emojis appear more often than others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Important for our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501" y="1970600"/>
            <a:ext cx="3703825" cy="41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ece56aba8_4_0"/>
          <p:cNvSpPr txBox="1">
            <a:spLocks noGrp="1"/>
          </p:cNvSpPr>
          <p:nvPr>
            <p:ph type="body" idx="1"/>
          </p:nvPr>
        </p:nvSpPr>
        <p:spPr>
          <a:xfrm>
            <a:off x="1066800" y="4899679"/>
            <a:ext cx="10058400" cy="2181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-US" dirty="0">
                <a:solidFill>
                  <a:srgbClr val="434343"/>
                </a:solidFill>
              </a:rPr>
              <a:t>Five random sample positive and negative tweets are output during a stream to ensure our filter is discerning correctly between positive and negative tweets</a:t>
            </a:r>
            <a:endParaRPr dirty="0">
              <a:solidFill>
                <a:srgbClr val="434343"/>
              </a:solidFill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65"/>
              <a:buFont typeface="Roboto"/>
              <a:buChar char="●"/>
            </a:pPr>
            <a:r>
              <a:rPr lang="en-US" dirty="0">
                <a:solidFill>
                  <a:srgbClr val="434343"/>
                </a:solidFill>
              </a:rPr>
              <a:t>Each tweet starts with “TWEET:”</a:t>
            </a:r>
            <a:endParaRPr dirty="0"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n-US" dirty="0">
                <a:solidFill>
                  <a:srgbClr val="434343"/>
                </a:solidFill>
              </a:rPr>
              <a:t>Our model does a good job of filtering positive and negative tweets</a:t>
            </a:r>
            <a:endParaRPr dirty="0"/>
          </a:p>
        </p:txBody>
      </p:sp>
      <p:pic>
        <p:nvPicPr>
          <p:cNvPr id="230" name="Google Shape;230;gbece56aba8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29500"/>
            <a:ext cx="10058401" cy="323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bece56aba8_4_0"/>
          <p:cNvSpPr txBox="1">
            <a:spLocks noGrp="1"/>
          </p:cNvSpPr>
          <p:nvPr>
            <p:ph type="title"/>
          </p:nvPr>
        </p:nvSpPr>
        <p:spPr>
          <a:xfrm>
            <a:off x="1117280" y="-193272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for Question 1 - Part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2</a:t>
            </a:r>
            <a:endParaRPr/>
          </a:p>
        </p:txBody>
      </p:sp>
      <p:pic>
        <p:nvPicPr>
          <p:cNvPr id="239" name="Google Shape;239;p12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2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12"/>
          <p:cNvSpPr txBox="1"/>
          <p:nvPr/>
        </p:nvSpPr>
        <p:spPr>
          <a:xfrm>
            <a:off x="5287617" y="1650277"/>
            <a:ext cx="65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Does time of day play a role in tweet positivity or negativity?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 b="1"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Sort positive and negative tweets from the 131,000 tweet sample in local storage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Observe total distribution of positive and negative tweets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Group by hour (UTC)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Join hourly positive and negative tweet tables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>
            <a:spLocks noGrp="1"/>
          </p:cNvSpPr>
          <p:nvPr>
            <p:ph type="title"/>
          </p:nvPr>
        </p:nvSpPr>
        <p:spPr>
          <a:xfrm>
            <a:off x="987800" y="305625"/>
            <a:ext cx="9416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400"/>
              <a:t>Results to Question 2</a:t>
            </a:r>
            <a:endParaRPr sz="4400"/>
          </a:p>
        </p:txBody>
      </p:sp>
      <p:sp>
        <p:nvSpPr>
          <p:cNvPr id="248" name="Google Shape;248;p13"/>
          <p:cNvSpPr txBox="1">
            <a:spLocks noGrp="1"/>
          </p:cNvSpPr>
          <p:nvPr>
            <p:ph type="body" idx="1"/>
          </p:nvPr>
        </p:nvSpPr>
        <p:spPr>
          <a:xfrm>
            <a:off x="987800" y="2044800"/>
            <a:ext cx="4700100" cy="4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133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Contained in the left image:</a:t>
            </a:r>
            <a:endParaRPr sz="2300"/>
          </a:p>
          <a:p>
            <a:pPr marL="457200" lvl="0" indent="-3203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number of positive tweets</a:t>
            </a:r>
            <a:endParaRPr sz="2100"/>
          </a:p>
          <a:p>
            <a:pPr marL="457200" lvl="0" indent="-3203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number of negative tweets</a:t>
            </a:r>
            <a:endParaRPr sz="2100"/>
          </a:p>
          <a:p>
            <a:pPr marL="457200" lvl="0" indent="-3203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"/>
              <a:buChar char="-"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Distribution of positive/negative tweets over a 15-hour UTC sample</a:t>
            </a:r>
            <a:endParaRPr sz="1700" b="0" i="0" u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-1133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Within our 15-hour sample, 72.5% of tweets were positive, while 27.5% were negative</a:t>
            </a:r>
            <a:endParaRPr sz="2300"/>
          </a:p>
          <a:p>
            <a:pPr marL="91440" lvl="0" indent="-11334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Positive and negative tweet counts increase during prime internet hours, but no clear conclusion can be made on the distribution of tweet positivity/negativity over time</a:t>
            </a:r>
            <a:endParaRPr sz="2300"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500" y="661075"/>
            <a:ext cx="6122724" cy="5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3</a:t>
            </a:r>
            <a:endParaRPr/>
          </a:p>
        </p:txBody>
      </p:sp>
      <p:pic>
        <p:nvPicPr>
          <p:cNvPr id="257" name="Google Shape;257;p14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4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14"/>
          <p:cNvSpPr txBox="1"/>
          <p:nvPr/>
        </p:nvSpPr>
        <p:spPr>
          <a:xfrm>
            <a:off x="5287617" y="1631402"/>
            <a:ext cx="65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Are active users more positive or negative on twitter?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1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Our Approach: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Separate data between positive and negative sets based on the matching tags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Obtain the average tweet per user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Separate each new set between users with above average and below average tweet count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Sum the number of positive and negative tweets per each user group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AutoNum type="arabicPeriod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Calculate the percentages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" lvl="0" indent="-971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endParaRPr/>
          </a:p>
          <a:p>
            <a:pPr marL="91440" lvl="0" indent="-971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3</a:t>
            </a:r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1097278" y="1845725"/>
            <a:ext cx="41511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Active users are more likely to publish positive tweets (91.6%)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Users that are not active are less likely to produce positive tweets (68.9%)</a:t>
            </a:r>
            <a:endParaRPr sz="2200"/>
          </a:p>
        </p:txBody>
      </p:sp>
      <p:pic>
        <p:nvPicPr>
          <p:cNvPr id="267" name="Google Shape;2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225" y="1949788"/>
            <a:ext cx="6187425" cy="381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-7620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0" y="0"/>
            <a:ext cx="12192000" cy="6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5188894" y="118647"/>
            <a:ext cx="6368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Analytic Expedition</a:t>
            </a:r>
            <a:endParaRPr/>
          </a:p>
        </p:txBody>
      </p:sp>
      <p:pic>
        <p:nvPicPr>
          <p:cNvPr id="117" name="Google Shape;117;p2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"/>
          <p:cNvSpPr txBox="1"/>
          <p:nvPr/>
        </p:nvSpPr>
        <p:spPr>
          <a:xfrm>
            <a:off x="5287617" y="1215602"/>
            <a:ext cx="652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wanted to generate analysis that provided insight on the positivity &amp; negativity on Twitter as a whole. We were able to do this by considering the following “big-picture</a:t>
            </a: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n-US"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questions: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6362919" y="2641533"/>
            <a:ext cx="6218287" cy="2205001"/>
            <a:chOff x="74852" y="732589"/>
            <a:chExt cx="6218287" cy="2205001"/>
          </a:xfrm>
        </p:grpSpPr>
        <p:sp>
          <p:nvSpPr>
            <p:cNvPr id="121" name="Google Shape;121;p2"/>
            <p:cNvSpPr/>
            <p:nvPr/>
          </p:nvSpPr>
          <p:spPr>
            <a:xfrm>
              <a:off x="436820" y="732589"/>
              <a:ext cx="1132200" cy="1132200"/>
            </a:xfrm>
            <a:prstGeom prst="ellipse">
              <a:avLst/>
            </a:prstGeom>
            <a:solidFill>
              <a:srgbClr val="BB5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78133" y="973902"/>
              <a:ext cx="649800" cy="649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4852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74852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MAKES A TWEET POSITIVE OR NEGATIVE IN NATURE?</a:t>
              </a:r>
              <a:endParaRPr sz="17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17914" y="732589"/>
              <a:ext cx="1132200" cy="1132200"/>
            </a:xfrm>
            <a:prstGeom prst="ellipse">
              <a:avLst/>
            </a:prstGeom>
            <a:solidFill>
              <a:srgbClr val="9E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59227" y="973902"/>
              <a:ext cx="649800" cy="649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55946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255946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GENERAL, ARE TWEETS MORE POSITIVE OR MORE NEGATIVE?</a:t>
              </a:r>
              <a:endParaRPr sz="15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437039" y="2217590"/>
              <a:ext cx="18561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4</a:t>
            </a:r>
            <a:endParaRPr/>
          </a:p>
        </p:txBody>
      </p:sp>
      <p:pic>
        <p:nvPicPr>
          <p:cNvPr id="275" name="Google Shape;275;p16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16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"/>
          <p:cNvSpPr txBox="1"/>
          <p:nvPr/>
        </p:nvSpPr>
        <p:spPr>
          <a:xfrm>
            <a:off x="5287617" y="1355552"/>
            <a:ext cx="65223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Does the age of a user’s tweet account play a role in tweet positivity or </a:t>
            </a: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negativity</a:t>
            </a: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Separate data between positive and negative sets based on the matching tags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Determine the definition of what constitutes an older subscription between a newer one (2 years)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Separate each new set between older subscribers and newer subscribers based on account age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Sum the number of positive and negative tweets per each user group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Calculate the percentages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4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097278" y="1845725"/>
            <a:ext cx="46011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Twitter accounts created after 1/1/19 are more likely to publish positive tweets (83.3%)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Twitter accounts created before 2019 are less likely to publish positive tweets (71.8%)</a:t>
            </a:r>
            <a:endParaRPr/>
          </a:p>
        </p:txBody>
      </p:sp>
      <p:pic>
        <p:nvPicPr>
          <p:cNvPr id="285" name="Google Shape;2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325" y="2005028"/>
            <a:ext cx="6053076" cy="355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5</a:t>
            </a:r>
            <a:endParaRPr/>
          </a:p>
        </p:txBody>
      </p:sp>
      <p:pic>
        <p:nvPicPr>
          <p:cNvPr id="293" name="Google Shape;293;p18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18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18"/>
          <p:cNvSpPr txBox="1"/>
          <p:nvPr/>
        </p:nvSpPr>
        <p:spPr>
          <a:xfrm>
            <a:off x="5163975" y="1716400"/>
            <a:ext cx="690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Are tweets from celebrities generally more negative than positive?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1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17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Our Approach: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- Select all users that posted tweets in our filtered stream  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- Narrow user data to ‘verified’ = TRUE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- Compare results between positive and negative celebrity tweets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" lvl="0" indent="-117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/>
              <a:t>Assumption:</a:t>
            </a:r>
            <a:endParaRPr/>
          </a:p>
          <a:p>
            <a:pPr marL="91440" lvl="0" indent="-1057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 "/>
            </a:pPr>
            <a:r>
              <a:rPr lang="en-US"/>
              <a:t>When a user’s twitter account is verified, it means that the account has public interest, and that it’s identity is confirmed.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 b="1"/>
              <a:t>nfo about verified accounts: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https://help.twitter.com/en/managing-your-account/about-twitter-verified-accounts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5</a:t>
            </a:r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body" idx="1"/>
          </p:nvPr>
        </p:nvSpPr>
        <p:spPr>
          <a:xfrm>
            <a:off x="1097275" y="4860524"/>
            <a:ext cx="100584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From our tweet stream, roughly four out of every five celebrity tweets were positive.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03" name="Google Shape;3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25" y="2132342"/>
            <a:ext cx="8799450" cy="23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5213044" y="318597"/>
            <a:ext cx="6368142" cy="1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 6</a:t>
            </a:r>
            <a:endParaRPr/>
          </a:p>
        </p:txBody>
      </p:sp>
      <p:pic>
        <p:nvPicPr>
          <p:cNvPr id="311" name="Google Shape;311;p20" descr="A picture containing blur"/>
          <p:cNvPicPr preferRelativeResize="0"/>
          <p:nvPr/>
        </p:nvPicPr>
        <p:blipFill rotWithShape="1">
          <a:blip r:embed="rId3">
            <a:alphaModFix/>
          </a:blip>
          <a:srcRect l="30237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0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20"/>
          <p:cNvSpPr txBox="1"/>
          <p:nvPr/>
        </p:nvSpPr>
        <p:spPr>
          <a:xfrm>
            <a:off x="5287617" y="1498308"/>
            <a:ext cx="6522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 an observation be made about frequency of positive/negative tweets as a user’s number of followers increase?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 txBox="1">
            <a:spLocks noGrp="1"/>
          </p:cNvSpPr>
          <p:nvPr>
            <p:ph type="body" idx="1"/>
          </p:nvPr>
        </p:nvSpPr>
        <p:spPr>
          <a:xfrm>
            <a:off x="5287617" y="2394776"/>
            <a:ext cx="65223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Our Approach:</a:t>
            </a: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Sort out positive and negative tweets from our filtered stream</a:t>
            </a:r>
            <a:endParaRPr/>
          </a:p>
          <a:p>
            <a:pPr marL="9144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- Observe average follower counts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Results to Question 6</a:t>
            </a:r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body" idx="1"/>
          </p:nvPr>
        </p:nvSpPr>
        <p:spPr>
          <a:xfrm>
            <a:off x="1097275" y="4628646"/>
            <a:ext cx="100584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Twitter users with more followers are more likely to publish a positive tweet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result goes hand in hand with our result from question 5 (celebrity tweets)</a:t>
            </a:r>
            <a:endParaRPr/>
          </a:p>
        </p:txBody>
      </p:sp>
      <p:pic>
        <p:nvPicPr>
          <p:cNvPr id="321" name="Google Shape;3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00" y="2057250"/>
            <a:ext cx="9954994" cy="20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ece56aba8_1_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Takeaways from Our Analysis</a:t>
            </a:r>
            <a:endParaRPr/>
          </a:p>
        </p:txBody>
      </p:sp>
      <p:sp>
        <p:nvSpPr>
          <p:cNvPr id="328" name="Google Shape;328;gbece56aba8_1_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Tweets published on Twitter are generally more positive than negative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 model does a solid job of distinguishing between positive and negative tweets, but there is room for improvement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 of day does not play a role in tweet positivity/negativity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Active users are more likely to publish positive tweets than less active users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Newer Twitter accounts are more likely to publish positive content</a:t>
            </a:r>
            <a:endParaRPr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Tweets from celebrities and those with a larger number of followers are more likely to publish a positive tweet</a:t>
            </a:r>
            <a:endParaRPr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ece56aba8_1_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Improvements</a:t>
            </a:r>
            <a:endParaRPr/>
          </a:p>
        </p:txBody>
      </p:sp>
      <p:sp>
        <p:nvSpPr>
          <p:cNvPr id="335" name="Google Shape;335;gbece56aba8_1_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Expand on our analysis 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Larger streamed samples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Large amount of twitter positivity/negativity still unexplored (attached items, retweets,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machine learning to improve our model and help quantify the following: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Sarcasm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○"/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Multiple keywords and emojis (“love” vs. “I do not love this”)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ece56aba8_1_46"/>
          <p:cNvSpPr txBox="1">
            <a:spLocks noGrp="1"/>
          </p:cNvSpPr>
          <p:nvPr>
            <p:ph type="title"/>
          </p:nvPr>
        </p:nvSpPr>
        <p:spPr>
          <a:xfrm>
            <a:off x="3765453" y="862426"/>
            <a:ext cx="4661100" cy="82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Demo</a:t>
            </a:r>
            <a:endParaRPr/>
          </a:p>
        </p:txBody>
      </p:sp>
      <p:sp>
        <p:nvSpPr>
          <p:cNvPr id="342" name="Google Shape;342;gbece56aba8_1_46"/>
          <p:cNvSpPr txBox="1"/>
          <p:nvPr/>
        </p:nvSpPr>
        <p:spPr>
          <a:xfrm>
            <a:off x="4375425" y="3471825"/>
            <a:ext cx="330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Opening VSCode...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  <p:pic>
        <p:nvPicPr>
          <p:cNvPr id="355" name="Google Shape;355;p22" descr="Help with solid fill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94066" y="2864068"/>
            <a:ext cx="2203868" cy="220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Narrowed Focus</a:t>
            </a:r>
            <a:endParaRPr/>
          </a:p>
        </p:txBody>
      </p:sp>
      <p:pic>
        <p:nvPicPr>
          <p:cNvPr id="135" name="Google Shape;135;p3" descr="Target Audienc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432" y="2104325"/>
            <a:ext cx="3094997" cy="309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4639725" y="1845725"/>
            <a:ext cx="7406700" cy="4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 i="0" u="none" strike="noStrike">
                <a:latin typeface="Roboto"/>
                <a:ea typeface="Roboto"/>
                <a:cs typeface="Roboto"/>
                <a:sym typeface="Roboto"/>
              </a:rPr>
              <a:t>We specifically sought to answer the following questions</a:t>
            </a:r>
            <a:r>
              <a:rPr lang="en-US" b="0" i="0" u="none" strike="noStrike">
                <a:latin typeface="Roboto"/>
                <a:ea typeface="Roboto"/>
                <a:cs typeface="Roboto"/>
                <a:sym typeface="Roboto"/>
              </a:rPr>
              <a:t>:</a:t>
            </a:r>
            <a:endParaRPr b="0"/>
          </a:p>
          <a:p>
            <a:pPr marL="91440" lvl="0" indent="-127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Within our criteria, are we able to accurately quantify a positive or negative tweet?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Does time of day play a role in tweet positivity/negativity?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Are active users more positive/negative? 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Does age of a user account play a role in tweet positivity/negativity?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Are tweets from celebrities generally more negative than positive?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Can an observation be made about frequency of positive/negative tweets as a user’s number of followers increases?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Technologies</a:t>
            </a:r>
            <a:endParaRPr/>
          </a:p>
        </p:txBody>
      </p:sp>
      <p:pic>
        <p:nvPicPr>
          <p:cNvPr id="142" name="Google Shape;142;p4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4" y="3365212"/>
            <a:ext cx="4993405" cy="332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914" y="1737354"/>
            <a:ext cx="4022386" cy="222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 descr="A picture containing text,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283" y="224173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 descr="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92863" y="4085048"/>
            <a:ext cx="1702317" cy="211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0183" y="1855091"/>
            <a:ext cx="4241928" cy="231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48883" y="4289159"/>
            <a:ext cx="1708497" cy="170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1dd962c8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Framework</a:t>
            </a:r>
            <a:endParaRPr/>
          </a:p>
        </p:txBody>
      </p:sp>
      <p:pic>
        <p:nvPicPr>
          <p:cNvPr id="154" name="Google Shape;154;gc01dd962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11549"/>
            <a:ext cx="10058400" cy="427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Procedure</a:t>
            </a:r>
            <a:endParaRPr/>
          </a:p>
        </p:txBody>
      </p:sp>
      <p:pic>
        <p:nvPicPr>
          <p:cNvPr id="160" name="Google Shape;160;p5" descr="Workflow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432" y="2104325"/>
            <a:ext cx="3094997" cy="309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639733" y="1845734"/>
            <a:ext cx="6515947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Understand twitter v2 API data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Locate twitter data repository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Read in and process data from online twitter API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b="1" i="0" u="none" strike="noStrike">
                <a:latin typeface="Arial"/>
                <a:ea typeface="Arial"/>
                <a:cs typeface="Arial"/>
                <a:sym typeface="Arial"/>
              </a:rPr>
              <a:t>Establish criteria for positive/negative tweets</a:t>
            </a:r>
            <a:endParaRPr b="1"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Set-up code/queries to perform analysis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Tweak criteria for positive/negative tweets, if needed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Extract analysis/findings</a:t>
            </a:r>
            <a:endParaRPr/>
          </a:p>
          <a:p>
            <a:pPr marL="9144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b="0" i="0" u="none" strike="noStrike">
                <a:latin typeface="Arial"/>
                <a:ea typeface="Arial"/>
                <a:cs typeface="Arial"/>
                <a:sym typeface="Arial"/>
              </a:rPr>
              <a:t>Compile all findings and conclusions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1066800" y="849780"/>
            <a:ext cx="10058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Initial Criteria for Positive &amp; Negative Tweets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363" y="1899751"/>
            <a:ext cx="7815274" cy="44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Derived Schema</a:t>
            </a:r>
            <a:endParaRPr/>
          </a:p>
        </p:txBody>
      </p:sp>
      <p:pic>
        <p:nvPicPr>
          <p:cNvPr id="173" name="Google Shape;173;p8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9915" y="2020091"/>
            <a:ext cx="6757449" cy="41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7863840" y="2252224"/>
            <a:ext cx="3612000" cy="3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diagram on the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lang="en-US" sz="1800" b="0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outlines the data that our project group pulled from the Twitter V2 API.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obtained tweet data through filtered streaming, and then used the author IDs in the tweet data to obtain historical user data. 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ce56aba8_0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/>
              <a:t>Revised Criteria for Positive &amp; Negative Tweets Based off Derived Schema</a:t>
            </a:r>
            <a:endParaRPr sz="4100"/>
          </a:p>
        </p:txBody>
      </p:sp>
      <p:graphicFrame>
        <p:nvGraphicFramePr>
          <p:cNvPr id="180" name="Google Shape;180;gbece56aba8_0_0"/>
          <p:cNvGraphicFramePr/>
          <p:nvPr/>
        </p:nvGraphicFramePr>
        <p:xfrm>
          <a:off x="4854180" y="2574114"/>
          <a:ext cx="5943600" cy="2606040"/>
        </p:xfrm>
        <a:graphic>
          <a:graphicData uri="http://schemas.openxmlformats.org/drawingml/2006/table">
            <a:tbl>
              <a:tblPr>
                <a:noFill/>
                <a:tableStyleId>{E2497EC8-9509-4FB3-AAD8-8DE23D12D2B0}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Field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Positive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tweet(text)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Love, congratulations, thank you, exciting, excited, favorite, fav, amazing, lovely, incredible, elated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Hate, stop, angry, stupid, horrible, worst, sucks, bad, disappointing, terrible, *cuss words*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tweet(symbols)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😀😃😄😁😆😚😘🥰😍🤩🥳🙂☺️😊😏😋😎❤️♥️👍🙌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😐😰😰😔☹️🙁😕😟🥺😢😥😓😞😖😣😩😫🤢🤮💔🖕🏼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tweet(tweet_count)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tweet(created_at)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user(verified)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Observed in analysis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" name="Google Shape;181;gbece56aba8_0_0"/>
          <p:cNvSpPr txBox="1"/>
          <p:nvPr/>
        </p:nvSpPr>
        <p:spPr>
          <a:xfrm>
            <a:off x="703875" y="2099400"/>
            <a:ext cx="39948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Removed fields that were not contained within Filtered Twitter Stream V2 API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Removed hashtags because we felt the text and emojis contained within a tweet were sufficient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Added tweet count and verified status, which we ended up observing in our analysis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1359</Words>
  <Application>Microsoft Office PowerPoint</Application>
  <PresentationFormat>Widescreen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</vt:lpstr>
      <vt:lpstr>Arial</vt:lpstr>
      <vt:lpstr>Calibri</vt:lpstr>
      <vt:lpstr>Retrospect</vt:lpstr>
      <vt:lpstr>Data Streaming Twitter</vt:lpstr>
      <vt:lpstr>Analytic Expedition</vt:lpstr>
      <vt:lpstr>Narrowed Focus</vt:lpstr>
      <vt:lpstr>Project Technologies</vt:lpstr>
      <vt:lpstr>Project Framework</vt:lpstr>
      <vt:lpstr>Procedure</vt:lpstr>
      <vt:lpstr>Initial Criteria for Positive &amp; Negative Tweets</vt:lpstr>
      <vt:lpstr>Derived Schema</vt:lpstr>
      <vt:lpstr>Revised Criteria for Positive &amp; Negative Tweets Based off Derived Schema</vt:lpstr>
      <vt:lpstr>Data Flow Diagram</vt:lpstr>
      <vt:lpstr>Rules for Obtaining Tweets</vt:lpstr>
      <vt:lpstr>Context of Analysis</vt:lpstr>
      <vt:lpstr>Question 1</vt:lpstr>
      <vt:lpstr>Results for Question 1 - Part 1</vt:lpstr>
      <vt:lpstr>Results for Question 1 - Part 2</vt:lpstr>
      <vt:lpstr>Question 2</vt:lpstr>
      <vt:lpstr>Results to Question 2</vt:lpstr>
      <vt:lpstr>Question 3</vt:lpstr>
      <vt:lpstr>Results to Question 3</vt:lpstr>
      <vt:lpstr>Question 4</vt:lpstr>
      <vt:lpstr>Results to Question 4</vt:lpstr>
      <vt:lpstr>Question 5</vt:lpstr>
      <vt:lpstr>Results to Question 5</vt:lpstr>
      <vt:lpstr>Question 6</vt:lpstr>
      <vt:lpstr>Results to Question 6</vt:lpstr>
      <vt:lpstr>Main Takeaways from Our Analysis</vt:lpstr>
      <vt:lpstr>Potential Improvements</vt:lpstr>
      <vt:lpstr>Application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Positivity/Negativity Project</dc:title>
  <dc:creator>Ronald Emilio Hernandez</dc:creator>
  <cp:lastModifiedBy>Ronald Emilio Hernandez</cp:lastModifiedBy>
  <cp:revision>4</cp:revision>
  <dcterms:created xsi:type="dcterms:W3CDTF">2021-02-21T18:08:47Z</dcterms:created>
  <dcterms:modified xsi:type="dcterms:W3CDTF">2021-02-23T18:16:07Z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