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57" r:id="rId4"/>
    <p:sldId id="258" r:id="rId5"/>
    <p:sldId id="284" r:id="rId6"/>
    <p:sldId id="277" r:id="rId7"/>
    <p:sldId id="280" r:id="rId8"/>
    <p:sldId id="281" r:id="rId9"/>
    <p:sldId id="282" r:id="rId10"/>
    <p:sldId id="259" r:id="rId11"/>
    <p:sldId id="283" r:id="rId12"/>
    <p:sldId id="260" r:id="rId13"/>
    <p:sldId id="261" r:id="rId14"/>
    <p:sldId id="262" r:id="rId15"/>
    <p:sldId id="26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34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34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A86CF-2F73-4BF7-97B4-3982B9AD49A0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787775" y="835025"/>
            <a:ext cx="385445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143000" y="3211513"/>
            <a:ext cx="9144000" cy="2628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338888"/>
            <a:ext cx="4953000" cy="334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473825" y="6338888"/>
            <a:ext cx="4953000" cy="334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5FCA-86DE-4761-A13F-A5518EAC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79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C5FCA-86DE-4761-A13F-A5518EAC2D8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34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73174" y="1609193"/>
            <a:ext cx="4207510" cy="381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18292" y="1639311"/>
            <a:ext cx="4636079" cy="344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5454" y="2614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060" y="1264164"/>
            <a:ext cx="10215879" cy="43715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14588" y="5939666"/>
            <a:ext cx="2251075" cy="393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41776"/>
            <a:ext cx="458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pache-airflow.slack.com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airflow.apache.org/docs/apache-airflow/stable/tutoria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airflow" TargetMode="External"/><Relationship Id="rId5" Type="http://schemas.openxmlformats.org/officeDocument/2006/relationships/hyperlink" Target="https://airflow.apache.org/" TargetMode="Externa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974" y="2072036"/>
            <a:ext cx="9298305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dirty="0"/>
              <a:t>Apache</a:t>
            </a:r>
            <a:r>
              <a:rPr sz="6950" spc="-380" dirty="0"/>
              <a:t> </a:t>
            </a:r>
            <a:r>
              <a:rPr sz="6950" dirty="0"/>
              <a:t>Airflow</a:t>
            </a:r>
            <a:r>
              <a:rPr sz="6950" spc="5" dirty="0"/>
              <a:t> </a:t>
            </a:r>
            <a:r>
              <a:rPr sz="6950" dirty="0"/>
              <a:t>para</a:t>
            </a:r>
            <a:r>
              <a:rPr sz="6950" spc="5" dirty="0"/>
              <a:t> </a:t>
            </a:r>
            <a:r>
              <a:rPr sz="6950" spc="-25" dirty="0"/>
              <a:t>ETL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1589718" y="3453923"/>
            <a:ext cx="825055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Conceptos,</a:t>
            </a:r>
            <a:r>
              <a:rPr sz="3600" spc="-204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Arquitectura</a:t>
            </a:r>
            <a:r>
              <a:rPr sz="3600" spc="5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y</a:t>
            </a:r>
            <a:r>
              <a:rPr sz="3600" spc="5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Mejores</a:t>
            </a:r>
            <a:r>
              <a:rPr sz="3600" spc="5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00AC45"/>
                </a:solidFill>
                <a:latin typeface="Times New Roman"/>
                <a:cs typeface="Times New Roman"/>
              </a:rPr>
              <a:t>Prácticas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3855311"/>
          </a:xfrm>
          <a:prstGeom prst="rect">
            <a:avLst/>
          </a:prstGeom>
        </p:spPr>
        <p:txBody>
          <a:bodyPr vert="horz" wrap="square" lIns="0" tIns="394106" rIns="0" bIns="0" rtlCol="0">
            <a:spAutoFit/>
          </a:bodyPr>
          <a:lstStyle/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450" b="1" spc="-20" dirty="0" err="1">
                <a:latin typeface="Times New Roman"/>
                <a:cs typeface="Times New Roman"/>
              </a:rPr>
              <a:t>Webserver</a:t>
            </a:r>
            <a:r>
              <a:rPr lang="es-ES" sz="2450" b="1" spc="-20" dirty="0">
                <a:latin typeface="Times New Roman"/>
                <a:cs typeface="Times New Roman"/>
              </a:rPr>
              <a:t>:</a:t>
            </a:r>
            <a:r>
              <a:rPr lang="es-ES" sz="2450" b="1" spc="-65" dirty="0">
                <a:latin typeface="Times New Roman"/>
                <a:cs typeface="Times New Roman"/>
              </a:rPr>
              <a:t> </a:t>
            </a:r>
            <a:r>
              <a:rPr lang="es-ES" sz="2450" dirty="0"/>
              <a:t>Proporciona</a:t>
            </a:r>
            <a:r>
              <a:rPr lang="es-ES" sz="2450" spc="-60" dirty="0"/>
              <a:t> </a:t>
            </a:r>
            <a:r>
              <a:rPr lang="es-ES" sz="2450" dirty="0"/>
              <a:t>la</a:t>
            </a:r>
            <a:r>
              <a:rPr lang="es-ES" sz="2450" spc="-65" dirty="0"/>
              <a:t> </a:t>
            </a:r>
            <a:r>
              <a:rPr lang="es-ES" sz="2450" dirty="0"/>
              <a:t>interfaz</a:t>
            </a:r>
            <a:r>
              <a:rPr lang="es-ES" sz="2450" spc="-60" dirty="0"/>
              <a:t> </a:t>
            </a:r>
            <a:r>
              <a:rPr lang="es-ES" sz="2450" dirty="0"/>
              <a:t>de</a:t>
            </a:r>
            <a:r>
              <a:rPr lang="es-ES" sz="2450" spc="-65" dirty="0"/>
              <a:t> </a:t>
            </a:r>
            <a:r>
              <a:rPr lang="es-ES" sz="2450" dirty="0"/>
              <a:t>usuario</a:t>
            </a:r>
            <a:r>
              <a:rPr lang="es-ES" sz="2450" spc="-60" dirty="0"/>
              <a:t> </a:t>
            </a:r>
            <a:r>
              <a:rPr lang="es-ES" sz="2450" dirty="0"/>
              <a:t>para</a:t>
            </a:r>
            <a:r>
              <a:rPr lang="es-ES" sz="2450" spc="-60" dirty="0"/>
              <a:t> </a:t>
            </a:r>
            <a:r>
              <a:rPr lang="es-ES" sz="2450" dirty="0"/>
              <a:t>visualizar</a:t>
            </a:r>
            <a:r>
              <a:rPr lang="es-ES" sz="2450" spc="-65" dirty="0"/>
              <a:t> </a:t>
            </a:r>
            <a:r>
              <a:rPr lang="es-ES" sz="2450" dirty="0"/>
              <a:t>y</a:t>
            </a:r>
            <a:r>
              <a:rPr lang="es-ES" sz="2450" spc="-60" dirty="0"/>
              <a:t> </a:t>
            </a:r>
            <a:r>
              <a:rPr lang="es-ES" sz="2450" spc="-10" dirty="0"/>
              <a:t>administrar </a:t>
            </a:r>
            <a:r>
              <a:rPr lang="es-ES" sz="2450" spc="-20" dirty="0" err="1"/>
              <a:t>DAGs</a:t>
            </a:r>
            <a:r>
              <a:rPr lang="es-ES" sz="2450" spc="-20" dirty="0"/>
              <a:t> (</a:t>
            </a:r>
            <a:r>
              <a:rPr lang="es-ES" sz="2450" spc="-20" dirty="0" err="1"/>
              <a:t>Flask</a:t>
            </a:r>
            <a:r>
              <a:rPr lang="es-ES" sz="2450" spc="-20" dirty="0"/>
              <a:t> y </a:t>
            </a:r>
            <a:r>
              <a:rPr lang="es-ES" sz="2450" spc="-20" dirty="0" err="1"/>
              <a:t>Gunicorn</a:t>
            </a:r>
            <a:r>
              <a:rPr lang="es-ES" sz="2450" spc="-20" dirty="0"/>
              <a:t>)</a:t>
            </a:r>
          </a:p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450" b="1" dirty="0" err="1">
                <a:latin typeface="Times New Roman"/>
                <a:cs typeface="Times New Roman"/>
              </a:rPr>
              <a:t>Metadata</a:t>
            </a:r>
            <a:r>
              <a:rPr lang="es-ES" sz="2450" b="1" spc="-120" dirty="0">
                <a:latin typeface="Times New Roman"/>
                <a:cs typeface="Times New Roman"/>
              </a:rPr>
              <a:t> </a:t>
            </a:r>
            <a:r>
              <a:rPr lang="es-ES" sz="2450" b="1" spc="-20" dirty="0" err="1">
                <a:latin typeface="Times New Roman"/>
                <a:cs typeface="Times New Roman"/>
              </a:rPr>
              <a:t>Database</a:t>
            </a:r>
            <a:r>
              <a:rPr lang="es-ES" sz="2450" b="1" spc="-20" dirty="0">
                <a:latin typeface="Times New Roman"/>
                <a:cs typeface="Times New Roman"/>
              </a:rPr>
              <a:t>:</a:t>
            </a:r>
            <a:r>
              <a:rPr lang="es-ES" sz="2450" b="1" spc="-140" dirty="0">
                <a:latin typeface="Times New Roman"/>
                <a:cs typeface="Times New Roman"/>
              </a:rPr>
              <a:t> </a:t>
            </a:r>
            <a:r>
              <a:rPr lang="es-ES" sz="2450" dirty="0"/>
              <a:t>Almacena</a:t>
            </a:r>
            <a:r>
              <a:rPr lang="es-ES" sz="2450" spc="-65" dirty="0"/>
              <a:t> </a:t>
            </a:r>
            <a:r>
              <a:rPr lang="es-ES" sz="2450" dirty="0"/>
              <a:t>información</a:t>
            </a:r>
            <a:r>
              <a:rPr lang="es-ES" sz="2450" spc="-70" dirty="0"/>
              <a:t> </a:t>
            </a:r>
            <a:r>
              <a:rPr lang="es-ES" sz="2450" dirty="0"/>
              <a:t>sobre</a:t>
            </a:r>
            <a:r>
              <a:rPr lang="es-ES" sz="2450" spc="-65" dirty="0"/>
              <a:t> </a:t>
            </a:r>
            <a:r>
              <a:rPr lang="es-ES" sz="2450" dirty="0" err="1"/>
              <a:t>DAGs</a:t>
            </a:r>
            <a:r>
              <a:rPr lang="es-ES" sz="2450" dirty="0"/>
              <a:t>,</a:t>
            </a:r>
            <a:r>
              <a:rPr lang="es-ES" sz="2450" spc="-70" dirty="0"/>
              <a:t> </a:t>
            </a:r>
            <a:r>
              <a:rPr lang="es-ES" sz="2450" dirty="0"/>
              <a:t>tareas</a:t>
            </a:r>
            <a:r>
              <a:rPr lang="es-ES" sz="2450" spc="-65" dirty="0"/>
              <a:t> </a:t>
            </a:r>
            <a:r>
              <a:rPr lang="es-ES" sz="2450" spc="-50" dirty="0"/>
              <a:t>y </a:t>
            </a:r>
            <a:r>
              <a:rPr lang="es-ES" sz="2450" spc="-10" dirty="0"/>
              <a:t>ejecuciones</a:t>
            </a:r>
            <a:endParaRPr lang="es-ES" sz="2450" b="1" dirty="0">
              <a:latin typeface="Times New Roman"/>
              <a:cs typeface="Times New Roman"/>
            </a:endParaRPr>
          </a:p>
          <a:p>
            <a:pPr marL="977265" indent="-342900" algn="l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450" b="1" dirty="0">
                <a:latin typeface="Times New Roman"/>
                <a:cs typeface="Times New Roman"/>
              </a:rPr>
              <a:t>Scheduler:</a:t>
            </a:r>
            <a:r>
              <a:rPr sz="2450" b="1" spc="-80" dirty="0">
                <a:latin typeface="Times New Roman"/>
                <a:cs typeface="Times New Roman"/>
              </a:rPr>
              <a:t> </a:t>
            </a:r>
            <a:r>
              <a:rPr sz="2450" dirty="0"/>
              <a:t>Monitorea</a:t>
            </a:r>
            <a:r>
              <a:rPr sz="2450" spc="-80" dirty="0"/>
              <a:t> </a:t>
            </a:r>
            <a:r>
              <a:rPr sz="2450" dirty="0"/>
              <a:t>DAGs</a:t>
            </a:r>
            <a:r>
              <a:rPr sz="2450" spc="-80" dirty="0"/>
              <a:t> </a:t>
            </a:r>
            <a:r>
              <a:rPr sz="2450" dirty="0"/>
              <a:t>y</a:t>
            </a:r>
            <a:r>
              <a:rPr sz="2450" spc="-80" dirty="0"/>
              <a:t> </a:t>
            </a:r>
            <a:r>
              <a:rPr sz="2450" dirty="0"/>
              <a:t>activa</a:t>
            </a:r>
            <a:r>
              <a:rPr sz="2450" spc="-80" dirty="0"/>
              <a:t> </a:t>
            </a:r>
            <a:r>
              <a:rPr sz="2450" dirty="0"/>
              <a:t>ejecuciones</a:t>
            </a:r>
            <a:r>
              <a:rPr sz="2450" spc="-80" dirty="0"/>
              <a:t> </a:t>
            </a:r>
            <a:r>
              <a:rPr sz="2450" dirty="0" err="1"/>
              <a:t>según</a:t>
            </a:r>
            <a:r>
              <a:rPr sz="2450" spc="-75" dirty="0"/>
              <a:t> </a:t>
            </a:r>
            <a:r>
              <a:rPr sz="2450" spc="-10" dirty="0" err="1"/>
              <a:t>programación</a:t>
            </a:r>
            <a:r>
              <a:rPr lang="es-ES" sz="2450" spc="-10" dirty="0"/>
              <a:t>.</a:t>
            </a:r>
          </a:p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450" b="1" spc="-10" dirty="0" err="1">
                <a:latin typeface="Times New Roman"/>
                <a:cs typeface="Times New Roman"/>
              </a:rPr>
              <a:t>Queue</a:t>
            </a:r>
            <a:r>
              <a:rPr lang="es-ES" sz="2450" spc="-10" dirty="0">
                <a:latin typeface="Times New Roman"/>
                <a:cs typeface="Times New Roman"/>
              </a:rPr>
              <a:t>: Responsable de mantener </a:t>
            </a:r>
            <a:r>
              <a:rPr lang="es-ES" sz="2450" spc="-10" dirty="0"/>
              <a:t>el orden en la ejecución de las tareas</a:t>
            </a:r>
          </a:p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450" b="1" dirty="0">
                <a:latin typeface="Times New Roman"/>
                <a:cs typeface="Times New Roman"/>
              </a:rPr>
              <a:t>Executor:</a:t>
            </a:r>
            <a:r>
              <a:rPr sz="2450" b="1" spc="-75" dirty="0">
                <a:latin typeface="Times New Roman"/>
                <a:cs typeface="Times New Roman"/>
              </a:rPr>
              <a:t> </a:t>
            </a:r>
            <a:r>
              <a:rPr sz="2450" dirty="0"/>
              <a:t>Determina</a:t>
            </a:r>
            <a:r>
              <a:rPr sz="2450" spc="-70" dirty="0"/>
              <a:t> </a:t>
            </a:r>
            <a:r>
              <a:rPr sz="2450" dirty="0"/>
              <a:t>cómo</a:t>
            </a:r>
            <a:r>
              <a:rPr sz="2450" spc="-70" dirty="0"/>
              <a:t> </a:t>
            </a:r>
            <a:r>
              <a:rPr sz="2450" dirty="0"/>
              <a:t>se</a:t>
            </a:r>
            <a:r>
              <a:rPr sz="2450" spc="-75" dirty="0"/>
              <a:t> </a:t>
            </a:r>
            <a:r>
              <a:rPr sz="2450" dirty="0"/>
              <a:t>ejecutan</a:t>
            </a:r>
            <a:r>
              <a:rPr sz="2450" spc="-70" dirty="0"/>
              <a:t> </a:t>
            </a:r>
            <a:r>
              <a:rPr sz="2450" dirty="0"/>
              <a:t>las</a:t>
            </a:r>
            <a:r>
              <a:rPr sz="2450" spc="-75" dirty="0"/>
              <a:t> </a:t>
            </a:r>
            <a:r>
              <a:rPr sz="2450" dirty="0"/>
              <a:t>tareas</a:t>
            </a:r>
            <a:r>
              <a:rPr sz="2450" spc="-70" dirty="0"/>
              <a:t> </a:t>
            </a:r>
            <a:r>
              <a:rPr sz="2450" dirty="0"/>
              <a:t>(local,</a:t>
            </a:r>
            <a:r>
              <a:rPr sz="2450" spc="-70" dirty="0"/>
              <a:t> </a:t>
            </a:r>
            <a:r>
              <a:rPr sz="2450" spc="-20" dirty="0"/>
              <a:t>Celery,</a:t>
            </a:r>
            <a:r>
              <a:rPr sz="2450" spc="-75" dirty="0"/>
              <a:t> </a:t>
            </a:r>
            <a:r>
              <a:rPr sz="2450" spc="-10" dirty="0"/>
              <a:t>Kubernetes)</a:t>
            </a:r>
            <a:endParaRPr lang="es-ES" sz="2450" spc="-10" dirty="0"/>
          </a:p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450" b="1" spc="-20" dirty="0">
                <a:latin typeface="Times New Roman"/>
                <a:cs typeface="Times New Roman"/>
              </a:rPr>
              <a:t>Workers:</a:t>
            </a:r>
            <a:r>
              <a:rPr sz="2450" b="1" spc="-70" dirty="0">
                <a:latin typeface="Times New Roman"/>
                <a:cs typeface="Times New Roman"/>
              </a:rPr>
              <a:t> </a:t>
            </a:r>
            <a:r>
              <a:rPr sz="2450" dirty="0"/>
              <a:t>Procesos</a:t>
            </a:r>
            <a:r>
              <a:rPr sz="2450" spc="-65" dirty="0"/>
              <a:t> </a:t>
            </a:r>
            <a:r>
              <a:rPr sz="2450" dirty="0"/>
              <a:t>que</a:t>
            </a:r>
            <a:r>
              <a:rPr sz="2450" spc="-65" dirty="0"/>
              <a:t> </a:t>
            </a:r>
            <a:r>
              <a:rPr sz="2450" dirty="0"/>
              <a:t>ejecutan</a:t>
            </a:r>
            <a:r>
              <a:rPr sz="2450" spc="-65" dirty="0"/>
              <a:t> </a:t>
            </a:r>
            <a:r>
              <a:rPr sz="2450" dirty="0"/>
              <a:t>las</a:t>
            </a:r>
            <a:r>
              <a:rPr sz="2450" spc="-65" dirty="0"/>
              <a:t> </a:t>
            </a:r>
            <a:r>
              <a:rPr sz="2450" dirty="0" err="1"/>
              <a:t>tareas</a:t>
            </a:r>
            <a:r>
              <a:rPr sz="2450" spc="-65" dirty="0"/>
              <a:t> </a:t>
            </a:r>
            <a:r>
              <a:rPr sz="2450" spc="-10" dirty="0" err="1"/>
              <a:t>asignadas</a:t>
            </a:r>
            <a:r>
              <a:rPr lang="es-ES" sz="2450" spc="-10" dirty="0"/>
              <a:t>.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35"/>
              </a:spcBef>
            </a:pPr>
            <a:r>
              <a:rPr dirty="0"/>
              <a:t>Arquitectura</a:t>
            </a:r>
            <a:r>
              <a:rPr spc="-30" dirty="0"/>
              <a:t> </a:t>
            </a:r>
            <a:r>
              <a:rPr dirty="0"/>
              <a:t>de</a:t>
            </a:r>
            <a:r>
              <a:rPr spc="-345" dirty="0"/>
              <a:t> </a:t>
            </a:r>
            <a:r>
              <a:rPr spc="-10" dirty="0"/>
              <a:t>Airflow</a:t>
            </a: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B1E5EFA-00A3-4A0A-9A76-F0E3BF97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28" y="242937"/>
            <a:ext cx="9274344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7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312551"/>
          </a:xfrm>
          <a:prstGeom prst="rect">
            <a:avLst/>
          </a:prstGeom>
        </p:spPr>
        <p:txBody>
          <a:bodyPr vert="horz" wrap="square" lIns="0" tIns="305523" rIns="0" bIns="0" rtlCol="0">
            <a:spAutoFit/>
          </a:bodyPr>
          <a:lstStyle/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SequentialExecutor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Ejecuta tareas secuencialmente </a:t>
            </a: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LocalExecutor</a:t>
            </a:r>
            <a:r>
              <a:rPr lang="es-ES" sz="2750" b="1" dirty="0">
                <a:latin typeface="Times New Roman"/>
                <a:cs typeface="Times New Roman"/>
              </a:rPr>
              <a:t>:</a:t>
            </a:r>
            <a:r>
              <a:rPr lang="es-ES" sz="2750" dirty="0">
                <a:latin typeface="Times New Roman"/>
                <a:cs typeface="Times New Roman"/>
              </a:rPr>
              <a:t> Ejecuta tareas en paralelo en una sola máquina </a:t>
            </a: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CeleryExecutor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Distribuye tareas entre múltiples </a:t>
            </a:r>
            <a:r>
              <a:rPr lang="es-ES" sz="2750" dirty="0" err="1">
                <a:latin typeface="Times New Roman"/>
                <a:cs typeface="Times New Roman"/>
              </a:rPr>
              <a:t>workers</a:t>
            </a:r>
            <a:r>
              <a:rPr lang="es-ES" sz="2750" dirty="0">
                <a:latin typeface="Times New Roman"/>
                <a:cs typeface="Times New Roman"/>
              </a:rPr>
              <a:t> </a:t>
            </a: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KubernetesExecutor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Ejecuta cada tarea en un </a:t>
            </a:r>
            <a:r>
              <a:rPr lang="es-ES" sz="2750" dirty="0" err="1">
                <a:latin typeface="Times New Roman"/>
                <a:cs typeface="Times New Roman"/>
              </a:rPr>
              <a:t>pod</a:t>
            </a:r>
            <a:r>
              <a:rPr lang="es-ES" sz="2750" dirty="0">
                <a:latin typeface="Times New Roman"/>
                <a:cs typeface="Times New Roman"/>
              </a:rPr>
              <a:t> de </a:t>
            </a:r>
            <a:r>
              <a:rPr lang="es-ES" sz="2750" dirty="0" err="1">
                <a:latin typeface="Times New Roman"/>
                <a:cs typeface="Times New Roman"/>
              </a:rPr>
              <a:t>Kubernetes</a:t>
            </a:r>
            <a:endParaRPr lang="es-ES" sz="2750" dirty="0">
              <a:latin typeface="Times New Roman"/>
              <a:cs typeface="Times New Roman"/>
            </a:endParaRP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DaskExecutor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Utiliza </a:t>
            </a:r>
            <a:r>
              <a:rPr lang="es-ES" sz="2750" dirty="0" err="1">
                <a:latin typeface="Times New Roman"/>
                <a:cs typeface="Times New Roman"/>
              </a:rPr>
              <a:t>Dask</a:t>
            </a:r>
            <a:r>
              <a:rPr lang="es-ES" sz="2750" dirty="0">
                <a:latin typeface="Times New Roman"/>
                <a:cs typeface="Times New Roman"/>
              </a:rPr>
              <a:t> para distribuir tareas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93850">
              <a:lnSpc>
                <a:spcPct val="100000"/>
              </a:lnSpc>
              <a:spcBef>
                <a:spcPts val="135"/>
              </a:spcBef>
            </a:pPr>
            <a:r>
              <a:rPr dirty="0"/>
              <a:t>Tipos</a:t>
            </a:r>
            <a:r>
              <a:rPr spc="-120" dirty="0"/>
              <a:t> </a:t>
            </a:r>
            <a:r>
              <a:rPr dirty="0"/>
              <a:t>de</a:t>
            </a:r>
            <a:r>
              <a:rPr spc="-110" dirty="0"/>
              <a:t> </a:t>
            </a:r>
            <a:r>
              <a:rPr lang="es-ES" spc="-10" dirty="0" err="1"/>
              <a:t>Executors</a:t>
            </a:r>
            <a:endParaRPr spc="-10" dirty="0"/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35"/>
              </a:spcBef>
            </a:pPr>
            <a:r>
              <a:rPr lang="es-ES" dirty="0" err="1"/>
              <a:t>Operators</a:t>
            </a:r>
            <a:r>
              <a:rPr spc="-50" dirty="0"/>
              <a:t> </a:t>
            </a:r>
            <a:r>
              <a:rPr spc="-10" dirty="0"/>
              <a:t>Comunes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1818989"/>
            <a:ext cx="106298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568" y="2474499"/>
            <a:ext cx="106298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130010"/>
            <a:ext cx="106298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785520"/>
            <a:ext cx="106298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4441031"/>
            <a:ext cx="106298" cy="106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5096541"/>
            <a:ext cx="106298" cy="10629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081822"/>
          </a:xfrm>
          <a:prstGeom prst="rect">
            <a:avLst/>
          </a:prstGeom>
        </p:spPr>
        <p:txBody>
          <a:bodyPr vert="horz" wrap="square" lIns="0" tIns="118363" rIns="0" bIns="0" rtlCol="0">
            <a:spAutoFit/>
          </a:bodyPr>
          <a:lstStyle/>
          <a:p>
            <a:pPr marL="771525" marR="2535555">
              <a:lnSpc>
                <a:spcPct val="1593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PythonOperator: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dirty="0"/>
              <a:t>Ejecuta</a:t>
            </a:r>
            <a:r>
              <a:rPr spc="5" dirty="0"/>
              <a:t> </a:t>
            </a:r>
            <a:r>
              <a:rPr dirty="0"/>
              <a:t>funciones</a:t>
            </a:r>
            <a:r>
              <a:rPr spc="5" dirty="0"/>
              <a:t> </a:t>
            </a:r>
            <a:r>
              <a:rPr spc="-10" dirty="0"/>
              <a:t>Python </a:t>
            </a:r>
            <a:r>
              <a:rPr b="1" dirty="0">
                <a:latin typeface="Times New Roman"/>
                <a:cs typeface="Times New Roman"/>
              </a:rPr>
              <a:t>BashOperator: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Ejecuta</a:t>
            </a:r>
            <a:r>
              <a:rPr spc="5" dirty="0"/>
              <a:t> </a:t>
            </a:r>
            <a:r>
              <a:rPr dirty="0"/>
              <a:t>comandos</a:t>
            </a:r>
            <a:r>
              <a:rPr spc="5" dirty="0"/>
              <a:t> </a:t>
            </a:r>
            <a:r>
              <a:rPr spc="-20" dirty="0"/>
              <a:t>bash </a:t>
            </a:r>
            <a:r>
              <a:rPr b="1" dirty="0">
                <a:latin typeface="Times New Roman"/>
                <a:cs typeface="Times New Roman"/>
              </a:rPr>
              <a:t>SQLOperator: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Ejecuta</a:t>
            </a:r>
            <a:r>
              <a:rPr spc="5" dirty="0"/>
              <a:t> </a:t>
            </a:r>
            <a:r>
              <a:rPr dirty="0"/>
              <a:t>consultas</a:t>
            </a:r>
            <a:r>
              <a:rPr spc="5" dirty="0"/>
              <a:t> </a:t>
            </a:r>
            <a:r>
              <a:rPr spc="-25" dirty="0"/>
              <a:t>SQL </a:t>
            </a:r>
            <a:r>
              <a:rPr b="1" dirty="0">
                <a:latin typeface="Times New Roman"/>
                <a:cs typeface="Times New Roman"/>
              </a:rPr>
              <a:t>EmailOperator: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Envía</a:t>
            </a:r>
            <a:r>
              <a:rPr spc="5" dirty="0"/>
              <a:t> </a:t>
            </a:r>
            <a:r>
              <a:rPr dirty="0"/>
              <a:t>correos</a:t>
            </a:r>
            <a:r>
              <a:rPr spc="5" dirty="0"/>
              <a:t> </a:t>
            </a:r>
            <a:r>
              <a:rPr spc="-10" dirty="0"/>
              <a:t>electrónicos </a:t>
            </a:r>
            <a:r>
              <a:rPr b="1" dirty="0">
                <a:latin typeface="Times New Roman"/>
                <a:cs typeface="Times New Roman"/>
              </a:rPr>
              <a:t>SimpleHttpOperator: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Realiza</a:t>
            </a:r>
            <a:r>
              <a:rPr spc="5" dirty="0"/>
              <a:t> </a:t>
            </a:r>
            <a:r>
              <a:rPr dirty="0"/>
              <a:t>solicitudes</a:t>
            </a:r>
            <a:r>
              <a:rPr spc="5" dirty="0"/>
              <a:t> </a:t>
            </a:r>
            <a:r>
              <a:rPr spc="-20" dirty="0"/>
              <a:t>HTTP</a:t>
            </a:r>
          </a:p>
          <a:p>
            <a:pPr marL="771525">
              <a:lnSpc>
                <a:spcPct val="100000"/>
              </a:lnSpc>
              <a:spcBef>
                <a:spcPts val="1920"/>
              </a:spcBef>
            </a:pPr>
            <a:r>
              <a:rPr b="1" dirty="0">
                <a:latin typeface="Times New Roman"/>
                <a:cs typeface="Times New Roman"/>
              </a:rPr>
              <a:t>Sensors: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Operadores</a:t>
            </a:r>
            <a:r>
              <a:rPr spc="5" dirty="0"/>
              <a:t> </a:t>
            </a:r>
            <a:r>
              <a:rPr dirty="0"/>
              <a:t>especiales</a:t>
            </a:r>
            <a:r>
              <a:rPr spc="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esperan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ocurra</a:t>
            </a:r>
            <a:r>
              <a:rPr spc="5" dirty="0"/>
              <a:t> </a:t>
            </a:r>
            <a:r>
              <a:rPr dirty="0"/>
              <a:t>un</a:t>
            </a:r>
            <a:r>
              <a:rPr spc="5" dirty="0"/>
              <a:t> </a:t>
            </a:r>
            <a:r>
              <a:rPr spc="-10" dirty="0"/>
              <a:t>evento</a:t>
            </a: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35"/>
              </a:spcBef>
            </a:pPr>
            <a:r>
              <a:rPr dirty="0"/>
              <a:t>ETL</a:t>
            </a:r>
            <a:r>
              <a:rPr spc="-240" dirty="0"/>
              <a:t> </a:t>
            </a:r>
            <a:r>
              <a:rPr dirty="0"/>
              <a:t>con</a:t>
            </a:r>
            <a:r>
              <a:rPr spc="-335" dirty="0"/>
              <a:t> </a:t>
            </a:r>
            <a:r>
              <a:rPr dirty="0"/>
              <a:t>Airflow:</a:t>
            </a:r>
            <a:r>
              <a:rPr spc="-15" dirty="0"/>
              <a:t> </a:t>
            </a:r>
            <a:r>
              <a:rPr spc="-10" dirty="0"/>
              <a:t>Conceptos</a:t>
            </a:r>
          </a:p>
        </p:txBody>
      </p:sp>
      <p:sp>
        <p:nvSpPr>
          <p:cNvPr id="3" name="object 3"/>
          <p:cNvSpPr/>
          <p:nvPr/>
        </p:nvSpPr>
        <p:spPr>
          <a:xfrm>
            <a:off x="577214" y="1508950"/>
            <a:ext cx="3304540" cy="4269740"/>
          </a:xfrm>
          <a:custGeom>
            <a:avLst/>
            <a:gdLst/>
            <a:ahLst/>
            <a:cxnLst/>
            <a:rect l="l" t="t" r="r" b="b"/>
            <a:pathLst>
              <a:path w="3304540" h="4269740">
                <a:moveTo>
                  <a:pt x="3265708" y="4269676"/>
                </a:moveTo>
                <a:lnTo>
                  <a:pt x="38417" y="4269676"/>
                </a:lnTo>
                <a:lnTo>
                  <a:pt x="32768" y="4268552"/>
                </a:lnTo>
                <a:lnTo>
                  <a:pt x="1123" y="4236907"/>
                </a:lnTo>
                <a:lnTo>
                  <a:pt x="0" y="4231258"/>
                </a:lnTo>
                <a:lnTo>
                  <a:pt x="0" y="4225385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265708" y="0"/>
                </a:lnTo>
                <a:lnTo>
                  <a:pt x="3298507" y="21915"/>
                </a:lnTo>
                <a:lnTo>
                  <a:pt x="3304126" y="38417"/>
                </a:lnTo>
                <a:lnTo>
                  <a:pt x="3304126" y="4231258"/>
                </a:lnTo>
                <a:lnTo>
                  <a:pt x="3282211" y="4264056"/>
                </a:lnTo>
                <a:lnTo>
                  <a:pt x="3271358" y="4268552"/>
                </a:lnTo>
                <a:lnTo>
                  <a:pt x="3265708" y="4269676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673" y="1633995"/>
            <a:ext cx="2942590" cy="32791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3350" marR="125095" indent="-635" algn="ctr">
              <a:lnSpc>
                <a:spcPct val="101000"/>
              </a:lnSpc>
              <a:spcBef>
                <a:spcPts val="65"/>
              </a:spcBef>
            </a:pPr>
            <a:r>
              <a:rPr sz="4200" spc="-10" dirty="0">
                <a:solidFill>
                  <a:srgbClr val="373C3C"/>
                </a:solidFill>
                <a:latin typeface="Times New Roman"/>
                <a:cs typeface="Times New Roman"/>
              </a:rPr>
              <a:t>Extract (Extracción)</a:t>
            </a:r>
            <a:endParaRPr sz="4200">
              <a:latin typeface="Times New Roman"/>
              <a:cs typeface="Times New Roman"/>
            </a:endParaRPr>
          </a:p>
          <a:p>
            <a:pPr marL="300355" marR="292735" algn="ctr">
              <a:lnSpc>
                <a:spcPct val="109800"/>
              </a:lnSpc>
              <a:spcBef>
                <a:spcPts val="1305"/>
              </a:spcBef>
            </a:pPr>
            <a:r>
              <a:rPr sz="2700" dirty="0">
                <a:latin typeface="Times New Roman"/>
                <a:cs typeface="Times New Roman"/>
              </a:rPr>
              <a:t>Obtener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datos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de </a:t>
            </a:r>
            <a:r>
              <a:rPr sz="2700" dirty="0">
                <a:latin typeface="Times New Roman"/>
                <a:cs typeface="Times New Roman"/>
              </a:rPr>
              <a:t>diversas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fuentes</a:t>
            </a:r>
            <a:endParaRPr sz="27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7600"/>
              </a:lnSpc>
              <a:spcBef>
                <a:spcPts val="70"/>
              </a:spcBef>
            </a:pPr>
            <a:r>
              <a:rPr sz="2700" dirty="0">
                <a:latin typeface="Times New Roman"/>
                <a:cs typeface="Times New Roman"/>
              </a:rPr>
              <a:t>como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bases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datos, </a:t>
            </a:r>
            <a:r>
              <a:rPr sz="2700" dirty="0">
                <a:latin typeface="Times New Roman"/>
                <a:cs typeface="Times New Roman"/>
              </a:rPr>
              <a:t>APIs,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archivos,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8506" y="1508950"/>
            <a:ext cx="3313429" cy="4269740"/>
          </a:xfrm>
          <a:custGeom>
            <a:avLst/>
            <a:gdLst/>
            <a:ahLst/>
            <a:cxnLst/>
            <a:rect l="l" t="t" r="r" b="b"/>
            <a:pathLst>
              <a:path w="3313429" h="4269740">
                <a:moveTo>
                  <a:pt x="3274567" y="4269676"/>
                </a:moveTo>
                <a:lnTo>
                  <a:pt x="38417" y="4269676"/>
                </a:lnTo>
                <a:lnTo>
                  <a:pt x="32767" y="4268552"/>
                </a:lnTo>
                <a:lnTo>
                  <a:pt x="1123" y="4236907"/>
                </a:lnTo>
                <a:lnTo>
                  <a:pt x="0" y="4231258"/>
                </a:lnTo>
                <a:lnTo>
                  <a:pt x="0" y="4225385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274567" y="0"/>
                </a:lnTo>
                <a:lnTo>
                  <a:pt x="3307365" y="21915"/>
                </a:lnTo>
                <a:lnTo>
                  <a:pt x="3312985" y="38417"/>
                </a:lnTo>
                <a:lnTo>
                  <a:pt x="3312985" y="4231258"/>
                </a:lnTo>
                <a:lnTo>
                  <a:pt x="3291069" y="4264056"/>
                </a:lnTo>
                <a:lnTo>
                  <a:pt x="3280217" y="4268552"/>
                </a:lnTo>
                <a:lnTo>
                  <a:pt x="3274567" y="4269676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8543" y="1634881"/>
            <a:ext cx="2912745" cy="3735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85"/>
              </a:spcBef>
            </a:pPr>
            <a:r>
              <a:rPr sz="4000" spc="-10" dirty="0">
                <a:solidFill>
                  <a:srgbClr val="373C3C"/>
                </a:solidFill>
                <a:latin typeface="Times New Roman"/>
                <a:cs typeface="Times New Roman"/>
              </a:rPr>
              <a:t>Transform </a:t>
            </a:r>
            <a:r>
              <a:rPr sz="4000" spc="-25" dirty="0">
                <a:solidFill>
                  <a:srgbClr val="373C3C"/>
                </a:solidFill>
                <a:latin typeface="Times New Roman"/>
                <a:cs typeface="Times New Roman"/>
              </a:rPr>
              <a:t>(Transformaci ón)</a:t>
            </a:r>
            <a:endParaRPr sz="4000">
              <a:latin typeface="Times New Roman"/>
              <a:cs typeface="Times New Roman"/>
            </a:endParaRPr>
          </a:p>
          <a:p>
            <a:pPr marL="29209" marR="21590" algn="ctr">
              <a:lnSpc>
                <a:spcPct val="109400"/>
              </a:lnSpc>
              <a:spcBef>
                <a:spcPts val="1385"/>
              </a:spcBef>
            </a:pPr>
            <a:r>
              <a:rPr sz="2550" dirty="0">
                <a:latin typeface="Times New Roman"/>
                <a:cs typeface="Times New Roman"/>
              </a:rPr>
              <a:t>Limpiar,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estructurar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y </a:t>
            </a:r>
            <a:r>
              <a:rPr sz="2550" dirty="0">
                <a:latin typeface="Times New Roman"/>
                <a:cs typeface="Times New Roman"/>
              </a:rPr>
              <a:t>enriquecer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datos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para </a:t>
            </a:r>
            <a:r>
              <a:rPr sz="2550" dirty="0">
                <a:latin typeface="Times New Roman"/>
                <a:cs typeface="Times New Roman"/>
              </a:rPr>
              <a:t>hacerlos</a:t>
            </a:r>
            <a:r>
              <a:rPr sz="2550" spc="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útiles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y </a:t>
            </a:r>
            <a:r>
              <a:rPr sz="2550" spc="-10" dirty="0">
                <a:latin typeface="Times New Roman"/>
                <a:cs typeface="Times New Roman"/>
              </a:rPr>
              <a:t>coherentes.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8657" y="1508950"/>
            <a:ext cx="3304540" cy="4269740"/>
          </a:xfrm>
          <a:custGeom>
            <a:avLst/>
            <a:gdLst/>
            <a:ahLst/>
            <a:cxnLst/>
            <a:rect l="l" t="t" r="r" b="b"/>
            <a:pathLst>
              <a:path w="3304540" h="4269740">
                <a:moveTo>
                  <a:pt x="3265709" y="4269676"/>
                </a:moveTo>
                <a:lnTo>
                  <a:pt x="38418" y="4269676"/>
                </a:lnTo>
                <a:lnTo>
                  <a:pt x="32768" y="4268552"/>
                </a:lnTo>
                <a:lnTo>
                  <a:pt x="1123" y="4236907"/>
                </a:lnTo>
                <a:lnTo>
                  <a:pt x="0" y="4231258"/>
                </a:lnTo>
                <a:lnTo>
                  <a:pt x="0" y="4225385"/>
                </a:lnTo>
                <a:lnTo>
                  <a:pt x="0" y="38417"/>
                </a:lnTo>
                <a:lnTo>
                  <a:pt x="21915" y="5618"/>
                </a:lnTo>
                <a:lnTo>
                  <a:pt x="38418" y="0"/>
                </a:lnTo>
                <a:lnTo>
                  <a:pt x="3265709" y="0"/>
                </a:lnTo>
                <a:lnTo>
                  <a:pt x="3298505" y="21915"/>
                </a:lnTo>
                <a:lnTo>
                  <a:pt x="3304126" y="38417"/>
                </a:lnTo>
                <a:lnTo>
                  <a:pt x="3304126" y="4231258"/>
                </a:lnTo>
                <a:lnTo>
                  <a:pt x="3282211" y="4264056"/>
                </a:lnTo>
                <a:lnTo>
                  <a:pt x="3271359" y="4268552"/>
                </a:lnTo>
                <a:lnTo>
                  <a:pt x="3265709" y="4269676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19904" y="1313948"/>
            <a:ext cx="2958465" cy="3485515"/>
          </a:xfrm>
          <a:prstGeom prst="rect">
            <a:avLst/>
          </a:prstGeom>
        </p:spPr>
        <p:txBody>
          <a:bodyPr vert="horz" wrap="square" lIns="0" tIns="339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75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Load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(Carga)</a:t>
            </a:r>
            <a:endParaRPr sz="4300">
              <a:latin typeface="Times New Roman"/>
              <a:cs typeface="Times New Roman"/>
            </a:endParaRPr>
          </a:p>
          <a:p>
            <a:pPr marL="160655" marR="152400" indent="-635" algn="ctr">
              <a:lnSpc>
                <a:spcPct val="109900"/>
              </a:lnSpc>
              <a:spcBef>
                <a:spcPts val="1365"/>
              </a:spcBef>
            </a:pPr>
            <a:r>
              <a:rPr sz="2750" dirty="0">
                <a:latin typeface="Times New Roman"/>
                <a:cs typeface="Times New Roman"/>
              </a:rPr>
              <a:t>Almacenar</a:t>
            </a:r>
            <a:r>
              <a:rPr sz="2750" spc="13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datos </a:t>
            </a:r>
            <a:r>
              <a:rPr sz="2750" dirty="0">
                <a:latin typeface="Times New Roman"/>
                <a:cs typeface="Times New Roman"/>
              </a:rPr>
              <a:t>procesados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el </a:t>
            </a:r>
            <a:r>
              <a:rPr sz="2750" dirty="0">
                <a:latin typeface="Times New Roman"/>
                <a:cs typeface="Times New Roman"/>
              </a:rPr>
              <a:t>destino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final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como </a:t>
            </a:r>
            <a:r>
              <a:rPr sz="2750" dirty="0">
                <a:latin typeface="Times New Roman"/>
                <a:cs typeface="Times New Roman"/>
              </a:rPr>
              <a:t>data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warehouse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Times New Roman"/>
                <a:cs typeface="Times New Roman"/>
              </a:rPr>
              <a:t>o </a:t>
            </a:r>
            <a:r>
              <a:rPr sz="2750" dirty="0">
                <a:latin typeface="Times New Roman"/>
                <a:cs typeface="Times New Roman"/>
              </a:rPr>
              <a:t>data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lake.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6" y="261410"/>
            <a:ext cx="9389110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1645" marR="5080" indent="-2989580">
              <a:lnSpc>
                <a:spcPct val="100400"/>
              </a:lnSpc>
              <a:spcBef>
                <a:spcPts val="105"/>
              </a:spcBef>
            </a:pPr>
            <a:r>
              <a:rPr dirty="0"/>
              <a:t>Construcción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Pipelines</a:t>
            </a:r>
            <a:r>
              <a:rPr spc="-25" dirty="0"/>
              <a:t> ETL </a:t>
            </a:r>
            <a:r>
              <a:rPr dirty="0"/>
              <a:t>con</a:t>
            </a:r>
            <a:r>
              <a:rPr spc="-15" dirty="0"/>
              <a:t> </a:t>
            </a:r>
            <a:r>
              <a:rPr spc="-10"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50" y="2607373"/>
            <a:ext cx="106298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50" y="3280600"/>
            <a:ext cx="106298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50" y="3953827"/>
            <a:ext cx="106298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8550" y="4627054"/>
            <a:ext cx="106298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8550" y="5300281"/>
            <a:ext cx="106298" cy="1062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7272" y="2151760"/>
            <a:ext cx="7384415" cy="339153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750" dirty="0">
                <a:latin typeface="Times New Roman"/>
                <a:cs typeface="Times New Roman"/>
              </a:rPr>
              <a:t>Definición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DAGs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como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código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Python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60600"/>
              </a:lnSpc>
              <a:spcBef>
                <a:spcPts val="5"/>
              </a:spcBef>
            </a:pPr>
            <a:r>
              <a:rPr sz="2750" dirty="0">
                <a:latin typeface="Times New Roman"/>
                <a:cs typeface="Times New Roman"/>
              </a:rPr>
              <a:t>Uso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operadores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para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cada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etapa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del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proceso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ETL </a:t>
            </a:r>
            <a:r>
              <a:rPr sz="2750" dirty="0">
                <a:latin typeface="Times New Roman"/>
                <a:cs typeface="Times New Roman"/>
              </a:rPr>
              <a:t>Establecimiento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dependencias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entre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tareas </a:t>
            </a:r>
            <a:r>
              <a:rPr sz="2750" dirty="0">
                <a:latin typeface="Times New Roman"/>
                <a:cs typeface="Times New Roman"/>
              </a:rPr>
              <a:t>Programación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ejecuciones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periódicas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50" dirty="0">
                <a:latin typeface="Times New Roman"/>
                <a:cs typeface="Times New Roman"/>
              </a:rPr>
              <a:t>Manejo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errores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reintentos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Definición</a:t>
            </a:r>
            <a:r>
              <a:rPr spc="-3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Dependencias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214" y="1553241"/>
            <a:ext cx="5049520" cy="4181475"/>
            <a:chOff x="577214" y="1553241"/>
            <a:chExt cx="5049520" cy="4181475"/>
          </a:xfrm>
        </p:grpSpPr>
        <p:sp>
          <p:nvSpPr>
            <p:cNvPr id="4" name="object 4"/>
            <p:cNvSpPr/>
            <p:nvPr/>
          </p:nvSpPr>
          <p:spPr>
            <a:xfrm>
              <a:off x="577214" y="1553241"/>
              <a:ext cx="5049520" cy="4181475"/>
            </a:xfrm>
            <a:custGeom>
              <a:avLst/>
              <a:gdLst/>
              <a:ahLst/>
              <a:cxnLst/>
              <a:rect l="l" t="t" r="r" b="b"/>
              <a:pathLst>
                <a:path w="5049520" h="4181475">
                  <a:moveTo>
                    <a:pt x="5010784" y="4181093"/>
                  </a:moveTo>
                  <a:lnTo>
                    <a:pt x="38417" y="4181093"/>
                  </a:lnTo>
                  <a:lnTo>
                    <a:pt x="32768" y="4179969"/>
                  </a:lnTo>
                  <a:lnTo>
                    <a:pt x="1123" y="4148325"/>
                  </a:lnTo>
                  <a:lnTo>
                    <a:pt x="0" y="4142675"/>
                  </a:lnTo>
                  <a:lnTo>
                    <a:pt x="0" y="4136802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2" y="21915"/>
                  </a:lnTo>
                  <a:lnTo>
                    <a:pt x="5049201" y="38417"/>
                  </a:lnTo>
                  <a:lnTo>
                    <a:pt x="5049201" y="4142675"/>
                  </a:lnTo>
                  <a:lnTo>
                    <a:pt x="5027286" y="4175473"/>
                  </a:lnTo>
                  <a:lnTo>
                    <a:pt x="5016433" y="4179969"/>
                  </a:lnTo>
                  <a:lnTo>
                    <a:pt x="5010784" y="4181093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935" y="3084575"/>
              <a:ext cx="4950460" cy="2216150"/>
            </a:xfrm>
            <a:custGeom>
              <a:avLst/>
              <a:gdLst/>
              <a:ahLst/>
              <a:cxnLst/>
              <a:rect l="l" t="t" r="r" b="b"/>
              <a:pathLst>
                <a:path w="4950460" h="2216150">
                  <a:moveTo>
                    <a:pt x="4949951" y="2215895"/>
                  </a:moveTo>
                  <a:lnTo>
                    <a:pt x="0" y="2215895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733"/>
                  </a:lnTo>
                  <a:lnTo>
                    <a:pt x="229742" y="151733"/>
                  </a:lnTo>
                  <a:lnTo>
                    <a:pt x="222673" y="152381"/>
                  </a:lnTo>
                  <a:lnTo>
                    <a:pt x="194958" y="180096"/>
                  </a:lnTo>
                  <a:lnTo>
                    <a:pt x="194309" y="187166"/>
                  </a:lnTo>
                  <a:lnTo>
                    <a:pt x="194309" y="1941099"/>
                  </a:lnTo>
                  <a:lnTo>
                    <a:pt x="216140" y="1973937"/>
                  </a:lnTo>
                  <a:lnTo>
                    <a:pt x="229742" y="1976532"/>
                  </a:lnTo>
                  <a:lnTo>
                    <a:pt x="4949951" y="1976532"/>
                  </a:lnTo>
                  <a:lnTo>
                    <a:pt x="4949951" y="2215895"/>
                  </a:lnTo>
                  <a:close/>
                </a:path>
                <a:path w="4950460" h="2216150">
                  <a:moveTo>
                    <a:pt x="4949951" y="1976532"/>
                  </a:moveTo>
                  <a:lnTo>
                    <a:pt x="4720875" y="1976532"/>
                  </a:lnTo>
                  <a:lnTo>
                    <a:pt x="4727945" y="1975883"/>
                  </a:lnTo>
                  <a:lnTo>
                    <a:pt x="4734477" y="1973937"/>
                  </a:lnTo>
                  <a:lnTo>
                    <a:pt x="4756308" y="1941099"/>
                  </a:lnTo>
                  <a:lnTo>
                    <a:pt x="4756308" y="187166"/>
                  </a:lnTo>
                  <a:lnTo>
                    <a:pt x="4734477" y="154327"/>
                  </a:lnTo>
                  <a:lnTo>
                    <a:pt x="4720875" y="151733"/>
                  </a:lnTo>
                  <a:lnTo>
                    <a:pt x="4949951" y="151733"/>
                  </a:lnTo>
                  <a:lnTo>
                    <a:pt x="4949951" y="1976532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6387" y="3227450"/>
              <a:ext cx="4580255" cy="1842770"/>
            </a:xfrm>
            <a:custGeom>
              <a:avLst/>
              <a:gdLst/>
              <a:ahLst/>
              <a:cxnLst/>
              <a:rect l="l" t="t" r="r" b="b"/>
              <a:pathLst>
                <a:path w="4580255" h="1842770">
                  <a:moveTo>
                    <a:pt x="4541297" y="1842515"/>
                  </a:moveTo>
                  <a:lnTo>
                    <a:pt x="38417" y="1842515"/>
                  </a:lnTo>
                  <a:lnTo>
                    <a:pt x="32767" y="1841392"/>
                  </a:lnTo>
                  <a:lnTo>
                    <a:pt x="1123" y="1809747"/>
                  </a:lnTo>
                  <a:lnTo>
                    <a:pt x="0" y="1804098"/>
                  </a:lnTo>
                  <a:lnTo>
                    <a:pt x="0" y="1798224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1804098"/>
                  </a:lnTo>
                  <a:lnTo>
                    <a:pt x="4557799" y="1836896"/>
                  </a:lnTo>
                  <a:lnTo>
                    <a:pt x="4546946" y="1841392"/>
                  </a:lnTo>
                  <a:lnTo>
                    <a:pt x="4541297" y="18425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03581" y="1553241"/>
            <a:ext cx="5049520" cy="4181475"/>
            <a:chOff x="5803581" y="1553241"/>
            <a:chExt cx="5049520" cy="4181475"/>
          </a:xfrm>
        </p:grpSpPr>
        <p:sp>
          <p:nvSpPr>
            <p:cNvPr id="8" name="object 8"/>
            <p:cNvSpPr/>
            <p:nvPr/>
          </p:nvSpPr>
          <p:spPr>
            <a:xfrm>
              <a:off x="5803581" y="1553241"/>
              <a:ext cx="5049520" cy="4181475"/>
            </a:xfrm>
            <a:custGeom>
              <a:avLst/>
              <a:gdLst/>
              <a:ahLst/>
              <a:cxnLst/>
              <a:rect l="l" t="t" r="r" b="b"/>
              <a:pathLst>
                <a:path w="5049520" h="4181475">
                  <a:moveTo>
                    <a:pt x="5010784" y="4181093"/>
                  </a:moveTo>
                  <a:lnTo>
                    <a:pt x="38417" y="4181093"/>
                  </a:lnTo>
                  <a:lnTo>
                    <a:pt x="32768" y="4179969"/>
                  </a:lnTo>
                  <a:lnTo>
                    <a:pt x="1124" y="4148325"/>
                  </a:lnTo>
                  <a:lnTo>
                    <a:pt x="0" y="4142675"/>
                  </a:lnTo>
                  <a:lnTo>
                    <a:pt x="0" y="4136802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1" y="21915"/>
                  </a:lnTo>
                  <a:lnTo>
                    <a:pt x="5049201" y="38417"/>
                  </a:lnTo>
                  <a:lnTo>
                    <a:pt x="5049201" y="4142675"/>
                  </a:lnTo>
                  <a:lnTo>
                    <a:pt x="5027286" y="4175473"/>
                  </a:lnTo>
                  <a:lnTo>
                    <a:pt x="5016434" y="4179969"/>
                  </a:lnTo>
                  <a:lnTo>
                    <a:pt x="5010784" y="4181093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8255" y="3084575"/>
              <a:ext cx="4950460" cy="2453640"/>
            </a:xfrm>
            <a:custGeom>
              <a:avLst/>
              <a:gdLst/>
              <a:ahLst/>
              <a:cxnLst/>
              <a:rect l="l" t="t" r="r" b="b"/>
              <a:pathLst>
                <a:path w="4950459" h="2453640">
                  <a:moveTo>
                    <a:pt x="4949951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733"/>
                  </a:lnTo>
                  <a:lnTo>
                    <a:pt x="228790" y="151733"/>
                  </a:lnTo>
                  <a:lnTo>
                    <a:pt x="221720" y="152381"/>
                  </a:lnTo>
                  <a:lnTo>
                    <a:pt x="194005" y="180096"/>
                  </a:lnTo>
                  <a:lnTo>
                    <a:pt x="193357" y="187166"/>
                  </a:lnTo>
                  <a:lnTo>
                    <a:pt x="193357" y="2180272"/>
                  </a:lnTo>
                  <a:lnTo>
                    <a:pt x="215188" y="2213110"/>
                  </a:lnTo>
                  <a:lnTo>
                    <a:pt x="228790" y="2215705"/>
                  </a:lnTo>
                  <a:lnTo>
                    <a:pt x="4949951" y="2215705"/>
                  </a:lnTo>
                  <a:lnTo>
                    <a:pt x="4949951" y="2453639"/>
                  </a:lnTo>
                  <a:close/>
                </a:path>
                <a:path w="4950459" h="2453640">
                  <a:moveTo>
                    <a:pt x="4949951" y="2215705"/>
                  </a:moveTo>
                  <a:lnTo>
                    <a:pt x="4719923" y="2215705"/>
                  </a:lnTo>
                  <a:lnTo>
                    <a:pt x="4726992" y="2215056"/>
                  </a:lnTo>
                  <a:lnTo>
                    <a:pt x="4733524" y="2213110"/>
                  </a:lnTo>
                  <a:lnTo>
                    <a:pt x="4755356" y="2180272"/>
                  </a:lnTo>
                  <a:lnTo>
                    <a:pt x="4755356" y="187166"/>
                  </a:lnTo>
                  <a:lnTo>
                    <a:pt x="4733524" y="154327"/>
                  </a:lnTo>
                  <a:lnTo>
                    <a:pt x="4719923" y="151733"/>
                  </a:lnTo>
                  <a:lnTo>
                    <a:pt x="4949951" y="151733"/>
                  </a:lnTo>
                  <a:lnTo>
                    <a:pt x="4949951" y="2215705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2754" y="3227450"/>
              <a:ext cx="4580255" cy="2082164"/>
            </a:xfrm>
            <a:custGeom>
              <a:avLst/>
              <a:gdLst/>
              <a:ahLst/>
              <a:cxnLst/>
              <a:rect l="l" t="t" r="r" b="b"/>
              <a:pathLst>
                <a:path w="4580255" h="2082164">
                  <a:moveTo>
                    <a:pt x="4541297" y="2081688"/>
                  </a:moveTo>
                  <a:lnTo>
                    <a:pt x="38418" y="2081688"/>
                  </a:lnTo>
                  <a:lnTo>
                    <a:pt x="32768" y="2080564"/>
                  </a:lnTo>
                  <a:lnTo>
                    <a:pt x="1123" y="2048920"/>
                  </a:lnTo>
                  <a:lnTo>
                    <a:pt x="0" y="2043270"/>
                  </a:lnTo>
                  <a:lnTo>
                    <a:pt x="0" y="2037397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8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2043270"/>
                  </a:lnTo>
                  <a:lnTo>
                    <a:pt x="4557799" y="2076069"/>
                  </a:lnTo>
                  <a:lnTo>
                    <a:pt x="4546947" y="2080564"/>
                  </a:lnTo>
                  <a:lnTo>
                    <a:pt x="4541297" y="208168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2373" y="1682273"/>
            <a:ext cx="4478655" cy="3116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Método</a:t>
            </a:r>
            <a:r>
              <a:rPr sz="4300" spc="-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de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operador</a:t>
            </a:r>
            <a:endParaRPr sz="43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  <a:spcBef>
                <a:spcPts val="70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&gt;&gt;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(recomendado)</a:t>
            </a:r>
            <a:endParaRPr sz="4300">
              <a:latin typeface="Times New Roman"/>
              <a:cs typeface="Times New Roman"/>
            </a:endParaRPr>
          </a:p>
          <a:p>
            <a:pPr marL="170815" marR="409575">
              <a:lnSpc>
                <a:spcPct val="111900"/>
              </a:lnSpc>
              <a:spcBef>
                <a:spcPts val="2895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Estilo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operador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spc="-20" dirty="0">
                <a:latin typeface="Courier New"/>
                <a:cs typeface="Courier New"/>
              </a:rPr>
              <a:t>ﬂujo </a:t>
            </a:r>
            <a:r>
              <a:rPr sz="1350" dirty="0">
                <a:latin typeface="Courier New"/>
                <a:cs typeface="Courier New"/>
              </a:rPr>
              <a:t>extraccion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&gt;&gt;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transformacion</a:t>
            </a:r>
            <a:r>
              <a:rPr sz="1350" spc="4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&gt;&gt;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carga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3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Equivalente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25" dirty="0">
                <a:latin typeface="Courier New"/>
                <a:cs typeface="Courier New"/>
              </a:rPr>
              <a:t>a:</a:t>
            </a:r>
            <a:endParaRPr sz="1350">
              <a:latin typeface="Courier New"/>
              <a:cs typeface="Courier New"/>
            </a:endParaRPr>
          </a:p>
          <a:p>
            <a:pPr marL="170815" marR="93980">
              <a:lnSpc>
                <a:spcPct val="111900"/>
              </a:lnSpc>
              <a:spcBef>
                <a:spcPts val="70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extraccion.set_downstream(transformaci </a:t>
            </a: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transformacion.set_downstream(carga)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8292" y="1682273"/>
            <a:ext cx="4260215" cy="33470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10310" marR="45085" indent="-1198245">
              <a:lnSpc>
                <a:spcPct val="101400"/>
              </a:lnSpc>
              <a:spcBef>
                <a:spcPts val="50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Método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tradicional (legacy)</a:t>
            </a:r>
            <a:endParaRPr sz="4300">
              <a:latin typeface="Times New Roman"/>
              <a:cs typeface="Times New Roman"/>
            </a:endParaRPr>
          </a:p>
          <a:p>
            <a:pPr marL="41275" marR="5080" algn="just">
              <a:lnSpc>
                <a:spcPct val="114100"/>
              </a:lnSpc>
              <a:spcBef>
                <a:spcPts val="2865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Conﬁguración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explícita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dependencias extraccion.set_downstream(transformacion transformacion.set_downstream(carga)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350">
              <a:latin typeface="Courier New"/>
              <a:cs typeface="Courier New"/>
            </a:endParaRPr>
          </a:p>
          <a:p>
            <a:pPr marL="41275" marR="109855">
              <a:lnSpc>
                <a:spcPct val="111900"/>
              </a:lnSpc>
              <a:spcBef>
                <a:spcPts val="5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Para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dependencias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múltiples: </a:t>
            </a:r>
            <a:r>
              <a:rPr sz="1350" dirty="0">
                <a:latin typeface="Courier New"/>
                <a:cs typeface="Courier New"/>
              </a:rPr>
              <a:t>tarea1.set_downstream([tarea2,</a:t>
            </a:r>
            <a:r>
              <a:rPr sz="1350" spc="11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tarea3]) </a:t>
            </a:r>
            <a:r>
              <a:rPr sz="1350" dirty="0">
                <a:latin typeface="Courier New"/>
                <a:cs typeface="Courier New"/>
              </a:rPr>
              <a:t>[tarea2,</a:t>
            </a:r>
            <a:r>
              <a:rPr sz="1350" spc="45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tarea3].set_downstream(tarea4)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574" y="261410"/>
            <a:ext cx="9629140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0929" marR="5080" indent="-3618865">
              <a:lnSpc>
                <a:spcPct val="100400"/>
              </a:lnSpc>
              <a:spcBef>
                <a:spcPts val="105"/>
              </a:spcBef>
            </a:pPr>
            <a:r>
              <a:rPr dirty="0"/>
              <a:t>Mejores</a:t>
            </a:r>
            <a:r>
              <a:rPr spc="-30" dirty="0"/>
              <a:t> </a:t>
            </a:r>
            <a:r>
              <a:rPr dirty="0"/>
              <a:t>Prácticas</a:t>
            </a:r>
            <a:r>
              <a:rPr spc="-20" dirty="0"/>
              <a:t> </a:t>
            </a:r>
            <a:r>
              <a:rPr dirty="0"/>
              <a:t>para</a:t>
            </a:r>
            <a:r>
              <a:rPr spc="-20" dirty="0"/>
              <a:t> </a:t>
            </a:r>
            <a:r>
              <a:rPr dirty="0"/>
              <a:t>ETL</a:t>
            </a:r>
            <a:r>
              <a:rPr spc="-229" dirty="0"/>
              <a:t> </a:t>
            </a:r>
            <a:r>
              <a:rPr spc="-25" dirty="0"/>
              <a:t>con </a:t>
            </a:r>
            <a:r>
              <a:rPr spc="-10" dirty="0"/>
              <a:t>Airflow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2527649"/>
            <a:ext cx="70866" cy="708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3316033"/>
            <a:ext cx="70866" cy="708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4104417"/>
            <a:ext cx="70866" cy="708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4556188"/>
            <a:ext cx="70866" cy="708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5007959"/>
            <a:ext cx="70866" cy="708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5468588"/>
            <a:ext cx="70866" cy="708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58017" y="2341327"/>
            <a:ext cx="9596120" cy="3294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1850" b="1" spc="-10" dirty="0">
                <a:solidFill>
                  <a:srgbClr val="007CED"/>
                </a:solidFill>
                <a:latin typeface="Times New Roman"/>
                <a:cs typeface="Times New Roman"/>
              </a:rPr>
              <a:t>Tareas</a:t>
            </a:r>
            <a:r>
              <a:rPr sz="1850" b="1" spc="3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idempotentes:</a:t>
            </a:r>
            <a:r>
              <a:rPr sz="1850" b="1" spc="4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Diseñar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tareas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que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puedan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ejecutarse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múltiples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veces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efectos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secundarios </a:t>
            </a:r>
            <a:r>
              <a:rPr sz="1850" dirty="0">
                <a:latin typeface="Times New Roman"/>
                <a:cs typeface="Times New Roman"/>
              </a:rPr>
              <a:t>no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deseados</a:t>
            </a:r>
            <a:endParaRPr sz="1850">
              <a:latin typeface="Times New Roman"/>
              <a:cs typeface="Times New Roman"/>
            </a:endParaRPr>
          </a:p>
          <a:p>
            <a:pPr marL="12700" marR="811530">
              <a:lnSpc>
                <a:spcPct val="116199"/>
              </a:lnSpc>
              <a:spcBef>
                <a:spcPts val="104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Evitar</a:t>
            </a:r>
            <a:r>
              <a:rPr sz="1850" b="1" spc="1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dependencias</a:t>
            </a:r>
            <a:r>
              <a:rPr sz="1850" b="1" spc="6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innecesarias:</a:t>
            </a:r>
            <a:r>
              <a:rPr sz="1850" b="1" spc="6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Mantener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los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DAGs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simples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crear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solo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dependencias </a:t>
            </a:r>
            <a:r>
              <a:rPr sz="1850" dirty="0">
                <a:latin typeface="Times New Roman"/>
                <a:cs typeface="Times New Roman"/>
              </a:rPr>
              <a:t>lógicamente</a:t>
            </a:r>
            <a:r>
              <a:rPr sz="1850" spc="9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necesarias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Manejo</a:t>
            </a:r>
            <a:r>
              <a:rPr sz="1850" b="1" spc="5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de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errores: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Configurar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reintentos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notificaciones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adecuadas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para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fallos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Variables</a:t>
            </a:r>
            <a:r>
              <a:rPr sz="1850" b="1" spc="4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y</a:t>
            </a:r>
            <a:r>
              <a:rPr sz="1850" b="1" spc="4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conexiones:</a:t>
            </a:r>
            <a:r>
              <a:rPr sz="1850" b="1" spc="4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Utilizar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las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funcionalidades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Airflow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para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gestionar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configuraciones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Documentación:</a:t>
            </a:r>
            <a:r>
              <a:rPr sz="1850" b="1" spc="6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Documentar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DAGs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tareas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descripciones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claras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Evitar</a:t>
            </a:r>
            <a:r>
              <a:rPr sz="1850" b="1" spc="1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código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de</a:t>
            </a:r>
            <a:r>
              <a:rPr sz="1850" b="1" spc="5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nivel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superior:</a:t>
            </a:r>
            <a:r>
              <a:rPr sz="1850" b="1" spc="5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Mantener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código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pesado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dentro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funciones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559" y="261410"/>
            <a:ext cx="9298940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5829" marR="5080" indent="-3453765">
              <a:lnSpc>
                <a:spcPct val="100400"/>
              </a:lnSpc>
              <a:spcBef>
                <a:spcPts val="105"/>
              </a:spcBef>
            </a:pPr>
            <a:r>
              <a:rPr dirty="0"/>
              <a:t>Patrones</a:t>
            </a:r>
            <a:r>
              <a:rPr spc="-20" dirty="0"/>
              <a:t> </a:t>
            </a:r>
            <a:r>
              <a:rPr dirty="0"/>
              <a:t>Comunes</a:t>
            </a:r>
            <a:r>
              <a:rPr spc="-1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dirty="0"/>
              <a:t>ETL</a:t>
            </a:r>
            <a:r>
              <a:rPr spc="-225" dirty="0"/>
              <a:t> </a:t>
            </a:r>
            <a:r>
              <a:rPr spc="-25" dirty="0"/>
              <a:t>con </a:t>
            </a:r>
            <a:r>
              <a:rPr spc="-10" dirty="0"/>
              <a:t>Airflow</a:t>
            </a:r>
          </a:p>
        </p:txBody>
      </p:sp>
      <p:sp>
        <p:nvSpPr>
          <p:cNvPr id="3" name="object 3"/>
          <p:cNvSpPr/>
          <p:nvPr/>
        </p:nvSpPr>
        <p:spPr>
          <a:xfrm>
            <a:off x="577214" y="2385917"/>
            <a:ext cx="5049520" cy="3410585"/>
          </a:xfrm>
          <a:custGeom>
            <a:avLst/>
            <a:gdLst/>
            <a:ahLst/>
            <a:cxnLst/>
            <a:rect l="l" t="t" r="r" b="b"/>
            <a:pathLst>
              <a:path w="5049520" h="3410585">
                <a:moveTo>
                  <a:pt x="5010784" y="3410425"/>
                </a:moveTo>
                <a:lnTo>
                  <a:pt x="38417" y="3410425"/>
                </a:lnTo>
                <a:lnTo>
                  <a:pt x="32768" y="3409301"/>
                </a:lnTo>
                <a:lnTo>
                  <a:pt x="1123" y="3377657"/>
                </a:lnTo>
                <a:lnTo>
                  <a:pt x="0" y="3372007"/>
                </a:lnTo>
                <a:lnTo>
                  <a:pt x="0" y="336613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2" y="21915"/>
                </a:lnTo>
                <a:lnTo>
                  <a:pt x="5049201" y="38417"/>
                </a:lnTo>
                <a:lnTo>
                  <a:pt x="5049201" y="3372007"/>
                </a:lnTo>
                <a:lnTo>
                  <a:pt x="5027286" y="3404805"/>
                </a:lnTo>
                <a:lnTo>
                  <a:pt x="5016433" y="3409301"/>
                </a:lnTo>
                <a:lnTo>
                  <a:pt x="5010784" y="3410425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150" y="2182671"/>
            <a:ext cx="4687570" cy="2065655"/>
          </a:xfrm>
          <a:prstGeom prst="rect">
            <a:avLst/>
          </a:prstGeom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4200" spc="-10" dirty="0">
                <a:solidFill>
                  <a:srgbClr val="373C3C"/>
                </a:solidFill>
                <a:latin typeface="Times New Roman"/>
                <a:cs typeface="Times New Roman"/>
              </a:rPr>
              <a:t>Fan-out/Fan-</a:t>
            </a:r>
            <a:r>
              <a:rPr sz="4200" spc="-25" dirty="0">
                <a:solidFill>
                  <a:srgbClr val="373C3C"/>
                </a:solidFill>
                <a:latin typeface="Times New Roman"/>
                <a:cs typeface="Times New Roman"/>
              </a:rPr>
              <a:t>in</a:t>
            </a:r>
            <a:endParaRPr sz="42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7600"/>
              </a:lnSpc>
              <a:spcBef>
                <a:spcPts val="1445"/>
              </a:spcBef>
            </a:pPr>
            <a:r>
              <a:rPr sz="2700" dirty="0">
                <a:latin typeface="Times New Roman"/>
                <a:cs typeface="Times New Roman"/>
              </a:rPr>
              <a:t>Dividir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trabajo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tareas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paralelas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luego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consolidar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resultados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3581" y="2385917"/>
            <a:ext cx="5049520" cy="3410585"/>
          </a:xfrm>
          <a:custGeom>
            <a:avLst/>
            <a:gdLst/>
            <a:ahLst/>
            <a:cxnLst/>
            <a:rect l="l" t="t" r="r" b="b"/>
            <a:pathLst>
              <a:path w="5049520" h="3410585">
                <a:moveTo>
                  <a:pt x="5010784" y="3410425"/>
                </a:moveTo>
                <a:lnTo>
                  <a:pt x="38417" y="3410425"/>
                </a:lnTo>
                <a:lnTo>
                  <a:pt x="32768" y="3409301"/>
                </a:lnTo>
                <a:lnTo>
                  <a:pt x="1124" y="3377657"/>
                </a:lnTo>
                <a:lnTo>
                  <a:pt x="0" y="3372007"/>
                </a:lnTo>
                <a:lnTo>
                  <a:pt x="0" y="336613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1" y="21915"/>
                </a:lnTo>
                <a:lnTo>
                  <a:pt x="5049201" y="38417"/>
                </a:lnTo>
                <a:lnTo>
                  <a:pt x="5049201" y="3372007"/>
                </a:lnTo>
                <a:lnTo>
                  <a:pt x="5027286" y="3404805"/>
                </a:lnTo>
                <a:lnTo>
                  <a:pt x="5016434" y="3409301"/>
                </a:lnTo>
                <a:lnTo>
                  <a:pt x="5010784" y="3410425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42801" y="2533551"/>
            <a:ext cx="257111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dirty="0">
                <a:solidFill>
                  <a:srgbClr val="373C3C"/>
                </a:solidFill>
                <a:latin typeface="Times New Roman"/>
                <a:cs typeface="Times New Roman"/>
              </a:rPr>
              <a:t>Ramificación</a:t>
            </a:r>
            <a:r>
              <a:rPr sz="1950" spc="-10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73C3C"/>
                </a:solidFill>
                <a:latin typeface="Times New Roman"/>
                <a:cs typeface="Times New Roman"/>
              </a:rPr>
              <a:t>condicional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3146" y="3011011"/>
            <a:ext cx="285051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Times New Roman"/>
                <a:cs typeface="Times New Roman"/>
              </a:rPr>
              <a:t>Ejecutar diferentes tareas según </a:t>
            </a:r>
            <a:r>
              <a:rPr sz="1250" spc="-10" dirty="0">
                <a:latin typeface="Times New Roman"/>
                <a:cs typeface="Times New Roman"/>
              </a:rPr>
              <a:t>condiciones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0936" y="4315967"/>
            <a:ext cx="4950460" cy="1045844"/>
            <a:chOff x="630936" y="4315967"/>
            <a:chExt cx="4950460" cy="1045844"/>
          </a:xfrm>
        </p:grpSpPr>
        <p:sp>
          <p:nvSpPr>
            <p:cNvPr id="9" name="object 9"/>
            <p:cNvSpPr/>
            <p:nvPr/>
          </p:nvSpPr>
          <p:spPr>
            <a:xfrm>
              <a:off x="630936" y="4315967"/>
              <a:ext cx="4950460" cy="1045844"/>
            </a:xfrm>
            <a:custGeom>
              <a:avLst/>
              <a:gdLst/>
              <a:ahLst/>
              <a:cxnLst/>
              <a:rect l="l" t="t" r="r" b="b"/>
              <a:pathLst>
                <a:path w="4950460" h="1045845">
                  <a:moveTo>
                    <a:pt x="4949951" y="1045463"/>
                  </a:moveTo>
                  <a:lnTo>
                    <a:pt x="0" y="1045463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637"/>
                  </a:lnTo>
                  <a:lnTo>
                    <a:pt x="229742" y="151637"/>
                  </a:lnTo>
                  <a:lnTo>
                    <a:pt x="222673" y="152286"/>
                  </a:lnTo>
                  <a:lnTo>
                    <a:pt x="194958" y="180001"/>
                  </a:lnTo>
                  <a:lnTo>
                    <a:pt x="194309" y="187070"/>
                  </a:lnTo>
                  <a:lnTo>
                    <a:pt x="194309" y="771715"/>
                  </a:lnTo>
                  <a:lnTo>
                    <a:pt x="216140" y="804553"/>
                  </a:lnTo>
                  <a:lnTo>
                    <a:pt x="229742" y="807148"/>
                  </a:lnTo>
                  <a:lnTo>
                    <a:pt x="4949951" y="807148"/>
                  </a:lnTo>
                  <a:lnTo>
                    <a:pt x="4949951" y="1045463"/>
                  </a:lnTo>
                  <a:close/>
                </a:path>
                <a:path w="4950460" h="1045845">
                  <a:moveTo>
                    <a:pt x="4949951" y="807148"/>
                  </a:moveTo>
                  <a:lnTo>
                    <a:pt x="4720875" y="807148"/>
                  </a:lnTo>
                  <a:lnTo>
                    <a:pt x="4727945" y="806499"/>
                  </a:lnTo>
                  <a:lnTo>
                    <a:pt x="4734477" y="804553"/>
                  </a:lnTo>
                  <a:lnTo>
                    <a:pt x="4756308" y="771715"/>
                  </a:lnTo>
                  <a:lnTo>
                    <a:pt x="4756308" y="187070"/>
                  </a:lnTo>
                  <a:lnTo>
                    <a:pt x="4734477" y="154232"/>
                  </a:lnTo>
                  <a:lnTo>
                    <a:pt x="4720875" y="151637"/>
                  </a:lnTo>
                  <a:lnTo>
                    <a:pt x="4949951" y="151637"/>
                  </a:lnTo>
                  <a:lnTo>
                    <a:pt x="4949951" y="807148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6387" y="4458747"/>
              <a:ext cx="4580255" cy="673735"/>
            </a:xfrm>
            <a:custGeom>
              <a:avLst/>
              <a:gdLst/>
              <a:ahLst/>
              <a:cxnLst/>
              <a:rect l="l" t="t" r="r" b="b"/>
              <a:pathLst>
                <a:path w="4580255" h="673735">
                  <a:moveTo>
                    <a:pt x="4541297" y="673226"/>
                  </a:moveTo>
                  <a:lnTo>
                    <a:pt x="38417" y="673226"/>
                  </a:lnTo>
                  <a:lnTo>
                    <a:pt x="32767" y="672102"/>
                  </a:lnTo>
                  <a:lnTo>
                    <a:pt x="1123" y="640458"/>
                  </a:lnTo>
                  <a:lnTo>
                    <a:pt x="0" y="634808"/>
                  </a:lnTo>
                  <a:lnTo>
                    <a:pt x="0" y="628935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41297" y="0"/>
                  </a:lnTo>
                  <a:lnTo>
                    <a:pt x="4574095" y="21914"/>
                  </a:lnTo>
                  <a:lnTo>
                    <a:pt x="4579714" y="38417"/>
                  </a:lnTo>
                  <a:lnTo>
                    <a:pt x="4579714" y="634808"/>
                  </a:lnTo>
                  <a:lnTo>
                    <a:pt x="4557799" y="667607"/>
                  </a:lnTo>
                  <a:lnTo>
                    <a:pt x="4546946" y="672102"/>
                  </a:lnTo>
                  <a:lnTo>
                    <a:pt x="4541297" y="6732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0714" y="4626487"/>
            <a:ext cx="42310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urier New"/>
                <a:cs typeface="Courier New"/>
              </a:rPr>
              <a:t>inicio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&gt;&gt;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[tarea1,</a:t>
            </a:r>
            <a:r>
              <a:rPr sz="1300" spc="1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tarea2,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tarea3]</a:t>
            </a:r>
            <a:r>
              <a:rPr sz="1300" spc="1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&gt;&gt;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con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58255" y="3279647"/>
            <a:ext cx="4950460" cy="2392680"/>
            <a:chOff x="5858255" y="3279647"/>
            <a:chExt cx="4950460" cy="2392680"/>
          </a:xfrm>
        </p:grpSpPr>
        <p:sp>
          <p:nvSpPr>
            <p:cNvPr id="13" name="object 13"/>
            <p:cNvSpPr/>
            <p:nvPr/>
          </p:nvSpPr>
          <p:spPr>
            <a:xfrm>
              <a:off x="5858255" y="3279647"/>
              <a:ext cx="4950460" cy="2392680"/>
            </a:xfrm>
            <a:custGeom>
              <a:avLst/>
              <a:gdLst/>
              <a:ahLst/>
              <a:cxnLst/>
              <a:rect l="l" t="t" r="r" b="b"/>
              <a:pathLst>
                <a:path w="4950459" h="2392679">
                  <a:moveTo>
                    <a:pt x="4949951" y="2392679"/>
                  </a:moveTo>
                  <a:lnTo>
                    <a:pt x="0" y="2392679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542"/>
                  </a:lnTo>
                  <a:lnTo>
                    <a:pt x="228790" y="151542"/>
                  </a:lnTo>
                  <a:lnTo>
                    <a:pt x="221720" y="152191"/>
                  </a:lnTo>
                  <a:lnTo>
                    <a:pt x="194005" y="179905"/>
                  </a:lnTo>
                  <a:lnTo>
                    <a:pt x="193357" y="186975"/>
                  </a:lnTo>
                  <a:lnTo>
                    <a:pt x="193357" y="2118074"/>
                  </a:lnTo>
                  <a:lnTo>
                    <a:pt x="215188" y="2150912"/>
                  </a:lnTo>
                  <a:lnTo>
                    <a:pt x="228790" y="2153507"/>
                  </a:lnTo>
                  <a:lnTo>
                    <a:pt x="4949951" y="2153507"/>
                  </a:lnTo>
                  <a:lnTo>
                    <a:pt x="4949951" y="2392679"/>
                  </a:lnTo>
                  <a:close/>
                </a:path>
                <a:path w="4950459" h="2392679">
                  <a:moveTo>
                    <a:pt x="4949951" y="2153507"/>
                  </a:moveTo>
                  <a:lnTo>
                    <a:pt x="4719923" y="2153507"/>
                  </a:lnTo>
                  <a:lnTo>
                    <a:pt x="4726992" y="2152858"/>
                  </a:lnTo>
                  <a:lnTo>
                    <a:pt x="4733524" y="2150912"/>
                  </a:lnTo>
                  <a:lnTo>
                    <a:pt x="4755356" y="2118074"/>
                  </a:lnTo>
                  <a:lnTo>
                    <a:pt x="4755356" y="186975"/>
                  </a:lnTo>
                  <a:lnTo>
                    <a:pt x="4733524" y="154137"/>
                  </a:lnTo>
                  <a:lnTo>
                    <a:pt x="4719923" y="151542"/>
                  </a:lnTo>
                  <a:lnTo>
                    <a:pt x="4949951" y="151542"/>
                  </a:lnTo>
                  <a:lnTo>
                    <a:pt x="4949951" y="215350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2755" y="3422332"/>
              <a:ext cx="4580255" cy="2019935"/>
            </a:xfrm>
            <a:custGeom>
              <a:avLst/>
              <a:gdLst/>
              <a:ahLst/>
              <a:cxnLst/>
              <a:rect l="l" t="t" r="r" b="b"/>
              <a:pathLst>
                <a:path w="4580255" h="2019935">
                  <a:moveTo>
                    <a:pt x="4541297" y="2019681"/>
                  </a:moveTo>
                  <a:lnTo>
                    <a:pt x="38418" y="2019681"/>
                  </a:lnTo>
                  <a:lnTo>
                    <a:pt x="32768" y="2018557"/>
                  </a:lnTo>
                  <a:lnTo>
                    <a:pt x="1123" y="1986912"/>
                  </a:lnTo>
                  <a:lnTo>
                    <a:pt x="0" y="1981263"/>
                  </a:lnTo>
                  <a:lnTo>
                    <a:pt x="0" y="1975389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8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1981263"/>
                  </a:lnTo>
                  <a:lnTo>
                    <a:pt x="4557799" y="2014061"/>
                  </a:lnTo>
                  <a:lnTo>
                    <a:pt x="4546947" y="2018557"/>
                  </a:lnTo>
                  <a:lnTo>
                    <a:pt x="4541297" y="2019681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47082" y="3608049"/>
            <a:ext cx="26771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ourier New"/>
                <a:cs typeface="Courier New"/>
              </a:rPr>
              <a:t>from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airﬂow.operators.python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import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BranchPythonOperator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7082" y="3814633"/>
            <a:ext cx="125730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 indent="-189865">
              <a:lnSpc>
                <a:spcPct val="106600"/>
              </a:lnSpc>
              <a:spcBef>
                <a:spcPts val="100"/>
              </a:spcBef>
            </a:pPr>
            <a:r>
              <a:rPr sz="600" dirty="0">
                <a:latin typeface="Courier New"/>
                <a:cs typeface="Courier New"/>
              </a:rPr>
              <a:t>def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elegir_ruta(**kwargs): </a:t>
            </a:r>
            <a:r>
              <a:rPr sz="600" dirty="0">
                <a:latin typeface="Courier New"/>
                <a:cs typeface="Courier New"/>
              </a:rPr>
              <a:t>if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condicion:</a:t>
            </a:r>
            <a:endParaRPr sz="600">
              <a:latin typeface="Courier New"/>
              <a:cs typeface="Courier New"/>
            </a:endParaRPr>
          </a:p>
          <a:p>
            <a:pPr marL="201930" marR="99695" indent="189230">
              <a:lnSpc>
                <a:spcPct val="116300"/>
              </a:lnSpc>
            </a:pPr>
            <a:r>
              <a:rPr sz="600" dirty="0">
                <a:latin typeface="Courier New"/>
                <a:cs typeface="Courier New"/>
              </a:rPr>
              <a:t>return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'tarea_a' else:</a:t>
            </a:r>
            <a:endParaRPr sz="600">
              <a:latin typeface="Courier New"/>
              <a:cs typeface="Courier New"/>
            </a:endParaRPr>
          </a:p>
          <a:p>
            <a:pPr marL="39116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return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'tarea_b'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9782" y="4434710"/>
            <a:ext cx="1515110" cy="4419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9230" indent="-189865">
              <a:lnSpc>
                <a:spcPct val="112999"/>
              </a:lnSpc>
              <a:spcBef>
                <a:spcPts val="120"/>
              </a:spcBef>
            </a:pPr>
            <a:r>
              <a:rPr sz="600" dirty="0">
                <a:latin typeface="Courier New"/>
                <a:cs typeface="Courier New"/>
              </a:rPr>
              <a:t>decision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BranchPythonOperator( task_id='decision', python_callable=elegir_ruta, dag=dag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7082" y="4865921"/>
            <a:ext cx="1445895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0" dirty="0">
                <a:latin typeface="Courier New"/>
                <a:cs typeface="Courier New"/>
              </a:rPr>
              <a:t>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Courier New"/>
                <a:cs typeface="Courier New"/>
              </a:rPr>
              <a:t>decision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&gt;&gt;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[tarea_a,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tarea_b]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50925">
              <a:lnSpc>
                <a:spcPct val="100000"/>
              </a:lnSpc>
              <a:spcBef>
                <a:spcPts val="135"/>
              </a:spcBef>
            </a:pPr>
            <a:r>
              <a:rPr dirty="0"/>
              <a:t>Casos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spc="-10" dirty="0"/>
              <a:t>Prácticos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1960721"/>
            <a:ext cx="106299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3130010"/>
            <a:ext cx="106299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4299299"/>
            <a:ext cx="106299" cy="1062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4510" rIns="0" bIns="0" rtlCol="0">
            <a:spAutoFit/>
          </a:bodyPr>
          <a:lstStyle/>
          <a:p>
            <a:pPr marL="12700" marR="762000">
              <a:lnSpc>
                <a:spcPct val="118400"/>
              </a:lnSpc>
              <a:spcBef>
                <a:spcPts val="90"/>
              </a:spcBef>
            </a:pPr>
            <a:r>
              <a:rPr sz="2750" dirty="0">
                <a:solidFill>
                  <a:srgbClr val="000000"/>
                </a:solidFill>
              </a:rPr>
              <a:t>Procesamiento</a:t>
            </a:r>
            <a:r>
              <a:rPr sz="2750" spc="12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diario</a:t>
            </a:r>
            <a:r>
              <a:rPr sz="2750" spc="120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de </a:t>
            </a:r>
            <a:r>
              <a:rPr sz="2750" dirty="0">
                <a:solidFill>
                  <a:srgbClr val="000000"/>
                </a:solidFill>
              </a:rPr>
              <a:t>archivos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70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registro</a:t>
            </a:r>
            <a:endParaRPr sz="2750"/>
          </a:p>
          <a:p>
            <a:pPr marL="12700" marR="5080">
              <a:lnSpc>
                <a:spcPct val="118400"/>
              </a:lnSpc>
              <a:spcBef>
                <a:spcPts val="1395"/>
              </a:spcBef>
            </a:pPr>
            <a:r>
              <a:rPr sz="2750" dirty="0">
                <a:solidFill>
                  <a:srgbClr val="000000"/>
                </a:solidFill>
              </a:rPr>
              <a:t>Sincronización</a:t>
            </a:r>
            <a:r>
              <a:rPr sz="2750" spc="8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9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datos</a:t>
            </a:r>
            <a:r>
              <a:rPr sz="2750" spc="95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entre sistemas</a:t>
            </a:r>
            <a:endParaRPr sz="2750"/>
          </a:p>
          <a:p>
            <a:pPr marL="12700" marR="782320">
              <a:lnSpc>
                <a:spcPct val="118400"/>
              </a:lnSpc>
              <a:spcBef>
                <a:spcPts val="1390"/>
              </a:spcBef>
            </a:pPr>
            <a:r>
              <a:rPr sz="2750" dirty="0">
                <a:solidFill>
                  <a:srgbClr val="000000"/>
                </a:solidFill>
              </a:rPr>
              <a:t>Generación</a:t>
            </a:r>
            <a:r>
              <a:rPr sz="2750" spc="7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90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informes periódicos</a:t>
            </a:r>
            <a:endParaRPr sz="275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7636" y="1960721"/>
            <a:ext cx="106298" cy="106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7636" y="3130010"/>
            <a:ext cx="106298" cy="1062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7636" y="4299299"/>
            <a:ext cx="106298" cy="10629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4392" rIns="0" bIns="0" rtlCol="0">
            <a:spAutoFit/>
          </a:bodyPr>
          <a:lstStyle/>
          <a:p>
            <a:pPr marL="293370" marR="378460">
              <a:lnSpc>
                <a:spcPct val="118400"/>
              </a:lnSpc>
              <a:spcBef>
                <a:spcPts val="90"/>
              </a:spcBef>
            </a:pPr>
            <a:r>
              <a:rPr sz="2750" dirty="0">
                <a:solidFill>
                  <a:srgbClr val="000000"/>
                </a:solidFill>
              </a:rPr>
              <a:t>Entrenamiento</a:t>
            </a:r>
            <a:r>
              <a:rPr sz="2750" spc="10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y</a:t>
            </a:r>
            <a:r>
              <a:rPr sz="2750" spc="95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despliegue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modelos</a:t>
            </a:r>
            <a:r>
              <a:rPr sz="2750" spc="5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ML</a:t>
            </a:r>
            <a:endParaRPr sz="2750"/>
          </a:p>
          <a:p>
            <a:pPr marL="293370" marR="821055">
              <a:lnSpc>
                <a:spcPct val="118400"/>
              </a:lnSpc>
              <a:spcBef>
                <a:spcPts val="1395"/>
              </a:spcBef>
            </a:pPr>
            <a:r>
              <a:rPr sz="2750" spc="-10" dirty="0">
                <a:solidFill>
                  <a:srgbClr val="000000"/>
                </a:solidFill>
              </a:rPr>
              <a:t>Validación</a:t>
            </a:r>
            <a:r>
              <a:rPr sz="2750" spc="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y</a:t>
            </a:r>
            <a:r>
              <a:rPr sz="2750" spc="2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limpieza</a:t>
            </a:r>
            <a:r>
              <a:rPr sz="2750" spc="15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de </a:t>
            </a:r>
            <a:r>
              <a:rPr sz="2750" spc="-10" dirty="0">
                <a:solidFill>
                  <a:srgbClr val="000000"/>
                </a:solidFill>
              </a:rPr>
              <a:t>datos</a:t>
            </a:r>
            <a:endParaRPr sz="2750"/>
          </a:p>
          <a:p>
            <a:pPr marL="293370" marR="5080">
              <a:lnSpc>
                <a:spcPct val="118400"/>
              </a:lnSpc>
              <a:spcBef>
                <a:spcPts val="1390"/>
              </a:spcBef>
            </a:pPr>
            <a:r>
              <a:rPr sz="2750" dirty="0">
                <a:solidFill>
                  <a:srgbClr val="000000"/>
                </a:solidFill>
              </a:rPr>
              <a:t>Integración</a:t>
            </a:r>
            <a:r>
              <a:rPr sz="2750" spc="7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con</a:t>
            </a:r>
            <a:r>
              <a:rPr sz="2750" spc="8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servicios</a:t>
            </a:r>
            <a:r>
              <a:rPr sz="2750" spc="8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en</a:t>
            </a:r>
            <a:r>
              <a:rPr sz="2750" spc="85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la </a:t>
            </a:r>
            <a:r>
              <a:rPr sz="2750" dirty="0">
                <a:solidFill>
                  <a:srgbClr val="000000"/>
                </a:solidFill>
              </a:rPr>
              <a:t>nube</a:t>
            </a:r>
            <a:r>
              <a:rPr sz="2750" spc="-4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(AWS,</a:t>
            </a:r>
            <a:r>
              <a:rPr sz="2750" spc="-20" dirty="0">
                <a:solidFill>
                  <a:srgbClr val="000000"/>
                </a:solidFill>
              </a:rPr>
              <a:t> </a:t>
            </a:r>
            <a:r>
              <a:rPr sz="2750" spc="-65" dirty="0">
                <a:solidFill>
                  <a:srgbClr val="000000"/>
                </a:solidFill>
              </a:rPr>
              <a:t>GCP,</a:t>
            </a:r>
            <a:r>
              <a:rPr sz="2750" spc="-145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Azure)</a:t>
            </a:r>
            <a:endParaRPr sz="2750"/>
          </a:p>
        </p:txBody>
      </p:sp>
      <p:sp>
        <p:nvSpPr>
          <p:cNvPr id="11" name="object 11"/>
          <p:cNvSpPr txBox="1"/>
          <p:nvPr/>
        </p:nvSpPr>
        <p:spPr>
          <a:xfrm>
            <a:off x="8614588" y="5774785"/>
            <a:ext cx="22510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Apache</a:t>
            </a:r>
            <a:r>
              <a:rPr sz="16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Airflow</a:t>
            </a:r>
            <a:r>
              <a:rPr sz="1650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para</a:t>
            </a:r>
            <a:r>
              <a:rPr sz="1650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666666"/>
                </a:solidFill>
                <a:latin typeface="Times New Roman"/>
                <a:cs typeface="Times New Roman"/>
              </a:rPr>
              <a:t>ETL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356C6-2F1D-4CF0-810F-2FD16DE1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410"/>
            <a:ext cx="10439400" cy="1800493"/>
          </a:xfrm>
        </p:spPr>
        <p:txBody>
          <a:bodyPr/>
          <a:lstStyle/>
          <a:p>
            <a:pPr algn="ctr"/>
            <a:r>
              <a:rPr lang="es-ES" dirty="0"/>
              <a:t>Fundamentos de Orquestación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FA714-A6E2-4461-BF73-AC8358F28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41525"/>
            <a:ext cx="10058400" cy="4396012"/>
          </a:xfrm>
        </p:spPr>
        <p:txBody>
          <a:bodyPr vert="horz" wrap="square" lIns="0" tIns="12065" rIns="0" bIns="0" rtlCol="0">
            <a:spAutoFit/>
          </a:bodyPr>
          <a:lstStyle/>
          <a:p>
            <a:pPr marL="469900" marR="1022350" indent="-457200" algn="just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orquestación de datos es la coordinación y automatización del flujo de datos a través de varias herramientas y sistemas para ofrecer productos de datos y análisis de calidad.</a:t>
            </a:r>
          </a:p>
          <a:p>
            <a:pPr marL="469900" marR="1022350" indent="-457200" algn="just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camino hacia las soluciones modernas de orquestación de datos como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Airflow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tuvo varias evoluciones, empezando por herramientas básicas de programación basadas en el tiempo (por ejemplo, Cron, WTS), seguidas de software propietario (por ejemplo,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AutoSys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Informatica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y, por último, soluciones de código abierto más antiguas (por ejemplo,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Oozie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Luigi).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3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Características</a:t>
            </a:r>
            <a:r>
              <a:rPr spc="-250" dirty="0"/>
              <a:t> </a:t>
            </a:r>
            <a:r>
              <a:rPr spc="-10" dirty="0"/>
              <a:t>Avanzadas</a:t>
            </a:r>
          </a:p>
        </p:txBody>
      </p:sp>
      <p:sp>
        <p:nvSpPr>
          <p:cNvPr id="3" name="object 3"/>
          <p:cNvSpPr/>
          <p:nvPr/>
        </p:nvSpPr>
        <p:spPr>
          <a:xfrm>
            <a:off x="577214" y="1500092"/>
            <a:ext cx="5049520" cy="4287520"/>
          </a:xfrm>
          <a:custGeom>
            <a:avLst/>
            <a:gdLst/>
            <a:ahLst/>
            <a:cxnLst/>
            <a:rect l="l" t="t" r="r" b="b"/>
            <a:pathLst>
              <a:path w="5049520" h="4287520">
                <a:moveTo>
                  <a:pt x="5010784" y="4287392"/>
                </a:moveTo>
                <a:lnTo>
                  <a:pt x="38417" y="4287392"/>
                </a:lnTo>
                <a:lnTo>
                  <a:pt x="32768" y="4286268"/>
                </a:lnTo>
                <a:lnTo>
                  <a:pt x="1123" y="4254623"/>
                </a:lnTo>
                <a:lnTo>
                  <a:pt x="0" y="4248974"/>
                </a:lnTo>
                <a:lnTo>
                  <a:pt x="0" y="4243101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2" y="21915"/>
                </a:lnTo>
                <a:lnTo>
                  <a:pt x="5049201" y="38417"/>
                </a:lnTo>
                <a:lnTo>
                  <a:pt x="5049201" y="4248974"/>
                </a:lnTo>
                <a:lnTo>
                  <a:pt x="5027286" y="4281772"/>
                </a:lnTo>
                <a:lnTo>
                  <a:pt x="5016433" y="4286268"/>
                </a:lnTo>
                <a:lnTo>
                  <a:pt x="5010784" y="4287392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6011" y="1329503"/>
            <a:ext cx="3771900" cy="139192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3450" spc="-10" dirty="0">
                <a:solidFill>
                  <a:srgbClr val="373C3C"/>
                </a:solidFill>
                <a:latin typeface="Times New Roman"/>
                <a:cs typeface="Times New Roman"/>
              </a:rPr>
              <a:t>XComs</a:t>
            </a: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2200" dirty="0">
                <a:latin typeface="Times New Roman"/>
                <a:cs typeface="Times New Roman"/>
              </a:rPr>
              <a:t>Intercambio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datos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entre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tareas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03581" y="1500092"/>
            <a:ext cx="5049520" cy="4287520"/>
            <a:chOff x="5803581" y="1500092"/>
            <a:chExt cx="5049520" cy="4287520"/>
          </a:xfrm>
        </p:grpSpPr>
        <p:sp>
          <p:nvSpPr>
            <p:cNvPr id="6" name="object 6"/>
            <p:cNvSpPr/>
            <p:nvPr/>
          </p:nvSpPr>
          <p:spPr>
            <a:xfrm>
              <a:off x="5803581" y="1500092"/>
              <a:ext cx="5049520" cy="4287520"/>
            </a:xfrm>
            <a:custGeom>
              <a:avLst/>
              <a:gdLst/>
              <a:ahLst/>
              <a:cxnLst/>
              <a:rect l="l" t="t" r="r" b="b"/>
              <a:pathLst>
                <a:path w="5049520" h="4287520">
                  <a:moveTo>
                    <a:pt x="5010784" y="4287392"/>
                  </a:moveTo>
                  <a:lnTo>
                    <a:pt x="38417" y="4287392"/>
                  </a:lnTo>
                  <a:lnTo>
                    <a:pt x="32768" y="4286268"/>
                  </a:lnTo>
                  <a:lnTo>
                    <a:pt x="1124" y="4254623"/>
                  </a:lnTo>
                  <a:lnTo>
                    <a:pt x="0" y="4248974"/>
                  </a:lnTo>
                  <a:lnTo>
                    <a:pt x="0" y="4243101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1" y="21915"/>
                  </a:lnTo>
                  <a:lnTo>
                    <a:pt x="5049201" y="38417"/>
                  </a:lnTo>
                  <a:lnTo>
                    <a:pt x="5049201" y="4248974"/>
                  </a:lnTo>
                  <a:lnTo>
                    <a:pt x="5027286" y="4281772"/>
                  </a:lnTo>
                  <a:lnTo>
                    <a:pt x="5016434" y="4286268"/>
                  </a:lnTo>
                  <a:lnTo>
                    <a:pt x="5010784" y="4287392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2430208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2881978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3333749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4130992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4582762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20"/>
              </a:spcBef>
            </a:pPr>
            <a:r>
              <a:rPr dirty="0"/>
              <a:t>Otras</a:t>
            </a:r>
            <a:r>
              <a:rPr spc="-15" dirty="0"/>
              <a:t> </a:t>
            </a:r>
            <a:r>
              <a:rPr spc="-10" dirty="0"/>
              <a:t>características</a:t>
            </a:r>
          </a:p>
          <a:p>
            <a:pPr marL="355600">
              <a:lnSpc>
                <a:spcPct val="100000"/>
              </a:lnSpc>
              <a:spcBef>
                <a:spcPts val="161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Pools:</a:t>
            </a:r>
            <a:r>
              <a:rPr sz="1850" b="1" spc="4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Control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recursos</a:t>
            </a:r>
            <a:r>
              <a:rPr sz="1850" spc="4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y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concurrencia</a:t>
            </a:r>
            <a:endParaRPr sz="18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3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SLAs:</a:t>
            </a:r>
            <a:r>
              <a:rPr sz="1850" b="1" spc="4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Monitoreo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tiempos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ejecución</a:t>
            </a:r>
            <a:endParaRPr sz="1850" dirty="0">
              <a:latin typeface="Times New Roman"/>
              <a:cs typeface="Times New Roman"/>
            </a:endParaRPr>
          </a:p>
          <a:p>
            <a:pPr marL="355600" marR="336550">
              <a:lnSpc>
                <a:spcPct val="119400"/>
              </a:lnSpc>
              <a:spcBef>
                <a:spcPts val="90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Callbacks:</a:t>
            </a:r>
            <a:r>
              <a:rPr sz="1850" b="1" spc="6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Funciones</a:t>
            </a:r>
            <a:r>
              <a:rPr sz="1850" spc="6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para</a:t>
            </a:r>
            <a:r>
              <a:rPr sz="1850" spc="7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eventos</a:t>
            </a:r>
            <a:r>
              <a:rPr sz="1850" spc="65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del </a:t>
            </a:r>
            <a:r>
              <a:rPr sz="1850" dirty="0">
                <a:solidFill>
                  <a:srgbClr val="000000"/>
                </a:solidFill>
              </a:rPr>
              <a:t>ciclo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spc="-20" dirty="0">
                <a:solidFill>
                  <a:srgbClr val="000000"/>
                </a:solidFill>
              </a:rPr>
              <a:t>vida</a:t>
            </a:r>
            <a:endParaRPr sz="18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10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Plugins:</a:t>
            </a:r>
            <a:r>
              <a:rPr sz="1850" b="1" spc="7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Extensión</a:t>
            </a:r>
            <a:r>
              <a:rPr sz="1850" spc="8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80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funcionalidades</a:t>
            </a:r>
            <a:endParaRPr sz="1850" dirty="0">
              <a:latin typeface="Times New Roman"/>
              <a:cs typeface="Times New Roman"/>
            </a:endParaRPr>
          </a:p>
          <a:p>
            <a:pPr marL="355600" marR="5080">
              <a:lnSpc>
                <a:spcPct val="119400"/>
              </a:lnSpc>
              <a:spcBef>
                <a:spcPts val="90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Lineage:</a:t>
            </a:r>
            <a:r>
              <a:rPr sz="1850" b="1" spc="7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Seguimiento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dependencias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de </a:t>
            </a:r>
            <a:r>
              <a:rPr sz="1850" spc="-10" dirty="0">
                <a:solidFill>
                  <a:srgbClr val="000000"/>
                </a:solidFill>
              </a:rPr>
              <a:t>datos</a:t>
            </a:r>
            <a:endParaRPr sz="185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0936" y="2785871"/>
            <a:ext cx="4950460" cy="2868295"/>
            <a:chOff x="630936" y="2785871"/>
            <a:chExt cx="4950460" cy="2868295"/>
          </a:xfrm>
        </p:grpSpPr>
        <p:sp>
          <p:nvSpPr>
            <p:cNvPr id="14" name="object 14"/>
            <p:cNvSpPr/>
            <p:nvPr/>
          </p:nvSpPr>
          <p:spPr>
            <a:xfrm>
              <a:off x="630936" y="2785871"/>
              <a:ext cx="4950460" cy="2868295"/>
            </a:xfrm>
            <a:custGeom>
              <a:avLst/>
              <a:gdLst/>
              <a:ahLst/>
              <a:cxnLst/>
              <a:rect l="l" t="t" r="r" b="b"/>
              <a:pathLst>
                <a:path w="4950460" h="2868295">
                  <a:moveTo>
                    <a:pt x="4949951" y="2868167"/>
                  </a:moveTo>
                  <a:lnTo>
                    <a:pt x="0" y="2868167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49256"/>
                  </a:lnTo>
                  <a:lnTo>
                    <a:pt x="229742" y="149256"/>
                  </a:lnTo>
                  <a:lnTo>
                    <a:pt x="222673" y="149905"/>
                  </a:lnTo>
                  <a:lnTo>
                    <a:pt x="194958" y="177619"/>
                  </a:lnTo>
                  <a:lnTo>
                    <a:pt x="194309" y="184689"/>
                  </a:lnTo>
                  <a:lnTo>
                    <a:pt x="194309" y="2594133"/>
                  </a:lnTo>
                  <a:lnTo>
                    <a:pt x="216140" y="2626971"/>
                  </a:lnTo>
                  <a:lnTo>
                    <a:pt x="229742" y="2629566"/>
                  </a:lnTo>
                  <a:lnTo>
                    <a:pt x="4949951" y="2629566"/>
                  </a:lnTo>
                  <a:lnTo>
                    <a:pt x="4949951" y="2868167"/>
                  </a:lnTo>
                  <a:close/>
                </a:path>
                <a:path w="4950460" h="2868295">
                  <a:moveTo>
                    <a:pt x="4949951" y="2629566"/>
                  </a:moveTo>
                  <a:lnTo>
                    <a:pt x="4720875" y="2629566"/>
                  </a:lnTo>
                  <a:lnTo>
                    <a:pt x="4727945" y="2628917"/>
                  </a:lnTo>
                  <a:lnTo>
                    <a:pt x="4734477" y="2626971"/>
                  </a:lnTo>
                  <a:lnTo>
                    <a:pt x="4756308" y="2594133"/>
                  </a:lnTo>
                  <a:lnTo>
                    <a:pt x="4756308" y="184689"/>
                  </a:lnTo>
                  <a:lnTo>
                    <a:pt x="4734477" y="151851"/>
                  </a:lnTo>
                  <a:lnTo>
                    <a:pt x="4720875" y="149256"/>
                  </a:lnTo>
                  <a:lnTo>
                    <a:pt x="4949951" y="149256"/>
                  </a:lnTo>
                  <a:lnTo>
                    <a:pt x="4949951" y="2629566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387" y="2926270"/>
              <a:ext cx="4580255" cy="2498090"/>
            </a:xfrm>
            <a:custGeom>
              <a:avLst/>
              <a:gdLst/>
              <a:ahLst/>
              <a:cxnLst/>
              <a:rect l="l" t="t" r="r" b="b"/>
              <a:pathLst>
                <a:path w="4580255" h="2498090">
                  <a:moveTo>
                    <a:pt x="4541297" y="2498026"/>
                  </a:moveTo>
                  <a:lnTo>
                    <a:pt x="38417" y="2498026"/>
                  </a:lnTo>
                  <a:lnTo>
                    <a:pt x="32767" y="2496902"/>
                  </a:lnTo>
                  <a:lnTo>
                    <a:pt x="1123" y="2465258"/>
                  </a:lnTo>
                  <a:lnTo>
                    <a:pt x="0" y="2459608"/>
                  </a:lnTo>
                  <a:lnTo>
                    <a:pt x="0" y="2453735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2459608"/>
                  </a:lnTo>
                  <a:lnTo>
                    <a:pt x="4557799" y="2492406"/>
                  </a:lnTo>
                  <a:lnTo>
                    <a:pt x="4546946" y="2496902"/>
                  </a:lnTo>
                  <a:lnTo>
                    <a:pt x="4541297" y="24980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20714" y="3083133"/>
            <a:ext cx="4232275" cy="20808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dirty="0">
                <a:latin typeface="Courier New"/>
                <a:cs typeface="Courier New"/>
              </a:rPr>
              <a:t>def</a:t>
            </a:r>
            <a:r>
              <a:rPr sz="1100" spc="-10" dirty="0">
                <a:latin typeface="Courier New"/>
                <a:cs typeface="Courier New"/>
              </a:rPr>
              <a:t> tarea1(**kwargs):</a:t>
            </a:r>
            <a:endParaRPr sz="1100" dirty="0">
              <a:latin typeface="Courier New"/>
              <a:cs typeface="Courier New"/>
            </a:endParaRPr>
          </a:p>
          <a:p>
            <a:pPr marL="348615" marR="5080">
              <a:lnSpc>
                <a:spcPct val="111000"/>
              </a:lnSpc>
            </a:pPr>
            <a:r>
              <a:rPr sz="1100" dirty="0">
                <a:latin typeface="Courier New"/>
                <a:cs typeface="Courier New"/>
              </a:rPr>
              <a:t>#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Guardar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valor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XCom </a:t>
            </a:r>
            <a:r>
              <a:rPr sz="1100" spc="-10" dirty="0">
                <a:latin typeface="Courier New"/>
                <a:cs typeface="Courier New"/>
              </a:rPr>
              <a:t>kwargs['ti'].xcom_push(key='resultado',</a:t>
            </a:r>
            <a:r>
              <a:rPr sz="1100" spc="19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value=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def</a:t>
            </a:r>
            <a:r>
              <a:rPr sz="1100" spc="-10" dirty="0">
                <a:latin typeface="Courier New"/>
                <a:cs typeface="Courier New"/>
              </a:rPr>
              <a:t> tarea2(**kwargs):</a:t>
            </a:r>
            <a:endParaRPr sz="11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#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Obtener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valor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de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XCom</a:t>
            </a:r>
            <a:endParaRPr sz="1100" dirty="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valor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10" dirty="0">
                <a:latin typeface="Courier New"/>
                <a:cs typeface="Courier New"/>
              </a:rPr>
              <a:t> kwargs['ti'].xcom_pull(</a:t>
            </a:r>
            <a:endParaRPr sz="1100" dirty="0">
              <a:latin typeface="Courier New"/>
              <a:cs typeface="Courier New"/>
            </a:endParaRPr>
          </a:p>
          <a:p>
            <a:pPr marL="685165" marR="2023745">
              <a:lnSpc>
                <a:spcPct val="111000"/>
              </a:lnSpc>
              <a:spcBef>
                <a:spcPts val="70"/>
              </a:spcBef>
            </a:pPr>
            <a:r>
              <a:rPr sz="1100" spc="-10" dirty="0">
                <a:latin typeface="Courier New"/>
                <a:cs typeface="Courier New"/>
              </a:rPr>
              <a:t>task_ids='tarea1', key='resultado'</a:t>
            </a:r>
            <a:endParaRPr sz="1100" dirty="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145"/>
              </a:spcBef>
            </a:pPr>
            <a:r>
              <a:rPr sz="1100" spc="-50" dirty="0"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print(f"Valor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recibido: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{valor}")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2873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4075">
              <a:lnSpc>
                <a:spcPct val="100000"/>
              </a:lnSpc>
              <a:spcBef>
                <a:spcPts val="135"/>
              </a:spcBef>
            </a:pPr>
            <a:r>
              <a:rPr dirty="0"/>
              <a:t>Monitoreo</a:t>
            </a:r>
            <a:r>
              <a:rPr spc="-2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spc="-10" dirty="0"/>
              <a:t>Depuración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214" y="1482375"/>
            <a:ext cx="5049520" cy="4323080"/>
            <a:chOff x="577214" y="1482375"/>
            <a:chExt cx="5049520" cy="4323080"/>
          </a:xfrm>
        </p:grpSpPr>
        <p:sp>
          <p:nvSpPr>
            <p:cNvPr id="4" name="object 4"/>
            <p:cNvSpPr/>
            <p:nvPr/>
          </p:nvSpPr>
          <p:spPr>
            <a:xfrm>
              <a:off x="577214" y="1482375"/>
              <a:ext cx="5049520" cy="4323080"/>
            </a:xfrm>
            <a:custGeom>
              <a:avLst/>
              <a:gdLst/>
              <a:ahLst/>
              <a:cxnLst/>
              <a:rect l="l" t="t" r="r" b="b"/>
              <a:pathLst>
                <a:path w="5049520" h="4323080">
                  <a:moveTo>
                    <a:pt x="5010784" y="4322825"/>
                  </a:moveTo>
                  <a:lnTo>
                    <a:pt x="38417" y="4322825"/>
                  </a:lnTo>
                  <a:lnTo>
                    <a:pt x="32768" y="4321701"/>
                  </a:lnTo>
                  <a:lnTo>
                    <a:pt x="1123" y="4290057"/>
                  </a:lnTo>
                  <a:lnTo>
                    <a:pt x="0" y="4284407"/>
                  </a:lnTo>
                  <a:lnTo>
                    <a:pt x="0" y="4278534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2" y="21915"/>
                  </a:lnTo>
                  <a:lnTo>
                    <a:pt x="5049201" y="38417"/>
                  </a:lnTo>
                  <a:lnTo>
                    <a:pt x="5049201" y="4284407"/>
                  </a:lnTo>
                  <a:lnTo>
                    <a:pt x="5027286" y="4317206"/>
                  </a:lnTo>
                  <a:lnTo>
                    <a:pt x="5016433" y="4321701"/>
                  </a:lnTo>
                  <a:lnTo>
                    <a:pt x="5010784" y="4322825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575" y="3174301"/>
              <a:ext cx="88582" cy="885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575" y="4201858"/>
              <a:ext cx="88582" cy="885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9575" y="4786502"/>
              <a:ext cx="88582" cy="8858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 marR="918210" indent="-294005">
              <a:lnSpc>
                <a:spcPct val="100699"/>
              </a:lnSpc>
              <a:spcBef>
                <a:spcPts val="100"/>
              </a:spcBef>
            </a:pPr>
            <a:r>
              <a:rPr spc="-10" dirty="0"/>
              <a:t>Herramientas Integradas</a:t>
            </a:r>
          </a:p>
          <a:p>
            <a:pPr marL="145415" marR="443865">
              <a:lnSpc>
                <a:spcPct val="116300"/>
              </a:lnSpc>
              <a:spcBef>
                <a:spcPts val="1275"/>
              </a:spcBef>
            </a:pPr>
            <a:r>
              <a:rPr sz="2450" dirty="0">
                <a:solidFill>
                  <a:srgbClr val="000000"/>
                </a:solidFill>
              </a:rPr>
              <a:t>Interfaz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web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para</a:t>
            </a:r>
            <a:r>
              <a:rPr sz="2450" spc="-5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visualizar </a:t>
            </a:r>
            <a:r>
              <a:rPr sz="2450" dirty="0">
                <a:solidFill>
                  <a:srgbClr val="000000"/>
                </a:solidFill>
              </a:rPr>
              <a:t>estado</a:t>
            </a:r>
            <a:r>
              <a:rPr sz="2450" spc="-5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de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DAGs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y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tareas</a:t>
            </a:r>
            <a:endParaRPr sz="2450"/>
          </a:p>
          <a:p>
            <a:pPr marL="145415">
              <a:lnSpc>
                <a:spcPct val="100000"/>
              </a:lnSpc>
              <a:spcBef>
                <a:spcPts val="1730"/>
              </a:spcBef>
            </a:pPr>
            <a:r>
              <a:rPr sz="2450" dirty="0">
                <a:solidFill>
                  <a:srgbClr val="000000"/>
                </a:solidFill>
              </a:rPr>
              <a:t>Logs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detallados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para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cada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tarea</a:t>
            </a:r>
            <a:endParaRPr sz="2450"/>
          </a:p>
          <a:p>
            <a:pPr marL="145415" marR="185420">
              <a:lnSpc>
                <a:spcPct val="116199"/>
              </a:lnSpc>
              <a:spcBef>
                <a:spcPts val="1190"/>
              </a:spcBef>
            </a:pPr>
            <a:r>
              <a:rPr sz="2450" dirty="0">
                <a:solidFill>
                  <a:srgbClr val="000000"/>
                </a:solidFill>
              </a:rPr>
              <a:t>Alertas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por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correo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electrónico </a:t>
            </a:r>
            <a:r>
              <a:rPr sz="2450" dirty="0">
                <a:solidFill>
                  <a:srgbClr val="000000"/>
                </a:solidFill>
              </a:rPr>
              <a:t>en</a:t>
            </a:r>
            <a:r>
              <a:rPr sz="2450" spc="-3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caso</a:t>
            </a:r>
            <a:r>
              <a:rPr sz="2450" spc="-3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de</a:t>
            </a:r>
            <a:r>
              <a:rPr sz="2450" spc="-3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fallos</a:t>
            </a:r>
            <a:endParaRPr sz="2450"/>
          </a:p>
        </p:txBody>
      </p:sp>
      <p:sp>
        <p:nvSpPr>
          <p:cNvPr id="9" name="object 9"/>
          <p:cNvSpPr/>
          <p:nvPr/>
        </p:nvSpPr>
        <p:spPr>
          <a:xfrm>
            <a:off x="5803581" y="1482375"/>
            <a:ext cx="5049520" cy="4323080"/>
          </a:xfrm>
          <a:custGeom>
            <a:avLst/>
            <a:gdLst/>
            <a:ahLst/>
            <a:cxnLst/>
            <a:rect l="l" t="t" r="r" b="b"/>
            <a:pathLst>
              <a:path w="5049520" h="4323080">
                <a:moveTo>
                  <a:pt x="5010784" y="4322825"/>
                </a:moveTo>
                <a:lnTo>
                  <a:pt x="38417" y="4322825"/>
                </a:lnTo>
                <a:lnTo>
                  <a:pt x="32768" y="4321701"/>
                </a:lnTo>
                <a:lnTo>
                  <a:pt x="1124" y="4290057"/>
                </a:lnTo>
                <a:lnTo>
                  <a:pt x="0" y="4284407"/>
                </a:lnTo>
                <a:lnTo>
                  <a:pt x="0" y="427853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1" y="21915"/>
                </a:lnTo>
                <a:lnTo>
                  <a:pt x="5049201" y="38417"/>
                </a:lnTo>
                <a:lnTo>
                  <a:pt x="5049201" y="4284407"/>
                </a:lnTo>
                <a:lnTo>
                  <a:pt x="5027286" y="4317206"/>
                </a:lnTo>
                <a:lnTo>
                  <a:pt x="5016434" y="4321701"/>
                </a:lnTo>
                <a:lnTo>
                  <a:pt x="5010784" y="4322825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7812" y="1611850"/>
            <a:ext cx="354076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dirty="0">
                <a:solidFill>
                  <a:srgbClr val="373C3C"/>
                </a:solidFill>
                <a:latin typeface="Times New Roman"/>
                <a:cs typeface="Times New Roman"/>
              </a:rPr>
              <a:t>Depuración</a:t>
            </a:r>
            <a:r>
              <a:rPr sz="3100" spc="5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373C3C"/>
                </a:solidFill>
                <a:latin typeface="Times New Roman"/>
                <a:cs typeface="Times New Roman"/>
              </a:rPr>
              <a:t>y</a:t>
            </a:r>
            <a:r>
              <a:rPr sz="3100" spc="5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373C3C"/>
                </a:solidFill>
                <a:latin typeface="Times New Roman"/>
                <a:cs typeface="Times New Roman"/>
              </a:rPr>
              <a:t>Pruebas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9368" y="2421349"/>
            <a:ext cx="2887980" cy="266065"/>
            <a:chOff x="6379368" y="2421349"/>
            <a:chExt cx="2887980" cy="26606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9368" y="2465641"/>
              <a:ext cx="79724" cy="797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54956" y="2421349"/>
              <a:ext cx="1612265" cy="266065"/>
            </a:xfrm>
            <a:custGeom>
              <a:avLst/>
              <a:gdLst/>
              <a:ahLst/>
              <a:cxnLst/>
              <a:rect l="l" t="t" r="r" b="b"/>
              <a:pathLst>
                <a:path w="1612265" h="266064">
                  <a:moveTo>
                    <a:pt x="1589150" y="265747"/>
                  </a:moveTo>
                  <a:lnTo>
                    <a:pt x="23050" y="265747"/>
                  </a:lnTo>
                  <a:lnTo>
                    <a:pt x="19660" y="265073"/>
                  </a:lnTo>
                  <a:lnTo>
                    <a:pt x="0" y="242696"/>
                  </a:lnTo>
                  <a:lnTo>
                    <a:pt x="0" y="239172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1589150" y="0"/>
                  </a:lnTo>
                  <a:lnTo>
                    <a:pt x="1612201" y="23050"/>
                  </a:lnTo>
                  <a:lnTo>
                    <a:pt x="1612201" y="242696"/>
                  </a:lnTo>
                  <a:lnTo>
                    <a:pt x="1592540" y="265073"/>
                  </a:lnTo>
                  <a:lnTo>
                    <a:pt x="1589150" y="2657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57632" y="2311209"/>
            <a:ext cx="186563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Courier New"/>
                <a:cs typeface="Courier New"/>
              </a:rPr>
              <a:t>test</a:t>
            </a:r>
            <a:r>
              <a:rPr sz="175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probar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79368" y="3316033"/>
            <a:ext cx="3720465" cy="266065"/>
            <a:chOff x="6379368" y="3316033"/>
            <a:chExt cx="3720465" cy="26606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9368" y="3360324"/>
              <a:ext cx="79724" cy="7972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54956" y="3316033"/>
              <a:ext cx="2445385" cy="266065"/>
            </a:xfrm>
            <a:custGeom>
              <a:avLst/>
              <a:gdLst/>
              <a:ahLst/>
              <a:cxnLst/>
              <a:rect l="l" t="t" r="r" b="b"/>
              <a:pathLst>
                <a:path w="2445384" h="266064">
                  <a:moveTo>
                    <a:pt x="2421825" y="265747"/>
                  </a:moveTo>
                  <a:lnTo>
                    <a:pt x="23050" y="265747"/>
                  </a:lnTo>
                  <a:lnTo>
                    <a:pt x="19660" y="265073"/>
                  </a:lnTo>
                  <a:lnTo>
                    <a:pt x="0" y="242696"/>
                  </a:lnTo>
                  <a:lnTo>
                    <a:pt x="0" y="239172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421825" y="0"/>
                  </a:lnTo>
                  <a:lnTo>
                    <a:pt x="2444877" y="23050"/>
                  </a:lnTo>
                  <a:lnTo>
                    <a:pt x="2444877" y="242696"/>
                  </a:lnTo>
                  <a:lnTo>
                    <a:pt x="2425215" y="265073"/>
                  </a:lnTo>
                  <a:lnTo>
                    <a:pt x="2421825" y="2657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79266" y="2211997"/>
            <a:ext cx="1965325" cy="13277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Times New Roman"/>
                <a:cs typeface="Times New Roman"/>
              </a:rPr>
              <a:t>Comando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Courier New"/>
                <a:cs typeface="Courier New"/>
              </a:rPr>
              <a:t>airﬂow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latin typeface="Times New Roman"/>
                <a:cs typeface="Times New Roman"/>
              </a:rPr>
              <a:t>tareas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individuales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latin typeface="Times New Roman"/>
                <a:cs typeface="Times New Roman"/>
              </a:rPr>
              <a:t>Comando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Courier New"/>
                <a:cs typeface="Courier New"/>
              </a:rPr>
              <a:t>airﬂow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57632" y="3205892"/>
            <a:ext cx="196342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Courier New"/>
                <a:cs typeface="Courier New"/>
              </a:rPr>
              <a:t>tasks</a:t>
            </a:r>
            <a:r>
              <a:rPr sz="1750" spc="229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test</a:t>
            </a:r>
            <a:r>
              <a:rPr sz="1750" spc="-5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para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9368" y="4246149"/>
            <a:ext cx="79724" cy="7972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579266" y="3425576"/>
            <a:ext cx="3992245" cy="136334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000" dirty="0">
                <a:latin typeface="Times New Roman"/>
                <a:cs typeface="Times New Roman"/>
              </a:rPr>
              <a:t>verificar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tareas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fuera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programador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975"/>
              </a:spcBef>
            </a:pPr>
            <a:r>
              <a:rPr sz="2000" dirty="0">
                <a:latin typeface="Times New Roman"/>
                <a:cs typeface="Times New Roman"/>
              </a:rPr>
              <a:t>Integración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sistemas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monitoreo </a:t>
            </a:r>
            <a:r>
              <a:rPr sz="2000" dirty="0">
                <a:latin typeface="Times New Roman"/>
                <a:cs typeface="Times New Roman"/>
              </a:rPr>
              <a:t>externos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como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Prometheus,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Grafana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2873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49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1712690"/>
            <a:ext cx="106299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2368200"/>
            <a:ext cx="106299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3023711"/>
            <a:ext cx="106299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4166425"/>
            <a:ext cx="106299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269" y="5300281"/>
            <a:ext cx="106299" cy="1062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925" marR="5080">
              <a:lnSpc>
                <a:spcPct val="159300"/>
              </a:lnSpc>
              <a:spcBef>
                <a:spcPts val="95"/>
              </a:spcBef>
            </a:pPr>
            <a:r>
              <a:rPr dirty="0"/>
              <a:t>Airflow</a:t>
            </a:r>
            <a:r>
              <a:rPr spc="5" dirty="0"/>
              <a:t> </a:t>
            </a:r>
            <a:r>
              <a:rPr dirty="0"/>
              <a:t>es</a:t>
            </a:r>
            <a:r>
              <a:rPr spc="5" dirty="0"/>
              <a:t> </a:t>
            </a:r>
            <a:r>
              <a:rPr dirty="0"/>
              <a:t>una</a:t>
            </a:r>
            <a:r>
              <a:rPr spc="5" dirty="0"/>
              <a:t> </a:t>
            </a:r>
            <a:r>
              <a:rPr dirty="0"/>
              <a:t>herramienta</a:t>
            </a:r>
            <a:r>
              <a:rPr spc="5" dirty="0"/>
              <a:t> </a:t>
            </a:r>
            <a:r>
              <a:rPr dirty="0"/>
              <a:t>poderosa</a:t>
            </a:r>
            <a:r>
              <a:rPr spc="5" dirty="0"/>
              <a:t> </a:t>
            </a:r>
            <a:r>
              <a:rPr dirty="0"/>
              <a:t>para</a:t>
            </a:r>
            <a:r>
              <a:rPr spc="5" dirty="0"/>
              <a:t> </a:t>
            </a:r>
            <a:r>
              <a:rPr dirty="0"/>
              <a:t>orquestar</a:t>
            </a:r>
            <a:r>
              <a:rPr spc="5" dirty="0"/>
              <a:t> </a:t>
            </a:r>
            <a:r>
              <a:rPr dirty="0"/>
              <a:t>pipelines</a:t>
            </a:r>
            <a:r>
              <a:rPr spc="5" dirty="0"/>
              <a:t> </a:t>
            </a:r>
            <a:r>
              <a:rPr spc="-25" dirty="0"/>
              <a:t>ETL </a:t>
            </a:r>
            <a:r>
              <a:rPr dirty="0"/>
              <a:t>Ofrece</a:t>
            </a:r>
            <a:r>
              <a:rPr spc="-5" dirty="0"/>
              <a:t> </a:t>
            </a:r>
            <a:r>
              <a:rPr dirty="0"/>
              <a:t>flexibilidad,</a:t>
            </a:r>
            <a:r>
              <a:rPr spc="5" dirty="0"/>
              <a:t> </a:t>
            </a:r>
            <a:r>
              <a:rPr dirty="0"/>
              <a:t>escalabilidad</a:t>
            </a:r>
            <a:r>
              <a:rPr spc="5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spc="-10" dirty="0"/>
              <a:t>robustez</a:t>
            </a:r>
          </a:p>
          <a:p>
            <a:pPr marL="669925" marR="637540">
              <a:lnSpc>
                <a:spcPct val="118400"/>
              </a:lnSpc>
              <a:spcBef>
                <a:spcPts val="1325"/>
              </a:spcBef>
            </a:pPr>
            <a:r>
              <a:rPr dirty="0"/>
              <a:t>La</a:t>
            </a:r>
            <a:r>
              <a:rPr spc="5" dirty="0"/>
              <a:t> </a:t>
            </a:r>
            <a:r>
              <a:rPr dirty="0"/>
              <a:t>definición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dirty="0"/>
              <a:t>flujos</a:t>
            </a:r>
            <a:r>
              <a:rPr spc="5" dirty="0"/>
              <a:t> </a:t>
            </a:r>
            <a:r>
              <a:rPr dirty="0"/>
              <a:t>como</a:t>
            </a:r>
            <a:r>
              <a:rPr spc="5" dirty="0"/>
              <a:t> </a:t>
            </a:r>
            <a:r>
              <a:rPr dirty="0"/>
              <a:t>código</a:t>
            </a:r>
            <a:r>
              <a:rPr spc="5" dirty="0"/>
              <a:t> </a:t>
            </a:r>
            <a:r>
              <a:rPr dirty="0"/>
              <a:t>facilita</a:t>
            </a:r>
            <a:r>
              <a:rPr spc="5" dirty="0"/>
              <a:t> </a:t>
            </a:r>
            <a:r>
              <a:rPr dirty="0"/>
              <a:t>el</a:t>
            </a:r>
            <a:r>
              <a:rPr spc="5" dirty="0"/>
              <a:t> </a:t>
            </a:r>
            <a:r>
              <a:rPr dirty="0"/>
              <a:t>versionado</a:t>
            </a:r>
            <a:r>
              <a:rPr spc="5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spc="-25" dirty="0"/>
              <a:t>la </a:t>
            </a:r>
            <a:r>
              <a:rPr spc="-10" dirty="0"/>
              <a:t>colaboración</a:t>
            </a:r>
          </a:p>
          <a:p>
            <a:pPr marL="669925" marR="503555">
              <a:lnSpc>
                <a:spcPct val="116199"/>
              </a:lnSpc>
              <a:spcBef>
                <a:spcPts val="1395"/>
              </a:spcBef>
            </a:pPr>
            <a:r>
              <a:rPr dirty="0"/>
              <a:t>Ideal</a:t>
            </a:r>
            <a:r>
              <a:rPr spc="5" dirty="0"/>
              <a:t> </a:t>
            </a:r>
            <a:r>
              <a:rPr dirty="0"/>
              <a:t>para</a:t>
            </a:r>
            <a:r>
              <a:rPr spc="5" dirty="0"/>
              <a:t> </a:t>
            </a:r>
            <a:r>
              <a:rPr dirty="0"/>
              <a:t>equipos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dirty="0"/>
              <a:t>datos</a:t>
            </a:r>
            <a:r>
              <a:rPr spc="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necesitan</a:t>
            </a:r>
            <a:r>
              <a:rPr spc="5" dirty="0"/>
              <a:t> </a:t>
            </a:r>
            <a:r>
              <a:rPr dirty="0"/>
              <a:t>automatizar</a:t>
            </a:r>
            <a:r>
              <a:rPr spc="5" dirty="0"/>
              <a:t> </a:t>
            </a:r>
            <a:r>
              <a:rPr spc="-10" dirty="0"/>
              <a:t>procesos complejos</a:t>
            </a:r>
          </a:p>
          <a:p>
            <a:pPr marL="669925">
              <a:lnSpc>
                <a:spcPct val="100000"/>
              </a:lnSpc>
              <a:spcBef>
                <a:spcPts val="1925"/>
              </a:spcBef>
            </a:pPr>
            <a:r>
              <a:rPr dirty="0"/>
              <a:t>Comunidad</a:t>
            </a:r>
            <a:r>
              <a:rPr spc="5" dirty="0"/>
              <a:t> </a:t>
            </a:r>
            <a:r>
              <a:rPr dirty="0"/>
              <a:t>activa</a:t>
            </a:r>
            <a:r>
              <a:rPr spc="5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dirty="0"/>
              <a:t>en</a:t>
            </a:r>
            <a:r>
              <a:rPr spc="5" dirty="0"/>
              <a:t> </a:t>
            </a:r>
            <a:r>
              <a:rPr dirty="0"/>
              <a:t>constante</a:t>
            </a:r>
            <a:r>
              <a:rPr spc="5" dirty="0"/>
              <a:t> </a:t>
            </a:r>
            <a:r>
              <a:rPr spc="-10" dirty="0"/>
              <a:t>crecimiento</a:t>
            </a: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2873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35"/>
              </a:spcBef>
            </a:pPr>
            <a:r>
              <a:rPr dirty="0"/>
              <a:t>Recursos</a:t>
            </a:r>
            <a:r>
              <a:rPr spc="-365" dirty="0"/>
              <a:t> </a:t>
            </a:r>
            <a:r>
              <a:rPr spc="-10" dirty="0"/>
              <a:t>Adicionales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1836705"/>
            <a:ext cx="106299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2509932"/>
            <a:ext cx="106299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3183159"/>
            <a:ext cx="106299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4352448"/>
            <a:ext cx="106299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269" y="5025675"/>
            <a:ext cx="106299" cy="1062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14588" y="5898800"/>
            <a:ext cx="22510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Apache</a:t>
            </a:r>
            <a:r>
              <a:rPr sz="16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Airflow</a:t>
            </a:r>
            <a:r>
              <a:rPr sz="1650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para</a:t>
            </a:r>
            <a:r>
              <a:rPr sz="1650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666666"/>
                </a:solidFill>
                <a:latin typeface="Times New Roman"/>
                <a:cs typeface="Times New Roman"/>
              </a:rPr>
              <a:t>ETL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3174" y="1381093"/>
            <a:ext cx="7844790" cy="3888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73555">
              <a:lnSpc>
                <a:spcPct val="160600"/>
              </a:lnSpc>
              <a:spcBef>
                <a:spcPts val="90"/>
              </a:spcBef>
            </a:pPr>
            <a:r>
              <a:rPr sz="2750" dirty="0">
                <a:latin typeface="Times New Roman"/>
                <a:cs typeface="Times New Roman"/>
              </a:rPr>
              <a:t>Documentación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oficial: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5"/>
              </a:rPr>
              <a:t>airflow.apache.org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GitHub: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6"/>
              </a:rPr>
              <a:t>github.com/apache/airflow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18400"/>
              </a:lnSpc>
              <a:spcBef>
                <a:spcPts val="1395"/>
              </a:spcBef>
            </a:pPr>
            <a:r>
              <a:rPr sz="2750" dirty="0">
                <a:latin typeface="Times New Roman"/>
                <a:cs typeface="Times New Roman"/>
              </a:rPr>
              <a:t>Tutoriales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ejemplos: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7"/>
              </a:rPr>
              <a:t>airflow.apache.org/docs/apache-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7"/>
              </a:rPr>
              <a:t>airflow/stable/tutorial.html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50" dirty="0">
                <a:latin typeface="Times New Roman"/>
                <a:cs typeface="Times New Roman"/>
              </a:rPr>
              <a:t>Slack: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50483C"/>
                </a:solidFill>
                <a:latin typeface="Times New Roman"/>
                <a:cs typeface="Times New Roman"/>
                <a:hlinkClick r:id="rId8"/>
              </a:rPr>
              <a:t>apache-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8"/>
              </a:rPr>
              <a:t>airflow.slack.com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50" dirty="0">
                <a:latin typeface="Times New Roman"/>
                <a:cs typeface="Times New Roman"/>
              </a:rPr>
              <a:t>Cursos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línea: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Udemy,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Coursera,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DataCamp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135"/>
              </a:spcBef>
            </a:pPr>
            <a:r>
              <a:rPr dirty="0"/>
              <a:t>¿Qué</a:t>
            </a:r>
            <a:r>
              <a:rPr spc="-25" dirty="0"/>
              <a:t> </a:t>
            </a:r>
            <a:r>
              <a:rPr dirty="0"/>
              <a:t>es</a:t>
            </a:r>
            <a:r>
              <a:rPr spc="-335" dirty="0"/>
              <a:t> </a:t>
            </a:r>
            <a:r>
              <a:rPr dirty="0"/>
              <a:t>Apache</a:t>
            </a:r>
            <a:r>
              <a:rPr spc="-330" dirty="0"/>
              <a:t> </a:t>
            </a:r>
            <a:r>
              <a:rPr spc="-10" dirty="0"/>
              <a:t>Airflow?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2449" y="1432471"/>
            <a:ext cx="10313214" cy="4034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022350" indent="-457200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700" dirty="0">
                <a:latin typeface="Times New Roman"/>
                <a:cs typeface="Times New Roman"/>
              </a:rPr>
              <a:t>Plataforma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código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abierto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orquestar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flujos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trabajo complejos</a:t>
            </a:r>
            <a:endParaRPr sz="2700" dirty="0">
              <a:latin typeface="Times New Roman"/>
              <a:cs typeface="Times New Roman"/>
            </a:endParaRPr>
          </a:p>
          <a:p>
            <a:pPr marL="469900" marR="1089025" indent="-457200">
              <a:lnSpc>
                <a:spcPct val="1163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sz="2700" dirty="0">
                <a:latin typeface="Times New Roman"/>
                <a:cs typeface="Times New Roman"/>
              </a:rPr>
              <a:t>Desarrollado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originalmente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por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Airbnb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2014,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ahora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un </a:t>
            </a:r>
            <a:r>
              <a:rPr sz="2700" dirty="0">
                <a:latin typeface="Times New Roman"/>
                <a:cs typeface="Times New Roman"/>
              </a:rPr>
              <a:t>proyecto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Apache</a:t>
            </a:r>
            <a:endParaRPr sz="27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59300"/>
              </a:lnSpc>
              <a:buFont typeface="Arial" panose="020B0604020202020204" pitchFamily="34" charset="0"/>
              <a:buChar char="•"/>
            </a:pPr>
            <a:r>
              <a:rPr sz="2700" dirty="0">
                <a:latin typeface="Times New Roman"/>
                <a:cs typeface="Times New Roman"/>
              </a:rPr>
              <a:t>Permite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programar,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monitorear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gestionar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pipelines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10" dirty="0" err="1">
                <a:latin typeface="Times New Roman"/>
                <a:cs typeface="Times New Roman"/>
              </a:rPr>
              <a:t>datos</a:t>
            </a:r>
            <a:endParaRPr lang="es-ES" sz="2700" spc="-1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9300"/>
              </a:lnSpc>
              <a:buFont typeface="Arial" panose="020B0604020202020204" pitchFamily="34" charset="0"/>
              <a:buChar char="•"/>
            </a:pPr>
            <a:r>
              <a:rPr sz="2700" dirty="0" err="1">
                <a:latin typeface="Times New Roman"/>
                <a:cs typeface="Times New Roman"/>
              </a:rPr>
              <a:t>Escrito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Python,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facilita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extensibilidad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personalización </a:t>
            </a:r>
            <a:r>
              <a:rPr sz="2700" dirty="0">
                <a:latin typeface="Times New Roman"/>
                <a:cs typeface="Times New Roman"/>
              </a:rPr>
              <a:t>Interfaz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web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intuitiva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visualizar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administrar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flujos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trabajo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4588" y="6022816"/>
            <a:ext cx="22510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Apache</a:t>
            </a:r>
            <a:r>
              <a:rPr sz="16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Airflow</a:t>
            </a:r>
            <a:r>
              <a:rPr sz="1650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para</a:t>
            </a:r>
            <a:r>
              <a:rPr sz="1650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666666"/>
                </a:solidFill>
                <a:latin typeface="Times New Roman"/>
                <a:cs typeface="Times New Roman"/>
              </a:rPr>
              <a:t>ETL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825057"/>
          </a:xfrm>
          <a:prstGeom prst="rect">
            <a:avLst/>
          </a:prstGeom>
        </p:spPr>
        <p:txBody>
          <a:bodyPr vert="horz" wrap="square" lIns="0" tIns="290213" rIns="0" bIns="0" rtlCol="0">
            <a:spAutoFit/>
          </a:bodyPr>
          <a:lstStyle/>
          <a:p>
            <a:pPr marL="986155" marR="532130" indent="-342900">
              <a:lnSpc>
                <a:spcPct val="118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500" b="1" dirty="0">
                <a:latin typeface="Times New Roman"/>
                <a:cs typeface="Times New Roman"/>
              </a:rPr>
              <a:t>DAG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(Directed</a:t>
            </a:r>
            <a:r>
              <a:rPr sz="2500" b="1" spc="-14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Acyclic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Graph):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dirty="0"/>
              <a:t>Representación</a:t>
            </a:r>
            <a:r>
              <a:rPr sz="2500" spc="5" dirty="0"/>
              <a:t> </a:t>
            </a:r>
            <a:r>
              <a:rPr sz="2500" dirty="0"/>
              <a:t>del</a:t>
            </a:r>
            <a:r>
              <a:rPr sz="2500" spc="5" dirty="0"/>
              <a:t> </a:t>
            </a:r>
            <a:r>
              <a:rPr sz="2500" dirty="0"/>
              <a:t>flujo</a:t>
            </a:r>
            <a:r>
              <a:rPr sz="2500" spc="5" dirty="0"/>
              <a:t> </a:t>
            </a:r>
            <a:r>
              <a:rPr sz="2500" dirty="0"/>
              <a:t>de</a:t>
            </a:r>
            <a:r>
              <a:rPr sz="2500" spc="10" dirty="0"/>
              <a:t> </a:t>
            </a:r>
            <a:r>
              <a:rPr sz="2500" spc="-10" dirty="0" err="1"/>
              <a:t>trabajo</a:t>
            </a:r>
            <a:r>
              <a:rPr sz="2500" spc="-10" dirty="0"/>
              <a:t> </a:t>
            </a:r>
            <a:r>
              <a:rPr sz="2500" spc="-10" dirty="0" err="1"/>
              <a:t>completo</a:t>
            </a:r>
            <a:endParaRPr lang="es-ES" sz="2500" spc="-10" dirty="0"/>
          </a:p>
          <a:p>
            <a:pPr marL="986155" marR="532130" indent="-342900">
              <a:lnSpc>
                <a:spcPct val="118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ES" sz="2500" b="1" dirty="0" err="1">
                <a:latin typeface="Times New Roman"/>
                <a:cs typeface="Times New Roman"/>
              </a:rPr>
              <a:t>Operators</a:t>
            </a:r>
            <a:r>
              <a:rPr lang="es-ES" sz="2500" b="1" dirty="0">
                <a:latin typeface="Times New Roman"/>
                <a:cs typeface="Times New Roman"/>
              </a:rPr>
              <a:t>:</a:t>
            </a:r>
            <a:r>
              <a:rPr lang="es-ES" sz="2500" b="1" spc="-10" dirty="0">
                <a:latin typeface="Times New Roman"/>
                <a:cs typeface="Times New Roman"/>
              </a:rPr>
              <a:t> </a:t>
            </a:r>
            <a:r>
              <a:rPr lang="es-ES" sz="2500" dirty="0"/>
              <a:t>Plantillas</a:t>
            </a:r>
            <a:r>
              <a:rPr lang="es-ES" sz="2500" spc="-10" dirty="0"/>
              <a:t> </a:t>
            </a:r>
            <a:r>
              <a:rPr lang="es-ES" sz="2500" dirty="0"/>
              <a:t>predefinidas</a:t>
            </a:r>
            <a:r>
              <a:rPr lang="es-ES" sz="2500" spc="-5" dirty="0"/>
              <a:t> </a:t>
            </a:r>
            <a:r>
              <a:rPr lang="es-ES" sz="2500" dirty="0"/>
              <a:t>para</a:t>
            </a:r>
            <a:r>
              <a:rPr lang="es-ES" sz="2500" spc="-10" dirty="0"/>
              <a:t> </a:t>
            </a:r>
            <a:r>
              <a:rPr lang="es-ES" sz="2500" dirty="0"/>
              <a:t>ejecutar</a:t>
            </a:r>
            <a:r>
              <a:rPr lang="es-ES" sz="2500" spc="-10" dirty="0"/>
              <a:t> </a:t>
            </a:r>
            <a:r>
              <a:rPr lang="es-ES" sz="2500" dirty="0"/>
              <a:t>tareas</a:t>
            </a:r>
            <a:r>
              <a:rPr lang="es-ES" sz="2500" spc="-5" dirty="0"/>
              <a:t> </a:t>
            </a:r>
            <a:r>
              <a:rPr lang="es-ES" sz="2500" spc="-10" dirty="0"/>
              <a:t>específicas</a:t>
            </a:r>
          </a:p>
          <a:p>
            <a:pPr marL="986155" marR="532130" indent="-342900">
              <a:lnSpc>
                <a:spcPct val="118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2500" b="1" spc="-25" dirty="0" err="1">
                <a:latin typeface="Times New Roman"/>
                <a:cs typeface="Times New Roman"/>
              </a:rPr>
              <a:t>Task</a:t>
            </a:r>
            <a:r>
              <a:rPr lang="pt-BR" sz="2500" b="1" spc="-25" dirty="0">
                <a:latin typeface="Times New Roman"/>
                <a:cs typeface="Times New Roman"/>
              </a:rPr>
              <a:t>:</a:t>
            </a:r>
            <a:r>
              <a:rPr lang="pt-BR" sz="2500" b="1" spc="-30" dirty="0">
                <a:latin typeface="Times New Roman"/>
                <a:cs typeface="Times New Roman"/>
              </a:rPr>
              <a:t> </a:t>
            </a:r>
            <a:r>
              <a:rPr lang="pt-BR" sz="2500" dirty="0"/>
              <a:t>Instancias</a:t>
            </a:r>
            <a:r>
              <a:rPr lang="pt-BR" sz="2500" spc="-25" dirty="0"/>
              <a:t> </a:t>
            </a:r>
            <a:r>
              <a:rPr lang="pt-BR" sz="2500" dirty="0"/>
              <a:t>parametrizadas</a:t>
            </a:r>
            <a:r>
              <a:rPr lang="pt-BR" sz="2500" spc="-30" dirty="0"/>
              <a:t> </a:t>
            </a:r>
            <a:r>
              <a:rPr lang="pt-BR" sz="2500" dirty="0"/>
              <a:t>de</a:t>
            </a:r>
            <a:r>
              <a:rPr lang="pt-BR" sz="2500" spc="-25" dirty="0"/>
              <a:t> </a:t>
            </a:r>
            <a:r>
              <a:rPr lang="pt-BR" sz="2500" spc="-10" dirty="0"/>
              <a:t>operadores</a:t>
            </a:r>
          </a:p>
          <a:p>
            <a:pPr marL="986155" indent="-342900">
              <a:lnSpc>
                <a:spcPct val="100000"/>
              </a:lnSpc>
              <a:spcBef>
                <a:spcPts val="1815"/>
              </a:spcBef>
              <a:buFont typeface="Arial" panose="020B0604020202020204" pitchFamily="34" charset="0"/>
              <a:buChar char="•"/>
            </a:pPr>
            <a:r>
              <a:rPr sz="2500" b="1" dirty="0" err="1">
                <a:latin typeface="Times New Roman"/>
                <a:cs typeface="Times New Roman"/>
              </a:rPr>
              <a:t>Dependencias</a:t>
            </a:r>
            <a:r>
              <a:rPr sz="2500" b="1" dirty="0">
                <a:latin typeface="Times New Roman"/>
                <a:cs typeface="Times New Roman"/>
              </a:rPr>
              <a:t>:</a:t>
            </a:r>
            <a:r>
              <a:rPr sz="2500" b="1" spc="-5" dirty="0">
                <a:latin typeface="Times New Roman"/>
                <a:cs typeface="Times New Roman"/>
              </a:rPr>
              <a:t> </a:t>
            </a:r>
            <a:r>
              <a:rPr sz="2500" dirty="0"/>
              <a:t>Relaciones entre</a:t>
            </a:r>
            <a:r>
              <a:rPr sz="2500" spc="-5" dirty="0"/>
              <a:t> </a:t>
            </a:r>
            <a:r>
              <a:rPr sz="2500" dirty="0"/>
              <a:t>tareas que</a:t>
            </a:r>
            <a:r>
              <a:rPr sz="2500" spc="-5" dirty="0"/>
              <a:t> </a:t>
            </a:r>
            <a:r>
              <a:rPr sz="2500" dirty="0"/>
              <a:t>definen el orden</a:t>
            </a:r>
            <a:r>
              <a:rPr sz="2500" spc="-5" dirty="0"/>
              <a:t> </a:t>
            </a:r>
            <a:r>
              <a:rPr sz="2500" dirty="0"/>
              <a:t>de </a:t>
            </a:r>
            <a:r>
              <a:rPr sz="2500" spc="-10" dirty="0" err="1"/>
              <a:t>ejecución</a:t>
            </a:r>
            <a:endParaRPr lang="es-ES" sz="2500" spc="-10" dirty="0"/>
          </a:p>
          <a:p>
            <a:pPr marL="986155" indent="-342900">
              <a:spcBef>
                <a:spcPts val="1815"/>
              </a:spcBef>
              <a:buFont typeface="Arial" panose="020B0604020202020204" pitchFamily="34" charset="0"/>
              <a:buChar char="•"/>
            </a:pPr>
            <a:r>
              <a:rPr lang="es-ES" sz="2500" b="1" dirty="0">
                <a:latin typeface="Times New Roman"/>
                <a:cs typeface="Times New Roman"/>
              </a:rPr>
              <a:t>Instancias</a:t>
            </a:r>
            <a:r>
              <a:rPr lang="es-ES" sz="2500" b="1" spc="-15" dirty="0">
                <a:latin typeface="Times New Roman"/>
                <a:cs typeface="Times New Roman"/>
              </a:rPr>
              <a:t> </a:t>
            </a:r>
            <a:r>
              <a:rPr lang="es-ES" sz="2500" b="1" dirty="0">
                <a:latin typeface="Times New Roman"/>
                <a:cs typeface="Times New Roman"/>
              </a:rPr>
              <a:t>de</a:t>
            </a:r>
            <a:r>
              <a:rPr lang="es-ES" sz="2500" b="1" spc="-55" dirty="0">
                <a:latin typeface="Times New Roman"/>
                <a:cs typeface="Times New Roman"/>
              </a:rPr>
              <a:t> </a:t>
            </a:r>
            <a:r>
              <a:rPr lang="es-ES" sz="2500" b="1" spc="-25" dirty="0">
                <a:latin typeface="Times New Roman"/>
                <a:cs typeface="Times New Roman"/>
              </a:rPr>
              <a:t>Tareas:</a:t>
            </a:r>
            <a:r>
              <a:rPr lang="es-ES" sz="2500" b="1" spc="-15" dirty="0">
                <a:latin typeface="Times New Roman"/>
                <a:cs typeface="Times New Roman"/>
              </a:rPr>
              <a:t> </a:t>
            </a:r>
            <a:r>
              <a:rPr lang="es-ES" sz="2500" dirty="0"/>
              <a:t>Ejecuciones</a:t>
            </a:r>
            <a:r>
              <a:rPr lang="es-ES" sz="2500" spc="-10" dirty="0"/>
              <a:t> </a:t>
            </a:r>
            <a:r>
              <a:rPr lang="es-ES" sz="2500" dirty="0"/>
              <a:t>específicas</a:t>
            </a:r>
            <a:r>
              <a:rPr lang="es-ES" sz="2500" spc="-15" dirty="0"/>
              <a:t> </a:t>
            </a:r>
            <a:r>
              <a:rPr lang="es-ES" sz="2500" dirty="0"/>
              <a:t>de</a:t>
            </a:r>
            <a:r>
              <a:rPr lang="es-ES" sz="2500" spc="-10" dirty="0"/>
              <a:t> </a:t>
            </a:r>
            <a:r>
              <a:rPr lang="es-ES" sz="2500" dirty="0"/>
              <a:t>tareas</a:t>
            </a:r>
            <a:r>
              <a:rPr lang="es-ES" sz="2500" spc="-15" dirty="0"/>
              <a:t> </a:t>
            </a:r>
            <a:r>
              <a:rPr lang="es-ES" sz="2500" dirty="0"/>
              <a:t>en</a:t>
            </a:r>
            <a:r>
              <a:rPr lang="es-ES" sz="2500" spc="-10" dirty="0"/>
              <a:t> </a:t>
            </a:r>
            <a:r>
              <a:rPr lang="es-ES" sz="2500" dirty="0"/>
              <a:t>un</a:t>
            </a:r>
            <a:r>
              <a:rPr lang="es-ES" sz="2500" spc="-10" dirty="0"/>
              <a:t> momento determinado</a:t>
            </a:r>
            <a:endParaRPr lang="es-ES" sz="2500" dirty="0">
              <a:latin typeface="Times New Roman"/>
              <a:cs typeface="Times New Roman"/>
            </a:endParaRPr>
          </a:p>
          <a:p>
            <a:pPr marL="643255">
              <a:lnSpc>
                <a:spcPct val="100000"/>
              </a:lnSpc>
              <a:spcBef>
                <a:spcPts val="181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Conceptos</a:t>
            </a:r>
            <a:r>
              <a:rPr spc="-35" dirty="0"/>
              <a:t> </a:t>
            </a:r>
            <a:r>
              <a:rPr dirty="0"/>
              <a:t>Básicos</a:t>
            </a:r>
            <a:r>
              <a:rPr spc="-20" dirty="0"/>
              <a:t> </a:t>
            </a:r>
            <a:r>
              <a:rPr dirty="0"/>
              <a:t>de</a:t>
            </a:r>
            <a:r>
              <a:rPr spc="-340" dirty="0"/>
              <a:t> </a:t>
            </a:r>
            <a:r>
              <a:rPr spc="-10" dirty="0"/>
              <a:t>Airflow</a:t>
            </a: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52AEE5-AA76-4D38-8414-EBB77F08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22325"/>
            <a:ext cx="5975350" cy="51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B18964-4B13-4412-A0CC-A42F90D36E5E}"/>
              </a:ext>
            </a:extLst>
          </p:cNvPr>
          <p:cNvSpPr txBox="1"/>
          <p:nvPr/>
        </p:nvSpPr>
        <p:spPr>
          <a:xfrm>
            <a:off x="7239000" y="1355725"/>
            <a:ext cx="22621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A. Importar módulos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B. DAG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C. </a:t>
            </a:r>
            <a:r>
              <a:rPr lang="es-ES" dirty="0" err="1"/>
              <a:t>Task</a:t>
            </a:r>
            <a:r>
              <a:rPr lang="es-ES" dirty="0"/>
              <a:t>(</a:t>
            </a:r>
            <a:r>
              <a:rPr lang="es-ES" dirty="0" err="1"/>
              <a:t>Operators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D. Dependencias</a:t>
            </a:r>
          </a:p>
        </p:txBody>
      </p:sp>
    </p:spTree>
    <p:extLst>
      <p:ext uri="{BB962C8B-B14F-4D97-AF65-F5344CB8AC3E}">
        <p14:creationId xmlns:p14="http://schemas.microsoft.com/office/powerpoint/2010/main" val="251854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DDC9E-F2B9-4F5D-80AE-32B71D3C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un DAG?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806CDD-CE81-4647-89D6-270FE963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060" y="1264164"/>
            <a:ext cx="10215879" cy="4985980"/>
          </a:xfrm>
        </p:spPr>
        <p:txBody>
          <a:bodyPr/>
          <a:lstStyle/>
          <a:p>
            <a:pPr algn="just"/>
            <a:r>
              <a:rPr lang="es-ES" dirty="0"/>
              <a:t>En </a:t>
            </a:r>
            <a:r>
              <a:rPr lang="es-ES" dirty="0" err="1"/>
              <a:t>Airflow</a:t>
            </a:r>
            <a:r>
              <a:rPr lang="es-ES" dirty="0"/>
              <a:t>, un grafo acíclico dirigido (DAG) es un canal de datos definido en código Python. Cada DAG representa una colección de tareas que desea ejecutar y se organiza para mostrar las relaciones entre las tareas en la interfaz de usuario de </a:t>
            </a:r>
            <a:r>
              <a:rPr lang="es-ES" dirty="0" err="1"/>
              <a:t>Airflow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propiedades matemáticas de los DAG los hacen útiles para construir canalizaciones de datos: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A6C57B-B53D-45F6-950B-9340071B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4" y="4479925"/>
            <a:ext cx="7715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25AD01-2292-44DF-AD70-0AAC0EE7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060" y="1509643"/>
            <a:ext cx="10215879" cy="45704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Dirigidos</a:t>
            </a:r>
            <a:r>
              <a:rPr lang="es-ES" dirty="0"/>
              <a:t>: Si existen varias tareas, cada una de ellas debe tener al menos una tarea ascendente o descendente definida.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Acíclico</a:t>
            </a:r>
            <a:r>
              <a:rPr lang="es-ES" dirty="0"/>
              <a:t>: Las tareas no pueden depender de sí mismas. Esto evita bucles infinitos.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Gráfico</a:t>
            </a:r>
            <a:r>
              <a:rPr lang="es-ES" dirty="0"/>
              <a:t>: Todas las tareas pueden visualizarse en una estructura de grafo, con relaciones entre tareas definidas por nodos y vértices.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Aparte de estos requisitos, los DAG en </a:t>
            </a:r>
            <a:r>
              <a:rPr lang="es-ES" dirty="0" err="1"/>
              <a:t>Airflow</a:t>
            </a:r>
            <a:r>
              <a:rPr lang="es-ES" dirty="0"/>
              <a:t> pueden definirse como se desee. Pueden tener una sola tarea o miles de tareas organizadas de cualquier manera.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DE9186-469A-49ED-AA45-8028638D9DE9}"/>
              </a:ext>
            </a:extLst>
          </p:cNvPr>
          <p:cNvSpPr txBox="1">
            <a:spLocks/>
          </p:cNvSpPr>
          <p:nvPr/>
        </p:nvSpPr>
        <p:spPr>
          <a:xfrm>
            <a:off x="1317854" y="4138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s-ES" dirty="0"/>
              <a:t>¿Qué es un DAG?</a:t>
            </a:r>
          </a:p>
        </p:txBody>
      </p:sp>
    </p:spTree>
    <p:extLst>
      <p:ext uri="{BB962C8B-B14F-4D97-AF65-F5344CB8AC3E}">
        <p14:creationId xmlns:p14="http://schemas.microsoft.com/office/powerpoint/2010/main" val="369047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982B32-E592-4CC6-93D4-4AE41486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" y="1812925"/>
            <a:ext cx="5302893" cy="26011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7987B-E0CC-4C1A-9172-8726BCDA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3811079"/>
            <a:ext cx="5048250" cy="247619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69F84EE-8FB2-4EB5-B302-C2E76B58C9E9}"/>
              </a:ext>
            </a:extLst>
          </p:cNvPr>
          <p:cNvSpPr txBox="1">
            <a:spLocks/>
          </p:cNvSpPr>
          <p:nvPr/>
        </p:nvSpPr>
        <p:spPr>
          <a:xfrm>
            <a:off x="1317854" y="4138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s-ES" dirty="0"/>
              <a:t>¿Qué es un DAG?</a:t>
            </a:r>
          </a:p>
        </p:txBody>
      </p:sp>
    </p:spTree>
    <p:extLst>
      <p:ext uri="{BB962C8B-B14F-4D97-AF65-F5344CB8AC3E}">
        <p14:creationId xmlns:p14="http://schemas.microsoft.com/office/powerpoint/2010/main" val="293324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88C368-83B8-4B74-8672-BFF678FB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8" y="1400095"/>
            <a:ext cx="5825066" cy="3276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5CB075-1F4A-4659-A027-5CB11168E831}"/>
              </a:ext>
            </a:extLst>
          </p:cNvPr>
          <p:cNvSpPr txBox="1"/>
          <p:nvPr/>
        </p:nvSpPr>
        <p:spPr>
          <a:xfrm>
            <a:off x="6248400" y="1371600"/>
            <a:ext cx="4894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En el DAG anterior, el nodo A representa el paso de manipulación de datos, que implica el paso de limpieza de datos, en el que se limpian y preprocesan los datos extraídos.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Los nodos B y C representan los pasos de ingeniería de rasgos, en los que los datos depurados se transforman independientemente en dos rasgos.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El nodo D consiste en fusionar las características.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Por último, el Nodo E representa el paso de entrenamiento del modelo, en el que se entrena un modelo de aprendizaje automático con los datos transformados.</a:t>
            </a:r>
            <a:endParaRPr lang="es-E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B08BCE-D25B-4070-8D10-A66F373A1BE0}"/>
              </a:ext>
            </a:extLst>
          </p:cNvPr>
          <p:cNvSpPr txBox="1"/>
          <p:nvPr/>
        </p:nvSpPr>
        <p:spPr>
          <a:xfrm>
            <a:off x="304800" y="568325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Al DAG no le importa lo que ocurre dentro de las tareas, sino el orden en que deben ejecutarse.</a:t>
            </a:r>
            <a:endParaRPr lang="es-ES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8790DB2-FB62-4D51-BBDF-840B825EE205}"/>
              </a:ext>
            </a:extLst>
          </p:cNvPr>
          <p:cNvSpPr txBox="1">
            <a:spLocks/>
          </p:cNvSpPr>
          <p:nvPr/>
        </p:nvSpPr>
        <p:spPr>
          <a:xfrm>
            <a:off x="1317854" y="4138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s-ES" dirty="0"/>
              <a:t>¿Qué es un DAG?</a:t>
            </a:r>
          </a:p>
        </p:txBody>
      </p:sp>
    </p:spTree>
    <p:extLst>
      <p:ext uri="{BB962C8B-B14F-4D97-AF65-F5344CB8AC3E}">
        <p14:creationId xmlns:p14="http://schemas.microsoft.com/office/powerpoint/2010/main" val="194903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</TotalTime>
  <Words>1479</Words>
  <Application>Microsoft Office PowerPoint</Application>
  <PresentationFormat>Personalizado</PresentationFormat>
  <Paragraphs>192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Studio-Feixen-Sans</vt:lpstr>
      <vt:lpstr>Times New Roman</vt:lpstr>
      <vt:lpstr>Office Theme</vt:lpstr>
      <vt:lpstr>Apache Airflow para ETL</vt:lpstr>
      <vt:lpstr>Fundamentos de Orquestación de datos</vt:lpstr>
      <vt:lpstr>¿Qué es Apache Airflow?</vt:lpstr>
      <vt:lpstr>Conceptos Básicos de Airflow</vt:lpstr>
      <vt:lpstr>Presentación de PowerPoint</vt:lpstr>
      <vt:lpstr>¿Qué es un DAG?</vt:lpstr>
      <vt:lpstr>Presentación de PowerPoint</vt:lpstr>
      <vt:lpstr>Presentación de PowerPoint</vt:lpstr>
      <vt:lpstr>Presentación de PowerPoint</vt:lpstr>
      <vt:lpstr>Arquitectura de Airflow</vt:lpstr>
      <vt:lpstr>Presentación de PowerPoint</vt:lpstr>
      <vt:lpstr>Tipos de Executors</vt:lpstr>
      <vt:lpstr>Operators Comunes</vt:lpstr>
      <vt:lpstr>ETL con Airflow: Conceptos</vt:lpstr>
      <vt:lpstr>Construcción de Pipelines ETL con Python</vt:lpstr>
      <vt:lpstr>Definición de Dependencias</vt:lpstr>
      <vt:lpstr>Mejores Prácticas para ETL con Airflow</vt:lpstr>
      <vt:lpstr>Patrones Comunes en ETL con Airflow</vt:lpstr>
      <vt:lpstr>Casos de Uso Prácticos</vt:lpstr>
      <vt:lpstr>Características Avanzadas</vt:lpstr>
      <vt:lpstr>Monitoreo y Depuración</vt:lpstr>
      <vt:lpstr>Conclusiones</vt:lpstr>
      <vt:lpstr>Recursos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 para ETL</dc:title>
  <dc:creator>Ronald Espinoza</dc:creator>
  <cp:lastModifiedBy>Ronald Espinoza</cp:lastModifiedBy>
  <cp:revision>12</cp:revision>
  <dcterms:created xsi:type="dcterms:W3CDTF">2025-04-09T18:34:14Z</dcterms:created>
  <dcterms:modified xsi:type="dcterms:W3CDTF">2025-04-23T17:46:59Z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2025-04-09T00:00:00Z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2025-04-09T00:00:00Z</vt:filetime>
  </property>
  <property fmtid="{D5CDD505-2E9C-101B-9397-08002B2CF9AE}" pid="5" name="Producer">
    <vt:lpwstr>pdf-lib (https://github.com/Hopding/pdf-lib)</vt:lpwstr>
  </property>
</Properties>
</file>