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831" r:id="rId5"/>
    <p:sldId id="835" r:id="rId6"/>
    <p:sldId id="851" r:id="rId7"/>
    <p:sldId id="858" r:id="rId8"/>
    <p:sldId id="852" r:id="rId9"/>
    <p:sldId id="853" r:id="rId10"/>
    <p:sldId id="776" r:id="rId11"/>
    <p:sldId id="834" r:id="rId12"/>
    <p:sldId id="859" r:id="rId13"/>
    <p:sldId id="860" r:id="rId14"/>
    <p:sldId id="861" r:id="rId15"/>
    <p:sldId id="862" r:id="rId16"/>
    <p:sldId id="863" r:id="rId17"/>
    <p:sldId id="854" r:id="rId18"/>
    <p:sldId id="864" r:id="rId19"/>
    <p:sldId id="856" r:id="rId20"/>
    <p:sldId id="865" r:id="rId21"/>
    <p:sldId id="870" r:id="rId22"/>
    <p:sldId id="871" r:id="rId23"/>
    <p:sldId id="869" r:id="rId24"/>
    <p:sldId id="867" r:id="rId25"/>
    <p:sldId id="857" r:id="rId26"/>
    <p:sldId id="866" r:id="rId27"/>
    <p:sldId id="868" r:id="rId28"/>
    <p:sldId id="872" r:id="rId29"/>
    <p:sldId id="873" r:id="rId30"/>
    <p:sldId id="874" r:id="rId31"/>
    <p:sldId id="875" r:id="rId32"/>
    <p:sldId id="878" r:id="rId33"/>
    <p:sldId id="879" r:id="rId34"/>
    <p:sldId id="880" r:id="rId35"/>
    <p:sldId id="882" r:id="rId36"/>
    <p:sldId id="881" r:id="rId37"/>
    <p:sldId id="83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418F"/>
    <a:srgbClr val="E50150"/>
    <a:srgbClr val="F59E49"/>
    <a:srgbClr val="4A8174"/>
    <a:srgbClr val="BBD043"/>
    <a:srgbClr val="6AAADB"/>
    <a:srgbClr val="00FF00"/>
    <a:srgbClr val="33993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87397" autoAdjust="0"/>
  </p:normalViewPr>
  <p:slideViewPr>
    <p:cSldViewPr snapToGrid="0" showGuides="1">
      <p:cViewPr varScale="1">
        <p:scale>
          <a:sx n="110" d="100"/>
          <a:sy n="110" d="100"/>
        </p:scale>
        <p:origin x="1168" y="18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49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06.03.2025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19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12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CB664-50B7-A60C-4E92-AEF24265E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E9DD5-ADB2-FFB4-53A7-CC33DC2F69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1F60F2-CFF6-4314-68CE-A4BCEC05C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233C0-4117-BD59-2ED1-49E0B02D0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15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98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rgbClr val="E9418F"/>
            </a:gs>
            <a:gs pos="100000">
              <a:srgbClr val="E5015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09000"/>
            <a:ext cx="10515600" cy="1440000"/>
          </a:xfrm>
        </p:spPr>
        <p:txBody>
          <a:bodyPr anchor="t">
            <a:noAutofit/>
          </a:bodyPr>
          <a:lstStyle>
            <a:lvl1pPr algn="ctr">
              <a:defRPr sz="4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Session Title</a:t>
            </a:r>
            <a:endParaRPr lang="ru-RU" dirty="0"/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199" y="5800496"/>
            <a:ext cx="4367531" cy="432000"/>
          </a:xfrm>
        </p:spPr>
        <p:txBody>
          <a:bodyPr>
            <a:noAutofit/>
          </a:bodyPr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Staff Name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199" y="6232496"/>
            <a:ext cx="5492404" cy="324000"/>
          </a:xfrm>
        </p:spPr>
        <p:txBody>
          <a:bodyPr>
            <a:noAutofit/>
          </a:bodyPr>
          <a:lstStyle>
            <a:lvl1pPr marL="0" indent="0" algn="l">
              <a:buNone/>
              <a:defRPr sz="1800" b="1" i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Staff.Email@sunderland.ac.uk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782FE2-29A0-4B11-8020-9F198895C5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2143068"/>
            <a:ext cx="10515600" cy="457200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CET### Module Title</a:t>
            </a:r>
            <a:endParaRPr lang="en-GB" dirty="0"/>
          </a:p>
        </p:txBody>
      </p:sp>
      <p:pic>
        <p:nvPicPr>
          <p:cNvPr id="22" name="Picture 2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F88C903-C2AF-446C-B7CC-C0B0CC1BC2F2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5094929" y="4566788"/>
            <a:ext cx="2002141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998" y="212033"/>
            <a:ext cx="10515600" cy="7200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998" y="948659"/>
            <a:ext cx="10515600" cy="381377"/>
          </a:xfrm>
        </p:spPr>
        <p:txBody>
          <a:bodyPr>
            <a:noAutofit/>
          </a:bodyPr>
          <a:lstStyle>
            <a:lvl1pPr marL="0" indent="0" algn="l">
              <a:buNone/>
              <a:defRPr sz="1800" b="1" i="0">
                <a:solidFill>
                  <a:schemeClr val="tx2"/>
                </a:solidFill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731998" y="1418400"/>
            <a:ext cx="10515600" cy="449094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Title Slide">
    <p:bg>
      <p:bgPr>
        <a:gradFill>
          <a:gsLst>
            <a:gs pos="0">
              <a:srgbClr val="E9418F"/>
            </a:gs>
            <a:gs pos="100000">
              <a:srgbClr val="E5015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4CD599-5E69-43C3-ACD4-1C01FE3DEB6C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905907-66DE-4B3E-8C8B-AA5A21F8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30" y="6148537"/>
            <a:ext cx="10515600" cy="64800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GB" sz="20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Content">
    <p:bg>
      <p:bgPr>
        <a:gradFill>
          <a:gsLst>
            <a:gs pos="0">
              <a:srgbClr val="E9418F"/>
            </a:gs>
            <a:gs pos="100000">
              <a:srgbClr val="E5015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>
            <a:extLst>
              <a:ext uri="{FF2B5EF4-FFF2-40B4-BE49-F238E27FC236}">
                <a16:creationId xmlns:a16="http://schemas.microsoft.com/office/drawing/2014/main" id="{BC4928A8-915E-47EC-A6FC-D85B53379D9B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5437"/>
            <a:ext cx="10515600" cy="648000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 slide">
    <p:bg>
      <p:bgPr>
        <a:gradFill>
          <a:gsLst>
            <a:gs pos="0">
              <a:srgbClr val="E9418F"/>
            </a:gs>
            <a:gs pos="100000">
              <a:srgbClr val="E5015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30E6D-88C7-4DA3-9195-4088739A9B3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850438" y="3724275"/>
            <a:ext cx="1887537" cy="1870075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Profile </a:t>
            </a:r>
          </a:p>
          <a:p>
            <a:r>
              <a:rPr lang="en-GB" dirty="0"/>
              <a:t>Pic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2681B-930A-4BFA-980C-EDEEA6407D41}"/>
              </a:ext>
            </a:extLst>
          </p:cNvPr>
          <p:cNvSpPr txBox="1"/>
          <p:nvPr userDrawn="1"/>
        </p:nvSpPr>
        <p:spPr>
          <a:xfrm>
            <a:off x="838200" y="159346"/>
            <a:ext cx="10515600" cy="74119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160" y="1260545"/>
            <a:ext cx="3924382" cy="1834034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 sz="1800" b="0" i="0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159" y="900544"/>
            <a:ext cx="3924383" cy="360000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Next time…</a:t>
            </a:r>
          </a:p>
        </p:txBody>
      </p:sp>
      <p:pic>
        <p:nvPicPr>
          <p:cNvPr id="21" name="Picture 20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AC4A37B-563A-4FB0-B7C3-7D1637C8AA7E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5094929" y="5754224"/>
            <a:ext cx="2002141" cy="936000"/>
          </a:xfrm>
          <a:prstGeom prst="rect">
            <a:avLst/>
          </a:prstGeom>
        </p:spPr>
      </p:pic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B6F23C26-2E8B-42A2-8709-597C05B904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58963" y="3906981"/>
            <a:ext cx="4367531" cy="2880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Staff Name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C06FDE94-664C-4E21-8F07-BF675294E43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8963" y="4202640"/>
            <a:ext cx="4367531" cy="28800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Staff.Email@sunderland.ac.uk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884E3-FF63-4268-9940-14C502ED1F70}"/>
              </a:ext>
            </a:extLst>
          </p:cNvPr>
          <p:cNvSpPr txBox="1"/>
          <p:nvPr userDrawn="1"/>
        </p:nvSpPr>
        <p:spPr>
          <a:xfrm>
            <a:off x="6869825" y="1598521"/>
            <a:ext cx="3924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</a:rPr>
              <a:t>WE ARE THE LIFE CHANGING</a:t>
            </a:r>
          </a:p>
          <a:p>
            <a:pPr algn="ctr"/>
            <a:r>
              <a:rPr lang="en-GB" sz="2400" b="1" dirty="0">
                <a:ln>
                  <a:solidFill>
                    <a:schemeClr val="tx1"/>
                  </a:solidFill>
                </a:ln>
                <a:latin typeface="Arial Narrow" panose="020B0606020202030204" pitchFamily="34" charset="0"/>
              </a:rPr>
              <a:t>UNIVERSITY OF SUNDERLAND</a:t>
            </a:r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58200" y="819495"/>
            <a:ext cx="6644051" cy="469590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19994"/>
            <a:ext cx="3932237" cy="38489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4C2DA-55FA-460C-9DAB-46819513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DD</a:t>
            </a:r>
            <a:r>
              <a:rPr lang="en-GB"/>
              <a:t>.MM</a:t>
            </a:r>
            <a:r>
              <a:rPr lang="ru-RU"/>
              <a:t>.20XX</a:t>
            </a:r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61DCD5-C727-4C41-8A62-5FAC7F0C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7AF2C7-93FB-4B39-A274-71C693F2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11680"/>
            <a:ext cx="3932237" cy="3857307"/>
          </a:xfrm>
        </p:spPr>
        <p:txBody>
          <a:bodyPr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28600" algn="l" defTabSz="914400" rtl="0" eaLnBrk="1" latinLnBrk="0" hangingPunct="1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E1754DE-7B99-43C7-934C-47188CF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B0D48-69B4-4AA9-B169-29464509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DD</a:t>
            </a:r>
            <a:r>
              <a:rPr lang="en-GB"/>
              <a:t>.MM</a:t>
            </a:r>
            <a:r>
              <a:rPr lang="ru-RU"/>
              <a:t>.20XX</a:t>
            </a:r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06BAA1-9681-499B-8290-E5768947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4C0351-EA09-4331-BE31-11F9C161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gradFill>
          <a:gsLst>
            <a:gs pos="0">
              <a:srgbClr val="E9418F"/>
            </a:gs>
            <a:gs pos="100000">
              <a:srgbClr val="E5015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78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10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154876"/>
            <a:ext cx="10515600" cy="1293917"/>
          </a:xfrm>
        </p:spPr>
        <p:txBody>
          <a:bodyPr anchor="b">
            <a:normAutofit/>
          </a:bodyPr>
          <a:lstStyle>
            <a:lvl1pPr algn="l">
              <a:defRPr lang="ru-RU" sz="40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987" y="1510732"/>
            <a:ext cx="10515600" cy="324000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Tagline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3CCE852-44EE-4F43-971D-6B48326E6B7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53569" y="2184671"/>
            <a:ext cx="3600003" cy="3600000"/>
          </a:xfrm>
          <a:prstGeom prst="ellipse">
            <a:avLst/>
          </a:prstGeom>
          <a:gradFill>
            <a:gsLst>
              <a:gs pos="0">
                <a:srgbClr val="E9418F"/>
              </a:gs>
              <a:gs pos="100000">
                <a:srgbClr val="E50150"/>
              </a:gs>
            </a:gsLst>
            <a:lin ang="0" scaled="0"/>
          </a:gradFill>
          <a:effectLst>
            <a:softEdge rad="317500"/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GB" sz="1400" dirty="0"/>
              <a:t> </a:t>
            </a:r>
            <a:endParaRPr lang="en-GB" dirty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9372CFE9-F496-4E97-A45A-9A4297AEBC5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95771" y="2544671"/>
            <a:ext cx="2880003" cy="2880000"/>
          </a:xfrm>
          <a:prstGeom prst="ellipse">
            <a:avLst/>
          </a:prstGeom>
          <a:gradFill>
            <a:gsLst>
              <a:gs pos="0">
                <a:srgbClr val="E9418F"/>
              </a:gs>
              <a:gs pos="100000">
                <a:srgbClr val="E50150"/>
              </a:gs>
            </a:gsLst>
            <a:lin ang="0" scaled="0"/>
          </a:gradFill>
          <a:effectLst>
            <a:softEdge rad="317500"/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GB" sz="1400" dirty="0"/>
              <a:t> </a:t>
            </a:r>
            <a:endParaRPr lang="en-GB" dirty="0"/>
          </a:p>
        </p:txBody>
      </p:sp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20A5271C-4663-454E-BA47-B29CD20EA316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8431368" y="2544671"/>
            <a:ext cx="2880003" cy="2880000"/>
          </a:xfrm>
          <a:prstGeom prst="ellipse">
            <a:avLst/>
          </a:prstGeom>
          <a:gradFill>
            <a:gsLst>
              <a:gs pos="0">
                <a:srgbClr val="E9418F"/>
              </a:gs>
              <a:gs pos="100000">
                <a:srgbClr val="E50150"/>
              </a:gs>
            </a:gsLst>
            <a:lin ang="0" scaled="0"/>
          </a:gradFill>
          <a:effectLst>
            <a:softEdge rad="317500"/>
          </a:effectLst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GB" sz="1400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B9C5E3-E295-4C69-ABBE-D316FB4EA62E}"/>
              </a:ext>
            </a:extLst>
          </p:cNvPr>
          <p:cNvSpPr/>
          <p:nvPr userDrawn="1"/>
        </p:nvSpPr>
        <p:spPr>
          <a:xfrm>
            <a:off x="10598150" y="0"/>
            <a:ext cx="1593850" cy="6858000"/>
          </a:xfrm>
          <a:prstGeom prst="rect">
            <a:avLst/>
          </a:prstGeom>
          <a:gradFill flip="none" rotWithShape="1">
            <a:gsLst>
              <a:gs pos="0">
                <a:srgbClr val="E9418F"/>
              </a:gs>
              <a:gs pos="100000">
                <a:srgbClr val="E50150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423D6-B74A-44F7-92D4-30A29D8C8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0598150" cy="6858000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latin typeface="Consolas" panose="020B0609020204030204" pitchFamily="49" charset="0"/>
              </a:defRPr>
            </a:lvl1pPr>
            <a:lvl2pPr marL="223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latin typeface="Consolas" panose="020B0609020204030204" pitchFamily="49" charset="0"/>
              </a:defRPr>
            </a:lvl2pPr>
            <a:lvl3pPr marL="4464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latin typeface="Consolas" panose="020B0609020204030204" pitchFamily="49" charset="0"/>
              </a:defRPr>
            </a:lvl3pPr>
            <a:lvl4pPr marL="6696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latin typeface="Consolas" panose="020B0609020204030204" pitchFamily="49" charset="0"/>
              </a:defRPr>
            </a:lvl4pPr>
            <a:lvl5pPr marL="8928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1A8C61A3-7DF9-4838-A600-023469F480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31730" y="889462"/>
            <a:ext cx="1354975" cy="5079077"/>
          </a:xfrm>
        </p:spPr>
        <p:txBody>
          <a:bodyPr vert="vert270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file</a:t>
            </a:r>
            <a:endParaRPr lang="en-GB" dirty="0"/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1F82170-702D-43EC-A454-A0369B973012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737757" y="6174000"/>
            <a:ext cx="1232086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005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3998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2D517-045C-461A-A48E-BC5CB9C97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04938"/>
            <a:ext cx="10515600" cy="4538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241CCAFB-CC07-4AE2-9FD4-4D3EFA40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7" y="1369057"/>
            <a:ext cx="5184000" cy="42108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99198"/>
            <a:ext cx="5184000" cy="40028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8212" y="1372233"/>
            <a:ext cx="5184000" cy="4179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9198"/>
            <a:ext cx="5184000" cy="40028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16B36A83-EC10-4006-A780-D19B6B70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4937"/>
            <a:ext cx="5184000" cy="453866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800" y="1404937"/>
            <a:ext cx="5184000" cy="45386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73959C20-C118-4206-916E-1BE56661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33789" y="960877"/>
            <a:ext cx="4320000" cy="4320000"/>
          </a:xfrm>
          <a:prstGeom prst="ellipse">
            <a:avLst/>
          </a:prstGeom>
          <a:gradFill>
            <a:gsLst>
              <a:gs pos="0">
                <a:srgbClr val="E9418F"/>
              </a:gs>
              <a:gs pos="100000">
                <a:srgbClr val="E50150"/>
              </a:gs>
            </a:gsLst>
            <a:lin ang="0" scaled="0"/>
          </a:gradFill>
          <a:effectLst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lang="ru-RU" sz="1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20142"/>
            <a:ext cx="5362211" cy="720000"/>
          </a:xfrm>
        </p:spPr>
        <p:txBody>
          <a:bodyPr>
            <a:normAutofit/>
          </a:bodyPr>
          <a:lstStyle>
            <a:lvl1pPr>
              <a:defRPr lang="en-US" sz="40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Text Layout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095998" y="960877"/>
            <a:ext cx="5362211" cy="648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095999" y="1608877"/>
            <a:ext cx="5362212" cy="4288246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7140002" y="937866"/>
            <a:ext cx="4320000" cy="4320000"/>
          </a:xfrm>
          <a:prstGeom prst="ellipse">
            <a:avLst/>
          </a:prstGeom>
          <a:gradFill>
            <a:gsLst>
              <a:gs pos="0">
                <a:srgbClr val="E9418F"/>
              </a:gs>
              <a:gs pos="100000">
                <a:srgbClr val="E50150"/>
              </a:gs>
            </a:gsLst>
            <a:lin ang="0" scaled="0"/>
          </a:gradFill>
          <a:effectLst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lang="ru-RU" sz="1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998" y="217866"/>
            <a:ext cx="5364000" cy="72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Text Layout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998" y="2311189"/>
            <a:ext cx="5364000" cy="3585934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731998" y="943698"/>
            <a:ext cx="5364000" cy="64800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731998" y="1585865"/>
            <a:ext cx="5364000" cy="720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1653"/>
            <a:ext cx="10515600" cy="7200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9" y="1845132"/>
            <a:ext cx="5184000" cy="43200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199" y="1087109"/>
            <a:ext cx="10515599" cy="64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chemeClr val="accent2"/>
                </a:solidFill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69803" y="1843076"/>
            <a:ext cx="5184000" cy="43200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2388078"/>
            <a:ext cx="5184000" cy="349283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69803" y="2383043"/>
            <a:ext cx="5184000" cy="349283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57CCBB-CB66-4C25-A9D5-6E43BD2113B3}"/>
              </a:ext>
            </a:extLst>
          </p:cNvPr>
          <p:cNvCxnSpPr>
            <a:cxnSpLocks/>
          </p:cNvCxnSpPr>
          <p:nvPr userDrawn="1"/>
        </p:nvCxnSpPr>
        <p:spPr>
          <a:xfrm>
            <a:off x="2496000" y="977084"/>
            <a:ext cx="7200000" cy="0"/>
          </a:xfrm>
          <a:prstGeom prst="line">
            <a:avLst/>
          </a:prstGeom>
          <a:ln w="127000" cap="rnd">
            <a:gradFill>
              <a:gsLst>
                <a:gs pos="0">
                  <a:srgbClr val="E9418F"/>
                </a:gs>
                <a:gs pos="100000">
                  <a:srgbClr val="E50150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8" y="218337"/>
            <a:ext cx="5364000" cy="7200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8" y="933458"/>
            <a:ext cx="5364000" cy="648000"/>
          </a:xfrm>
        </p:spPr>
        <p:txBody>
          <a:bodyPr>
            <a:noAutofit/>
          </a:bodyPr>
          <a:lstStyle>
            <a:lvl1pPr marL="0" indent="0" algn="l">
              <a:buNone/>
              <a:defRPr sz="1800" b="1" i="0">
                <a:solidFill>
                  <a:schemeClr val="tx2"/>
                </a:solidFill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095998" y="1831701"/>
            <a:ext cx="1597889" cy="365125"/>
          </a:xfrm>
          <a:solidFill>
            <a:schemeClr val="accent1"/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9" y="2152860"/>
            <a:ext cx="1597889" cy="365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096023" y="2771591"/>
            <a:ext cx="1597889" cy="365125"/>
          </a:xfrm>
          <a:solidFill>
            <a:schemeClr val="accent1"/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24" y="3092750"/>
            <a:ext cx="1597889" cy="365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7979027" y="1831700"/>
            <a:ext cx="1597889" cy="365125"/>
          </a:xfrm>
          <a:solidFill>
            <a:schemeClr val="accent1"/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79028" y="2152859"/>
            <a:ext cx="1597889" cy="365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979052" y="2771590"/>
            <a:ext cx="1597889" cy="365125"/>
          </a:xfrm>
          <a:solidFill>
            <a:schemeClr val="accent1"/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79053" y="3092749"/>
            <a:ext cx="1597889" cy="365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862083" y="1831700"/>
            <a:ext cx="1597889" cy="365125"/>
          </a:xfrm>
          <a:solidFill>
            <a:schemeClr val="accent1"/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62084" y="2152859"/>
            <a:ext cx="1597889" cy="365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862108" y="2771590"/>
            <a:ext cx="1597889" cy="365125"/>
          </a:xfrm>
          <a:solidFill>
            <a:schemeClr val="accent1"/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62109" y="3092749"/>
            <a:ext cx="1597889" cy="36512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407324" y="218337"/>
            <a:ext cx="5363999" cy="56836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3174"/>
            <a:ext cx="10515600" cy="4541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BA5DF-434C-43E1-8436-B68458B323B8}"/>
              </a:ext>
            </a:extLst>
          </p:cNvPr>
          <p:cNvSpPr/>
          <p:nvPr userDrawn="1"/>
        </p:nvSpPr>
        <p:spPr>
          <a:xfrm>
            <a:off x="0" y="6066000"/>
            <a:ext cx="12192000" cy="792000"/>
          </a:xfrm>
          <a:prstGeom prst="rect">
            <a:avLst/>
          </a:prstGeom>
          <a:gradFill flip="none" rotWithShape="1">
            <a:gsLst>
              <a:gs pos="0">
                <a:srgbClr val="E9418F"/>
              </a:gs>
              <a:gs pos="100000">
                <a:srgbClr val="E50150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39987" y="6271124"/>
            <a:ext cx="1312025" cy="43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DD</a:t>
            </a:r>
            <a:r>
              <a:rPr lang="en-GB" dirty="0"/>
              <a:t>.MM</a:t>
            </a:r>
            <a:r>
              <a:rPr lang="ru-RU" dirty="0"/>
              <a:t>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71124"/>
            <a:ext cx="4320000" cy="43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4379" y="6271124"/>
            <a:ext cx="549442" cy="43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Picture 1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F46E19A2-9266-45FD-904E-DC510FB19DD7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737757" y="6174000"/>
            <a:ext cx="1232086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69" r:id="rId3"/>
    <p:sldLayoutId id="2147483670" r:id="rId4"/>
    <p:sldLayoutId id="2147483671" r:id="rId5"/>
    <p:sldLayoutId id="2147483650" r:id="rId6"/>
    <p:sldLayoutId id="2147483660" r:id="rId7"/>
    <p:sldLayoutId id="2147483651" r:id="rId8"/>
    <p:sldLayoutId id="2147483661" r:id="rId9"/>
    <p:sldLayoutId id="2147483662" r:id="rId10"/>
    <p:sldLayoutId id="2147483652" r:id="rId11"/>
    <p:sldLayoutId id="2147483663" r:id="rId12"/>
    <p:sldLayoutId id="2147483665" r:id="rId13"/>
    <p:sldLayoutId id="2147483673" r:id="rId14"/>
    <p:sldLayoutId id="2147483674" r:id="rId15"/>
    <p:sldLayoutId id="2147483664" r:id="rId16"/>
    <p:sldLayoutId id="2147483672" r:id="rId17"/>
    <p:sldLayoutId id="2147483675" r:id="rId18"/>
    <p:sldLayoutId id="2147483676" r:id="rId19"/>
    <p:sldLayoutId id="2147483677" r:id="rId20"/>
    <p:sldLayoutId id="2147483678" r:id="rId21"/>
    <p:sldLayoutId id="2147483679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5483-B8A9-4443-B888-8487FE5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Hide and Seek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409AC-AE43-41CA-B6FD-4845CC8D9B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GB" dirty="0"/>
              <a:t>r. Ronald 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36B20-8A91-4D38-8D2F-5C249CCDE6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ronald.mo@sunderland.ac.uk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B9C7C-E371-4D10-9B35-3EBE7279F1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Games Programming Taster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0E3683B-E30D-4726-8BFF-4FB189502D74}"/>
              </a:ext>
            </a:extLst>
          </p:cNvPr>
          <p:cNvSpPr txBox="1">
            <a:spLocks/>
          </p:cNvSpPr>
          <p:nvPr/>
        </p:nvSpPr>
        <p:spPr>
          <a:xfrm>
            <a:off x="838200" y="3514581"/>
            <a:ext cx="10515600" cy="634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An Introduction to Unity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84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8CAAB0-D19C-DD4F-6F2B-603761EA6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04938"/>
            <a:ext cx="6303380" cy="4538662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/>
              <a:t>Hierarchy</a:t>
            </a:r>
            <a:r>
              <a:rPr lang="en-US" dirty="0"/>
              <a:t> pane, add a new plane, and name it </a:t>
            </a:r>
            <a:r>
              <a:rPr lang="en-US" i="1" dirty="0"/>
              <a:t>Ground</a:t>
            </a:r>
          </a:p>
          <a:p>
            <a:pPr lvl="1"/>
            <a:r>
              <a:rPr lang="en-US" dirty="0"/>
              <a:t>Right-click -&gt; 3D Object -&gt; Plane</a:t>
            </a:r>
          </a:p>
          <a:p>
            <a:r>
              <a:rPr lang="en-US" dirty="0"/>
              <a:t>Go to the </a:t>
            </a:r>
            <a:r>
              <a:rPr lang="en-US" b="1" dirty="0"/>
              <a:t>Inspector</a:t>
            </a:r>
            <a:r>
              <a:rPr lang="en-US" dirty="0"/>
              <a:t> pane and follow the below setting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EC823F-41B2-E9AD-9EE7-EDB27BDB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A271F3-8B7E-63BB-5BAF-FCC00EC7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the Game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57989-0D6E-1F46-DF03-28092CCE291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236082" y="1193468"/>
            <a:ext cx="4117718" cy="4750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DF4C25-2A5F-A9D1-9448-85C4F6D62C9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245765" y="3568534"/>
            <a:ext cx="5488249" cy="23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DF0FB-B8C6-141B-30D3-13D62459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04938"/>
            <a:ext cx="6550628" cy="4538662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/>
              <a:t>Project</a:t>
            </a:r>
            <a:r>
              <a:rPr lang="en-US" dirty="0"/>
              <a:t> pane, create a folder called </a:t>
            </a:r>
            <a:r>
              <a:rPr lang="en-US" i="1" dirty="0"/>
              <a:t>Environment</a:t>
            </a:r>
            <a:r>
              <a:rPr lang="en-US" dirty="0"/>
              <a:t> under the </a:t>
            </a:r>
            <a:r>
              <a:rPr lang="en-US" i="1" dirty="0"/>
              <a:t>Assets</a:t>
            </a:r>
            <a:r>
              <a:rPr lang="en-US" dirty="0"/>
              <a:t> folder</a:t>
            </a:r>
          </a:p>
          <a:p>
            <a:r>
              <a:rPr lang="en-US" dirty="0"/>
              <a:t>Inside </a:t>
            </a:r>
            <a:r>
              <a:rPr lang="en-US" i="1" dirty="0"/>
              <a:t>Environment</a:t>
            </a:r>
            <a:r>
              <a:rPr lang="en-US" dirty="0"/>
              <a:t>, create a </a:t>
            </a:r>
            <a:r>
              <a:rPr lang="en-US" u="sng" dirty="0"/>
              <a:t>material</a:t>
            </a:r>
            <a:r>
              <a:rPr lang="en-US" dirty="0"/>
              <a:t> and call it </a:t>
            </a:r>
            <a:r>
              <a:rPr lang="en-US" i="1" dirty="0"/>
              <a:t>Green</a:t>
            </a:r>
          </a:p>
          <a:p>
            <a:r>
              <a:rPr lang="en-US" dirty="0"/>
              <a:t>Inside the </a:t>
            </a:r>
            <a:r>
              <a:rPr lang="en-US" b="1" dirty="0"/>
              <a:t>Inspector</a:t>
            </a:r>
            <a:r>
              <a:rPr lang="en-US" dirty="0"/>
              <a:t> pane, change its Base Map to Green</a:t>
            </a:r>
          </a:p>
          <a:p>
            <a:r>
              <a:rPr lang="en-US" dirty="0"/>
              <a:t>Drag the </a:t>
            </a:r>
            <a:r>
              <a:rPr lang="en-US" i="1" dirty="0"/>
              <a:t>Green </a:t>
            </a:r>
            <a:r>
              <a:rPr lang="en-US" dirty="0"/>
              <a:t>material to the ground in the </a:t>
            </a:r>
            <a:r>
              <a:rPr lang="en-US" b="1" dirty="0"/>
              <a:t>Scene </a:t>
            </a:r>
            <a:r>
              <a:rPr lang="en-US" dirty="0"/>
              <a:t>pane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23ECB-2FDF-D38A-2CCC-DE55CA3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0D2994-1167-0B82-A38D-69A785A4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the Game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3031A-2AE1-97C4-632F-A861D642D76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512395" y="1977368"/>
            <a:ext cx="45212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5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BCFE34-BBD8-2D40-1360-32FC2E52B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Inside the </a:t>
            </a:r>
            <a:r>
              <a:rPr lang="en-US" b="1" dirty="0"/>
              <a:t>Hierarchy</a:t>
            </a:r>
            <a:r>
              <a:rPr lang="en-US" dirty="0"/>
              <a:t> pane, create an </a:t>
            </a:r>
            <a:r>
              <a:rPr lang="en-US" u="sng" dirty="0"/>
              <a:t>empty</a:t>
            </a:r>
            <a:r>
              <a:rPr lang="en-US" dirty="0"/>
              <a:t> object called </a:t>
            </a:r>
            <a:r>
              <a:rPr lang="en-US" i="1" dirty="0" err="1"/>
              <a:t>PlayerObject</a:t>
            </a:r>
            <a:endParaRPr lang="en-US" i="1" dirty="0"/>
          </a:p>
          <a:p>
            <a:pPr lvl="1"/>
            <a:r>
              <a:rPr lang="en-US" dirty="0"/>
              <a:t>Position: x=0, y=0, z=0</a:t>
            </a:r>
          </a:p>
          <a:p>
            <a:r>
              <a:rPr lang="en-US" dirty="0"/>
              <a:t>Create a 3D </a:t>
            </a:r>
            <a:r>
              <a:rPr lang="en-US" u="sng" dirty="0"/>
              <a:t>Capsule</a:t>
            </a:r>
            <a:r>
              <a:rPr lang="en-US" dirty="0"/>
              <a:t> object under</a:t>
            </a:r>
            <a:r>
              <a:rPr lang="en-US" i="1" dirty="0"/>
              <a:t> </a:t>
            </a:r>
            <a:r>
              <a:rPr lang="en-US" i="1" dirty="0" err="1"/>
              <a:t>PlayerObject</a:t>
            </a:r>
            <a:r>
              <a:rPr lang="en-US" dirty="0"/>
              <a:t> and call it </a:t>
            </a:r>
            <a:r>
              <a:rPr lang="en-US" i="1" dirty="0" err="1"/>
              <a:t>PlayerModel</a:t>
            </a:r>
            <a:endParaRPr lang="en-US" i="1" dirty="0"/>
          </a:p>
          <a:p>
            <a:pPr lvl="1"/>
            <a:r>
              <a:rPr lang="en-US" dirty="0"/>
              <a:t>Position: x=0, y=1, z=0</a:t>
            </a:r>
          </a:p>
          <a:p>
            <a:r>
              <a:rPr lang="en-US" dirty="0"/>
              <a:t>Create a </a:t>
            </a:r>
            <a:r>
              <a:rPr lang="en-US" u="sng" dirty="0"/>
              <a:t>Camera</a:t>
            </a:r>
            <a:r>
              <a:rPr lang="en-US" dirty="0"/>
              <a:t> object under</a:t>
            </a:r>
            <a:r>
              <a:rPr lang="en-US" i="1" dirty="0"/>
              <a:t> </a:t>
            </a:r>
            <a:r>
              <a:rPr lang="en-US" i="1" dirty="0" err="1"/>
              <a:t>PlayerObject</a:t>
            </a:r>
            <a:r>
              <a:rPr lang="en-US" dirty="0"/>
              <a:t> and call it </a:t>
            </a:r>
            <a:r>
              <a:rPr lang="en-US" i="1" dirty="0"/>
              <a:t>Camera</a:t>
            </a:r>
          </a:p>
          <a:p>
            <a:pPr lvl="1"/>
            <a:r>
              <a:rPr lang="en-US" dirty="0"/>
              <a:t>Tag: </a:t>
            </a:r>
            <a:r>
              <a:rPr lang="en-US" dirty="0" err="1"/>
              <a:t>MainCamera</a:t>
            </a:r>
            <a:endParaRPr lang="en-US" dirty="0"/>
          </a:p>
          <a:p>
            <a:pPr lvl="1"/>
            <a:r>
              <a:rPr lang="en-US" dirty="0"/>
              <a:t>Position: x=0, y=1.5, z=0</a:t>
            </a:r>
          </a:p>
          <a:p>
            <a:r>
              <a:rPr lang="en-US" dirty="0"/>
              <a:t>Disable the</a:t>
            </a:r>
            <a:r>
              <a:rPr lang="en-US" i="1" dirty="0"/>
              <a:t> Main Camera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 pane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EA509-D558-6C68-1F70-8BD6DFCE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9C9489-4C1C-BA5B-AFDB-C9232D15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F2965-C18A-9B2F-BF3D-E27CB6EA289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990244" y="4930815"/>
            <a:ext cx="6936422" cy="873005"/>
          </a:xfrm>
          <a:prstGeom prst="rect">
            <a:avLst/>
          </a:prstGeom>
        </p:spPr>
      </p:pic>
      <p:cxnSp>
        <p:nvCxnSpPr>
          <p:cNvPr id="6" name="Connector: Curved 14">
            <a:extLst>
              <a:ext uri="{FF2B5EF4-FFF2-40B4-BE49-F238E27FC236}">
                <a16:creationId xmlns:a16="http://schemas.microsoft.com/office/drawing/2014/main" id="{92F3DAB1-1F67-CE94-6C0D-632CC480B166}"/>
              </a:ext>
            </a:extLst>
          </p:cNvPr>
          <p:cNvCxnSpPr>
            <a:cxnSpLocks/>
          </p:cNvCxnSpPr>
          <p:nvPr/>
        </p:nvCxnSpPr>
        <p:spPr>
          <a:xfrm>
            <a:off x="7766613" y="4676172"/>
            <a:ext cx="610819" cy="520862"/>
          </a:xfrm>
          <a:prstGeom prst="curvedConnector3">
            <a:avLst>
              <a:gd name="adj1" fmla="val 99269"/>
            </a:avLst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4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8296F5-8BE6-89EB-5C7A-3B9D5259D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assign a color to the player</a:t>
            </a:r>
          </a:p>
          <a:p>
            <a:r>
              <a:rPr lang="en-US" dirty="0"/>
              <a:t>In the </a:t>
            </a:r>
            <a:r>
              <a:rPr lang="en-US" b="1" dirty="0"/>
              <a:t>Project</a:t>
            </a:r>
            <a:r>
              <a:rPr lang="en-US" dirty="0"/>
              <a:t> pane, create a folder called </a:t>
            </a:r>
            <a:r>
              <a:rPr lang="en-US" i="1" dirty="0"/>
              <a:t>Player</a:t>
            </a:r>
            <a:r>
              <a:rPr lang="en-US" dirty="0"/>
              <a:t> under the </a:t>
            </a:r>
            <a:r>
              <a:rPr lang="en-US" i="1" dirty="0"/>
              <a:t>Assets</a:t>
            </a:r>
            <a:r>
              <a:rPr lang="en-US" dirty="0"/>
              <a:t> folder</a:t>
            </a:r>
          </a:p>
          <a:p>
            <a:r>
              <a:rPr lang="en-US" dirty="0"/>
              <a:t>Create a </a:t>
            </a:r>
            <a:r>
              <a:rPr lang="en-US" u="sng" dirty="0"/>
              <a:t>material</a:t>
            </a:r>
            <a:r>
              <a:rPr lang="en-US" dirty="0"/>
              <a:t> and call it </a:t>
            </a:r>
            <a:r>
              <a:rPr lang="en-US" i="1" dirty="0"/>
              <a:t>Blue </a:t>
            </a:r>
            <a:r>
              <a:rPr lang="en-US" dirty="0"/>
              <a:t>under </a:t>
            </a:r>
            <a:r>
              <a:rPr lang="en-US" i="1" dirty="0"/>
              <a:t>Player</a:t>
            </a:r>
          </a:p>
          <a:p>
            <a:r>
              <a:rPr lang="en-US" dirty="0"/>
              <a:t>Inside the </a:t>
            </a:r>
            <a:r>
              <a:rPr lang="en-US" b="1" dirty="0"/>
              <a:t>Inspector</a:t>
            </a:r>
            <a:r>
              <a:rPr lang="en-US" dirty="0"/>
              <a:t> pane, change its Base Map to </a:t>
            </a:r>
            <a:r>
              <a:rPr lang="en-US" dirty="0">
                <a:solidFill>
                  <a:srgbClr val="0000FF"/>
                </a:solidFill>
              </a:rPr>
              <a:t>blue</a:t>
            </a:r>
          </a:p>
          <a:p>
            <a:r>
              <a:rPr lang="en-US" dirty="0"/>
              <a:t>Drag the </a:t>
            </a:r>
            <a:r>
              <a:rPr lang="en-US" i="1" dirty="0"/>
              <a:t>Blue </a:t>
            </a:r>
            <a:r>
              <a:rPr lang="en-US" dirty="0"/>
              <a:t>material to the player in the </a:t>
            </a:r>
            <a:r>
              <a:rPr lang="en-US" b="1" dirty="0"/>
              <a:t>Scene </a:t>
            </a:r>
            <a:r>
              <a:rPr lang="en-US" dirty="0"/>
              <a:t>pane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66801-F97C-33E9-B3BC-29E2A1BC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DB44F8-72F4-B210-F65B-7A39E20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87397-CC4C-6732-D09D-21C0D148D26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684107" y="3653009"/>
            <a:ext cx="6126891" cy="234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788CEF-6398-1A28-7E85-9C32A000E70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1"/>
            <a:ext cx="12192000" cy="67824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98686" y="4466343"/>
            <a:ext cx="384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Arial Black" panose="020B0A04020102020204" pitchFamily="34" charset="0"/>
              </a:rPr>
              <a:t>Moving Game Objects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4928008"/>
            <a:ext cx="3828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n w="3175">
                  <a:solidFill>
                    <a:schemeClr val="bg1"/>
                  </a:solidFill>
                </a:ln>
                <a:solidFill>
                  <a:schemeClr val="bg2"/>
                </a:solidFill>
                <a:latin typeface="Arial Black" panose="020B0A04020102020204" pitchFamily="34" charset="0"/>
              </a:rPr>
              <a:t>Learn how to orientate </a:t>
            </a:r>
            <a:br>
              <a:rPr lang="en-GB" sz="2000" dirty="0">
                <a:ln w="3175">
                  <a:solidFill>
                    <a:schemeClr val="bg1"/>
                  </a:solidFill>
                </a:ln>
                <a:solidFill>
                  <a:schemeClr val="bg2"/>
                </a:solidFill>
                <a:latin typeface="Arial Black" panose="020B0A04020102020204" pitchFamily="34" charset="0"/>
              </a:rPr>
            </a:br>
            <a:r>
              <a:rPr lang="en-GB" sz="2000" dirty="0">
                <a:ln w="3175">
                  <a:solidFill>
                    <a:schemeClr val="bg1"/>
                  </a:solidFill>
                </a:ln>
                <a:solidFill>
                  <a:schemeClr val="bg2"/>
                </a:solidFill>
                <a:latin typeface="Arial Black" panose="020B0A04020102020204" pitchFamily="34" charset="0"/>
              </a:rPr>
              <a:t>yourself, the camera </a:t>
            </a:r>
            <a:br>
              <a:rPr lang="en-GB" sz="2000" dirty="0">
                <a:ln w="3175">
                  <a:solidFill>
                    <a:schemeClr val="bg1"/>
                  </a:solidFill>
                </a:ln>
                <a:solidFill>
                  <a:schemeClr val="bg2"/>
                </a:solidFill>
                <a:latin typeface="Arial Black" panose="020B0A04020102020204" pitchFamily="34" charset="0"/>
              </a:rPr>
            </a:br>
            <a:r>
              <a:rPr lang="en-GB" sz="2000" dirty="0">
                <a:ln w="3175">
                  <a:solidFill>
                    <a:schemeClr val="bg1"/>
                  </a:solidFill>
                </a:ln>
                <a:solidFill>
                  <a:schemeClr val="bg2"/>
                </a:solidFill>
                <a:latin typeface="Arial Black" panose="020B0A04020102020204" pitchFamily="34" charset="0"/>
              </a:rPr>
              <a:t>and your Game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E4C36-422C-09D8-6C54-F773AF0D315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227670" y="385321"/>
            <a:ext cx="3729740" cy="1615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EBE64-2CC0-C4C5-600B-4DC4E52D5FD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034855" y="817633"/>
            <a:ext cx="1380169" cy="24466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84ABAF-95D6-299D-C53D-74DA4089012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385321"/>
            <a:ext cx="1539433" cy="25060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009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C615D4-6382-8121-AA05-FB36C8F3A8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add some code to the player so that we can move it</a:t>
            </a:r>
          </a:p>
          <a:p>
            <a:r>
              <a:rPr lang="en-US" dirty="0"/>
              <a:t>In the </a:t>
            </a:r>
            <a:r>
              <a:rPr lang="en-US" b="1" dirty="0"/>
              <a:t>Project</a:t>
            </a:r>
            <a:r>
              <a:rPr lang="en-US" dirty="0"/>
              <a:t> pane, create a </a:t>
            </a:r>
            <a:r>
              <a:rPr lang="en-US" u="sng" dirty="0" err="1"/>
              <a:t>MonoBehaviour</a:t>
            </a:r>
            <a:r>
              <a:rPr lang="en-US" dirty="0"/>
              <a:t> called </a:t>
            </a:r>
            <a:r>
              <a:rPr lang="en-US" i="1" dirty="0" err="1"/>
              <a:t>PlayerMovement</a:t>
            </a:r>
            <a:r>
              <a:rPr lang="en-US" dirty="0"/>
              <a:t> under the </a:t>
            </a:r>
            <a:r>
              <a:rPr lang="en-US" i="1" dirty="0"/>
              <a:t>Assets/Player</a:t>
            </a:r>
            <a:r>
              <a:rPr lang="en-US" dirty="0"/>
              <a:t> folder</a:t>
            </a:r>
          </a:p>
          <a:p>
            <a:r>
              <a:rPr lang="en-US" dirty="0"/>
              <a:t>Double-click</a:t>
            </a:r>
            <a:r>
              <a:rPr lang="en-US" i="1" dirty="0"/>
              <a:t> </a:t>
            </a:r>
            <a:r>
              <a:rPr lang="en-US" i="1" dirty="0" err="1"/>
              <a:t>PlayerMovement</a:t>
            </a:r>
            <a:r>
              <a:rPr lang="en-US" i="1" dirty="0"/>
              <a:t> </a:t>
            </a:r>
            <a:r>
              <a:rPr lang="en-US" dirty="0"/>
              <a:t>to open it in </a:t>
            </a:r>
            <a:r>
              <a:rPr lang="en-US" b="1" dirty="0"/>
              <a:t>Visual Studio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895A29-0443-E78E-4EA8-7FA51828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15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D4825-625B-8169-F666-E9C87F33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the Player</a:t>
            </a:r>
          </a:p>
        </p:txBody>
      </p:sp>
    </p:spTree>
    <p:extLst>
      <p:ext uri="{BB962C8B-B14F-4D97-AF65-F5344CB8AC3E}">
        <p14:creationId xmlns:p14="http://schemas.microsoft.com/office/powerpoint/2010/main" val="37231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F327-CC45-CBDE-9E9A-76FDD398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960FC2-1427-23B2-8BE9-4FCB4A8A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F57952-AB02-3014-4A58-14CFEEC26CBF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r="20756" b="37362"/>
          <a:stretch/>
        </p:blipFill>
        <p:spPr>
          <a:xfrm>
            <a:off x="869066" y="1182446"/>
            <a:ext cx="10453868" cy="44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636ED-C7EB-1865-2EE3-FFA2276E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499DA3-89D2-DB4A-3A23-ABA390EF4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Copy the code from XXXX and paste it into </a:t>
            </a:r>
            <a:r>
              <a:rPr lang="en-US" b="1" dirty="0"/>
              <a:t>Visual Studio</a:t>
            </a:r>
          </a:p>
          <a:p>
            <a:r>
              <a:rPr lang="en-US" dirty="0"/>
              <a:t>Make sure </a:t>
            </a:r>
            <a:r>
              <a:rPr lang="en-US" b="1" i="1" dirty="0"/>
              <a:t>you commit your changes</a:t>
            </a:r>
            <a:r>
              <a:rPr lang="en-US" dirty="0"/>
              <a:t> and go back to </a:t>
            </a:r>
            <a:r>
              <a:rPr lang="en-US" b="1" dirty="0"/>
              <a:t>Unity</a:t>
            </a:r>
          </a:p>
          <a:p>
            <a:pPr lvl="1"/>
            <a:r>
              <a:rPr lang="en-US" dirty="0"/>
              <a:t>Ctrl + S to save your script, for example</a:t>
            </a:r>
          </a:p>
          <a:p>
            <a:r>
              <a:rPr lang="en-US" i="1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772FF-6157-4DD6-6BA0-7A158848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CC109-C1A7-F3EE-9578-C439864E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the Player</a:t>
            </a:r>
          </a:p>
        </p:txBody>
      </p:sp>
    </p:spTree>
    <p:extLst>
      <p:ext uri="{BB962C8B-B14F-4D97-AF65-F5344CB8AC3E}">
        <p14:creationId xmlns:p14="http://schemas.microsoft.com/office/powerpoint/2010/main" val="232777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76CFB4-35DD-83DA-67F7-F429207DA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E9418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Executes when the game starts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Hides the cursor and deals with player control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E9418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Executes every frame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Call the Movement() and </a:t>
            </a:r>
            <a:r>
              <a:rPr lang="en-US" dirty="0" err="1">
                <a:cs typeface="Consolas" panose="020B0609020204030204" pitchFamily="49" charset="0"/>
              </a:rPr>
              <a:t>RotateAndLook</a:t>
            </a:r>
            <a:r>
              <a:rPr lang="en-US" dirty="0">
                <a:cs typeface="Consolas" panose="020B0609020204030204" pitchFamily="49" charset="0"/>
              </a:rPr>
              <a:t>() methods</a:t>
            </a:r>
            <a:endParaRPr lang="en-US" dirty="0">
              <a:solidFill>
                <a:srgbClr val="E9418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2D9129-5593-9E09-F7C9-CC7550D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EAF4A5-AFCE-AD53-8B9A-68B87185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Script</a:t>
            </a:r>
          </a:p>
        </p:txBody>
      </p:sp>
    </p:spTree>
    <p:extLst>
      <p:ext uri="{BB962C8B-B14F-4D97-AF65-F5344CB8AC3E}">
        <p14:creationId xmlns:p14="http://schemas.microsoft.com/office/powerpoint/2010/main" val="41473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CFF63-631B-89CE-0F4D-354CB7FBFA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Movement</a:t>
            </a:r>
            <a:r>
              <a:rPr lang="en-US" dirty="0">
                <a:solidFill>
                  <a:srgbClr val="E9418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Move the player by the keypresses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Make a jump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Something more </a:t>
            </a:r>
            <a:r>
              <a:rPr lang="en-US" dirty="0">
                <a:cs typeface="Consolas" panose="020B0609020204030204" pitchFamily="49" charset="0"/>
                <a:sym typeface="Wingdings" pitchFamily="2" charset="2"/>
              </a:rPr>
              <a:t></a:t>
            </a:r>
            <a:endParaRPr lang="en-US" dirty="0">
              <a:solidFill>
                <a:srgbClr val="E9418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RotateAndLook</a:t>
            </a:r>
            <a:r>
              <a:rPr lang="en-US" dirty="0">
                <a:solidFill>
                  <a:srgbClr val="E9418F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Rotate the camera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FBED0-0E11-0604-4A5F-B76BA1F1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19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BC205C-DA36-690D-C3F8-EC7BC3A4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Script</a:t>
            </a:r>
          </a:p>
        </p:txBody>
      </p:sp>
    </p:spTree>
    <p:extLst>
      <p:ext uri="{BB962C8B-B14F-4D97-AF65-F5344CB8AC3E}">
        <p14:creationId xmlns:p14="http://schemas.microsoft.com/office/powerpoint/2010/main" val="7348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EE10FA-03CD-28AF-D4CA-8D681C5FA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Open Unity Hub</a:t>
            </a:r>
          </a:p>
          <a:p>
            <a:r>
              <a:rPr lang="en-GB" dirty="0"/>
              <a:t>Create an account…</a:t>
            </a:r>
          </a:p>
          <a:p>
            <a:r>
              <a:rPr lang="en-GB" dirty="0"/>
              <a:t>…and Sign in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99521-0281-2964-A9C3-886E96C8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C60128-CEF0-DCD1-F586-DE96CB74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Unity Account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509B5C-B098-8412-BCCE-5A350399063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712665" y="1697632"/>
            <a:ext cx="5909733" cy="3462735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992F134-4A75-4863-4D83-457B18C19EFA}"/>
              </a:ext>
            </a:extLst>
          </p:cNvPr>
          <p:cNvCxnSpPr>
            <a:cxnSpLocks/>
          </p:cNvCxnSpPr>
          <p:nvPr/>
        </p:nvCxnSpPr>
        <p:spPr>
          <a:xfrm>
            <a:off x="4042278" y="2050920"/>
            <a:ext cx="2099968" cy="1669742"/>
          </a:xfrm>
          <a:prstGeom prst="curvedConnector3">
            <a:avLst>
              <a:gd name="adj1" fmla="val 50000"/>
            </a:avLst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9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581703-5899-047E-A6E6-0144A857D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i="1" dirty="0" err="1"/>
              <a:t>PlayerObject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 pane</a:t>
            </a:r>
          </a:p>
          <a:p>
            <a:r>
              <a:rPr lang="en-US" dirty="0"/>
              <a:t>Drag the </a:t>
            </a:r>
            <a:r>
              <a:rPr lang="en-US" i="1" dirty="0" err="1"/>
              <a:t>PlayerMovement</a:t>
            </a:r>
            <a:r>
              <a:rPr lang="en-US" i="1" dirty="0"/>
              <a:t> </a:t>
            </a:r>
            <a:r>
              <a:rPr lang="en-US" dirty="0"/>
              <a:t>script into the </a:t>
            </a:r>
            <a:r>
              <a:rPr lang="en-US" b="1" dirty="0"/>
              <a:t>Inspector</a:t>
            </a:r>
            <a:r>
              <a:rPr lang="en-US" dirty="0"/>
              <a:t> plan</a:t>
            </a:r>
          </a:p>
          <a:p>
            <a:r>
              <a:rPr lang="en-US" dirty="0"/>
              <a:t>Change the center of y in </a:t>
            </a:r>
            <a:r>
              <a:rPr lang="en-US" dirty="0" err="1"/>
              <a:t>CharacterController</a:t>
            </a:r>
            <a:r>
              <a:rPr lang="en-US" dirty="0"/>
              <a:t> to 1.1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DF69C3-0EA9-8B3B-C0BB-91150211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20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D2BDB-447E-ACBD-6DCC-BC715DEA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the Player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1D803-8868-BD31-B63E-7FBABE8B339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347415" y="2820415"/>
            <a:ext cx="5497169" cy="32463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726BC73-7D4B-305F-2E5A-70777A6F0ACD}"/>
              </a:ext>
            </a:extLst>
          </p:cNvPr>
          <p:cNvSpPr/>
          <p:nvPr/>
        </p:nvSpPr>
        <p:spPr>
          <a:xfrm>
            <a:off x="7741899" y="4295314"/>
            <a:ext cx="557149" cy="296562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DDC193-8280-C51C-9B2B-4BBFB6DE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21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F3005-9A8D-181C-6240-57E12F7A28D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02149" y="300680"/>
            <a:ext cx="9387702" cy="55439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15E3870-A64D-74B9-5C9E-B48BF63CBAAF}"/>
              </a:ext>
            </a:extLst>
          </p:cNvPr>
          <p:cNvSpPr/>
          <p:nvPr/>
        </p:nvSpPr>
        <p:spPr>
          <a:xfrm>
            <a:off x="9119286" y="2891481"/>
            <a:ext cx="803190" cy="296562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93EC4-CC4F-0601-4D3B-4C510670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22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DA62-156E-57E9-0378-2E80F41DD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04937"/>
            <a:ext cx="11245771" cy="4687750"/>
          </a:xfrm>
        </p:spPr>
        <p:txBody>
          <a:bodyPr>
            <a:noAutofit/>
          </a:bodyPr>
          <a:lstStyle/>
          <a:p>
            <a:r>
              <a:rPr lang="en-GB" sz="2200" dirty="0"/>
              <a:t>Click the </a:t>
            </a:r>
            <a:r>
              <a:rPr lang="en-GB" sz="2200" i="1" dirty="0"/>
              <a:t>run</a:t>
            </a:r>
            <a:r>
              <a:rPr lang="en-GB" sz="2200" dirty="0"/>
              <a:t> button to run the game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200" dirty="0"/>
              <a:t>You should be able to move the player by the arrow keys on your keyboard</a:t>
            </a:r>
          </a:p>
          <a:p>
            <a:r>
              <a:rPr lang="en-GB" sz="2200" dirty="0"/>
              <a:t>You can also jump using the space bar and change the camera angle with your mouse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84A026-15EA-3BE1-54D2-0F365EF0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32ADA-1DB7-6911-7728-632CEBEBBC93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33902" t="2392" r="30534" b="69145"/>
          <a:stretch/>
        </p:blipFill>
        <p:spPr bwMode="auto">
          <a:xfrm>
            <a:off x="2647342" y="1747776"/>
            <a:ext cx="7208962" cy="3138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3853C83-41FD-18CB-EC75-D06D486F3BF3}"/>
              </a:ext>
            </a:extLst>
          </p:cNvPr>
          <p:cNvCxnSpPr>
            <a:cxnSpLocks/>
          </p:cNvCxnSpPr>
          <p:nvPr/>
        </p:nvCxnSpPr>
        <p:spPr>
          <a:xfrm>
            <a:off x="2647342" y="1851949"/>
            <a:ext cx="2746461" cy="208345"/>
          </a:xfrm>
          <a:prstGeom prst="curvedConnector3">
            <a:avLst>
              <a:gd name="adj1" fmla="val -994"/>
            </a:avLst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2B2F75-BD83-F29F-33F1-1720E582C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Even though you can move the player, it moves very slowly</a:t>
            </a:r>
          </a:p>
          <a:p>
            <a:r>
              <a:rPr lang="en-US" dirty="0"/>
              <a:t>It can barely jump, too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r>
              <a:rPr lang="en-US" dirty="0"/>
              <a:t>There are two workarounds</a:t>
            </a:r>
          </a:p>
          <a:p>
            <a:pPr lvl="1"/>
            <a:r>
              <a:rPr lang="en-US" dirty="0"/>
              <a:t>Change the code which could be tedious</a:t>
            </a:r>
          </a:p>
          <a:p>
            <a:pPr lvl="1"/>
            <a:r>
              <a:rPr lang="en-US" dirty="0"/>
              <a:t>Change the settings in the Inspector which is a lot more intuitive</a:t>
            </a:r>
          </a:p>
          <a:p>
            <a:r>
              <a:rPr lang="en-US" dirty="0"/>
              <a:t>See which settings you should modify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4B8B9A-B9C0-36AF-6612-0FC6CFFA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97E0C3-D77B-8258-6710-C23D8F43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Wrong?</a:t>
            </a:r>
          </a:p>
        </p:txBody>
      </p:sp>
    </p:spTree>
    <p:extLst>
      <p:ext uri="{BB962C8B-B14F-4D97-AF65-F5344CB8AC3E}">
        <p14:creationId xmlns:p14="http://schemas.microsoft.com/office/powerpoint/2010/main" val="2283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CE6D0-0A22-2BCD-58BA-EF76DCEC1A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1350"/>
              </a:lnSpc>
            </a:pPr>
            <a:r>
              <a:rPr lang="en-US" dirty="0"/>
              <a:t>Moving around on empty ground can be boring</a:t>
            </a:r>
          </a:p>
          <a:p>
            <a:r>
              <a:rPr lang="en-US" dirty="0"/>
              <a:t>Why don’t we put together some obstacles?</a:t>
            </a:r>
          </a:p>
          <a:p>
            <a:r>
              <a:rPr lang="en-US" dirty="0"/>
              <a:t>You may right-click on the Hierarchy pane and add some 3D Game Objects (e.g., cube, sphere, capsule)</a:t>
            </a:r>
          </a:p>
          <a:p>
            <a:r>
              <a:rPr lang="en-US" dirty="0"/>
              <a:t>Use your imagination to create your game environment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B3107-0CB3-4793-A852-9E514E38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0006D5-D0FF-CA3B-43CA-DD3F1DD3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04AB4-9F8E-6D5C-288A-0ECB8F5BA507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39" y="3429000"/>
            <a:ext cx="5474922" cy="25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0BCEC-E00E-EC96-A00C-2BC36B002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6A9724-F631-4934-BBE3-0E2EE7BA22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1350"/>
              </a:lnSpc>
            </a:pPr>
            <a:r>
              <a:rPr lang="en-US" dirty="0"/>
              <a:t>It’s time to create some enemies</a:t>
            </a:r>
          </a:p>
          <a:p>
            <a:r>
              <a:rPr lang="en-US" dirty="0"/>
              <a:t>Inside the </a:t>
            </a:r>
            <a:r>
              <a:rPr lang="en-US" b="1" dirty="0"/>
              <a:t>Hierarchy</a:t>
            </a:r>
            <a:r>
              <a:rPr lang="en-US" dirty="0"/>
              <a:t> pane, create an </a:t>
            </a:r>
            <a:r>
              <a:rPr lang="en-US" u="sng" dirty="0"/>
              <a:t>empty</a:t>
            </a:r>
            <a:r>
              <a:rPr lang="en-US" dirty="0"/>
              <a:t> object called </a:t>
            </a:r>
            <a:r>
              <a:rPr lang="en-US" i="1" dirty="0" err="1"/>
              <a:t>EnemyObject</a:t>
            </a:r>
            <a:r>
              <a:rPr lang="en-US" i="1" dirty="0"/>
              <a:t>, </a:t>
            </a:r>
            <a:r>
              <a:rPr lang="en-US" dirty="0"/>
              <a:t>and keep it far from the player</a:t>
            </a:r>
          </a:p>
          <a:p>
            <a:pPr lvl="1"/>
            <a:r>
              <a:rPr lang="en-US" dirty="0"/>
              <a:t>e.g., Position: x=-5, y=0, z=-5</a:t>
            </a:r>
          </a:p>
          <a:p>
            <a:r>
              <a:rPr lang="en-US" dirty="0"/>
              <a:t>Create a 3D </a:t>
            </a:r>
            <a:r>
              <a:rPr lang="en-US" u="sng" dirty="0"/>
              <a:t>Capsule</a:t>
            </a:r>
            <a:r>
              <a:rPr lang="en-US" dirty="0"/>
              <a:t> object under</a:t>
            </a:r>
            <a:r>
              <a:rPr lang="en-US" i="1" dirty="0"/>
              <a:t> </a:t>
            </a:r>
            <a:r>
              <a:rPr lang="en-US" i="1" dirty="0" err="1"/>
              <a:t>EnemyObject</a:t>
            </a:r>
            <a:r>
              <a:rPr lang="en-US" dirty="0"/>
              <a:t> and call it </a:t>
            </a:r>
            <a:r>
              <a:rPr lang="en-US" i="1" dirty="0" err="1"/>
              <a:t>EnemyModel</a:t>
            </a:r>
            <a:endParaRPr lang="en-US" i="1" dirty="0"/>
          </a:p>
          <a:p>
            <a:pPr lvl="1"/>
            <a:r>
              <a:rPr lang="en-US" dirty="0"/>
              <a:t>Position: x=0, y=1, z=0</a:t>
            </a:r>
          </a:p>
          <a:p>
            <a:pPr>
              <a:lnSpc>
                <a:spcPts val="1350"/>
              </a:lnSpc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5943D-68DA-17BD-2AB9-40400690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25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66312-CD71-CCD9-ABD2-A5D0BAF8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Enemies</a:t>
            </a:r>
          </a:p>
        </p:txBody>
      </p:sp>
    </p:spTree>
    <p:extLst>
      <p:ext uri="{BB962C8B-B14F-4D97-AF65-F5344CB8AC3E}">
        <p14:creationId xmlns:p14="http://schemas.microsoft.com/office/powerpoint/2010/main" val="321247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539233-350D-F2A7-ACA4-26ABD035CC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While keeping </a:t>
            </a:r>
            <a:r>
              <a:rPr lang="en-US" i="1" dirty="0" err="1"/>
              <a:t>EnemyObject</a:t>
            </a:r>
            <a:r>
              <a:rPr lang="en-US" dirty="0"/>
              <a:t> selected, add a </a:t>
            </a:r>
            <a:r>
              <a:rPr lang="en-US" u="sng" dirty="0" err="1"/>
              <a:t>Rigidbody</a:t>
            </a:r>
            <a:r>
              <a:rPr lang="en-US" dirty="0"/>
              <a:t> component in the </a:t>
            </a:r>
            <a:r>
              <a:rPr lang="en-US" b="1" dirty="0"/>
              <a:t>Inspector</a:t>
            </a:r>
            <a:r>
              <a:rPr lang="en-US" dirty="0"/>
              <a:t> pane</a:t>
            </a:r>
          </a:p>
          <a:p>
            <a:r>
              <a:rPr lang="en-US" dirty="0"/>
              <a:t>Deselect </a:t>
            </a:r>
            <a:r>
              <a:rPr lang="en-US" u="sng" dirty="0"/>
              <a:t>Use Gravity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5A9CDC-9AA8-9380-F558-CB22638B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26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8750DE-B860-B080-5A9D-92C4C0F3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71653-2077-55B8-ECFB-83477617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134" y="2055452"/>
            <a:ext cx="3312126" cy="3888148"/>
          </a:xfrm>
          <a:prstGeom prst="rect">
            <a:avLst/>
          </a:prstGeom>
        </p:spPr>
      </p:pic>
      <p:cxnSp>
        <p:nvCxnSpPr>
          <p:cNvPr id="7" name="Connector: Curved 14">
            <a:extLst>
              <a:ext uri="{FF2B5EF4-FFF2-40B4-BE49-F238E27FC236}">
                <a16:creationId xmlns:a16="http://schemas.microsoft.com/office/drawing/2014/main" id="{22C8DFFB-6E07-D005-B630-3F05918B0482}"/>
              </a:ext>
            </a:extLst>
          </p:cNvPr>
          <p:cNvCxnSpPr>
            <a:cxnSpLocks/>
          </p:cNvCxnSpPr>
          <p:nvPr/>
        </p:nvCxnSpPr>
        <p:spPr>
          <a:xfrm>
            <a:off x="4164227" y="2471351"/>
            <a:ext cx="2507907" cy="2113006"/>
          </a:xfrm>
          <a:prstGeom prst="curvedConnector3">
            <a:avLst>
              <a:gd name="adj1" fmla="val 50000"/>
            </a:avLst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4D0B0-742C-AA43-E178-DF38BEAB6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59D80-BC6B-58BE-19B4-C9DA35EE37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b="1" dirty="0"/>
              <a:t>Project</a:t>
            </a:r>
            <a:r>
              <a:rPr lang="en-US" dirty="0"/>
              <a:t> pane, create a folder called </a:t>
            </a:r>
            <a:r>
              <a:rPr lang="en-US" i="1" dirty="0"/>
              <a:t>Enemy</a:t>
            </a:r>
            <a:r>
              <a:rPr lang="en-US" dirty="0"/>
              <a:t> under the </a:t>
            </a:r>
            <a:r>
              <a:rPr lang="en-US" i="1" dirty="0"/>
              <a:t>Assets</a:t>
            </a:r>
            <a:r>
              <a:rPr lang="en-US" dirty="0"/>
              <a:t> folder</a:t>
            </a:r>
          </a:p>
          <a:p>
            <a:r>
              <a:rPr lang="en-US" dirty="0"/>
              <a:t>Create a </a:t>
            </a:r>
            <a:r>
              <a:rPr lang="en-US" u="sng" dirty="0"/>
              <a:t>material</a:t>
            </a:r>
            <a:r>
              <a:rPr lang="en-US" dirty="0"/>
              <a:t> and call it </a:t>
            </a:r>
            <a:r>
              <a:rPr lang="en-US" i="1" dirty="0"/>
              <a:t>Red </a:t>
            </a:r>
            <a:r>
              <a:rPr lang="en-US" dirty="0"/>
              <a:t>under </a:t>
            </a:r>
            <a:r>
              <a:rPr lang="en-US" i="1" dirty="0"/>
              <a:t>Enemy</a:t>
            </a:r>
          </a:p>
          <a:p>
            <a:r>
              <a:rPr lang="en-US" dirty="0"/>
              <a:t>Inside the </a:t>
            </a:r>
            <a:r>
              <a:rPr lang="en-US" b="1" dirty="0"/>
              <a:t>Inspector</a:t>
            </a:r>
            <a:r>
              <a:rPr lang="en-US" dirty="0"/>
              <a:t> pane, change its Base Map to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r>
              <a:rPr lang="en-US" dirty="0"/>
              <a:t>Drag the </a:t>
            </a:r>
            <a:r>
              <a:rPr lang="en-US" i="1" dirty="0"/>
              <a:t>Red </a:t>
            </a:r>
            <a:r>
              <a:rPr lang="en-US" dirty="0"/>
              <a:t>material to the enemy in the </a:t>
            </a:r>
            <a:r>
              <a:rPr lang="en-US" b="1" dirty="0"/>
              <a:t>Scene </a:t>
            </a:r>
            <a:r>
              <a:rPr lang="en-US" dirty="0"/>
              <a:t>pane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97BEC-BB80-DD88-DD5D-4C750AB9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27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FA7CA1-2C9A-0284-CD1D-4F3758AE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Enemies</a:t>
            </a:r>
          </a:p>
        </p:txBody>
      </p:sp>
    </p:spTree>
    <p:extLst>
      <p:ext uri="{BB962C8B-B14F-4D97-AF65-F5344CB8AC3E}">
        <p14:creationId xmlns:p14="http://schemas.microsoft.com/office/powerpoint/2010/main" val="348042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E6F39-34A3-F7D9-62DE-E02B7047A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9D53B0-FB19-899B-D8E2-1E1F441ADD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enemy will chase the player upon spotting them</a:t>
            </a:r>
          </a:p>
          <a:p>
            <a:r>
              <a:rPr lang="en-US" dirty="0"/>
              <a:t>In the </a:t>
            </a:r>
            <a:r>
              <a:rPr lang="en-US" b="1" dirty="0"/>
              <a:t>Project</a:t>
            </a:r>
            <a:r>
              <a:rPr lang="en-US" dirty="0"/>
              <a:t> pane, create a </a:t>
            </a:r>
            <a:r>
              <a:rPr lang="en-US" u="sng" dirty="0" err="1"/>
              <a:t>MonoBehaviour</a:t>
            </a:r>
            <a:r>
              <a:rPr lang="en-US" dirty="0"/>
              <a:t> called </a:t>
            </a:r>
            <a:r>
              <a:rPr lang="en-US" i="1" dirty="0" err="1"/>
              <a:t>EnemyAttack</a:t>
            </a:r>
            <a:r>
              <a:rPr lang="en-US" dirty="0"/>
              <a:t> under the </a:t>
            </a:r>
            <a:r>
              <a:rPr lang="en-US" i="1" dirty="0"/>
              <a:t>Assets/Enemy</a:t>
            </a:r>
            <a:r>
              <a:rPr lang="en-US" dirty="0"/>
              <a:t> folder</a:t>
            </a:r>
          </a:p>
          <a:p>
            <a:r>
              <a:rPr lang="en-US" dirty="0"/>
              <a:t>Double-click</a:t>
            </a:r>
            <a:r>
              <a:rPr lang="en-US" i="1" dirty="0"/>
              <a:t> </a:t>
            </a:r>
            <a:r>
              <a:rPr lang="en-US" i="1" dirty="0" err="1"/>
              <a:t>PlayerMovement</a:t>
            </a:r>
            <a:r>
              <a:rPr lang="en-US" i="1" dirty="0"/>
              <a:t> </a:t>
            </a:r>
            <a:r>
              <a:rPr lang="en-US" dirty="0"/>
              <a:t>to open it in </a:t>
            </a:r>
            <a:r>
              <a:rPr lang="en-US" b="1" dirty="0"/>
              <a:t>Visual Studio</a:t>
            </a:r>
          </a:p>
          <a:p>
            <a:r>
              <a:rPr lang="en-US" dirty="0"/>
              <a:t>Copy the code from XXXX and paste it into </a:t>
            </a:r>
            <a:r>
              <a:rPr lang="en-US" b="1" dirty="0"/>
              <a:t>Visual Studio</a:t>
            </a:r>
          </a:p>
          <a:p>
            <a:r>
              <a:rPr lang="en-US" dirty="0"/>
              <a:t>Make sure </a:t>
            </a:r>
            <a:r>
              <a:rPr lang="en-US" b="1" i="1" dirty="0"/>
              <a:t>you commit your changes</a:t>
            </a:r>
            <a:r>
              <a:rPr lang="en-US" dirty="0"/>
              <a:t> and go back to </a:t>
            </a:r>
            <a:r>
              <a:rPr lang="en-US" b="1" dirty="0"/>
              <a:t>Unity</a:t>
            </a:r>
          </a:p>
          <a:p>
            <a:pPr lvl="1"/>
            <a:r>
              <a:rPr lang="en-US" dirty="0"/>
              <a:t>Ctrl + S to save your script, for example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FFD9E-BBFF-C4C2-CDF6-98EFA817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28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D2634B-E0D1-5EA8-46B5-2F3005BC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the Enemy</a:t>
            </a:r>
          </a:p>
        </p:txBody>
      </p:sp>
    </p:spTree>
    <p:extLst>
      <p:ext uri="{BB962C8B-B14F-4D97-AF65-F5344CB8AC3E}">
        <p14:creationId xmlns:p14="http://schemas.microsoft.com/office/powerpoint/2010/main" val="278384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FE06-AD4D-0CF6-1549-E4AE50D9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D34B44-17C3-79DB-28A9-95BBC9F00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E9418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Executes when the game starts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Set the time and obtain the enemy game object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E9418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Executes every frame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Call the Attack() method</a:t>
            </a:r>
            <a:endParaRPr lang="en-US" dirty="0">
              <a:solidFill>
                <a:srgbClr val="E9418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305E4B-B77D-3D73-0BF8-3C3180F3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29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CFB728-1D16-FBD6-44D5-0F35FCB7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Script</a:t>
            </a:r>
          </a:p>
        </p:txBody>
      </p:sp>
    </p:spTree>
    <p:extLst>
      <p:ext uri="{BB962C8B-B14F-4D97-AF65-F5344CB8AC3E}">
        <p14:creationId xmlns:p14="http://schemas.microsoft.com/office/powerpoint/2010/main" val="33320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9686BA-CCB3-A2CD-4C85-5075231D4A0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88431" y="2297846"/>
            <a:ext cx="10615137" cy="27528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99521-0281-2964-A9C3-886E96C8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C60128-CEF0-DCD1-F586-DE96CB74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New Project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CF1201B-5D73-7253-A320-B350B6CDAF0E}"/>
              </a:ext>
            </a:extLst>
          </p:cNvPr>
          <p:cNvCxnSpPr>
            <a:cxnSpLocks/>
          </p:cNvCxnSpPr>
          <p:nvPr/>
        </p:nvCxnSpPr>
        <p:spPr>
          <a:xfrm>
            <a:off x="7168722" y="1683782"/>
            <a:ext cx="3364240" cy="908947"/>
          </a:xfrm>
          <a:prstGeom prst="curvedConnector3">
            <a:avLst>
              <a:gd name="adj1" fmla="val 100231"/>
            </a:avLst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8DEE10FA-03CD-28AF-D4CA-8D681C5FA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04938"/>
            <a:ext cx="10515600" cy="4538662"/>
          </a:xfrm>
        </p:spPr>
        <p:txBody>
          <a:bodyPr/>
          <a:lstStyle/>
          <a:p>
            <a:r>
              <a:rPr lang="en-GB" dirty="0"/>
              <a:t>Create a new project by clicking this button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8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B233B-9D5F-C3EB-B55C-5E54759A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D4DBF9-E478-F7D4-7371-B416C32C11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IsReadyToAttack</a:t>
            </a:r>
            <a:r>
              <a:rPr lang="en-US" dirty="0">
                <a:solidFill>
                  <a:srgbClr val="E9418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Check if the enemy is ready to attack</a:t>
            </a:r>
            <a:endParaRPr lang="en-US" dirty="0">
              <a:solidFill>
                <a:srgbClr val="E9418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r>
              <a:rPr lang="en-US" dirty="0">
                <a:solidFill>
                  <a:srgbClr val="E9418F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Attack the player if the enemy sees them</a:t>
            </a:r>
          </a:p>
          <a:p>
            <a:pPr lvl="1"/>
            <a:r>
              <a:rPr lang="en-US" dirty="0"/>
              <a:t>The enemy will approach the player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OnCollisionEnter</a:t>
            </a:r>
            <a:r>
              <a:rPr lang="en-US" dirty="0">
                <a:solidFill>
                  <a:srgbClr val="E9418F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Check if the enemy has caught the player and terminate the game appropriately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20118A-2569-B8CC-021F-D696F634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30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E2493-6D31-AD82-184A-51D852E5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Script</a:t>
            </a:r>
          </a:p>
        </p:txBody>
      </p:sp>
    </p:spTree>
    <p:extLst>
      <p:ext uri="{BB962C8B-B14F-4D97-AF65-F5344CB8AC3E}">
        <p14:creationId xmlns:p14="http://schemas.microsoft.com/office/powerpoint/2010/main" val="28184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0223C5-37C3-F13A-EC00-89EE3274CB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04938"/>
            <a:ext cx="7465541" cy="4538662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i="1" dirty="0" err="1"/>
              <a:t>EnemyObject</a:t>
            </a:r>
            <a:r>
              <a:rPr lang="en-US" dirty="0"/>
              <a:t> in the </a:t>
            </a:r>
            <a:r>
              <a:rPr lang="en-US" b="1" dirty="0"/>
              <a:t>Hierarchy</a:t>
            </a:r>
            <a:r>
              <a:rPr lang="en-US" dirty="0"/>
              <a:t> pane</a:t>
            </a:r>
          </a:p>
          <a:p>
            <a:r>
              <a:rPr lang="en-US" dirty="0"/>
              <a:t>Drag the </a:t>
            </a:r>
            <a:r>
              <a:rPr lang="en-US" i="1" dirty="0" err="1"/>
              <a:t>EnemyAttack</a:t>
            </a:r>
            <a:r>
              <a:rPr lang="en-US" i="1" dirty="0"/>
              <a:t> </a:t>
            </a:r>
            <a:r>
              <a:rPr lang="en-US" dirty="0"/>
              <a:t>script into the </a:t>
            </a:r>
            <a:r>
              <a:rPr lang="en-US" b="1" dirty="0"/>
              <a:t>Inspector</a:t>
            </a:r>
            <a:r>
              <a:rPr lang="en-US" dirty="0"/>
              <a:t> plan</a:t>
            </a:r>
          </a:p>
          <a:p>
            <a:r>
              <a:rPr lang="en-US" dirty="0"/>
              <a:t>Drag </a:t>
            </a:r>
            <a:r>
              <a:rPr lang="en-US" i="1" dirty="0" err="1"/>
              <a:t>PlayerObject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b="1" dirty="0"/>
              <a:t>Hierarchy</a:t>
            </a:r>
            <a:r>
              <a:rPr lang="en-US" dirty="0"/>
              <a:t> into the </a:t>
            </a:r>
            <a:r>
              <a:rPr lang="en-US" u="sng" dirty="0"/>
              <a:t>Player Transform </a:t>
            </a:r>
            <a:r>
              <a:rPr lang="en-US" dirty="0"/>
              <a:t>field in </a:t>
            </a:r>
            <a:r>
              <a:rPr lang="en-US" b="1" dirty="0"/>
              <a:t>Inspector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97129-98CA-4806-07A0-A7D24EA1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31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1505F2-26AD-48FE-C8EE-BB3DC8C4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the Enemy</a:t>
            </a:r>
          </a:p>
        </p:txBody>
      </p:sp>
      <p:cxnSp>
        <p:nvCxnSpPr>
          <p:cNvPr id="8" name="Connector: Curved 14">
            <a:extLst>
              <a:ext uri="{FF2B5EF4-FFF2-40B4-BE49-F238E27FC236}">
                <a16:creationId xmlns:a16="http://schemas.microsoft.com/office/drawing/2014/main" id="{159B72C0-53DF-C852-2332-032C489699E3}"/>
              </a:ext>
            </a:extLst>
          </p:cNvPr>
          <p:cNvCxnSpPr>
            <a:cxnSpLocks/>
          </p:cNvCxnSpPr>
          <p:nvPr/>
        </p:nvCxnSpPr>
        <p:spPr>
          <a:xfrm>
            <a:off x="5162309" y="3275635"/>
            <a:ext cx="3141432" cy="1365813"/>
          </a:xfrm>
          <a:prstGeom prst="curvedConnector3">
            <a:avLst>
              <a:gd name="adj1" fmla="val 50000"/>
            </a:avLst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B94DCA8-F502-3D6F-1D42-B4C32D4AD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741" y="730379"/>
            <a:ext cx="3401992" cy="48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5AD66-5BD3-69B9-6E54-6E1DD9F91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8D9E7-F934-0DFF-07AF-38B50E63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32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DBA5-F06D-13D4-D2D4-87C5F328D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04937"/>
            <a:ext cx="11245771" cy="4687750"/>
          </a:xfrm>
        </p:spPr>
        <p:txBody>
          <a:bodyPr>
            <a:noAutofit/>
          </a:bodyPr>
          <a:lstStyle/>
          <a:p>
            <a:r>
              <a:rPr lang="en-GB" sz="2400" dirty="0"/>
              <a:t>Click the </a:t>
            </a:r>
            <a:r>
              <a:rPr lang="en-GB" sz="2400" i="1" dirty="0"/>
              <a:t>run</a:t>
            </a:r>
            <a:r>
              <a:rPr lang="en-GB" sz="2400" dirty="0"/>
              <a:t> button to run the game</a:t>
            </a:r>
          </a:p>
          <a:p>
            <a:r>
              <a:rPr lang="en-GB" sz="2400" dirty="0"/>
              <a:t>T</a:t>
            </a:r>
            <a:r>
              <a:rPr lang="en-US" sz="2400" dirty="0"/>
              <a:t>he enemy will chase you if you get too close</a:t>
            </a:r>
          </a:p>
          <a:p>
            <a:r>
              <a:rPr lang="en-US" sz="2400" dirty="0"/>
              <a:t>However, they will stop if you move out of their sight</a:t>
            </a:r>
          </a:p>
          <a:p>
            <a:r>
              <a:rPr lang="en-US" sz="2400" dirty="0"/>
              <a:t>The game ends if they catch you </a:t>
            </a:r>
            <a:r>
              <a:rPr lang="en-US" sz="2400" dirty="0">
                <a:sym typeface="Wingdings" pitchFamily="2" charset="2"/>
              </a:rPr>
              <a:t></a:t>
            </a:r>
            <a:endParaRPr lang="en-GB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BAF9BD-EAB6-1451-E42D-8D92EDAA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Game (Again)</a:t>
            </a:r>
          </a:p>
        </p:txBody>
      </p:sp>
    </p:spTree>
    <p:extLst>
      <p:ext uri="{BB962C8B-B14F-4D97-AF65-F5344CB8AC3E}">
        <p14:creationId xmlns:p14="http://schemas.microsoft.com/office/powerpoint/2010/main" val="250552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7250B2-0DC5-9897-4BD5-4BC711B7D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enhance the gameplay, you may</a:t>
            </a:r>
          </a:p>
          <a:p>
            <a:pPr lvl="1"/>
            <a:r>
              <a:rPr lang="en-US" dirty="0"/>
              <a:t>Add more enemies by copying and pasting </a:t>
            </a:r>
            <a:r>
              <a:rPr lang="en-US" i="1" dirty="0" err="1"/>
              <a:t>EnemyObject</a:t>
            </a:r>
            <a:endParaRPr lang="en-US" i="1" dirty="0"/>
          </a:p>
          <a:p>
            <a:pPr lvl="1"/>
            <a:r>
              <a:rPr lang="en-US" dirty="0"/>
              <a:t>Change the setting in the script </a:t>
            </a:r>
            <a:r>
              <a:rPr lang="en-US" dirty="0" err="1"/>
              <a:t>EnemyAttack</a:t>
            </a:r>
            <a:endParaRPr lang="en-US" dirty="0"/>
          </a:p>
          <a:p>
            <a:pPr lvl="1"/>
            <a:r>
              <a:rPr lang="en-US" dirty="0"/>
              <a:t>Enable </a:t>
            </a:r>
            <a:r>
              <a:rPr lang="en-US" u="sng" dirty="0"/>
              <a:t>Use Gravity</a:t>
            </a:r>
            <a:r>
              <a:rPr lang="en-US" dirty="0"/>
              <a:t> in the </a:t>
            </a:r>
            <a:r>
              <a:rPr lang="en-US" dirty="0" err="1"/>
              <a:t>Rigidbody</a:t>
            </a:r>
            <a:r>
              <a:rPr lang="en-US" dirty="0"/>
              <a:t> of </a:t>
            </a:r>
            <a:r>
              <a:rPr lang="en-US" i="1" dirty="0" err="1"/>
              <a:t>EnemyObject</a:t>
            </a:r>
            <a:endParaRPr lang="en-US" i="1" dirty="0"/>
          </a:p>
          <a:p>
            <a:r>
              <a:rPr lang="en-US" dirty="0"/>
              <a:t>Some potential improvements</a:t>
            </a:r>
          </a:p>
          <a:p>
            <a:pPr lvl="1"/>
            <a:r>
              <a:rPr lang="en-US" dirty="0"/>
              <a:t>Add a timer</a:t>
            </a:r>
          </a:p>
          <a:p>
            <a:pPr lvl="1"/>
            <a:r>
              <a:rPr lang="en-US" dirty="0"/>
              <a:t>Make the enemy jump perhaps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8E1795-BFF0-56A9-CE90-202B5F11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3A991F-8347-D147-D283-BE2CE892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More?</a:t>
            </a:r>
          </a:p>
        </p:txBody>
      </p:sp>
    </p:spTree>
    <p:extLst>
      <p:ext uri="{BB962C8B-B14F-4D97-AF65-F5344CB8AC3E}">
        <p14:creationId xmlns:p14="http://schemas.microsoft.com/office/powerpoint/2010/main" val="31081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401DE3-47F0-4670-B678-155D7D05B4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58964" y="3953281"/>
            <a:ext cx="2952196" cy="288000"/>
          </a:xfrm>
        </p:spPr>
        <p:txBody>
          <a:bodyPr/>
          <a:lstStyle/>
          <a:p>
            <a:r>
              <a:rPr lang="en-US" dirty="0"/>
              <a:t>Dr</a:t>
            </a:r>
            <a:r>
              <a:rPr lang="en-GB" dirty="0"/>
              <a:t>. Ronald Mo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708794-1497-4AFE-AE68-C6394F46B9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58964" y="4248940"/>
            <a:ext cx="2952196" cy="288000"/>
          </a:xfrm>
        </p:spPr>
        <p:txBody>
          <a:bodyPr/>
          <a:lstStyle/>
          <a:p>
            <a:r>
              <a:rPr lang="en-GB" dirty="0"/>
              <a:t>ronald.mo@sunderland.ac.uk</a:t>
            </a:r>
          </a:p>
        </p:txBody>
      </p:sp>
      <p:pic>
        <p:nvPicPr>
          <p:cNvPr id="1040" name="Picture 16" descr="Youtube Square Svg Png Icon Free Download (#275784 ...">
            <a:extLst>
              <a:ext uri="{FF2B5EF4-FFF2-40B4-BE49-F238E27FC236}">
                <a16:creationId xmlns:a16="http://schemas.microsoft.com/office/drawing/2014/main" id="{8CD5D750-9C76-4A20-A749-602C10148C4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000" y="754748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Placeholder 2" descr="A person with long hair wearing a black jacket&#10;&#10;Description automatically generated">
            <a:extLst>
              <a:ext uri="{FF2B5EF4-FFF2-40B4-BE49-F238E27FC236}">
                <a16:creationId xmlns:a16="http://schemas.microsoft.com/office/drawing/2014/main" id="{7B291FDF-9EC6-5261-2966-E95F1B73FBA1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/>
          <a:srcRect t="5365" b="53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28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9CACB1-FFFE-549E-CABF-27A8FB40A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b="1" dirty="0"/>
              <a:t>Universal 3D</a:t>
            </a:r>
          </a:p>
          <a:p>
            <a:r>
              <a:rPr lang="en-US" dirty="0"/>
              <a:t>Give your project a name</a:t>
            </a:r>
          </a:p>
          <a:p>
            <a:r>
              <a:rPr lang="en-US" dirty="0"/>
              <a:t>Click </a:t>
            </a:r>
            <a:r>
              <a:rPr lang="en-US" i="1" dirty="0"/>
              <a:t>Create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043F1-AF1E-91A6-47A4-E2C418E1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CAD9A1-67D8-0CDE-C75F-823E60E0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5ED8C-F378-CAAE-DBDA-C69C5CE055A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100916" y="1926035"/>
            <a:ext cx="6557424" cy="38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8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99521-0281-2964-A9C3-886E96C8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C60128-CEF0-DCD1-F586-DE96CB74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25AEB2-9441-D7F6-6DD1-5C5CAF1CAEC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844246" y="1255242"/>
            <a:ext cx="8503508" cy="46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901E25-EE4D-B993-3D22-7D13C5A07C67}"/>
              </a:ext>
            </a:extLst>
          </p:cNvPr>
          <p:cNvPicPr>
            <a:picLocks noChangeAspect="1"/>
          </p:cNvPicPr>
          <p:nvPr/>
        </p:nvPicPr>
        <p:blipFill>
          <a:blip/>
          <a:srcRect l="33350"/>
          <a:stretch/>
        </p:blipFill>
        <p:spPr>
          <a:xfrm>
            <a:off x="1453195" y="2144244"/>
            <a:ext cx="9285609" cy="330881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2E66CB-60D1-B2F0-C508-2C9D87FB4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Let’s change the layout to 2 by 3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670FA-672E-6096-9661-D5727740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9EC670-5BB6-950C-62A4-D0AD48D4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Layout</a:t>
            </a:r>
            <a:endParaRPr lang="en-GB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A84BB2E-72F9-20BA-407B-23D67E1487CD}"/>
              </a:ext>
            </a:extLst>
          </p:cNvPr>
          <p:cNvCxnSpPr>
            <a:cxnSpLocks/>
          </p:cNvCxnSpPr>
          <p:nvPr/>
        </p:nvCxnSpPr>
        <p:spPr>
          <a:xfrm>
            <a:off x="5650361" y="1659935"/>
            <a:ext cx="3753131" cy="1021481"/>
          </a:xfrm>
          <a:prstGeom prst="curvedConnector3">
            <a:avLst>
              <a:gd name="adj1" fmla="val 50000"/>
            </a:avLst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58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C7F5F-2494-0564-B2BE-90A41F676D6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-28085" y="0"/>
            <a:ext cx="1222008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537EFB-8C11-4E7B-AFD8-05606E9ACD79}"/>
              </a:ext>
            </a:extLst>
          </p:cNvPr>
          <p:cNvSpPr/>
          <p:nvPr/>
        </p:nvSpPr>
        <p:spPr>
          <a:xfrm>
            <a:off x="-17019" y="378371"/>
            <a:ext cx="5770305" cy="328553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818346" y="5988391"/>
            <a:ext cx="1829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Arial Black" panose="020B0A04020102020204" pitchFamily="34" charset="0"/>
              </a:rPr>
              <a:t>Hierarchy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6870" y="283856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Arial Black" panose="020B0A04020102020204" pitchFamily="34" charset="0"/>
              </a:rPr>
              <a:t>Scene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1333" y="5988326"/>
            <a:ext cx="1159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Arial Black" panose="020B0A04020102020204" pitchFamily="34" charset="0"/>
              </a:rPr>
              <a:t>Game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35121" y="5988391"/>
            <a:ext cx="1403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Arial Black" panose="020B0A04020102020204" pitchFamily="34" charset="0"/>
              </a:rPr>
              <a:t>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87605" y="5988390"/>
            <a:ext cx="179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Arial Black" panose="020B0A04020102020204" pitchFamily="34" charset="0"/>
              </a:rPr>
              <a:t>Inspector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F7C85-A36A-88EF-C610-5F8ED7858C1C}"/>
              </a:ext>
            </a:extLst>
          </p:cNvPr>
          <p:cNvSpPr/>
          <p:nvPr/>
        </p:nvSpPr>
        <p:spPr>
          <a:xfrm>
            <a:off x="-28085" y="3646038"/>
            <a:ext cx="5770305" cy="308898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68871-3A44-4BCA-B7D8-2776006CFB3E}"/>
              </a:ext>
            </a:extLst>
          </p:cNvPr>
          <p:cNvSpPr/>
          <p:nvPr/>
        </p:nvSpPr>
        <p:spPr>
          <a:xfrm>
            <a:off x="5753999" y="378372"/>
            <a:ext cx="1958491" cy="63566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099F5B-50AC-414D-B154-320C5DEA892C}"/>
              </a:ext>
            </a:extLst>
          </p:cNvPr>
          <p:cNvSpPr/>
          <p:nvPr/>
        </p:nvSpPr>
        <p:spPr>
          <a:xfrm>
            <a:off x="7712491" y="378371"/>
            <a:ext cx="1728876" cy="63566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F0B9C-224C-4699-8419-8EC884C3A4C4}"/>
              </a:ext>
            </a:extLst>
          </p:cNvPr>
          <p:cNvSpPr/>
          <p:nvPr/>
        </p:nvSpPr>
        <p:spPr>
          <a:xfrm>
            <a:off x="9442078" y="378371"/>
            <a:ext cx="2749923" cy="635665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0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  <p:bldP spid="15" grpId="0"/>
      <p:bldP spid="18" grpId="0" animBg="1"/>
      <p:bldP spid="7" grpId="0" animBg="1"/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F327-CC45-CBDE-9E9A-76FDD398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77F6-FC30-C23A-8ADA-3251D512E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4937"/>
            <a:ext cx="5257800" cy="4538662"/>
          </a:xfrm>
        </p:spPr>
        <p:txBody>
          <a:bodyPr>
            <a:normAutofit/>
          </a:bodyPr>
          <a:lstStyle/>
          <a:p>
            <a:r>
              <a:rPr lang="en-GB" sz="2400" b="1" dirty="0"/>
              <a:t>Project</a:t>
            </a:r>
            <a:r>
              <a:rPr lang="en-GB" sz="2400" dirty="0"/>
              <a:t> pane contains all the elements we can use to develop our game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960FC2-1427-23B2-8BE9-4FCB4A8A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is Everything?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5210BA-65D2-35A6-12C1-7950A805710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579866" y="2716925"/>
            <a:ext cx="3957214" cy="29038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7CCC20-BF38-9F26-26F0-E65046F4E572}"/>
              </a:ext>
            </a:extLst>
          </p:cNvPr>
          <p:cNvSpPr txBox="1">
            <a:spLocks/>
          </p:cNvSpPr>
          <p:nvPr/>
        </p:nvSpPr>
        <p:spPr>
          <a:xfrm>
            <a:off x="6096000" y="1289479"/>
            <a:ext cx="52578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Hierarchy</a:t>
            </a:r>
            <a:r>
              <a:rPr lang="en-GB" sz="2400" dirty="0"/>
              <a:t> pane contains all the elements in the game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1010BA-0392-DA70-4AB0-C11A4297167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837666" y="2613583"/>
            <a:ext cx="4510793" cy="30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2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47198-AE0E-1732-A501-627CEEA8B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Rename the current scene to something more meaningful (e.g., </a:t>
            </a:r>
            <a:r>
              <a:rPr lang="en-US" dirty="0" err="1"/>
              <a:t>MainScene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Assets/Scenes</a:t>
            </a:r>
          </a:p>
          <a:p>
            <a:pPr lvl="1"/>
            <a:r>
              <a:rPr lang="en-US" dirty="0"/>
              <a:t>Right-click on </a:t>
            </a:r>
            <a:r>
              <a:rPr lang="en-US" dirty="0" err="1"/>
              <a:t>SampleScene</a:t>
            </a:r>
            <a:r>
              <a:rPr lang="en-US" dirty="0"/>
              <a:t> and choose </a:t>
            </a:r>
            <a:r>
              <a:rPr lang="en-US" i="1" dirty="0"/>
              <a:t>Rename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67C21-9D51-45E1-829A-B4956C7E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AF52C7-FDCF-C81C-8052-3D9B663D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the Game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95B73-836E-5EAB-2976-552714DC6B5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164728" y="3173652"/>
            <a:ext cx="4297493" cy="27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oS_Pink">
      <a:dk1>
        <a:srgbClr val="000000"/>
      </a:dk1>
      <a:lt1>
        <a:srgbClr val="FFFFFF"/>
      </a:lt1>
      <a:dk2>
        <a:srgbClr val="652480"/>
      </a:dk2>
      <a:lt2>
        <a:srgbClr val="E4106E"/>
      </a:lt2>
      <a:accent1>
        <a:srgbClr val="E4106E"/>
      </a:accent1>
      <a:accent2>
        <a:srgbClr val="652480"/>
      </a:accent2>
      <a:accent3>
        <a:srgbClr val="162A45"/>
      </a:accent3>
      <a:accent4>
        <a:srgbClr val="EC660D"/>
      </a:accent4>
      <a:accent5>
        <a:srgbClr val="56AF34"/>
      </a:accent5>
      <a:accent6>
        <a:srgbClr val="046666"/>
      </a:accent6>
      <a:hlink>
        <a:srgbClr val="162A45"/>
      </a:hlink>
      <a:folHlink>
        <a:srgbClr val="E4106E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openxmlformats.org/package/2006/metadata/core-properties"/>
    <ds:schemaRef ds:uri="http://purl.org/dc/elements/1.1/"/>
    <ds:schemaRef ds:uri="fb0879af-3eba-417a-a55a-ffe6dcd6ca77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sharepoint/v3"/>
    <ds:schemaRef ds:uri="http://schemas.microsoft.com/office/2006/documentManagement/types"/>
    <ds:schemaRef ds:uri="6dc4bcd6-49db-4c07-9060-8acfc67cef9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1131</Words>
  <Application>Microsoft Macintosh PowerPoint</Application>
  <PresentationFormat>Widescreen</PresentationFormat>
  <Paragraphs>207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Arial Narrow</vt:lpstr>
      <vt:lpstr>Calibri</vt:lpstr>
      <vt:lpstr>Century Gothic</vt:lpstr>
      <vt:lpstr>Consolas</vt:lpstr>
      <vt:lpstr>Wingdings</vt:lpstr>
      <vt:lpstr>Office Theme</vt:lpstr>
      <vt:lpstr>Hide and Seek</vt:lpstr>
      <vt:lpstr>Create a Unity Account</vt:lpstr>
      <vt:lpstr>Create a New Project</vt:lpstr>
      <vt:lpstr>Create a New Project</vt:lpstr>
      <vt:lpstr>Unity 6</vt:lpstr>
      <vt:lpstr>Change the Layout</vt:lpstr>
      <vt:lpstr>PowerPoint Presentation</vt:lpstr>
      <vt:lpstr>Where is Everything?</vt:lpstr>
      <vt:lpstr>Set Up the Game Environment</vt:lpstr>
      <vt:lpstr>Set Up the Game Environment</vt:lpstr>
      <vt:lpstr>Set Up the Game Environment</vt:lpstr>
      <vt:lpstr>Create the Player</vt:lpstr>
      <vt:lpstr>Create the Player</vt:lpstr>
      <vt:lpstr>PowerPoint Presentation</vt:lpstr>
      <vt:lpstr>Move the Player</vt:lpstr>
      <vt:lpstr>Visual Studio 2022</vt:lpstr>
      <vt:lpstr>Move the Player</vt:lpstr>
      <vt:lpstr>Inside the Script</vt:lpstr>
      <vt:lpstr>Inside the Script</vt:lpstr>
      <vt:lpstr>Move the Player</vt:lpstr>
      <vt:lpstr>PowerPoint Presentation</vt:lpstr>
      <vt:lpstr>Run the Game</vt:lpstr>
      <vt:lpstr>What’s Wrong?</vt:lpstr>
      <vt:lpstr>Next Up…</vt:lpstr>
      <vt:lpstr>Enemies</vt:lpstr>
      <vt:lpstr>Enemies</vt:lpstr>
      <vt:lpstr>Enemies</vt:lpstr>
      <vt:lpstr>Move the Enemy</vt:lpstr>
      <vt:lpstr>Inside the Script</vt:lpstr>
      <vt:lpstr>Inside the Script</vt:lpstr>
      <vt:lpstr>Move the Enemy</vt:lpstr>
      <vt:lpstr>Run the Game (Again)</vt:lpstr>
      <vt:lpstr>What’s More?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2019-10-08T14:37:56Z</dcterms:created>
  <dcterms:modified xsi:type="dcterms:W3CDTF">2025-03-06T14:33:35Z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