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63" r:id="rId6"/>
    <p:sldId id="273" r:id="rId7"/>
    <p:sldId id="274" r:id="rId8"/>
    <p:sldId id="258" r:id="rId9"/>
    <p:sldId id="265" r:id="rId10"/>
    <p:sldId id="266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69" r:id="rId21"/>
    <p:sldId id="267" r:id="rId22"/>
    <p:sldId id="271" r:id="rId23"/>
    <p:sldId id="268" r:id="rId24"/>
    <p:sldId id="285" r:id="rId25"/>
    <p:sldId id="287" r:id="rId26"/>
    <p:sldId id="288" r:id="rId27"/>
    <p:sldId id="289" r:id="rId28"/>
    <p:sldId id="26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>
        <p:scale>
          <a:sx n="95" d="100"/>
          <a:sy n="95" d="100"/>
        </p:scale>
        <p:origin x="139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8994394A-E95D-49DE-8614-F37E1FCF0AC3}" type="datetime2">
              <a:rPr lang="en-US" smtClean="0"/>
              <a:pPr/>
              <a:t>Saturday, October 14,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B9-0F7E-4817-BA9A-C436847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80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E95E-B3FC-4D66-AAC3-CE9FD6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FFAF-EB02-4979-83B6-66AD1484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B40A8D-7F5B-455D-B9AC-EAFE05F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D51179E-60E8-4F2A-A3F9-6F3CE2ABCAF9}" type="datetime2">
              <a:rPr lang="en-US" smtClean="0"/>
              <a:pPr/>
              <a:t>Saturday, October 14, 2023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5360FA1-A0D1-4CA7-BAC8-9C20FBB5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494D40-34C6-48DD-A14E-8065BE4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D7C2D-6B7C-4FBF-9665-A9282DF48F83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84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95EC-612C-4307-A7A6-017829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3132-1A8F-43A9-9321-6FCF01B0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F2CA1B-9192-487B-96D3-6D38960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2B061-4DDF-403A-A7DB-3B6FD0BE9165}" type="datetime2">
              <a:rPr lang="en-US" smtClean="0"/>
              <a:t>Saturday, October 14, 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1C9EA4-CA0A-4396-B4AF-4523CD1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DF132-C1DB-4EE0-85DA-1FFAC28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CED4D-938A-4085-B475-DD4ED90A181B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06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D82CC3-100B-41FC-9DB0-99A6D4849F72}" type="datetime2">
              <a:rPr lang="en-US" smtClean="0"/>
              <a:pPr/>
              <a:t>Saturday, October 14, 2023</a:t>
            </a:fld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31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8FDCC-AC46-4D9F-98DC-C163BFA43704}" type="datetime2">
              <a:rPr lang="en-US" smtClean="0"/>
              <a:t>Saturday, October 14, 2023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C4C198-D899-4BDA-877C-D8A3CAD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7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2F11-C374-493A-BB7E-11B09A67FAD0}" type="datetime2">
              <a:rPr lang="en-US" smtClean="0"/>
              <a:t>Saturday, October 14, 2023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52DE47-9FB8-4EF9-B8CE-3689126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4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7598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6546C-EE55-422E-9D57-50E6C4234F80}" type="datetime2">
              <a:rPr lang="en-US" smtClean="0"/>
              <a:t>Saturday, October 14, 2023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2246C7-481F-434A-A687-C6734C2F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83685C8A-A1A1-423D-82D7-1ACC187CCA77}" type="datetime2">
              <a:rPr lang="en-US" smtClean="0"/>
              <a:pPr/>
              <a:t>Saturday, October 14, 2023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1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325DF798-D264-4BC9-8824-70A25106E4C6}" type="datetime2">
              <a:rPr lang="en-US" smtClean="0"/>
              <a:pPr/>
              <a:t>Saturday, October 14, 2023</a:t>
            </a:fld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2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CAD25-C1CF-4F11-8692-066E6505443C}" type="datetime2">
              <a:rPr lang="en-US" smtClean="0"/>
              <a:t>Saturday, October 14, 2023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7FA91D-E0EF-4D4B-9E56-5E00330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02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88A1C-01B8-42B6-BBF1-2BCF5E311248}" type="datetime2">
              <a:rPr lang="en-US" smtClean="0"/>
              <a:t>Saturday, October 14, 2023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solidFill>
                    <a:schemeClr val="tx2"/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56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199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C03BBDD-218C-4B2A-98A0-F5F369754705}" type="datetime2">
              <a:rPr lang="en-US" smtClean="0"/>
              <a:pPr/>
              <a:t>Saturday, October 14,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574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510F6-578F-4795-916E-B4F8271F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1673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CF5C7151-702A-4C5C-B963-102594D0C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3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1FE2954D-631F-41B8-828D-CE3DB44A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9999" y="4787656"/>
            <a:ext cx="3611676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F408986-BA05-23D2-2FFD-3032CBBDF13C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Title">
            <a:hlinkClick r:id="" action="ppaction://media"/>
            <a:extLst>
              <a:ext uri="{FF2B5EF4-FFF2-40B4-BE49-F238E27FC236}">
                <a16:creationId xmlns:a16="http://schemas.microsoft.com/office/drawing/2014/main" id="{9F0B300A-7B5F-CAB8-6787-3766E4E807F0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26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8982-3CB1-127F-56E9-1D188A72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C46E-FDB9-3578-B424-7BDD94A9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F3ADC2-B30C-CAED-B1CD-5718C5FC18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35F694-AD4D-E5BF-8C6B-E42281F5E168}"/>
                  </a:ext>
                </a:extLst>
              </p:cNvPr>
              <p:cNvSpPr txBox="1"/>
              <p:nvPr/>
            </p:nvSpPr>
            <p:spPr>
              <a:xfrm>
                <a:off x="4822870" y="5245030"/>
                <a:ext cx="254625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35F694-AD4D-E5BF-8C6B-E42281F5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70" y="5245030"/>
                <a:ext cx="2546259" cy="553998"/>
              </a:xfrm>
              <a:prstGeom prst="rect">
                <a:avLst/>
              </a:prstGeom>
              <a:blipFill>
                <a:blip r:embed="rId2"/>
                <a:stretch>
                  <a:fillRect b="-1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EFD1FE8-8B43-3F3E-F01B-89C638566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699" y="1058972"/>
            <a:ext cx="4524591" cy="403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7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8982-3CB1-127F-56E9-1D188A72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C46E-FDB9-3578-B424-7BDD94A9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F3ADC2-B30C-CAED-B1CD-5718C5FC18BC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35F694-AD4D-E5BF-8C6B-E42281F5E168}"/>
                  </a:ext>
                </a:extLst>
              </p:cNvPr>
              <p:cNvSpPr txBox="1"/>
              <p:nvPr/>
            </p:nvSpPr>
            <p:spPr>
              <a:xfrm>
                <a:off x="4822870" y="5308328"/>
                <a:ext cx="254625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35F694-AD4D-E5BF-8C6B-E42281F5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70" y="5308328"/>
                <a:ext cx="2546259" cy="553998"/>
              </a:xfrm>
              <a:prstGeom prst="rect">
                <a:avLst/>
              </a:prstGeom>
              <a:blipFill>
                <a:blip r:embed="rId2"/>
                <a:stretch>
                  <a:fillRect b="-1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EFD1FE8-8B43-3F3E-F01B-89C638566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016" y="1187702"/>
            <a:ext cx="4021683" cy="3589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8B72D1-0411-4779-A037-CBD202E28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758" y="1187702"/>
            <a:ext cx="4474197" cy="3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29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8982-3CB1-127F-56E9-1D188A72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C46E-FDB9-3578-B424-7BDD94A9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F3ADC2-B30C-CAED-B1CD-5718C5FC18BC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35F694-AD4D-E5BF-8C6B-E42281F5E168}"/>
                  </a:ext>
                </a:extLst>
              </p:cNvPr>
              <p:cNvSpPr txBox="1"/>
              <p:nvPr/>
            </p:nvSpPr>
            <p:spPr>
              <a:xfrm>
                <a:off x="4822870" y="5308328"/>
                <a:ext cx="254625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35F694-AD4D-E5BF-8C6B-E42281F5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70" y="5308328"/>
                <a:ext cx="2546259" cy="553998"/>
              </a:xfrm>
              <a:prstGeom prst="rect">
                <a:avLst/>
              </a:prstGeom>
              <a:blipFill>
                <a:blip r:embed="rId2"/>
                <a:stretch>
                  <a:fillRect b="-1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EFD1FE8-8B43-3F3E-F01B-89C638566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016" y="1187702"/>
            <a:ext cx="4021683" cy="3589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8B72D1-0411-4779-A037-CBD202E28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758" y="1187702"/>
            <a:ext cx="4474197" cy="3755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03FCF5-A15F-3951-50DE-747DF7DB3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620" y="1203075"/>
            <a:ext cx="4668471" cy="3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3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8982-3CB1-127F-56E9-1D188A72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C46E-FDB9-3578-B424-7BDD94A9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F3ADC2-B30C-CAED-B1CD-5718C5FC18BC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35F694-AD4D-E5BF-8C6B-E42281F5E168}"/>
                  </a:ext>
                </a:extLst>
              </p:cNvPr>
              <p:cNvSpPr txBox="1"/>
              <p:nvPr/>
            </p:nvSpPr>
            <p:spPr>
              <a:xfrm>
                <a:off x="4822870" y="5308328"/>
                <a:ext cx="254625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35F694-AD4D-E5BF-8C6B-E42281F5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70" y="5308328"/>
                <a:ext cx="2546259" cy="553998"/>
              </a:xfrm>
              <a:prstGeom prst="rect">
                <a:avLst/>
              </a:prstGeom>
              <a:blipFill>
                <a:blip r:embed="rId2"/>
                <a:stretch>
                  <a:fillRect b="-1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EFD1FE8-8B43-3F3E-F01B-89C638566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016" y="1187702"/>
            <a:ext cx="4021683" cy="3589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8B72D1-0411-4779-A037-CBD202E28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758" y="1187702"/>
            <a:ext cx="4474197" cy="3755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03FCF5-A15F-3951-50DE-747DF7DB3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620" y="1203075"/>
            <a:ext cx="4668471" cy="3755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4B19A-66A9-F5EF-C32A-F97A0A8B3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8327" y="810167"/>
            <a:ext cx="5546567" cy="43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22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EA8-75B3-2538-6A96-149B736C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72ED-B17D-23F5-ADA4-19F02B38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EB86E-8021-F8C6-E59F-378234DB903F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E9F2A-1759-74FC-BFF4-51AB8787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56" y="1202272"/>
            <a:ext cx="5566820" cy="44534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972077-0C57-27AB-3F5C-073EB3D9E677}"/>
                  </a:ext>
                </a:extLst>
              </p:cNvPr>
              <p:cNvSpPr txBox="1"/>
              <p:nvPr/>
            </p:nvSpPr>
            <p:spPr>
              <a:xfrm>
                <a:off x="7373564" y="1063772"/>
                <a:ext cx="4219879" cy="55553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Point Q = (</a:t>
                </a:r>
                <a:r>
                  <a:rPr lang="en-US" dirty="0" err="1"/>
                  <a:t>s,t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Point R = (</a:t>
                </a:r>
                <a:r>
                  <a:rPr lang="en-US" dirty="0" err="1"/>
                  <a:t>u,v</a:t>
                </a:r>
                <a:r>
                  <a:rPr lang="en-US" dirty="0"/>
                  <a:t>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b is rational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Recall: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𝑚𝑏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So: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	u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Point R is a rational point!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972077-0C57-27AB-3F5C-073EB3D9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564" y="1063772"/>
                <a:ext cx="4219879" cy="5555303"/>
              </a:xfrm>
              <a:prstGeom prst="rect">
                <a:avLst/>
              </a:prstGeom>
              <a:blipFill>
                <a:blip r:embed="rId3"/>
                <a:stretch>
                  <a:fillRect l="-3468" t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60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EA8-75B3-2538-6A96-149B736C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72ED-B17D-23F5-ADA4-19F02B38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EB86E-8021-F8C6-E59F-378234DB903F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E9F2A-1759-74FC-BFF4-51AB8787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56" y="1202272"/>
            <a:ext cx="5566820" cy="44534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972077-0C57-27AB-3F5C-073EB3D9E677}"/>
                  </a:ext>
                </a:extLst>
              </p:cNvPr>
              <p:cNvSpPr txBox="1"/>
              <p:nvPr/>
            </p:nvSpPr>
            <p:spPr>
              <a:xfrm>
                <a:off x="7373564" y="1063772"/>
                <a:ext cx="4219879" cy="55553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Point Q = (</a:t>
                </a:r>
                <a:r>
                  <a:rPr lang="en-US" dirty="0" err="1"/>
                  <a:t>s,t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Point R = (</a:t>
                </a:r>
                <a:r>
                  <a:rPr lang="en-US" dirty="0" err="1"/>
                  <a:t>u,v</a:t>
                </a:r>
                <a:r>
                  <a:rPr lang="en-US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b is rational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Recall: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𝑚𝑏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So: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	u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Point R is a rational point!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972077-0C57-27AB-3F5C-073EB3D9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564" y="1063772"/>
                <a:ext cx="4219879" cy="5555303"/>
              </a:xfrm>
              <a:prstGeom prst="rect">
                <a:avLst/>
              </a:prstGeom>
              <a:blipFill>
                <a:blip r:embed="rId3"/>
                <a:stretch>
                  <a:fillRect l="-3468" t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36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EA8-75B3-2538-6A96-149B736C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72ED-B17D-23F5-ADA4-19F02B38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EB86E-8021-F8C6-E59F-378234DB903F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972077-0C57-27AB-3F5C-073EB3D9E677}"/>
                  </a:ext>
                </a:extLst>
              </p:cNvPr>
              <p:cNvSpPr txBox="1"/>
              <p:nvPr/>
            </p:nvSpPr>
            <p:spPr>
              <a:xfrm>
                <a:off x="7346793" y="570268"/>
                <a:ext cx="4219879" cy="595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Point P = (-1,0)</a:t>
                </a:r>
              </a:p>
              <a:p>
                <a:r>
                  <a:rPr lang="en-US" dirty="0"/>
                  <a:t>Point R = (</a:t>
                </a:r>
                <a:r>
                  <a:rPr lang="en-US" dirty="0" err="1"/>
                  <a:t>s,t</a:t>
                </a:r>
                <a:r>
                  <a:rPr lang="en-US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dirty="0"/>
              </a:p>
              <a:p>
                <a:r>
                  <a:rPr lang="en-US" b="0" dirty="0"/>
                  <a:t>b is rational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Recall: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So: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800" b="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8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b="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b="0" dirty="0">
                    <a:latin typeface="Cambria Math" panose="02040503050406030204" pitchFamily="18" charset="0"/>
                  </a:rPr>
                  <a:t>)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972077-0C57-27AB-3F5C-073EB3D9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793" y="570268"/>
                <a:ext cx="4219879" cy="5957336"/>
              </a:xfrm>
              <a:prstGeom prst="rect">
                <a:avLst/>
              </a:prstGeom>
              <a:blipFill>
                <a:blip r:embed="rId2"/>
                <a:stretch>
                  <a:fillRect l="-3324" t="-1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60C02BE-44EF-D3D8-6A8B-B70B54C4D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3" y="1306277"/>
            <a:ext cx="5546567" cy="43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22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6F1EFB-E19E-4237-BAD7-05E619DA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E31EF-5632-47DF-BEBD-B23E451C0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958"/>
            <a:ext cx="6310698" cy="180911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BB016-8C79-88BC-FE66-B3FFDC57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441324"/>
            <a:ext cx="5426074" cy="107351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chemeClr val="bg2"/>
                </a:solidFill>
              </a:rPr>
              <a:t>What are Elliptic Curves?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10BBE-B2DC-229C-A594-C2B575EE7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4" y="2246049"/>
            <a:ext cx="5437185" cy="32663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Y^2 = x^3 + Ax + B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4A^2 + 27B^3 does not equal zero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This equation is a non-singular polynomial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DC03-6312-4C38-B866-8A8FC2FD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5957997"/>
            <a:ext cx="12191999" cy="90000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E1B176-45A8-43D4-BC6C-0F26FEC02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78A13C-F067-410A-A91D-CEBF4263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0699" y="0"/>
            <a:ext cx="0" cy="5975514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a line drawn on a graph paper&#10;&#10;Description automatically generated">
            <a:extLst>
              <a:ext uri="{FF2B5EF4-FFF2-40B4-BE49-F238E27FC236}">
                <a16:creationId xmlns:a16="http://schemas.microsoft.com/office/drawing/2014/main" id="{340C2B43-12E2-DC76-47DC-34693C80F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102" y="670596"/>
            <a:ext cx="4977696" cy="4616813"/>
          </a:xfrm>
          <a:custGeom>
            <a:avLst/>
            <a:gdLst/>
            <a:ahLst/>
            <a:cxnLst/>
            <a:rect l="l" t="t" r="r" b="b"/>
            <a:pathLst>
              <a:path w="5880100" h="5957994">
                <a:moveTo>
                  <a:pt x="0" y="0"/>
                </a:moveTo>
                <a:lnTo>
                  <a:pt x="5880100" y="0"/>
                </a:lnTo>
                <a:lnTo>
                  <a:pt x="5880100" y="5957994"/>
                </a:lnTo>
                <a:lnTo>
                  <a:pt x="0" y="5957994"/>
                </a:lnTo>
                <a:close/>
              </a:path>
            </a:pathLst>
          </a:custGeom>
        </p:spPr>
      </p:pic>
      <p:pic>
        <p:nvPicPr>
          <p:cNvPr id="4" name="Picture 3" descr="A graph of a line&#10;&#10;Description automatically generated">
            <a:extLst>
              <a:ext uri="{FF2B5EF4-FFF2-40B4-BE49-F238E27FC236}">
                <a16:creationId xmlns:a16="http://schemas.microsoft.com/office/drawing/2014/main" id="{A3D773A7-34D2-EDA0-A099-E999E55B9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44" y="692956"/>
            <a:ext cx="4603210" cy="46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0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17A3-4F55-F7A6-23A2-66C4CE4A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group?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FE9B2-C0B0-6982-4169-17DEB1E84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4810125"/>
            <a:ext cx="10406063" cy="1606550"/>
          </a:xfrm>
        </p:spPr>
        <p:txBody>
          <a:bodyPr/>
          <a:lstStyle/>
          <a:p>
            <a:r>
              <a:rPr lang="en-US" dirty="0"/>
              <a:t>Set of numbers that are closed under an operation. List out definition of Group</a:t>
            </a:r>
          </a:p>
          <a:p>
            <a:r>
              <a:rPr lang="en-US" dirty="0"/>
              <a:t>S4, SO(2), SU(3)</a:t>
            </a:r>
          </a:p>
          <a:p>
            <a:r>
              <a:rPr lang="en-US" dirty="0"/>
              <a:t>Important for Physics</a:t>
            </a:r>
          </a:p>
        </p:txBody>
      </p:sp>
      <p:pic>
        <p:nvPicPr>
          <p:cNvPr id="5122" name="Picture 2" descr="Why Are There Only 8 Gluons?">
            <a:extLst>
              <a:ext uri="{FF2B5EF4-FFF2-40B4-BE49-F238E27FC236}">
                <a16:creationId xmlns:a16="http://schemas.microsoft.com/office/drawing/2014/main" id="{8FD02264-3F53-FE55-101E-2230F1D6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403" y="2523356"/>
            <a:ext cx="2654711" cy="181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eometry Rotations Clockwise and Counterclockwise Explained! — Mashup Math">
            <a:extLst>
              <a:ext uri="{FF2B5EF4-FFF2-40B4-BE49-F238E27FC236}">
                <a16:creationId xmlns:a16="http://schemas.microsoft.com/office/drawing/2014/main" id="{98CE2EC9-21A2-D4B0-A8A3-981006D9F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494" y="1720081"/>
            <a:ext cx="2891787" cy="160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ermutation Groups and Symmetric Groups | Abstract Algebra - YouTube">
            <a:extLst>
              <a:ext uri="{FF2B5EF4-FFF2-40B4-BE49-F238E27FC236}">
                <a16:creationId xmlns:a16="http://schemas.microsoft.com/office/drawing/2014/main" id="{9979D2BB-767E-D5FA-3D33-44049582E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349" y="2523356"/>
            <a:ext cx="3258024" cy="183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92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9529-2BEB-B76C-8839-611B2F51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Group under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5D42-A2F6-FB23-D6E4-51686CE86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768746"/>
            <a:ext cx="10406063" cy="4356100"/>
          </a:xfrm>
        </p:spPr>
        <p:txBody>
          <a:bodyPr/>
          <a:lstStyle/>
          <a:p>
            <a:r>
              <a:rPr lang="en-US" dirty="0"/>
              <a:t>0 is a group</a:t>
            </a:r>
          </a:p>
          <a:p>
            <a:r>
              <a:rPr lang="en-US" dirty="0"/>
              <a:t>Example: Integers can be added and subtracted</a:t>
            </a:r>
          </a:p>
          <a:p>
            <a:r>
              <a:rPr lang="en-US" dirty="0"/>
              <a:t>Non-Example: Multiplication among integers isn’t a group</a:t>
            </a:r>
          </a:p>
          <a:p>
            <a:endParaRPr lang="en-US" dirty="0"/>
          </a:p>
          <a:p>
            <a:r>
              <a:rPr lang="en-US" dirty="0"/>
              <a:t>Have definition at top and go over examples</a:t>
            </a:r>
          </a:p>
          <a:p>
            <a:endParaRPr lang="en-US" dirty="0"/>
          </a:p>
          <a:p>
            <a:r>
              <a:rPr lang="en-US" dirty="0"/>
              <a:t>1.) Closed under Set</a:t>
            </a:r>
          </a:p>
          <a:p>
            <a:r>
              <a:rPr lang="en-US" dirty="0"/>
              <a:t>2.) Identity</a:t>
            </a:r>
          </a:p>
          <a:p>
            <a:r>
              <a:rPr lang="en-US" dirty="0"/>
              <a:t>3.) Associative Property</a:t>
            </a:r>
          </a:p>
          <a:p>
            <a:r>
              <a:rPr lang="en-US" dirty="0"/>
              <a:t>4.) Inverse Element</a:t>
            </a:r>
          </a:p>
        </p:txBody>
      </p:sp>
    </p:spTree>
    <p:extLst>
      <p:ext uri="{BB962C8B-B14F-4D97-AF65-F5344CB8AC3E}">
        <p14:creationId xmlns:p14="http://schemas.microsoft.com/office/powerpoint/2010/main" val="310715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76C35D-9BE8-FA06-A39C-1FC38A81EF9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2" descr="Francis Villatoro on X: &quot;Peter Swinnerton-Dyer (1927–Dec 26, 2018): The  Discovery of the Conjecture of Birch and Swinnerton-Dyer reminded  mathematicians that computations remained as important as ever in  uncovering new mysteries in">
            <a:extLst>
              <a:ext uri="{FF2B5EF4-FFF2-40B4-BE49-F238E27FC236}">
                <a16:creationId xmlns:a16="http://schemas.microsoft.com/office/drawing/2014/main" id="{BCE4C891-9A02-D983-D6CF-780AF5CC4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37" y="2110903"/>
            <a:ext cx="2435453" cy="208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95FFFE-6727-D363-609B-3BF262EC5112}"/>
              </a:ext>
            </a:extLst>
          </p:cNvPr>
          <p:cNvSpPr/>
          <p:nvPr/>
        </p:nvSpPr>
        <p:spPr>
          <a:xfrm>
            <a:off x="4748719" y="2110903"/>
            <a:ext cx="2694562" cy="20817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E8A6C0-E70B-1A02-5906-6320CAD14DF5}"/>
                  </a:ext>
                </a:extLst>
              </p:cNvPr>
              <p:cNvSpPr txBox="1"/>
              <p:nvPr/>
            </p:nvSpPr>
            <p:spPr>
              <a:xfrm>
                <a:off x="5037152" y="2597763"/>
                <a:ext cx="2117696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all Integers n &gt; 2,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∉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E8A6C0-E70B-1A02-5906-6320CAD14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152" y="2597763"/>
                <a:ext cx="2117696" cy="1107996"/>
              </a:xfrm>
              <a:prstGeom prst="rect">
                <a:avLst/>
              </a:prstGeom>
              <a:blipFill>
                <a:blip r:embed="rId3"/>
                <a:stretch>
                  <a:fillRect l="-6609" r="-574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Bitcoin - Wikipedia">
            <a:extLst>
              <a:ext uri="{FF2B5EF4-FFF2-40B4-BE49-F238E27FC236}">
                <a16:creationId xmlns:a16="http://schemas.microsoft.com/office/drawing/2014/main" id="{0C411580-32F9-8880-E4D4-1F47E546E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913" y="2203314"/>
            <a:ext cx="1896893" cy="189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A70D28-532F-86AD-AE5A-551FD348E96C}"/>
              </a:ext>
            </a:extLst>
          </p:cNvPr>
          <p:cNvSpPr txBox="1"/>
          <p:nvPr/>
        </p:nvSpPr>
        <p:spPr>
          <a:xfrm>
            <a:off x="1785835" y="4494816"/>
            <a:ext cx="117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Bk" panose="020B0502020204020303" pitchFamily="34" charset="0"/>
              </a:rPr>
              <a:t>Bitcoin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0498F-111C-5196-AEF6-DBAA6C9CAAE1}"/>
              </a:ext>
            </a:extLst>
          </p:cNvPr>
          <p:cNvSpPr txBox="1"/>
          <p:nvPr/>
        </p:nvSpPr>
        <p:spPr>
          <a:xfrm>
            <a:off x="4670898" y="4494816"/>
            <a:ext cx="285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Bk" panose="020B0502020204020303" pitchFamily="34" charset="0"/>
              </a:rPr>
              <a:t>Fermat’s Last Theorem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08081-A9E8-DF8C-9993-853FB7BBF2FA}"/>
              </a:ext>
            </a:extLst>
          </p:cNvPr>
          <p:cNvSpPr txBox="1"/>
          <p:nvPr/>
        </p:nvSpPr>
        <p:spPr>
          <a:xfrm>
            <a:off x="8333961" y="4494816"/>
            <a:ext cx="285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Bk" panose="020B0502020204020303" pitchFamily="34" charset="0"/>
              </a:rPr>
              <a:t>Birch Swinnerton-Dyer Conjecture</a:t>
            </a:r>
          </a:p>
        </p:txBody>
      </p:sp>
    </p:spTree>
    <p:extLst>
      <p:ext uri="{BB962C8B-B14F-4D97-AF65-F5344CB8AC3E}">
        <p14:creationId xmlns:p14="http://schemas.microsoft.com/office/powerpoint/2010/main" val="3707392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D656-03E2-3A42-0F12-B7484883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 Curve Addition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1BCB24-BEF0-1600-CD82-6460C324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86D06-819F-01E4-6ED9-8AB77033780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EA103-076A-F7DC-44E4-41370AEC1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60" y="868458"/>
            <a:ext cx="6447079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03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D656-03E2-3A42-0F12-B7484883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 Curve Addition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1BCB24-BEF0-1600-CD82-6460C324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86D06-819F-01E4-6ED9-8AB77033780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EA103-076A-F7DC-44E4-41370AEC1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60" y="868458"/>
            <a:ext cx="6447079" cy="51210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30E02-6B4D-E33C-9F60-AD8D51FE4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894" y="586493"/>
            <a:ext cx="7750212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40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D656-03E2-3A42-0F12-B7484883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 Curve Addition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1BCB24-BEF0-1600-CD82-6460C324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86D06-819F-01E4-6ED9-8AB77033780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EA103-076A-F7DC-44E4-41370AEC1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60" y="868458"/>
            <a:ext cx="6447079" cy="51210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30E02-6B4D-E33C-9F60-AD8D51FE4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894" y="586493"/>
            <a:ext cx="7750212" cy="5685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A3B754-9F25-C98B-D2BC-50A00238C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894" y="586493"/>
            <a:ext cx="7917789" cy="56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18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D656-03E2-3A42-0F12-B7484883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 Curve Addition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1BCB24-BEF0-1600-CD82-6460C324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86D06-819F-01E4-6ED9-8AB77033780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EA103-076A-F7DC-44E4-41370AEC1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60" y="868458"/>
            <a:ext cx="6447079" cy="5121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A46BE7-5A61-B2AA-2C55-D6AD68B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272" y="773200"/>
            <a:ext cx="7323455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3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D656-03E2-3A42-0F12-B7484883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 Curve Addition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1BCB24-BEF0-1600-CD82-6460C324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86D06-819F-01E4-6ED9-8AB77033780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EA103-076A-F7DC-44E4-41370AEC1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60" y="868458"/>
            <a:ext cx="6447079" cy="5121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A46BE7-5A61-B2AA-2C55-D6AD68B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272" y="773200"/>
            <a:ext cx="7323455" cy="531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CB2DAA-6C72-B990-0E78-643DD3DCF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137" y="682258"/>
            <a:ext cx="7444590" cy="54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24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325C-8948-D7C6-0216-BFEFDCDC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(Why we should care?)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A398-0E38-9392-27C8-F171A981B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Elliptic Curves lie in the goldilocks zone of algebraic curves</a:t>
            </a:r>
          </a:p>
        </p:txBody>
      </p:sp>
    </p:spTree>
    <p:extLst>
      <p:ext uri="{BB962C8B-B14F-4D97-AF65-F5344CB8AC3E}">
        <p14:creationId xmlns:p14="http://schemas.microsoft.com/office/powerpoint/2010/main" val="219776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76C35D-9BE8-FA06-A39C-1FC38A81EF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2" descr="Francis Villatoro on X: &quot;Peter Swinnerton-Dyer (1927–Dec 26, 2018): The  Discovery of the Conjecture of Birch and Swinnerton-Dyer reminded  mathematicians that computations remained as important as ever in  uncovering new mysteries in">
            <a:extLst>
              <a:ext uri="{FF2B5EF4-FFF2-40B4-BE49-F238E27FC236}">
                <a16:creationId xmlns:a16="http://schemas.microsoft.com/office/drawing/2014/main" id="{BCE4C891-9A02-D983-D6CF-780AF5CC4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37" y="2110903"/>
            <a:ext cx="2435453" cy="208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B447DDD-7773-0821-AFCC-1534D10A5113}"/>
              </a:ext>
            </a:extLst>
          </p:cNvPr>
          <p:cNvGrpSpPr/>
          <p:nvPr/>
        </p:nvGrpSpPr>
        <p:grpSpPr>
          <a:xfrm>
            <a:off x="4748719" y="2110903"/>
            <a:ext cx="2694562" cy="2081718"/>
            <a:chOff x="4748719" y="2110903"/>
            <a:chExt cx="2694562" cy="20817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95FFFE-6727-D363-609B-3BF262EC5112}"/>
                </a:ext>
              </a:extLst>
            </p:cNvPr>
            <p:cNvSpPr/>
            <p:nvPr/>
          </p:nvSpPr>
          <p:spPr>
            <a:xfrm>
              <a:off x="4748719" y="2110903"/>
              <a:ext cx="2694562" cy="20817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BE8A6C0-E70B-1A02-5906-6320CAD14DF5}"/>
                    </a:ext>
                  </a:extLst>
                </p:cNvPr>
                <p:cNvSpPr txBox="1"/>
                <p:nvPr/>
              </p:nvSpPr>
              <p:spPr>
                <a:xfrm>
                  <a:off x="5037152" y="2597763"/>
                  <a:ext cx="2117696" cy="11079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  <a:p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For all Integers n &gt; 2,</a:t>
                  </a:r>
                </a:p>
                <a:p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Then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∉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BE8A6C0-E70B-1A02-5906-6320CAD14D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152" y="2597763"/>
                  <a:ext cx="2117696" cy="1107996"/>
                </a:xfrm>
                <a:prstGeom prst="rect">
                  <a:avLst/>
                </a:prstGeom>
                <a:blipFill>
                  <a:blip r:embed="rId3"/>
                  <a:stretch>
                    <a:fillRect l="-6609" r="-5747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Picture 4" descr="Bitcoin - Wikipedia">
            <a:extLst>
              <a:ext uri="{FF2B5EF4-FFF2-40B4-BE49-F238E27FC236}">
                <a16:creationId xmlns:a16="http://schemas.microsoft.com/office/drawing/2014/main" id="{0C411580-32F9-8880-E4D4-1F47E546E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913" y="2203314"/>
            <a:ext cx="1896893" cy="189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A70D28-532F-86AD-AE5A-551FD348E96C}"/>
              </a:ext>
            </a:extLst>
          </p:cNvPr>
          <p:cNvSpPr txBox="1"/>
          <p:nvPr/>
        </p:nvSpPr>
        <p:spPr>
          <a:xfrm>
            <a:off x="1785835" y="4494816"/>
            <a:ext cx="117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Bk" panose="020B0502020204020303" pitchFamily="34" charset="0"/>
              </a:rPr>
              <a:t>Bitcoin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0498F-111C-5196-AEF6-DBAA6C9CAAE1}"/>
              </a:ext>
            </a:extLst>
          </p:cNvPr>
          <p:cNvSpPr txBox="1"/>
          <p:nvPr/>
        </p:nvSpPr>
        <p:spPr>
          <a:xfrm>
            <a:off x="4670898" y="4494816"/>
            <a:ext cx="285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Bk" panose="020B0502020204020303" pitchFamily="34" charset="0"/>
              </a:rPr>
              <a:t>Fermat’s Last Theorem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08081-A9E8-DF8C-9993-853FB7BBF2FA}"/>
              </a:ext>
            </a:extLst>
          </p:cNvPr>
          <p:cNvSpPr txBox="1"/>
          <p:nvPr/>
        </p:nvSpPr>
        <p:spPr>
          <a:xfrm>
            <a:off x="8333961" y="4494816"/>
            <a:ext cx="285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 Bk" panose="020B0502020204020303" pitchFamily="34" charset="0"/>
              </a:rPr>
              <a:t>Birch Swinnerton-Dyer Conjecture</a:t>
            </a:r>
          </a:p>
        </p:txBody>
      </p:sp>
    </p:spTree>
    <p:extLst>
      <p:ext uri="{BB962C8B-B14F-4D97-AF65-F5344CB8AC3E}">
        <p14:creationId xmlns:p14="http://schemas.microsoft.com/office/powerpoint/2010/main" val="36271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-0.03893 -7.40741E-7 C -0.05638 -7.40741E-7 -0.07773 0.00301 -0.07773 0.00556 L -0.07773 0.0113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-0.19154 -7.40741E-7 C -0.27734 -7.40741E-7 -0.38307 -0.07639 -0.38307 -0.13843 L -0.38307 -0.27662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54" y="-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-0.3418 -7.40741E-7 C -0.49492 -7.40741E-7 -0.68346 0.09815 -0.68346 0.17801 L -0.68346 0.35602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80" y="1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76C35D-9BE8-FA06-A39C-1FC38A81EF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2" descr="Francis Villatoro on X: &quot;Peter Swinnerton-Dyer (1927–Dec 26, 2018): The  Discovery of the Conjecture of Birch and Swinnerton-Dyer reminded  mathematicians that computations remained as important as ever in  uncovering new mysteries in">
            <a:extLst>
              <a:ext uri="{FF2B5EF4-FFF2-40B4-BE49-F238E27FC236}">
                <a16:creationId xmlns:a16="http://schemas.microsoft.com/office/drawing/2014/main" id="{BCE4C891-9A02-D983-D6CF-780AF5CC4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85" y="4460848"/>
            <a:ext cx="2435453" cy="208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B447DDD-7773-0821-AFCC-1534D10A5113}"/>
              </a:ext>
            </a:extLst>
          </p:cNvPr>
          <p:cNvGrpSpPr/>
          <p:nvPr/>
        </p:nvGrpSpPr>
        <p:grpSpPr>
          <a:xfrm>
            <a:off x="78631" y="165691"/>
            <a:ext cx="2694562" cy="2081718"/>
            <a:chOff x="4748719" y="2110903"/>
            <a:chExt cx="2694562" cy="20817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95FFFE-6727-D363-609B-3BF262EC5112}"/>
                </a:ext>
              </a:extLst>
            </p:cNvPr>
            <p:cNvSpPr/>
            <p:nvPr/>
          </p:nvSpPr>
          <p:spPr>
            <a:xfrm>
              <a:off x="4748719" y="2110903"/>
              <a:ext cx="2694562" cy="20817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BE8A6C0-E70B-1A02-5906-6320CAD14DF5}"/>
                    </a:ext>
                  </a:extLst>
                </p:cNvPr>
                <p:cNvSpPr txBox="1"/>
                <p:nvPr/>
              </p:nvSpPr>
              <p:spPr>
                <a:xfrm>
                  <a:off x="5037152" y="2597763"/>
                  <a:ext cx="2117696" cy="11079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  <a:p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For all Integers n &gt; 2,</a:t>
                  </a:r>
                </a:p>
                <a:p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Then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∉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BE8A6C0-E70B-1A02-5906-6320CAD14D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152" y="2597763"/>
                  <a:ext cx="2117696" cy="1107996"/>
                </a:xfrm>
                <a:prstGeom prst="rect">
                  <a:avLst/>
                </a:prstGeom>
                <a:blipFill>
                  <a:blip r:embed="rId3"/>
                  <a:stretch>
                    <a:fillRect l="-6609" r="-5747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Picture 4" descr="Bitcoin - Wikipedia">
            <a:extLst>
              <a:ext uri="{FF2B5EF4-FFF2-40B4-BE49-F238E27FC236}">
                <a16:creationId xmlns:a16="http://schemas.microsoft.com/office/drawing/2014/main" id="{0C411580-32F9-8880-E4D4-1F47E546E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66" y="2363184"/>
            <a:ext cx="1896893" cy="189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graph of a line&#10;&#10;Description automatically generated">
            <a:extLst>
              <a:ext uri="{FF2B5EF4-FFF2-40B4-BE49-F238E27FC236}">
                <a16:creationId xmlns:a16="http://schemas.microsoft.com/office/drawing/2014/main" id="{D5D22E4C-0E63-2300-52E5-DB94D2FD1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79" y="579403"/>
            <a:ext cx="4603210" cy="46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8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F396BC-08AC-64B0-20F8-65D46C94CC4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DE0C8-738B-7A6E-1032-D75B9074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AB8A-BFF3-09EE-B5C9-DBDC9780C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History of Elliptic Curves</a:t>
            </a:r>
          </a:p>
          <a:p>
            <a:r>
              <a:rPr lang="en-US" dirty="0"/>
              <a:t>Crucial Definitions of Mathematical Terms in Algebra</a:t>
            </a:r>
          </a:p>
          <a:p>
            <a:r>
              <a:rPr lang="en-US" dirty="0"/>
              <a:t>Operation of Elliptic Curve Addition</a:t>
            </a:r>
          </a:p>
        </p:txBody>
      </p:sp>
    </p:spTree>
    <p:extLst>
      <p:ext uri="{BB962C8B-B14F-4D97-AF65-F5344CB8AC3E}">
        <p14:creationId xmlns:p14="http://schemas.microsoft.com/office/powerpoint/2010/main" val="152897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9A47-9C7D-C55C-3475-EAA0CD5F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Elliptic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34D9D-B88D-2E2E-8938-201E49D54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490" y="2379148"/>
            <a:ext cx="4219879" cy="1570567"/>
          </a:xfrm>
        </p:spPr>
        <p:txBody>
          <a:bodyPr/>
          <a:lstStyle/>
          <a:p>
            <a:r>
              <a:rPr lang="en-US" dirty="0"/>
              <a:t>Carl Gustav Jacobi</a:t>
            </a:r>
          </a:p>
          <a:p>
            <a:r>
              <a:rPr lang="en-US" dirty="0" err="1"/>
              <a:t>Gotthold</a:t>
            </a:r>
            <a:r>
              <a:rPr lang="en-US" dirty="0"/>
              <a:t> Eisenstein</a:t>
            </a:r>
          </a:p>
        </p:txBody>
      </p:sp>
      <p:pic>
        <p:nvPicPr>
          <p:cNvPr id="3074" name="Picture 2" descr="Gotthold Eisenstein - Wikipedia">
            <a:extLst>
              <a:ext uri="{FF2B5EF4-FFF2-40B4-BE49-F238E27FC236}">
                <a16:creationId xmlns:a16="http://schemas.microsoft.com/office/drawing/2014/main" id="{6F36EE4F-3FCA-7832-ED53-2AE48F06C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701" y="2379148"/>
            <a:ext cx="2249744" cy="295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arl Gustav Jacob Jacobi - Wikipedia">
            <a:extLst>
              <a:ext uri="{FF2B5EF4-FFF2-40B4-BE49-F238E27FC236}">
                <a16:creationId xmlns:a16="http://schemas.microsoft.com/office/drawing/2014/main" id="{3F244F79-E5B4-AA63-C116-BCBFB0F1E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189136"/>
            <a:ext cx="2746631" cy="314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03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9A47-9C7D-C55C-3475-EAA0CD5F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Elliptic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34D9D-B88D-2E2E-8938-201E49D54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510" y="2060575"/>
            <a:ext cx="4217578" cy="4356100"/>
          </a:xfrm>
        </p:spPr>
        <p:txBody>
          <a:bodyPr/>
          <a:lstStyle/>
          <a:p>
            <a:r>
              <a:rPr lang="en-US" dirty="0"/>
              <a:t>Mordell Theorem</a:t>
            </a:r>
          </a:p>
          <a:p>
            <a:r>
              <a:rPr lang="en-US" dirty="0" err="1"/>
              <a:t>Hasse</a:t>
            </a:r>
            <a:r>
              <a:rPr lang="en-US" dirty="0"/>
              <a:t> Weil L-Functions</a:t>
            </a:r>
          </a:p>
          <a:p>
            <a:pPr marL="0" indent="0">
              <a:buNone/>
            </a:pPr>
            <a:r>
              <a:rPr lang="en-US" dirty="0"/>
              <a:t>Riemann’s Hypothesis</a:t>
            </a:r>
          </a:p>
          <a:p>
            <a:r>
              <a:rPr lang="en-US" dirty="0"/>
              <a:t>Modular Forms</a:t>
            </a:r>
          </a:p>
          <a:p>
            <a:pPr marL="0" indent="0">
              <a:buNone/>
            </a:pPr>
            <a:r>
              <a:rPr lang="en-US" dirty="0"/>
              <a:t>Fermat’s Last Theorem</a:t>
            </a:r>
          </a:p>
        </p:txBody>
      </p:sp>
      <p:pic>
        <p:nvPicPr>
          <p:cNvPr id="4098" name="Picture 2" descr="Mathematician Andrew Wiles Appointed to the Board of the Institute for  Advanced Study - Press Release | Institute for Advanced Study">
            <a:extLst>
              <a:ext uri="{FF2B5EF4-FFF2-40B4-BE49-F238E27FC236}">
                <a16:creationId xmlns:a16="http://schemas.microsoft.com/office/drawing/2014/main" id="{1E06074B-2753-717B-BB5F-94BD3ED5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941" y="3910126"/>
            <a:ext cx="1790392" cy="250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se – neverendingbooks">
            <a:extLst>
              <a:ext uri="{FF2B5EF4-FFF2-40B4-BE49-F238E27FC236}">
                <a16:creationId xmlns:a16="http://schemas.microsoft.com/office/drawing/2014/main" id="{7B55F9A0-5083-2DF4-C5AB-6A59A74A1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336" y="4110887"/>
            <a:ext cx="14287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Louis J. Mordell - Wikipedia">
            <a:extLst>
              <a:ext uri="{FF2B5EF4-FFF2-40B4-BE49-F238E27FC236}">
                <a16:creationId xmlns:a16="http://schemas.microsoft.com/office/drawing/2014/main" id="{7EC388A2-EF9E-A831-A48F-6A66D8A19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86" y="1493615"/>
            <a:ext cx="1499831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29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AE2A3D-2BFD-7C2F-8ED7-A2571708B69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AF205-EDBB-599F-3D3D-4A4D2C4A6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83" y="1778066"/>
            <a:ext cx="3281014" cy="2481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A02736-4F50-F55F-560D-FC92C46EE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199" y="1938932"/>
            <a:ext cx="3825601" cy="2481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A1146-FDBC-B07F-9D0C-A222D9B08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2" y="1896599"/>
            <a:ext cx="3343503" cy="24816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DC1420-C0C8-AE80-6B32-903A3479DE9E}"/>
              </a:ext>
            </a:extLst>
          </p:cNvPr>
          <p:cNvSpPr txBox="1"/>
          <p:nvPr/>
        </p:nvSpPr>
        <p:spPr>
          <a:xfrm>
            <a:off x="655454" y="612842"/>
            <a:ext cx="7055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 Bk" panose="020B0502020204020303" pitchFamily="34" charset="0"/>
              </a:rPr>
              <a:t>How to find the rational solutions of any equation?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79551D-3442-05B5-9B3F-1E87872ADD93}"/>
                  </a:ext>
                </a:extLst>
              </p:cNvPr>
              <p:cNvSpPr txBox="1"/>
              <p:nvPr/>
            </p:nvSpPr>
            <p:spPr>
              <a:xfrm>
                <a:off x="1005890" y="4576970"/>
                <a:ext cx="2752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79551D-3442-05B5-9B3F-1E87872AD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90" y="4576970"/>
                <a:ext cx="2752927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6EE1FE-F368-B0C4-1C8B-A1779FBC9314}"/>
                  </a:ext>
                </a:extLst>
              </p:cNvPr>
              <p:cNvSpPr txBox="1"/>
              <p:nvPr/>
            </p:nvSpPr>
            <p:spPr>
              <a:xfrm>
                <a:off x="4719535" y="4582483"/>
                <a:ext cx="2752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6EE1FE-F368-B0C4-1C8B-A1779FBC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535" y="4582483"/>
                <a:ext cx="2752927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B9CEC6-02AB-8BF7-A38E-5D3EB1349A50}"/>
                  </a:ext>
                </a:extLst>
              </p:cNvPr>
              <p:cNvSpPr txBox="1"/>
              <p:nvPr/>
            </p:nvSpPr>
            <p:spPr>
              <a:xfrm>
                <a:off x="8677289" y="4449755"/>
                <a:ext cx="2752927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B9CEC6-02AB-8BF7-A38E-5D3EB1349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289" y="4449755"/>
                <a:ext cx="2752927" cy="6347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39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90A6-276C-2276-B572-C16E7CE9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779FF-A6E4-8DA2-C2C6-FF3D80A0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6E88DA-0A78-A1CB-4655-E225EE78D4BF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93FFA3-94D3-7E16-EABD-336ABFE92995}"/>
                  </a:ext>
                </a:extLst>
              </p:cNvPr>
              <p:cNvSpPr txBox="1"/>
              <p:nvPr/>
            </p:nvSpPr>
            <p:spPr>
              <a:xfrm>
                <a:off x="672828" y="4896085"/>
                <a:ext cx="5299955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200" b="0" dirty="0"/>
                  <a:t>  </a:t>
                </a:r>
                <a14:m>
                  <m:oMath xmlns:m="http://schemas.openxmlformats.org/officeDocument/2006/math"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7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7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7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7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93FFA3-94D3-7E16-EABD-336ABFE92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28" y="4896085"/>
                <a:ext cx="5299955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14107D-0C2A-5EC5-F18F-900658F0F701}"/>
                  </a:ext>
                </a:extLst>
              </p:cNvPr>
              <p:cNvSpPr txBox="1"/>
              <p:nvPr/>
            </p:nvSpPr>
            <p:spPr>
              <a:xfrm>
                <a:off x="2229255" y="853919"/>
                <a:ext cx="7733489" cy="1476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7200" dirty="0"/>
                  <a:t>, </a:t>
                </a:r>
                <a:r>
                  <a:rPr lang="en-US" sz="6000" dirty="0"/>
                  <a:t>then </a:t>
                </a:r>
                <a14:m>
                  <m:oMath xmlns:m="http://schemas.openxmlformats.org/officeDocument/2006/math">
                    <m:r>
                      <a:rPr lang="en-US" sz="7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7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7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14107D-0C2A-5EC5-F18F-900658F0F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255" y="853919"/>
                <a:ext cx="7733489" cy="1476686"/>
              </a:xfrm>
              <a:prstGeom prst="rect">
                <a:avLst/>
              </a:prstGeom>
              <a:blipFill>
                <a:blip r:embed="rId3"/>
                <a:stretch>
                  <a:fillRect t="-10331" b="-20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CB9993-4DC4-6365-0484-046FC4EBAC05}"/>
                  </a:ext>
                </a:extLst>
              </p:cNvPr>
              <p:cNvSpPr txBox="1"/>
              <p:nvPr/>
            </p:nvSpPr>
            <p:spPr>
              <a:xfrm>
                <a:off x="2229255" y="2585647"/>
                <a:ext cx="7733489" cy="1897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    (</m:t>
                      </m:r>
                      <m:f>
                        <m:f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CB9993-4DC4-6365-0484-046FC4EBA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255" y="2585647"/>
                <a:ext cx="7733489" cy="18975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B382E7-D2CC-BECA-130C-834DBAF5564B}"/>
                  </a:ext>
                </a:extLst>
              </p:cNvPr>
              <p:cNvSpPr txBox="1"/>
              <p:nvPr/>
            </p:nvSpPr>
            <p:spPr>
              <a:xfrm>
                <a:off x="6219219" y="4782363"/>
                <a:ext cx="5299955" cy="148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2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7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7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7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B382E7-D2CC-BECA-130C-834DBAF55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219" y="4782363"/>
                <a:ext cx="5299955" cy="1482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375843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A8E2661A6941478B3598636A1F0556" ma:contentTypeVersion="7" ma:contentTypeDescription="Create a new document." ma:contentTypeScope="" ma:versionID="cee931fdced3811e8fadfac4a200f02b">
  <xsd:schema xmlns:xsd="http://www.w3.org/2001/XMLSchema" xmlns:xs="http://www.w3.org/2001/XMLSchema" xmlns:p="http://schemas.microsoft.com/office/2006/metadata/properties" xmlns:ns3="bc6b845f-bdf9-40ba-ad3e-07cbed57a549" xmlns:ns4="69efc907-7683-40a5-bccc-d103a0150aa6" targetNamespace="http://schemas.microsoft.com/office/2006/metadata/properties" ma:root="true" ma:fieldsID="5f42c9cd4795fdd457473b1c07003aef" ns3:_="" ns4:_="">
    <xsd:import namespace="bc6b845f-bdf9-40ba-ad3e-07cbed57a549"/>
    <xsd:import namespace="69efc907-7683-40a5-bccc-d103a0150a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b845f-bdf9-40ba-ad3e-07cbed57a5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fc907-7683-40a5-bccc-d103a0150a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c6b845f-bdf9-40ba-ad3e-07cbed57a549" xsi:nil="true"/>
  </documentManagement>
</p:properties>
</file>

<file path=customXml/itemProps1.xml><?xml version="1.0" encoding="utf-8"?>
<ds:datastoreItem xmlns:ds="http://schemas.openxmlformats.org/officeDocument/2006/customXml" ds:itemID="{11FCBE53-C370-4F24-879F-5E6CAA078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6b845f-bdf9-40ba-ad3e-07cbed57a549"/>
    <ds:schemaRef ds:uri="69efc907-7683-40a5-bccc-d103a0150a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781C5A-42CC-4534-B38F-492CE90DFA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7A2D5F-B8F1-46B7-B108-1927021E8F04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9efc907-7683-40a5-bccc-d103a0150aa6"/>
    <ds:schemaRef ds:uri="bc6b845f-bdf9-40ba-ad3e-07cbed57a54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9098</TotalTime>
  <Words>600</Words>
  <Application>Microsoft Office PowerPoint</Application>
  <PresentationFormat>Widescreen</PresentationFormat>
  <Paragraphs>114</Paragraphs>
  <Slides>25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Futura Bk</vt:lpstr>
      <vt:lpstr>Neue Haas Grotesk Text Pro</vt:lpstr>
      <vt:lpstr>Wingdings 2</vt:lpstr>
      <vt:lpstr>LinesVTI</vt:lpstr>
      <vt:lpstr>PowerPoint Presentation</vt:lpstr>
      <vt:lpstr>PowerPoint Presentation</vt:lpstr>
      <vt:lpstr>PowerPoint Presentation</vt:lpstr>
      <vt:lpstr>PowerPoint Presentation</vt:lpstr>
      <vt:lpstr>Table of Contents</vt:lpstr>
      <vt:lpstr>Brief History of Elliptic Curves</vt:lpstr>
      <vt:lpstr>Brief History of Elliptic Curves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Elliptic Curves?</vt:lpstr>
      <vt:lpstr>What is group?</vt:lpstr>
      <vt:lpstr>Addition Group under Integers</vt:lpstr>
      <vt:lpstr>Elliptic Curve Addition</vt:lpstr>
      <vt:lpstr>Elliptic Curve Addition</vt:lpstr>
      <vt:lpstr>Elliptic Curve Addition</vt:lpstr>
      <vt:lpstr>Elliptic Curve Addition</vt:lpstr>
      <vt:lpstr>Elliptic Curve Addition</vt:lpstr>
      <vt:lpstr>Conclusion (Why we should care?)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Curves: Adding points</dc:title>
  <dc:creator>Raul Marquez</dc:creator>
  <cp:lastModifiedBy>Raul Marquez</cp:lastModifiedBy>
  <cp:revision>2</cp:revision>
  <dcterms:created xsi:type="dcterms:W3CDTF">2023-10-01T20:07:14Z</dcterms:created>
  <dcterms:modified xsi:type="dcterms:W3CDTF">2023-10-20T02:57:21Z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0x010100C7A8E2661A6941478B3598636A1F0556</vt:lpwstr>
  </property>
</Properties>
</file>