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3" r:id="rId7"/>
    <p:sldId id="264" r:id="rId8"/>
    <p:sldId id="260"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142" d="100"/>
          <a:sy n="142" d="100"/>
        </p:scale>
        <p:origin x="150"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E8D87-A860-C4E6-A955-39F6292152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C94044-F752-E549-BFAD-B36F7CC275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8756EB-6CAD-8F3D-BCE6-7E48032AC9FA}"/>
              </a:ext>
            </a:extLst>
          </p:cNvPr>
          <p:cNvSpPr>
            <a:spLocks noGrp="1"/>
          </p:cNvSpPr>
          <p:nvPr>
            <p:ph type="dt" sz="half" idx="10"/>
          </p:nvPr>
        </p:nvSpPr>
        <p:spPr/>
        <p:txBody>
          <a:bodyPr/>
          <a:lstStyle/>
          <a:p>
            <a:fld id="{A7A09380-1683-4D10-99CE-D0E95FFBAC3E}" type="datetimeFigureOut">
              <a:rPr lang="en-US" smtClean="0"/>
              <a:t>9/26/2023</a:t>
            </a:fld>
            <a:endParaRPr lang="en-US"/>
          </a:p>
        </p:txBody>
      </p:sp>
      <p:sp>
        <p:nvSpPr>
          <p:cNvPr id="5" name="Footer Placeholder 4">
            <a:extLst>
              <a:ext uri="{FF2B5EF4-FFF2-40B4-BE49-F238E27FC236}">
                <a16:creationId xmlns:a16="http://schemas.microsoft.com/office/drawing/2014/main" id="{E890C72B-7EC9-F053-F55A-3169F91BB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5F75C-C890-71B5-E0B7-65E6B4552B1F}"/>
              </a:ext>
            </a:extLst>
          </p:cNvPr>
          <p:cNvSpPr>
            <a:spLocks noGrp="1"/>
          </p:cNvSpPr>
          <p:nvPr>
            <p:ph type="sldNum" sz="quarter" idx="12"/>
          </p:nvPr>
        </p:nvSpPr>
        <p:spPr/>
        <p:txBody>
          <a:bodyPr/>
          <a:lstStyle/>
          <a:p>
            <a:fld id="{0DE391E1-5012-4179-87C4-DECE3361987D}" type="slidenum">
              <a:rPr lang="en-US" smtClean="0"/>
              <a:t>‹#›</a:t>
            </a:fld>
            <a:endParaRPr lang="en-US"/>
          </a:p>
        </p:txBody>
      </p:sp>
    </p:spTree>
    <p:extLst>
      <p:ext uri="{BB962C8B-B14F-4D97-AF65-F5344CB8AC3E}">
        <p14:creationId xmlns:p14="http://schemas.microsoft.com/office/powerpoint/2010/main" val="2341723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6B66-771D-2BB0-9C41-427A61A0A4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2386FF-BB75-BB84-3319-4D029CA836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E0A69B-56A7-98D0-8C9C-189DA5031FBC}"/>
              </a:ext>
            </a:extLst>
          </p:cNvPr>
          <p:cNvSpPr>
            <a:spLocks noGrp="1"/>
          </p:cNvSpPr>
          <p:nvPr>
            <p:ph type="dt" sz="half" idx="10"/>
          </p:nvPr>
        </p:nvSpPr>
        <p:spPr/>
        <p:txBody>
          <a:bodyPr/>
          <a:lstStyle/>
          <a:p>
            <a:fld id="{A7A09380-1683-4D10-99CE-D0E95FFBAC3E}" type="datetimeFigureOut">
              <a:rPr lang="en-US" smtClean="0"/>
              <a:t>9/26/2023</a:t>
            </a:fld>
            <a:endParaRPr lang="en-US"/>
          </a:p>
        </p:txBody>
      </p:sp>
      <p:sp>
        <p:nvSpPr>
          <p:cNvPr id="5" name="Footer Placeholder 4">
            <a:extLst>
              <a:ext uri="{FF2B5EF4-FFF2-40B4-BE49-F238E27FC236}">
                <a16:creationId xmlns:a16="http://schemas.microsoft.com/office/drawing/2014/main" id="{3FF3289D-172A-FE54-68F1-3DD417528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B72398-1042-33E2-B1C3-CEA1626ADEF1}"/>
              </a:ext>
            </a:extLst>
          </p:cNvPr>
          <p:cNvSpPr>
            <a:spLocks noGrp="1"/>
          </p:cNvSpPr>
          <p:nvPr>
            <p:ph type="sldNum" sz="quarter" idx="12"/>
          </p:nvPr>
        </p:nvSpPr>
        <p:spPr/>
        <p:txBody>
          <a:bodyPr/>
          <a:lstStyle/>
          <a:p>
            <a:fld id="{0DE391E1-5012-4179-87C4-DECE3361987D}" type="slidenum">
              <a:rPr lang="en-US" smtClean="0"/>
              <a:t>‹#›</a:t>
            </a:fld>
            <a:endParaRPr lang="en-US"/>
          </a:p>
        </p:txBody>
      </p:sp>
    </p:spTree>
    <p:extLst>
      <p:ext uri="{BB962C8B-B14F-4D97-AF65-F5344CB8AC3E}">
        <p14:creationId xmlns:p14="http://schemas.microsoft.com/office/powerpoint/2010/main" val="333026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180161-F3E7-5D25-3C6F-D7E9EBCC6C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E000B3-D0BC-3852-C64A-A087877E80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C51D94-4AE6-7D05-CB34-46B28D218E6A}"/>
              </a:ext>
            </a:extLst>
          </p:cNvPr>
          <p:cNvSpPr>
            <a:spLocks noGrp="1"/>
          </p:cNvSpPr>
          <p:nvPr>
            <p:ph type="dt" sz="half" idx="10"/>
          </p:nvPr>
        </p:nvSpPr>
        <p:spPr/>
        <p:txBody>
          <a:bodyPr/>
          <a:lstStyle/>
          <a:p>
            <a:fld id="{A7A09380-1683-4D10-99CE-D0E95FFBAC3E}" type="datetimeFigureOut">
              <a:rPr lang="en-US" smtClean="0"/>
              <a:t>9/26/2023</a:t>
            </a:fld>
            <a:endParaRPr lang="en-US"/>
          </a:p>
        </p:txBody>
      </p:sp>
      <p:sp>
        <p:nvSpPr>
          <p:cNvPr id="5" name="Footer Placeholder 4">
            <a:extLst>
              <a:ext uri="{FF2B5EF4-FFF2-40B4-BE49-F238E27FC236}">
                <a16:creationId xmlns:a16="http://schemas.microsoft.com/office/drawing/2014/main" id="{6BCFEE7F-8A79-41EF-4934-5114371F1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A9A931-9736-769D-908D-C590397AACE8}"/>
              </a:ext>
            </a:extLst>
          </p:cNvPr>
          <p:cNvSpPr>
            <a:spLocks noGrp="1"/>
          </p:cNvSpPr>
          <p:nvPr>
            <p:ph type="sldNum" sz="quarter" idx="12"/>
          </p:nvPr>
        </p:nvSpPr>
        <p:spPr/>
        <p:txBody>
          <a:bodyPr/>
          <a:lstStyle/>
          <a:p>
            <a:fld id="{0DE391E1-5012-4179-87C4-DECE3361987D}" type="slidenum">
              <a:rPr lang="en-US" smtClean="0"/>
              <a:t>‹#›</a:t>
            </a:fld>
            <a:endParaRPr lang="en-US"/>
          </a:p>
        </p:txBody>
      </p:sp>
    </p:spTree>
    <p:extLst>
      <p:ext uri="{BB962C8B-B14F-4D97-AF65-F5344CB8AC3E}">
        <p14:creationId xmlns:p14="http://schemas.microsoft.com/office/powerpoint/2010/main" val="2472285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A6E6-F245-C5CE-4FAC-526DE48352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BC0EB-0B08-4A87-11BF-7B718898FF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D532A-B8B7-FC4E-C60C-F704884A1DE6}"/>
              </a:ext>
            </a:extLst>
          </p:cNvPr>
          <p:cNvSpPr>
            <a:spLocks noGrp="1"/>
          </p:cNvSpPr>
          <p:nvPr>
            <p:ph type="dt" sz="half" idx="10"/>
          </p:nvPr>
        </p:nvSpPr>
        <p:spPr/>
        <p:txBody>
          <a:bodyPr/>
          <a:lstStyle/>
          <a:p>
            <a:fld id="{A7A09380-1683-4D10-99CE-D0E95FFBAC3E}" type="datetimeFigureOut">
              <a:rPr lang="en-US" smtClean="0"/>
              <a:t>9/26/2023</a:t>
            </a:fld>
            <a:endParaRPr lang="en-US"/>
          </a:p>
        </p:txBody>
      </p:sp>
      <p:sp>
        <p:nvSpPr>
          <p:cNvPr id="5" name="Footer Placeholder 4">
            <a:extLst>
              <a:ext uri="{FF2B5EF4-FFF2-40B4-BE49-F238E27FC236}">
                <a16:creationId xmlns:a16="http://schemas.microsoft.com/office/drawing/2014/main" id="{C01F0292-76F5-A61E-A4E7-2B56D82C9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AF8DA5-F5A1-E613-18A6-289DDED2ADE0}"/>
              </a:ext>
            </a:extLst>
          </p:cNvPr>
          <p:cNvSpPr>
            <a:spLocks noGrp="1"/>
          </p:cNvSpPr>
          <p:nvPr>
            <p:ph type="sldNum" sz="quarter" idx="12"/>
          </p:nvPr>
        </p:nvSpPr>
        <p:spPr/>
        <p:txBody>
          <a:bodyPr/>
          <a:lstStyle/>
          <a:p>
            <a:fld id="{0DE391E1-5012-4179-87C4-DECE3361987D}" type="slidenum">
              <a:rPr lang="en-US" smtClean="0"/>
              <a:t>‹#›</a:t>
            </a:fld>
            <a:endParaRPr lang="en-US"/>
          </a:p>
        </p:txBody>
      </p:sp>
    </p:spTree>
    <p:extLst>
      <p:ext uri="{BB962C8B-B14F-4D97-AF65-F5344CB8AC3E}">
        <p14:creationId xmlns:p14="http://schemas.microsoft.com/office/powerpoint/2010/main" val="85648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CF708-CFD6-566E-452A-6A770E95EA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9F9E42-D12A-A8F5-BB15-032E102AC4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AD8FD1-E997-3060-2599-F98E7349B2AC}"/>
              </a:ext>
            </a:extLst>
          </p:cNvPr>
          <p:cNvSpPr>
            <a:spLocks noGrp="1"/>
          </p:cNvSpPr>
          <p:nvPr>
            <p:ph type="dt" sz="half" idx="10"/>
          </p:nvPr>
        </p:nvSpPr>
        <p:spPr/>
        <p:txBody>
          <a:bodyPr/>
          <a:lstStyle/>
          <a:p>
            <a:fld id="{A7A09380-1683-4D10-99CE-D0E95FFBAC3E}" type="datetimeFigureOut">
              <a:rPr lang="en-US" smtClean="0"/>
              <a:t>9/26/2023</a:t>
            </a:fld>
            <a:endParaRPr lang="en-US"/>
          </a:p>
        </p:txBody>
      </p:sp>
      <p:sp>
        <p:nvSpPr>
          <p:cNvPr id="5" name="Footer Placeholder 4">
            <a:extLst>
              <a:ext uri="{FF2B5EF4-FFF2-40B4-BE49-F238E27FC236}">
                <a16:creationId xmlns:a16="http://schemas.microsoft.com/office/drawing/2014/main" id="{72CF6CD3-442C-9C8B-E7C5-44BBE17D6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3C641-C68A-CEB2-6481-52EC2F5E0161}"/>
              </a:ext>
            </a:extLst>
          </p:cNvPr>
          <p:cNvSpPr>
            <a:spLocks noGrp="1"/>
          </p:cNvSpPr>
          <p:nvPr>
            <p:ph type="sldNum" sz="quarter" idx="12"/>
          </p:nvPr>
        </p:nvSpPr>
        <p:spPr/>
        <p:txBody>
          <a:bodyPr/>
          <a:lstStyle/>
          <a:p>
            <a:fld id="{0DE391E1-5012-4179-87C4-DECE3361987D}" type="slidenum">
              <a:rPr lang="en-US" smtClean="0"/>
              <a:t>‹#›</a:t>
            </a:fld>
            <a:endParaRPr lang="en-US"/>
          </a:p>
        </p:txBody>
      </p:sp>
    </p:spTree>
    <p:extLst>
      <p:ext uri="{BB962C8B-B14F-4D97-AF65-F5344CB8AC3E}">
        <p14:creationId xmlns:p14="http://schemas.microsoft.com/office/powerpoint/2010/main" val="496824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6F8E0-0EB3-D39D-5247-5BE6644920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706047-7EAC-7FAE-6FFD-3BB06C31B1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DCAD4D-DE32-156A-2F5D-FE3DE43374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C46D2-4F54-ED4F-61B1-ED39D1ED68E1}"/>
              </a:ext>
            </a:extLst>
          </p:cNvPr>
          <p:cNvSpPr>
            <a:spLocks noGrp="1"/>
          </p:cNvSpPr>
          <p:nvPr>
            <p:ph type="dt" sz="half" idx="10"/>
          </p:nvPr>
        </p:nvSpPr>
        <p:spPr/>
        <p:txBody>
          <a:bodyPr/>
          <a:lstStyle/>
          <a:p>
            <a:fld id="{A7A09380-1683-4D10-99CE-D0E95FFBAC3E}" type="datetimeFigureOut">
              <a:rPr lang="en-US" smtClean="0"/>
              <a:t>9/26/2023</a:t>
            </a:fld>
            <a:endParaRPr lang="en-US"/>
          </a:p>
        </p:txBody>
      </p:sp>
      <p:sp>
        <p:nvSpPr>
          <p:cNvPr id="6" name="Footer Placeholder 5">
            <a:extLst>
              <a:ext uri="{FF2B5EF4-FFF2-40B4-BE49-F238E27FC236}">
                <a16:creationId xmlns:a16="http://schemas.microsoft.com/office/drawing/2014/main" id="{47148063-59DB-1EC5-9A74-9B444106D4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F6A25D-56EF-33AF-33CE-16F6476616BC}"/>
              </a:ext>
            </a:extLst>
          </p:cNvPr>
          <p:cNvSpPr>
            <a:spLocks noGrp="1"/>
          </p:cNvSpPr>
          <p:nvPr>
            <p:ph type="sldNum" sz="quarter" idx="12"/>
          </p:nvPr>
        </p:nvSpPr>
        <p:spPr/>
        <p:txBody>
          <a:bodyPr/>
          <a:lstStyle/>
          <a:p>
            <a:fld id="{0DE391E1-5012-4179-87C4-DECE3361987D}" type="slidenum">
              <a:rPr lang="en-US" smtClean="0"/>
              <a:t>‹#›</a:t>
            </a:fld>
            <a:endParaRPr lang="en-US"/>
          </a:p>
        </p:txBody>
      </p:sp>
    </p:spTree>
    <p:extLst>
      <p:ext uri="{BB962C8B-B14F-4D97-AF65-F5344CB8AC3E}">
        <p14:creationId xmlns:p14="http://schemas.microsoft.com/office/powerpoint/2010/main" val="3012420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17B70-5F06-AD70-F4E9-625D40053C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5F84A0-6D24-F832-B35A-CDDB85C5A6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280CF3-BD08-6A41-2AB3-78998B07B0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354C3-E737-A639-9846-E41E3087C9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2DED42-9401-48A5-6019-4AC1CE7A9A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39ACB2-05EC-F4DA-D5C2-4700844CF765}"/>
              </a:ext>
            </a:extLst>
          </p:cNvPr>
          <p:cNvSpPr>
            <a:spLocks noGrp="1"/>
          </p:cNvSpPr>
          <p:nvPr>
            <p:ph type="dt" sz="half" idx="10"/>
          </p:nvPr>
        </p:nvSpPr>
        <p:spPr/>
        <p:txBody>
          <a:bodyPr/>
          <a:lstStyle/>
          <a:p>
            <a:fld id="{A7A09380-1683-4D10-99CE-D0E95FFBAC3E}" type="datetimeFigureOut">
              <a:rPr lang="en-US" smtClean="0"/>
              <a:t>9/26/2023</a:t>
            </a:fld>
            <a:endParaRPr lang="en-US"/>
          </a:p>
        </p:txBody>
      </p:sp>
      <p:sp>
        <p:nvSpPr>
          <p:cNvPr id="8" name="Footer Placeholder 7">
            <a:extLst>
              <a:ext uri="{FF2B5EF4-FFF2-40B4-BE49-F238E27FC236}">
                <a16:creationId xmlns:a16="http://schemas.microsoft.com/office/drawing/2014/main" id="{C90F07AA-EF2C-C989-31D5-9AC0EEE52F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D0417A-A6BA-31A3-8DDF-4D552E7F6D14}"/>
              </a:ext>
            </a:extLst>
          </p:cNvPr>
          <p:cNvSpPr>
            <a:spLocks noGrp="1"/>
          </p:cNvSpPr>
          <p:nvPr>
            <p:ph type="sldNum" sz="quarter" idx="12"/>
          </p:nvPr>
        </p:nvSpPr>
        <p:spPr/>
        <p:txBody>
          <a:bodyPr/>
          <a:lstStyle/>
          <a:p>
            <a:fld id="{0DE391E1-5012-4179-87C4-DECE3361987D}" type="slidenum">
              <a:rPr lang="en-US" smtClean="0"/>
              <a:t>‹#›</a:t>
            </a:fld>
            <a:endParaRPr lang="en-US"/>
          </a:p>
        </p:txBody>
      </p:sp>
    </p:spTree>
    <p:extLst>
      <p:ext uri="{BB962C8B-B14F-4D97-AF65-F5344CB8AC3E}">
        <p14:creationId xmlns:p14="http://schemas.microsoft.com/office/powerpoint/2010/main" val="3978643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50657-2384-64F6-6ECA-AB5DD25E1F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166646-A3F0-D965-64EA-135EAEA3D520}"/>
              </a:ext>
            </a:extLst>
          </p:cNvPr>
          <p:cNvSpPr>
            <a:spLocks noGrp="1"/>
          </p:cNvSpPr>
          <p:nvPr>
            <p:ph type="dt" sz="half" idx="10"/>
          </p:nvPr>
        </p:nvSpPr>
        <p:spPr/>
        <p:txBody>
          <a:bodyPr/>
          <a:lstStyle/>
          <a:p>
            <a:fld id="{A7A09380-1683-4D10-99CE-D0E95FFBAC3E}" type="datetimeFigureOut">
              <a:rPr lang="en-US" smtClean="0"/>
              <a:t>9/26/2023</a:t>
            </a:fld>
            <a:endParaRPr lang="en-US"/>
          </a:p>
        </p:txBody>
      </p:sp>
      <p:sp>
        <p:nvSpPr>
          <p:cNvPr id="4" name="Footer Placeholder 3">
            <a:extLst>
              <a:ext uri="{FF2B5EF4-FFF2-40B4-BE49-F238E27FC236}">
                <a16:creationId xmlns:a16="http://schemas.microsoft.com/office/drawing/2014/main" id="{D8FF9BA8-EE2E-CDFB-8AD5-B307DD59A6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F3E71C-B0BC-F7AD-D8C9-4A99E94C98D8}"/>
              </a:ext>
            </a:extLst>
          </p:cNvPr>
          <p:cNvSpPr>
            <a:spLocks noGrp="1"/>
          </p:cNvSpPr>
          <p:nvPr>
            <p:ph type="sldNum" sz="quarter" idx="12"/>
          </p:nvPr>
        </p:nvSpPr>
        <p:spPr/>
        <p:txBody>
          <a:bodyPr/>
          <a:lstStyle/>
          <a:p>
            <a:fld id="{0DE391E1-5012-4179-87C4-DECE3361987D}" type="slidenum">
              <a:rPr lang="en-US" smtClean="0"/>
              <a:t>‹#›</a:t>
            </a:fld>
            <a:endParaRPr lang="en-US"/>
          </a:p>
        </p:txBody>
      </p:sp>
    </p:spTree>
    <p:extLst>
      <p:ext uri="{BB962C8B-B14F-4D97-AF65-F5344CB8AC3E}">
        <p14:creationId xmlns:p14="http://schemas.microsoft.com/office/powerpoint/2010/main" val="27277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14D988-E437-A357-51E7-E1B6CDE3DD0E}"/>
              </a:ext>
            </a:extLst>
          </p:cNvPr>
          <p:cNvSpPr>
            <a:spLocks noGrp="1"/>
          </p:cNvSpPr>
          <p:nvPr>
            <p:ph type="dt" sz="half" idx="10"/>
          </p:nvPr>
        </p:nvSpPr>
        <p:spPr/>
        <p:txBody>
          <a:bodyPr/>
          <a:lstStyle/>
          <a:p>
            <a:fld id="{A7A09380-1683-4D10-99CE-D0E95FFBAC3E}" type="datetimeFigureOut">
              <a:rPr lang="en-US" smtClean="0"/>
              <a:t>9/26/2023</a:t>
            </a:fld>
            <a:endParaRPr lang="en-US"/>
          </a:p>
        </p:txBody>
      </p:sp>
      <p:sp>
        <p:nvSpPr>
          <p:cNvPr id="3" name="Footer Placeholder 2">
            <a:extLst>
              <a:ext uri="{FF2B5EF4-FFF2-40B4-BE49-F238E27FC236}">
                <a16:creationId xmlns:a16="http://schemas.microsoft.com/office/drawing/2014/main" id="{0B34B2EE-1F93-F399-3123-003DF56401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312636-557A-D038-8B24-1791BD5D046E}"/>
              </a:ext>
            </a:extLst>
          </p:cNvPr>
          <p:cNvSpPr>
            <a:spLocks noGrp="1"/>
          </p:cNvSpPr>
          <p:nvPr>
            <p:ph type="sldNum" sz="quarter" idx="12"/>
          </p:nvPr>
        </p:nvSpPr>
        <p:spPr/>
        <p:txBody>
          <a:bodyPr/>
          <a:lstStyle/>
          <a:p>
            <a:fld id="{0DE391E1-5012-4179-87C4-DECE3361987D}" type="slidenum">
              <a:rPr lang="en-US" smtClean="0"/>
              <a:t>‹#›</a:t>
            </a:fld>
            <a:endParaRPr lang="en-US"/>
          </a:p>
        </p:txBody>
      </p:sp>
    </p:spTree>
    <p:extLst>
      <p:ext uri="{BB962C8B-B14F-4D97-AF65-F5344CB8AC3E}">
        <p14:creationId xmlns:p14="http://schemas.microsoft.com/office/powerpoint/2010/main" val="3537026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7EA01-CDAE-B9F1-3296-94EEA1FA5E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1935AB-C888-E08E-62D2-6A71F067EA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560CA4-0AB3-C95A-CEBD-AFAE75C1E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FB5FEF-1D5C-C50F-27D2-3B4F2CF027C1}"/>
              </a:ext>
            </a:extLst>
          </p:cNvPr>
          <p:cNvSpPr>
            <a:spLocks noGrp="1"/>
          </p:cNvSpPr>
          <p:nvPr>
            <p:ph type="dt" sz="half" idx="10"/>
          </p:nvPr>
        </p:nvSpPr>
        <p:spPr/>
        <p:txBody>
          <a:bodyPr/>
          <a:lstStyle/>
          <a:p>
            <a:fld id="{A7A09380-1683-4D10-99CE-D0E95FFBAC3E}" type="datetimeFigureOut">
              <a:rPr lang="en-US" smtClean="0"/>
              <a:t>9/26/2023</a:t>
            </a:fld>
            <a:endParaRPr lang="en-US"/>
          </a:p>
        </p:txBody>
      </p:sp>
      <p:sp>
        <p:nvSpPr>
          <p:cNvPr id="6" name="Footer Placeholder 5">
            <a:extLst>
              <a:ext uri="{FF2B5EF4-FFF2-40B4-BE49-F238E27FC236}">
                <a16:creationId xmlns:a16="http://schemas.microsoft.com/office/drawing/2014/main" id="{76D0BF93-8D8C-9C4A-5DBE-0A78340262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DD7DD1-BE37-2228-6674-9ED872AFD303}"/>
              </a:ext>
            </a:extLst>
          </p:cNvPr>
          <p:cNvSpPr>
            <a:spLocks noGrp="1"/>
          </p:cNvSpPr>
          <p:nvPr>
            <p:ph type="sldNum" sz="quarter" idx="12"/>
          </p:nvPr>
        </p:nvSpPr>
        <p:spPr/>
        <p:txBody>
          <a:bodyPr/>
          <a:lstStyle/>
          <a:p>
            <a:fld id="{0DE391E1-5012-4179-87C4-DECE3361987D}" type="slidenum">
              <a:rPr lang="en-US" smtClean="0"/>
              <a:t>‹#›</a:t>
            </a:fld>
            <a:endParaRPr lang="en-US"/>
          </a:p>
        </p:txBody>
      </p:sp>
    </p:spTree>
    <p:extLst>
      <p:ext uri="{BB962C8B-B14F-4D97-AF65-F5344CB8AC3E}">
        <p14:creationId xmlns:p14="http://schemas.microsoft.com/office/powerpoint/2010/main" val="2507614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ACCB-2B13-DF14-7DE4-A578E68447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A8FC64-B4D2-F5C3-BA95-FFCEFA6B0B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388354-3A87-6211-154E-192E4D816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CD4BA9-5CA5-2F94-4A9E-279F78BAECFB}"/>
              </a:ext>
            </a:extLst>
          </p:cNvPr>
          <p:cNvSpPr>
            <a:spLocks noGrp="1"/>
          </p:cNvSpPr>
          <p:nvPr>
            <p:ph type="dt" sz="half" idx="10"/>
          </p:nvPr>
        </p:nvSpPr>
        <p:spPr/>
        <p:txBody>
          <a:bodyPr/>
          <a:lstStyle/>
          <a:p>
            <a:fld id="{A7A09380-1683-4D10-99CE-D0E95FFBAC3E}" type="datetimeFigureOut">
              <a:rPr lang="en-US" smtClean="0"/>
              <a:t>9/26/2023</a:t>
            </a:fld>
            <a:endParaRPr lang="en-US"/>
          </a:p>
        </p:txBody>
      </p:sp>
      <p:sp>
        <p:nvSpPr>
          <p:cNvPr id="6" name="Footer Placeholder 5">
            <a:extLst>
              <a:ext uri="{FF2B5EF4-FFF2-40B4-BE49-F238E27FC236}">
                <a16:creationId xmlns:a16="http://schemas.microsoft.com/office/drawing/2014/main" id="{3F6E5612-BF98-3EFB-BDB1-6A6575E96B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76D13F-2177-B309-1E4F-421ADF490D97}"/>
              </a:ext>
            </a:extLst>
          </p:cNvPr>
          <p:cNvSpPr>
            <a:spLocks noGrp="1"/>
          </p:cNvSpPr>
          <p:nvPr>
            <p:ph type="sldNum" sz="quarter" idx="12"/>
          </p:nvPr>
        </p:nvSpPr>
        <p:spPr/>
        <p:txBody>
          <a:bodyPr/>
          <a:lstStyle/>
          <a:p>
            <a:fld id="{0DE391E1-5012-4179-87C4-DECE3361987D}" type="slidenum">
              <a:rPr lang="en-US" smtClean="0"/>
              <a:t>‹#›</a:t>
            </a:fld>
            <a:endParaRPr lang="en-US"/>
          </a:p>
        </p:txBody>
      </p:sp>
    </p:spTree>
    <p:extLst>
      <p:ext uri="{BB962C8B-B14F-4D97-AF65-F5344CB8AC3E}">
        <p14:creationId xmlns:p14="http://schemas.microsoft.com/office/powerpoint/2010/main" val="636203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F74FEA-353D-959C-4E59-DCABF5D441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EE69D6-EC59-4C47-1E0A-5FBC9E6F0A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4F198-423B-97ED-521C-8A6E932542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A09380-1683-4D10-99CE-D0E95FFBAC3E}" type="datetimeFigureOut">
              <a:rPr lang="en-US" smtClean="0"/>
              <a:t>9/26/2023</a:t>
            </a:fld>
            <a:endParaRPr lang="en-US"/>
          </a:p>
        </p:txBody>
      </p:sp>
      <p:sp>
        <p:nvSpPr>
          <p:cNvPr id="5" name="Footer Placeholder 4">
            <a:extLst>
              <a:ext uri="{FF2B5EF4-FFF2-40B4-BE49-F238E27FC236}">
                <a16:creationId xmlns:a16="http://schemas.microsoft.com/office/drawing/2014/main" id="{98E1C2C5-F800-8DF7-9E2F-21012E9C2A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DA3159-A1A4-A7A5-F0E2-C90D857AB4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E391E1-5012-4179-87C4-DECE3361987D}" type="slidenum">
              <a:rPr lang="en-US" smtClean="0"/>
              <a:t>‹#›</a:t>
            </a:fld>
            <a:endParaRPr lang="en-US"/>
          </a:p>
        </p:txBody>
      </p:sp>
    </p:spTree>
    <p:extLst>
      <p:ext uri="{BB962C8B-B14F-4D97-AF65-F5344CB8AC3E}">
        <p14:creationId xmlns:p14="http://schemas.microsoft.com/office/powerpoint/2010/main" val="513207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A0A5-4A90-95A1-F177-BCEC4E94DCCA}"/>
              </a:ext>
            </a:extLst>
          </p:cNvPr>
          <p:cNvSpPr>
            <a:spLocks noGrp="1"/>
          </p:cNvSpPr>
          <p:nvPr>
            <p:ph type="ctrTitle"/>
          </p:nvPr>
        </p:nvSpPr>
        <p:spPr>
          <a:xfrm>
            <a:off x="1046629" y="335555"/>
            <a:ext cx="9704295" cy="1345949"/>
          </a:xfrm>
        </p:spPr>
        <p:txBody>
          <a:bodyPr>
            <a:normAutofit fontScale="90000"/>
          </a:bodyPr>
          <a:lstStyle/>
          <a:p>
            <a:r>
              <a:rPr lang="en-US" sz="4000" b="1" dirty="0"/>
              <a:t>GA Tech Capstone Analytics </a:t>
            </a:r>
            <a:br>
              <a:rPr lang="en-US" sz="4000" b="1" dirty="0"/>
            </a:br>
            <a:r>
              <a:rPr lang="en-US" sz="4000" b="1" dirty="0"/>
              <a:t>Practicum Proposal </a:t>
            </a:r>
            <a:br>
              <a:rPr lang="en-US" sz="3600" dirty="0"/>
            </a:br>
            <a:r>
              <a:rPr lang="en-US" sz="2800" dirty="0"/>
              <a:t>A partnership with Sandia National Laboratories </a:t>
            </a:r>
            <a:endParaRPr lang="en-US" sz="3600" dirty="0"/>
          </a:p>
        </p:txBody>
      </p:sp>
      <p:pic>
        <p:nvPicPr>
          <p:cNvPr id="5" name="Picture 4">
            <a:extLst>
              <a:ext uri="{FF2B5EF4-FFF2-40B4-BE49-F238E27FC236}">
                <a16:creationId xmlns:a16="http://schemas.microsoft.com/office/drawing/2014/main" id="{8C1CBA02-C7C9-DA5A-8DD6-4F9F984CDD30}"/>
              </a:ext>
            </a:extLst>
          </p:cNvPr>
          <p:cNvPicPr>
            <a:picLocks noChangeAspect="1"/>
          </p:cNvPicPr>
          <p:nvPr/>
        </p:nvPicPr>
        <p:blipFill>
          <a:blip r:embed="rId2"/>
          <a:stretch>
            <a:fillRect/>
          </a:stretch>
        </p:blipFill>
        <p:spPr>
          <a:xfrm>
            <a:off x="160804" y="151280"/>
            <a:ext cx="1771650" cy="1714500"/>
          </a:xfrm>
          <a:prstGeom prst="rect">
            <a:avLst/>
          </a:prstGeom>
        </p:spPr>
      </p:pic>
      <p:pic>
        <p:nvPicPr>
          <p:cNvPr id="7" name="Picture 6">
            <a:extLst>
              <a:ext uri="{FF2B5EF4-FFF2-40B4-BE49-F238E27FC236}">
                <a16:creationId xmlns:a16="http://schemas.microsoft.com/office/drawing/2014/main" id="{647173DD-5F18-1912-6EDA-C7D8402AC8AF}"/>
              </a:ext>
            </a:extLst>
          </p:cNvPr>
          <p:cNvPicPr>
            <a:picLocks noChangeAspect="1"/>
          </p:cNvPicPr>
          <p:nvPr/>
        </p:nvPicPr>
        <p:blipFill>
          <a:blip r:embed="rId3"/>
          <a:stretch>
            <a:fillRect/>
          </a:stretch>
        </p:blipFill>
        <p:spPr>
          <a:xfrm>
            <a:off x="9991166" y="98365"/>
            <a:ext cx="1991004" cy="1767415"/>
          </a:xfrm>
          <a:prstGeom prst="rect">
            <a:avLst/>
          </a:prstGeom>
        </p:spPr>
      </p:pic>
      <p:sp>
        <p:nvSpPr>
          <p:cNvPr id="9" name="TextBox 8">
            <a:extLst>
              <a:ext uri="{FF2B5EF4-FFF2-40B4-BE49-F238E27FC236}">
                <a16:creationId xmlns:a16="http://schemas.microsoft.com/office/drawing/2014/main" id="{EA79F81B-773D-21DE-7B34-DC075FB3C431}"/>
              </a:ext>
            </a:extLst>
          </p:cNvPr>
          <p:cNvSpPr txBox="1"/>
          <p:nvPr/>
        </p:nvSpPr>
        <p:spPr>
          <a:xfrm>
            <a:off x="2167217" y="2265747"/>
            <a:ext cx="7463118" cy="1261884"/>
          </a:xfrm>
          <a:prstGeom prst="rect">
            <a:avLst/>
          </a:prstGeom>
          <a:noFill/>
        </p:spPr>
        <p:txBody>
          <a:bodyPr wrap="square" rtlCol="0">
            <a:spAutoFit/>
          </a:bodyPr>
          <a:lstStyle/>
          <a:p>
            <a:r>
              <a:rPr lang="en-US" sz="2800" dirty="0"/>
              <a:t>		      </a:t>
            </a:r>
            <a:r>
              <a:rPr lang="en-US" sz="3200" dirty="0"/>
              <a:t>Stephen Smith</a:t>
            </a:r>
            <a:br>
              <a:rPr lang="en-US" sz="2800" dirty="0"/>
            </a:br>
            <a:r>
              <a:rPr lang="en-US" sz="2800" dirty="0"/>
              <a:t>                    </a:t>
            </a:r>
            <a:r>
              <a:rPr lang="en-US" sz="1600" dirty="0"/>
              <a:t>Data Analyst &amp; GA Tech MSCS Graduate 2020</a:t>
            </a:r>
            <a:br>
              <a:rPr lang="en-US" sz="1600" dirty="0"/>
            </a:br>
            <a:r>
              <a:rPr lang="en-US" sz="1600" dirty="0"/>
              <a:t>		        (Key Contact for this Practicum)</a:t>
            </a:r>
          </a:p>
        </p:txBody>
      </p:sp>
      <p:pic>
        <p:nvPicPr>
          <p:cNvPr id="11" name="Picture 10">
            <a:extLst>
              <a:ext uri="{FF2B5EF4-FFF2-40B4-BE49-F238E27FC236}">
                <a16:creationId xmlns:a16="http://schemas.microsoft.com/office/drawing/2014/main" id="{2E53164E-5AF4-DF85-250E-0E9C82237C04}"/>
              </a:ext>
            </a:extLst>
          </p:cNvPr>
          <p:cNvPicPr>
            <a:picLocks noChangeAspect="1"/>
          </p:cNvPicPr>
          <p:nvPr/>
        </p:nvPicPr>
        <p:blipFill>
          <a:blip r:embed="rId4"/>
          <a:stretch>
            <a:fillRect/>
          </a:stretch>
        </p:blipFill>
        <p:spPr>
          <a:xfrm>
            <a:off x="578224" y="3656467"/>
            <a:ext cx="2737036" cy="1790392"/>
          </a:xfrm>
          <a:prstGeom prst="rect">
            <a:avLst/>
          </a:prstGeom>
        </p:spPr>
      </p:pic>
      <p:pic>
        <p:nvPicPr>
          <p:cNvPr id="13" name="Picture 12">
            <a:extLst>
              <a:ext uri="{FF2B5EF4-FFF2-40B4-BE49-F238E27FC236}">
                <a16:creationId xmlns:a16="http://schemas.microsoft.com/office/drawing/2014/main" id="{6CB3CE8B-D03B-E87E-9702-D6127C0FB732}"/>
              </a:ext>
            </a:extLst>
          </p:cNvPr>
          <p:cNvPicPr>
            <a:picLocks noChangeAspect="1"/>
          </p:cNvPicPr>
          <p:nvPr/>
        </p:nvPicPr>
        <p:blipFill>
          <a:blip r:embed="rId5"/>
          <a:stretch>
            <a:fillRect/>
          </a:stretch>
        </p:blipFill>
        <p:spPr>
          <a:xfrm>
            <a:off x="8648279" y="3722815"/>
            <a:ext cx="2824723" cy="1705295"/>
          </a:xfrm>
          <a:prstGeom prst="rect">
            <a:avLst/>
          </a:prstGeom>
        </p:spPr>
      </p:pic>
      <p:sp>
        <p:nvSpPr>
          <p:cNvPr id="14" name="TextBox 13">
            <a:extLst>
              <a:ext uri="{FF2B5EF4-FFF2-40B4-BE49-F238E27FC236}">
                <a16:creationId xmlns:a16="http://schemas.microsoft.com/office/drawing/2014/main" id="{AC89F6AC-69A1-8F00-A17D-42102C933A71}"/>
              </a:ext>
            </a:extLst>
          </p:cNvPr>
          <p:cNvSpPr txBox="1"/>
          <p:nvPr/>
        </p:nvSpPr>
        <p:spPr>
          <a:xfrm>
            <a:off x="3556746" y="3722815"/>
            <a:ext cx="4217102" cy="1292662"/>
          </a:xfrm>
          <a:prstGeom prst="rect">
            <a:avLst/>
          </a:prstGeom>
          <a:noFill/>
        </p:spPr>
        <p:txBody>
          <a:bodyPr wrap="square" rtlCol="0">
            <a:spAutoFit/>
          </a:bodyPr>
          <a:lstStyle/>
          <a:p>
            <a:pPr algn="ctr"/>
            <a:r>
              <a:rPr lang="en-US" sz="2400" b="1" dirty="0"/>
              <a:t>Proposal Topic</a:t>
            </a:r>
          </a:p>
          <a:p>
            <a:pPr algn="ctr"/>
            <a:r>
              <a:rPr lang="en-US" dirty="0"/>
              <a:t>Machine Learning &amp; Signal Analysis </a:t>
            </a:r>
          </a:p>
          <a:p>
            <a:pPr algn="ctr"/>
            <a:r>
              <a:rPr lang="en-US" dirty="0"/>
              <a:t>to automatically predict component degradation </a:t>
            </a:r>
          </a:p>
        </p:txBody>
      </p:sp>
    </p:spTree>
    <p:extLst>
      <p:ext uri="{BB962C8B-B14F-4D97-AF65-F5344CB8AC3E}">
        <p14:creationId xmlns:p14="http://schemas.microsoft.com/office/powerpoint/2010/main" val="2176507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6523-D8CE-E869-23B1-96D73F3B143E}"/>
              </a:ext>
            </a:extLst>
          </p:cNvPr>
          <p:cNvSpPr>
            <a:spLocks noGrp="1"/>
          </p:cNvSpPr>
          <p:nvPr>
            <p:ph type="title"/>
          </p:nvPr>
        </p:nvSpPr>
        <p:spPr>
          <a:xfrm>
            <a:off x="406216" y="203385"/>
            <a:ext cx="10515600" cy="1325563"/>
          </a:xfrm>
        </p:spPr>
        <p:txBody>
          <a:bodyPr/>
          <a:lstStyle/>
          <a:p>
            <a:pPr algn="ctr"/>
            <a:r>
              <a:rPr lang="en-US" b="1" dirty="0"/>
              <a:t>Who We Are and </a:t>
            </a:r>
            <a:br>
              <a:rPr lang="en-US" b="1" dirty="0"/>
            </a:br>
            <a:r>
              <a:rPr lang="en-US" b="1" dirty="0"/>
              <a:t>What We Do</a:t>
            </a:r>
          </a:p>
        </p:txBody>
      </p:sp>
      <p:sp>
        <p:nvSpPr>
          <p:cNvPr id="3" name="Content Placeholder 2">
            <a:extLst>
              <a:ext uri="{FF2B5EF4-FFF2-40B4-BE49-F238E27FC236}">
                <a16:creationId xmlns:a16="http://schemas.microsoft.com/office/drawing/2014/main" id="{28EE5DFE-49D5-DA4E-93FD-BD783B57ABE8}"/>
              </a:ext>
            </a:extLst>
          </p:cNvPr>
          <p:cNvSpPr>
            <a:spLocks noGrp="1"/>
          </p:cNvSpPr>
          <p:nvPr>
            <p:ph idx="1"/>
          </p:nvPr>
        </p:nvSpPr>
        <p:spPr>
          <a:xfrm>
            <a:off x="961184" y="1881230"/>
            <a:ext cx="10515600" cy="4351338"/>
          </a:xfrm>
        </p:spPr>
        <p:txBody>
          <a:bodyPr>
            <a:normAutofit/>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Sandia National Laboratories creates and fosters an environment where some of the most talented engineering and computer science professionals form teams to solve some of the nation’s most challenging engineering programs. Our national laboratory been solving the most difficult technical challenges for over 75 years, serving in the national interest. </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A team of Sandia engineers and computer scientists met to propose a challenging technical Capstone Analytics Practicum project containing several real-world applications</a:t>
            </a:r>
            <a:endParaRPr lang="en-US" sz="2400" dirty="0"/>
          </a:p>
        </p:txBody>
      </p:sp>
      <p:pic>
        <p:nvPicPr>
          <p:cNvPr id="4" name="Picture 3">
            <a:extLst>
              <a:ext uri="{FF2B5EF4-FFF2-40B4-BE49-F238E27FC236}">
                <a16:creationId xmlns:a16="http://schemas.microsoft.com/office/drawing/2014/main" id="{D218C5E4-B32D-5193-5311-F26D7F95683A}"/>
              </a:ext>
            </a:extLst>
          </p:cNvPr>
          <p:cNvPicPr>
            <a:picLocks noChangeAspect="1"/>
          </p:cNvPicPr>
          <p:nvPr/>
        </p:nvPicPr>
        <p:blipFill>
          <a:blip r:embed="rId2"/>
          <a:stretch>
            <a:fillRect/>
          </a:stretch>
        </p:blipFill>
        <p:spPr>
          <a:xfrm>
            <a:off x="180974" y="111125"/>
            <a:ext cx="1560420" cy="1510084"/>
          </a:xfrm>
          <a:prstGeom prst="rect">
            <a:avLst/>
          </a:prstGeom>
        </p:spPr>
      </p:pic>
      <p:pic>
        <p:nvPicPr>
          <p:cNvPr id="6" name="Picture 5">
            <a:extLst>
              <a:ext uri="{FF2B5EF4-FFF2-40B4-BE49-F238E27FC236}">
                <a16:creationId xmlns:a16="http://schemas.microsoft.com/office/drawing/2014/main" id="{F3CC5CA0-7AD6-31D5-D1D0-2DA5D7842C37}"/>
              </a:ext>
            </a:extLst>
          </p:cNvPr>
          <p:cNvPicPr>
            <a:picLocks noChangeAspect="1"/>
          </p:cNvPicPr>
          <p:nvPr/>
        </p:nvPicPr>
        <p:blipFill>
          <a:blip r:embed="rId3"/>
          <a:stretch>
            <a:fillRect/>
          </a:stretch>
        </p:blipFill>
        <p:spPr>
          <a:xfrm>
            <a:off x="9280713" y="5102001"/>
            <a:ext cx="2857500" cy="1657350"/>
          </a:xfrm>
          <a:prstGeom prst="rect">
            <a:avLst/>
          </a:prstGeom>
        </p:spPr>
      </p:pic>
      <p:pic>
        <p:nvPicPr>
          <p:cNvPr id="8" name="Picture 7">
            <a:extLst>
              <a:ext uri="{FF2B5EF4-FFF2-40B4-BE49-F238E27FC236}">
                <a16:creationId xmlns:a16="http://schemas.microsoft.com/office/drawing/2014/main" id="{890F1135-9CB8-27C7-D9B0-84CA5043D5FB}"/>
              </a:ext>
            </a:extLst>
          </p:cNvPr>
          <p:cNvPicPr>
            <a:picLocks noChangeAspect="1"/>
          </p:cNvPicPr>
          <p:nvPr/>
        </p:nvPicPr>
        <p:blipFill>
          <a:blip r:embed="rId4"/>
          <a:stretch>
            <a:fillRect/>
          </a:stretch>
        </p:blipFill>
        <p:spPr>
          <a:xfrm>
            <a:off x="4827494" y="5014294"/>
            <a:ext cx="2459131" cy="1815531"/>
          </a:xfrm>
          <a:prstGeom prst="rect">
            <a:avLst/>
          </a:prstGeom>
        </p:spPr>
      </p:pic>
      <p:pic>
        <p:nvPicPr>
          <p:cNvPr id="10" name="Picture 9">
            <a:extLst>
              <a:ext uri="{FF2B5EF4-FFF2-40B4-BE49-F238E27FC236}">
                <a16:creationId xmlns:a16="http://schemas.microsoft.com/office/drawing/2014/main" id="{B1D3DDBA-1C3F-D91F-C9BB-5FB62B377CFB}"/>
              </a:ext>
            </a:extLst>
          </p:cNvPr>
          <p:cNvPicPr>
            <a:picLocks noChangeAspect="1"/>
          </p:cNvPicPr>
          <p:nvPr/>
        </p:nvPicPr>
        <p:blipFill>
          <a:blip r:embed="rId5"/>
          <a:stretch>
            <a:fillRect/>
          </a:stretch>
        </p:blipFill>
        <p:spPr>
          <a:xfrm>
            <a:off x="53787" y="5102001"/>
            <a:ext cx="3048000" cy="1781175"/>
          </a:xfrm>
          <a:prstGeom prst="rect">
            <a:avLst/>
          </a:prstGeom>
        </p:spPr>
      </p:pic>
      <p:pic>
        <p:nvPicPr>
          <p:cNvPr id="12" name="Picture 11">
            <a:extLst>
              <a:ext uri="{FF2B5EF4-FFF2-40B4-BE49-F238E27FC236}">
                <a16:creationId xmlns:a16="http://schemas.microsoft.com/office/drawing/2014/main" id="{CD28F8A9-41A8-F715-2D40-1A5DD870DFFD}"/>
              </a:ext>
            </a:extLst>
          </p:cNvPr>
          <p:cNvPicPr>
            <a:picLocks noChangeAspect="1"/>
          </p:cNvPicPr>
          <p:nvPr/>
        </p:nvPicPr>
        <p:blipFill>
          <a:blip r:embed="rId6"/>
          <a:stretch>
            <a:fillRect/>
          </a:stretch>
        </p:blipFill>
        <p:spPr>
          <a:xfrm>
            <a:off x="9731191" y="52430"/>
            <a:ext cx="2381250" cy="1828800"/>
          </a:xfrm>
          <a:prstGeom prst="rect">
            <a:avLst/>
          </a:prstGeom>
        </p:spPr>
      </p:pic>
    </p:spTree>
    <p:extLst>
      <p:ext uri="{BB962C8B-B14F-4D97-AF65-F5344CB8AC3E}">
        <p14:creationId xmlns:p14="http://schemas.microsoft.com/office/powerpoint/2010/main" val="4199066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C03D-765B-7595-DDD0-51C101C6634C}"/>
              </a:ext>
            </a:extLst>
          </p:cNvPr>
          <p:cNvSpPr>
            <a:spLocks noGrp="1"/>
          </p:cNvSpPr>
          <p:nvPr>
            <p:ph type="title"/>
          </p:nvPr>
        </p:nvSpPr>
        <p:spPr>
          <a:xfrm>
            <a:off x="2472017" y="398743"/>
            <a:ext cx="10515600" cy="1325563"/>
          </a:xfrm>
        </p:spPr>
        <p:txBody>
          <a:bodyPr/>
          <a:lstStyle/>
          <a:p>
            <a:r>
              <a:rPr lang="en-US" b="1" dirty="0"/>
              <a:t>Background for Proposal Idea</a:t>
            </a:r>
          </a:p>
        </p:txBody>
      </p:sp>
      <p:sp>
        <p:nvSpPr>
          <p:cNvPr id="3" name="Content Placeholder 2">
            <a:extLst>
              <a:ext uri="{FF2B5EF4-FFF2-40B4-BE49-F238E27FC236}">
                <a16:creationId xmlns:a16="http://schemas.microsoft.com/office/drawing/2014/main" id="{FA87DB67-C840-C129-0BD4-28038EC3A9C6}"/>
              </a:ext>
            </a:extLst>
          </p:cNvPr>
          <p:cNvSpPr>
            <a:spLocks noGrp="1"/>
          </p:cNvSpPr>
          <p:nvPr>
            <p:ph idx="1"/>
          </p:nvPr>
        </p:nvSpPr>
        <p:spPr>
          <a:xfrm>
            <a:off x="932329" y="2041492"/>
            <a:ext cx="10515600" cy="4351338"/>
          </a:xfrm>
        </p:spPr>
        <p:txBody>
          <a:bodyPr/>
          <a:lstStyle/>
          <a:p>
            <a:r>
              <a:rPr lang="en-US" dirty="0"/>
              <a:t>As hardware components age over time, the critical signals those components generate can change</a:t>
            </a:r>
          </a:p>
          <a:p>
            <a:r>
              <a:rPr lang="en-US" dirty="0"/>
              <a:t>Physically testing critical components is expensive and time-consuming</a:t>
            </a:r>
          </a:p>
          <a:p>
            <a:r>
              <a:rPr lang="en-US" dirty="0"/>
              <a:t>We would like to introduce you to an innovative way components could be tested automatically by checking the signal outputs they produce and comparing them to a dataset of “healthy” signals by using </a:t>
            </a:r>
            <a:r>
              <a:rPr lang="en-US" b="1" dirty="0"/>
              <a:t>Machine Learning</a:t>
            </a:r>
            <a:r>
              <a:rPr lang="en-US" dirty="0"/>
              <a:t>. </a:t>
            </a:r>
          </a:p>
        </p:txBody>
      </p:sp>
      <p:pic>
        <p:nvPicPr>
          <p:cNvPr id="4" name="Picture 3">
            <a:extLst>
              <a:ext uri="{FF2B5EF4-FFF2-40B4-BE49-F238E27FC236}">
                <a16:creationId xmlns:a16="http://schemas.microsoft.com/office/drawing/2014/main" id="{2D2E3440-95A2-97CC-2305-569557F758FE}"/>
              </a:ext>
            </a:extLst>
          </p:cNvPr>
          <p:cNvPicPr>
            <a:picLocks noChangeAspect="1"/>
          </p:cNvPicPr>
          <p:nvPr/>
        </p:nvPicPr>
        <p:blipFill>
          <a:blip r:embed="rId2"/>
          <a:stretch>
            <a:fillRect/>
          </a:stretch>
        </p:blipFill>
        <p:spPr>
          <a:xfrm>
            <a:off x="160804" y="151280"/>
            <a:ext cx="1771650" cy="1714500"/>
          </a:xfrm>
          <a:prstGeom prst="rect">
            <a:avLst/>
          </a:prstGeom>
        </p:spPr>
      </p:pic>
      <p:pic>
        <p:nvPicPr>
          <p:cNvPr id="5" name="Picture 4">
            <a:extLst>
              <a:ext uri="{FF2B5EF4-FFF2-40B4-BE49-F238E27FC236}">
                <a16:creationId xmlns:a16="http://schemas.microsoft.com/office/drawing/2014/main" id="{5A9528E0-52F9-C305-1364-E749A3FCEF7C}"/>
              </a:ext>
            </a:extLst>
          </p:cNvPr>
          <p:cNvPicPr>
            <a:picLocks noChangeAspect="1"/>
          </p:cNvPicPr>
          <p:nvPr/>
        </p:nvPicPr>
        <p:blipFill>
          <a:blip r:embed="rId3"/>
          <a:stretch>
            <a:fillRect/>
          </a:stretch>
        </p:blipFill>
        <p:spPr>
          <a:xfrm>
            <a:off x="9991166" y="98365"/>
            <a:ext cx="1991004" cy="1767415"/>
          </a:xfrm>
          <a:prstGeom prst="rect">
            <a:avLst/>
          </a:prstGeom>
        </p:spPr>
      </p:pic>
    </p:spTree>
    <p:extLst>
      <p:ext uri="{BB962C8B-B14F-4D97-AF65-F5344CB8AC3E}">
        <p14:creationId xmlns:p14="http://schemas.microsoft.com/office/powerpoint/2010/main" val="3247667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F8D52-61C0-9361-8CE0-098A5B1BFBB8}"/>
              </a:ext>
            </a:extLst>
          </p:cNvPr>
          <p:cNvSpPr>
            <a:spLocks noGrp="1"/>
          </p:cNvSpPr>
          <p:nvPr>
            <p:ph type="title"/>
          </p:nvPr>
        </p:nvSpPr>
        <p:spPr>
          <a:xfrm>
            <a:off x="3393141" y="215153"/>
            <a:ext cx="10515600" cy="1325563"/>
          </a:xfrm>
        </p:spPr>
        <p:txBody>
          <a:bodyPr/>
          <a:lstStyle/>
          <a:p>
            <a:r>
              <a:rPr lang="en-US" dirty="0"/>
              <a:t> </a:t>
            </a:r>
            <a:r>
              <a:rPr lang="en-US" sz="3600" b="1" dirty="0"/>
              <a:t>General Proposed Machine </a:t>
            </a:r>
            <a:br>
              <a:rPr lang="en-US" sz="3600" b="1" dirty="0"/>
            </a:br>
            <a:r>
              <a:rPr lang="en-US" sz="3600" b="1" dirty="0"/>
              <a:t>         Learning Process</a:t>
            </a:r>
          </a:p>
        </p:txBody>
      </p:sp>
      <p:sp>
        <p:nvSpPr>
          <p:cNvPr id="3" name="Content Placeholder 2">
            <a:extLst>
              <a:ext uri="{FF2B5EF4-FFF2-40B4-BE49-F238E27FC236}">
                <a16:creationId xmlns:a16="http://schemas.microsoft.com/office/drawing/2014/main" id="{A16F40BF-1649-88DB-4FA2-CB3D998EC15F}"/>
              </a:ext>
            </a:extLst>
          </p:cNvPr>
          <p:cNvSpPr>
            <a:spLocks noGrp="1"/>
          </p:cNvSpPr>
          <p:nvPr>
            <p:ph idx="1"/>
          </p:nvPr>
        </p:nvSpPr>
        <p:spPr>
          <a:xfrm>
            <a:off x="1046629" y="2087843"/>
            <a:ext cx="10515600" cy="4351338"/>
          </a:xfrm>
        </p:spPr>
        <p:txBody>
          <a:bodyPr/>
          <a:lstStyle/>
          <a:p>
            <a:pPr marL="514350" indent="-514350">
              <a:buFont typeface="+mj-lt"/>
              <a:buAutoNum type="arabicPeriod"/>
            </a:pPr>
            <a:r>
              <a:rPr lang="en-US" dirty="0"/>
              <a:t>Collect a dataset of degraded signals and signals that have not degraded</a:t>
            </a:r>
          </a:p>
          <a:p>
            <a:pPr marL="514350" indent="-514350">
              <a:buFont typeface="+mj-lt"/>
              <a:buAutoNum type="arabicPeriod"/>
            </a:pPr>
            <a:r>
              <a:rPr lang="en-US" dirty="0"/>
              <a:t>Extract relevant information from those signals that help identify the degradation (this could include statistical measurements like mean, variance, and skewness </a:t>
            </a:r>
          </a:p>
          <a:p>
            <a:pPr marL="514350" indent="-514350">
              <a:buFont typeface="+mj-lt"/>
              <a:buAutoNum type="arabicPeriod"/>
            </a:pPr>
            <a:r>
              <a:rPr lang="en-US" dirty="0"/>
              <a:t>Split the dataset into training, validation and testing sets</a:t>
            </a:r>
          </a:p>
          <a:p>
            <a:pPr marL="514350" indent="-514350">
              <a:buFont typeface="+mj-lt"/>
              <a:buAutoNum type="arabicPeriod"/>
            </a:pPr>
            <a:r>
              <a:rPr lang="en-US" dirty="0"/>
              <a:t>Train the model</a:t>
            </a:r>
          </a:p>
          <a:p>
            <a:pPr marL="514350" indent="-514350">
              <a:buFont typeface="+mj-lt"/>
              <a:buAutoNum type="arabicPeriod"/>
            </a:pPr>
            <a:r>
              <a:rPr lang="en-US" dirty="0"/>
              <a:t>Evaluate the model</a:t>
            </a:r>
          </a:p>
          <a:p>
            <a:pPr marL="514350" indent="-514350">
              <a:buFont typeface="+mj-lt"/>
              <a:buAutoNum type="arabicPeriod"/>
            </a:pPr>
            <a:r>
              <a:rPr lang="en-US" dirty="0"/>
              <a:t>Use the model </a:t>
            </a:r>
          </a:p>
        </p:txBody>
      </p:sp>
      <p:pic>
        <p:nvPicPr>
          <p:cNvPr id="4" name="Picture 3">
            <a:extLst>
              <a:ext uri="{FF2B5EF4-FFF2-40B4-BE49-F238E27FC236}">
                <a16:creationId xmlns:a16="http://schemas.microsoft.com/office/drawing/2014/main" id="{F3228F65-7387-24B9-B2DD-C872998EE30C}"/>
              </a:ext>
            </a:extLst>
          </p:cNvPr>
          <p:cNvPicPr>
            <a:picLocks noChangeAspect="1"/>
          </p:cNvPicPr>
          <p:nvPr/>
        </p:nvPicPr>
        <p:blipFill>
          <a:blip r:embed="rId2"/>
          <a:stretch>
            <a:fillRect/>
          </a:stretch>
        </p:blipFill>
        <p:spPr>
          <a:xfrm>
            <a:off x="160804" y="151280"/>
            <a:ext cx="1771650" cy="1714500"/>
          </a:xfrm>
          <a:prstGeom prst="rect">
            <a:avLst/>
          </a:prstGeom>
        </p:spPr>
      </p:pic>
      <p:pic>
        <p:nvPicPr>
          <p:cNvPr id="5" name="Picture 4">
            <a:extLst>
              <a:ext uri="{FF2B5EF4-FFF2-40B4-BE49-F238E27FC236}">
                <a16:creationId xmlns:a16="http://schemas.microsoft.com/office/drawing/2014/main" id="{85B0CC0B-A043-A134-99F1-E828EEE56ECB}"/>
              </a:ext>
            </a:extLst>
          </p:cNvPr>
          <p:cNvPicPr>
            <a:picLocks noChangeAspect="1"/>
          </p:cNvPicPr>
          <p:nvPr/>
        </p:nvPicPr>
        <p:blipFill>
          <a:blip r:embed="rId3"/>
          <a:stretch>
            <a:fillRect/>
          </a:stretch>
        </p:blipFill>
        <p:spPr>
          <a:xfrm>
            <a:off x="10040192" y="98365"/>
            <a:ext cx="1991004" cy="1767415"/>
          </a:xfrm>
          <a:prstGeom prst="rect">
            <a:avLst/>
          </a:prstGeom>
        </p:spPr>
      </p:pic>
    </p:spTree>
    <p:extLst>
      <p:ext uri="{BB962C8B-B14F-4D97-AF65-F5344CB8AC3E}">
        <p14:creationId xmlns:p14="http://schemas.microsoft.com/office/powerpoint/2010/main" val="2882120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B9CB5-533A-3FBE-37CE-008DAA93F35F}"/>
              </a:ext>
            </a:extLst>
          </p:cNvPr>
          <p:cNvSpPr>
            <a:spLocks noGrp="1"/>
          </p:cNvSpPr>
          <p:nvPr>
            <p:ph type="title"/>
          </p:nvPr>
        </p:nvSpPr>
        <p:spPr/>
        <p:txBody>
          <a:bodyPr>
            <a:normAutofit/>
          </a:bodyPr>
          <a:lstStyle/>
          <a:p>
            <a:pPr algn="ctr"/>
            <a:r>
              <a:rPr lang="en-US" sz="3600" b="1" dirty="0"/>
              <a:t>Using Python and Toolboxes to </a:t>
            </a:r>
            <a:br>
              <a:rPr lang="en-US" sz="3600" b="1" dirty="0"/>
            </a:br>
            <a:r>
              <a:rPr lang="en-US" sz="3600" b="1" dirty="0"/>
              <a:t>Work Toward a Solution</a:t>
            </a:r>
          </a:p>
        </p:txBody>
      </p:sp>
      <p:sp>
        <p:nvSpPr>
          <p:cNvPr id="3" name="Content Placeholder 2">
            <a:extLst>
              <a:ext uri="{FF2B5EF4-FFF2-40B4-BE49-F238E27FC236}">
                <a16:creationId xmlns:a16="http://schemas.microsoft.com/office/drawing/2014/main" id="{61AEFD51-9C94-296D-B263-1B1FADB5B05C}"/>
              </a:ext>
            </a:extLst>
          </p:cNvPr>
          <p:cNvSpPr>
            <a:spLocks noGrp="1"/>
          </p:cNvSpPr>
          <p:nvPr>
            <p:ph idx="1"/>
          </p:nvPr>
        </p:nvSpPr>
        <p:spPr/>
        <p:txBody>
          <a:bodyPr/>
          <a:lstStyle/>
          <a:p>
            <a:endParaRPr lang="en-US" dirty="0"/>
          </a:p>
          <a:p>
            <a:r>
              <a:rPr lang="en-US" dirty="0"/>
              <a:t>Scikit-learn</a:t>
            </a:r>
          </a:p>
          <a:p>
            <a:r>
              <a:rPr lang="en-US" dirty="0"/>
              <a:t>Tensor Flow </a:t>
            </a:r>
          </a:p>
          <a:p>
            <a:r>
              <a:rPr lang="en-US" dirty="0"/>
              <a:t>PyTorch</a:t>
            </a:r>
          </a:p>
          <a:p>
            <a:r>
              <a:rPr lang="en-US" dirty="0"/>
              <a:t>Keras</a:t>
            </a:r>
          </a:p>
          <a:p>
            <a:r>
              <a:rPr lang="en-US" dirty="0"/>
              <a:t>NumPy &amp; Pandas </a:t>
            </a:r>
          </a:p>
          <a:p>
            <a:r>
              <a:rPr lang="en-US" dirty="0"/>
              <a:t>Matplotlib &amp; Seaborn</a:t>
            </a:r>
          </a:p>
        </p:txBody>
      </p:sp>
      <p:pic>
        <p:nvPicPr>
          <p:cNvPr id="4" name="Picture 3">
            <a:extLst>
              <a:ext uri="{FF2B5EF4-FFF2-40B4-BE49-F238E27FC236}">
                <a16:creationId xmlns:a16="http://schemas.microsoft.com/office/drawing/2014/main" id="{C226A278-52B4-2457-EF8D-73B470F94753}"/>
              </a:ext>
            </a:extLst>
          </p:cNvPr>
          <p:cNvPicPr>
            <a:picLocks noChangeAspect="1"/>
          </p:cNvPicPr>
          <p:nvPr/>
        </p:nvPicPr>
        <p:blipFill>
          <a:blip r:embed="rId2"/>
          <a:stretch>
            <a:fillRect/>
          </a:stretch>
        </p:blipFill>
        <p:spPr>
          <a:xfrm>
            <a:off x="111611" y="98366"/>
            <a:ext cx="1256066" cy="1215548"/>
          </a:xfrm>
          <a:prstGeom prst="rect">
            <a:avLst/>
          </a:prstGeom>
        </p:spPr>
      </p:pic>
      <p:pic>
        <p:nvPicPr>
          <p:cNvPr id="5" name="Picture 4">
            <a:extLst>
              <a:ext uri="{FF2B5EF4-FFF2-40B4-BE49-F238E27FC236}">
                <a16:creationId xmlns:a16="http://schemas.microsoft.com/office/drawing/2014/main" id="{EBFAAA7C-CE04-98F5-DCE4-E8A7297948C2}"/>
              </a:ext>
            </a:extLst>
          </p:cNvPr>
          <p:cNvPicPr>
            <a:picLocks noChangeAspect="1"/>
          </p:cNvPicPr>
          <p:nvPr/>
        </p:nvPicPr>
        <p:blipFill>
          <a:blip r:embed="rId3"/>
          <a:stretch>
            <a:fillRect/>
          </a:stretch>
        </p:blipFill>
        <p:spPr>
          <a:xfrm>
            <a:off x="10570586" y="98366"/>
            <a:ext cx="1411584" cy="1253064"/>
          </a:xfrm>
          <a:prstGeom prst="rect">
            <a:avLst/>
          </a:prstGeom>
        </p:spPr>
      </p:pic>
      <p:pic>
        <p:nvPicPr>
          <p:cNvPr id="7" name="Picture 6">
            <a:extLst>
              <a:ext uri="{FF2B5EF4-FFF2-40B4-BE49-F238E27FC236}">
                <a16:creationId xmlns:a16="http://schemas.microsoft.com/office/drawing/2014/main" id="{AD4ADE98-E0E4-917A-ECCB-8F828CDED897}"/>
              </a:ext>
            </a:extLst>
          </p:cNvPr>
          <p:cNvPicPr>
            <a:picLocks noChangeAspect="1"/>
          </p:cNvPicPr>
          <p:nvPr/>
        </p:nvPicPr>
        <p:blipFill>
          <a:blip r:embed="rId4"/>
          <a:stretch>
            <a:fillRect/>
          </a:stretch>
        </p:blipFill>
        <p:spPr>
          <a:xfrm>
            <a:off x="1885836" y="489978"/>
            <a:ext cx="1181751" cy="1200710"/>
          </a:xfrm>
          <a:prstGeom prst="rect">
            <a:avLst/>
          </a:prstGeom>
        </p:spPr>
      </p:pic>
      <p:pic>
        <p:nvPicPr>
          <p:cNvPr id="9" name="Picture 8">
            <a:extLst>
              <a:ext uri="{FF2B5EF4-FFF2-40B4-BE49-F238E27FC236}">
                <a16:creationId xmlns:a16="http://schemas.microsoft.com/office/drawing/2014/main" id="{1A7528B8-9474-9693-80D8-989BE36AD2A8}"/>
              </a:ext>
            </a:extLst>
          </p:cNvPr>
          <p:cNvPicPr>
            <a:picLocks noChangeAspect="1"/>
          </p:cNvPicPr>
          <p:nvPr/>
        </p:nvPicPr>
        <p:blipFill>
          <a:blip r:embed="rId5"/>
          <a:stretch>
            <a:fillRect/>
          </a:stretch>
        </p:blipFill>
        <p:spPr>
          <a:xfrm>
            <a:off x="8915985" y="366665"/>
            <a:ext cx="1566301" cy="1391491"/>
          </a:xfrm>
          <a:prstGeom prst="rect">
            <a:avLst/>
          </a:prstGeom>
        </p:spPr>
      </p:pic>
      <p:pic>
        <p:nvPicPr>
          <p:cNvPr id="11" name="Picture 10">
            <a:extLst>
              <a:ext uri="{FF2B5EF4-FFF2-40B4-BE49-F238E27FC236}">
                <a16:creationId xmlns:a16="http://schemas.microsoft.com/office/drawing/2014/main" id="{30F86720-E6C7-45AD-40FA-EC370368348D}"/>
              </a:ext>
            </a:extLst>
          </p:cNvPr>
          <p:cNvPicPr>
            <a:picLocks noChangeAspect="1"/>
          </p:cNvPicPr>
          <p:nvPr/>
        </p:nvPicPr>
        <p:blipFill>
          <a:blip r:embed="rId6"/>
          <a:stretch>
            <a:fillRect/>
          </a:stretch>
        </p:blipFill>
        <p:spPr>
          <a:xfrm>
            <a:off x="4489217" y="1904533"/>
            <a:ext cx="2817017" cy="1494584"/>
          </a:xfrm>
          <a:prstGeom prst="rect">
            <a:avLst/>
          </a:prstGeom>
        </p:spPr>
      </p:pic>
      <p:pic>
        <p:nvPicPr>
          <p:cNvPr id="13" name="Picture 12">
            <a:extLst>
              <a:ext uri="{FF2B5EF4-FFF2-40B4-BE49-F238E27FC236}">
                <a16:creationId xmlns:a16="http://schemas.microsoft.com/office/drawing/2014/main" id="{803B0E86-E221-9066-D04D-2BE7D97EF868}"/>
              </a:ext>
            </a:extLst>
          </p:cNvPr>
          <p:cNvPicPr>
            <a:picLocks noChangeAspect="1"/>
          </p:cNvPicPr>
          <p:nvPr/>
        </p:nvPicPr>
        <p:blipFill>
          <a:blip r:embed="rId7"/>
          <a:stretch>
            <a:fillRect/>
          </a:stretch>
        </p:blipFill>
        <p:spPr>
          <a:xfrm>
            <a:off x="7711888" y="1842200"/>
            <a:ext cx="2447109" cy="1593902"/>
          </a:xfrm>
          <a:prstGeom prst="rect">
            <a:avLst/>
          </a:prstGeom>
        </p:spPr>
      </p:pic>
      <p:pic>
        <p:nvPicPr>
          <p:cNvPr id="15" name="Picture 14">
            <a:extLst>
              <a:ext uri="{FF2B5EF4-FFF2-40B4-BE49-F238E27FC236}">
                <a16:creationId xmlns:a16="http://schemas.microsoft.com/office/drawing/2014/main" id="{D713F152-653E-ABB2-785D-3FD0071C1E0A}"/>
              </a:ext>
            </a:extLst>
          </p:cNvPr>
          <p:cNvPicPr>
            <a:picLocks noChangeAspect="1"/>
          </p:cNvPicPr>
          <p:nvPr/>
        </p:nvPicPr>
        <p:blipFill>
          <a:blip r:embed="rId8"/>
          <a:stretch>
            <a:fillRect/>
          </a:stretch>
        </p:blipFill>
        <p:spPr>
          <a:xfrm>
            <a:off x="4489217" y="3534054"/>
            <a:ext cx="2817017" cy="1143377"/>
          </a:xfrm>
          <a:prstGeom prst="rect">
            <a:avLst/>
          </a:prstGeom>
        </p:spPr>
      </p:pic>
      <p:pic>
        <p:nvPicPr>
          <p:cNvPr id="17" name="Picture 16">
            <a:extLst>
              <a:ext uri="{FF2B5EF4-FFF2-40B4-BE49-F238E27FC236}">
                <a16:creationId xmlns:a16="http://schemas.microsoft.com/office/drawing/2014/main" id="{7D557F2F-8B12-1E6D-B4FB-D1087114F093}"/>
              </a:ext>
            </a:extLst>
          </p:cNvPr>
          <p:cNvPicPr>
            <a:picLocks noChangeAspect="1"/>
          </p:cNvPicPr>
          <p:nvPr/>
        </p:nvPicPr>
        <p:blipFill>
          <a:blip r:embed="rId9"/>
          <a:stretch>
            <a:fillRect/>
          </a:stretch>
        </p:blipFill>
        <p:spPr>
          <a:xfrm>
            <a:off x="7601510" y="3525936"/>
            <a:ext cx="2580399" cy="1200706"/>
          </a:xfrm>
          <a:prstGeom prst="rect">
            <a:avLst/>
          </a:prstGeom>
        </p:spPr>
      </p:pic>
      <p:pic>
        <p:nvPicPr>
          <p:cNvPr id="19" name="Picture 18">
            <a:extLst>
              <a:ext uri="{FF2B5EF4-FFF2-40B4-BE49-F238E27FC236}">
                <a16:creationId xmlns:a16="http://schemas.microsoft.com/office/drawing/2014/main" id="{2191508E-EFB7-E678-5AD1-6C6178BBB64B}"/>
              </a:ext>
            </a:extLst>
          </p:cNvPr>
          <p:cNvPicPr>
            <a:picLocks noChangeAspect="1"/>
          </p:cNvPicPr>
          <p:nvPr/>
        </p:nvPicPr>
        <p:blipFill>
          <a:blip r:embed="rId10"/>
          <a:stretch>
            <a:fillRect/>
          </a:stretch>
        </p:blipFill>
        <p:spPr>
          <a:xfrm>
            <a:off x="4489218" y="4819651"/>
            <a:ext cx="2896556" cy="1143377"/>
          </a:xfrm>
          <a:prstGeom prst="rect">
            <a:avLst/>
          </a:prstGeom>
        </p:spPr>
      </p:pic>
      <p:pic>
        <p:nvPicPr>
          <p:cNvPr id="21" name="Picture 20">
            <a:extLst>
              <a:ext uri="{FF2B5EF4-FFF2-40B4-BE49-F238E27FC236}">
                <a16:creationId xmlns:a16="http://schemas.microsoft.com/office/drawing/2014/main" id="{417BF9D2-FA70-338F-3E09-7904CEE28FBC}"/>
              </a:ext>
            </a:extLst>
          </p:cNvPr>
          <p:cNvPicPr>
            <a:picLocks noChangeAspect="1"/>
          </p:cNvPicPr>
          <p:nvPr/>
        </p:nvPicPr>
        <p:blipFill>
          <a:blip r:embed="rId11"/>
          <a:stretch>
            <a:fillRect/>
          </a:stretch>
        </p:blipFill>
        <p:spPr>
          <a:xfrm>
            <a:off x="7629525" y="4861579"/>
            <a:ext cx="3724275" cy="1152525"/>
          </a:xfrm>
          <a:prstGeom prst="rect">
            <a:avLst/>
          </a:prstGeom>
        </p:spPr>
      </p:pic>
    </p:spTree>
    <p:extLst>
      <p:ext uri="{BB962C8B-B14F-4D97-AF65-F5344CB8AC3E}">
        <p14:creationId xmlns:p14="http://schemas.microsoft.com/office/powerpoint/2010/main" val="2705196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0ED5-63FB-F97A-AA0B-F7C0EED1BD10}"/>
              </a:ext>
            </a:extLst>
          </p:cNvPr>
          <p:cNvSpPr>
            <a:spLocks noGrp="1"/>
          </p:cNvSpPr>
          <p:nvPr>
            <p:ph type="title"/>
          </p:nvPr>
        </p:nvSpPr>
        <p:spPr>
          <a:xfrm>
            <a:off x="1065820" y="334372"/>
            <a:ext cx="9841006" cy="1255246"/>
          </a:xfrm>
        </p:spPr>
        <p:txBody>
          <a:bodyPr>
            <a:normAutofit fontScale="90000"/>
          </a:bodyPr>
          <a:lstStyle/>
          <a:p>
            <a:pPr algn="ctr"/>
            <a:r>
              <a:rPr lang="en-US" b="1" dirty="0"/>
              <a:t>Generating Your Own </a:t>
            </a:r>
            <a:br>
              <a:rPr lang="en-US" b="1" dirty="0"/>
            </a:br>
            <a:r>
              <a:rPr lang="en-US" b="1" dirty="0"/>
              <a:t>Artificial Signals with Python</a:t>
            </a:r>
          </a:p>
        </p:txBody>
      </p:sp>
      <p:sp>
        <p:nvSpPr>
          <p:cNvPr id="3" name="Content Placeholder 2">
            <a:extLst>
              <a:ext uri="{FF2B5EF4-FFF2-40B4-BE49-F238E27FC236}">
                <a16:creationId xmlns:a16="http://schemas.microsoft.com/office/drawing/2014/main" id="{D8AE65E2-8D80-CE0A-2A4A-9F951DE263A0}"/>
              </a:ext>
            </a:extLst>
          </p:cNvPr>
          <p:cNvSpPr>
            <a:spLocks noGrp="1"/>
          </p:cNvSpPr>
          <p:nvPr>
            <p:ph idx="1"/>
          </p:nvPr>
        </p:nvSpPr>
        <p:spPr>
          <a:xfrm>
            <a:off x="728523" y="1921125"/>
            <a:ext cx="10515600" cy="4985310"/>
          </a:xfrm>
        </p:spPr>
        <p:txBody>
          <a:bodyPr>
            <a:normAutofit/>
          </a:bodyPr>
          <a:lstStyle/>
          <a:p>
            <a:r>
              <a:rPr lang="en-US" dirty="0"/>
              <a:t>No dataset will need to be provided for this study. Here are techniques you can use to conduct this work: </a:t>
            </a:r>
          </a:p>
          <a:p>
            <a:pPr lvl="1"/>
            <a:r>
              <a:rPr lang="en-US" dirty="0"/>
              <a:t>Have your team think of a type of signal you’re interested in, like a noise signal for instance</a:t>
            </a:r>
          </a:p>
          <a:p>
            <a:pPr lvl="1"/>
            <a:r>
              <a:rPr lang="en-US" dirty="0"/>
              <a:t>Use </a:t>
            </a:r>
            <a:r>
              <a:rPr lang="en-US" dirty="0" err="1"/>
              <a:t>Numpy</a:t>
            </a:r>
            <a:r>
              <a:rPr lang="en-US" dirty="0"/>
              <a:t> to add random noise to the signal</a:t>
            </a:r>
          </a:p>
          <a:p>
            <a:pPr lvl="1"/>
            <a:r>
              <a:rPr lang="en-US" dirty="0"/>
              <a:t>Use filtering in signal processing to degrade a signal like high and low pass filters </a:t>
            </a:r>
          </a:p>
          <a:p>
            <a:pPr lvl="1"/>
            <a:r>
              <a:rPr lang="en-US" dirty="0"/>
              <a:t>Then use built in functions like short-time Fourier transform or a wavelet transform to generate a degraded signal (you won’t have to know how these transforms work, just how to work with them) </a:t>
            </a:r>
          </a:p>
          <a:p>
            <a:pPr lvl="1"/>
            <a:r>
              <a:rPr lang="en-US" dirty="0"/>
              <a:t>Do no transforms to your original signals </a:t>
            </a:r>
          </a:p>
          <a:p>
            <a:pPr lvl="1"/>
            <a:r>
              <a:rPr lang="en-US" dirty="0"/>
              <a:t>Collect a robust dataset of strong and degraded Signals </a:t>
            </a:r>
          </a:p>
        </p:txBody>
      </p:sp>
      <p:pic>
        <p:nvPicPr>
          <p:cNvPr id="4" name="Picture 3">
            <a:extLst>
              <a:ext uri="{FF2B5EF4-FFF2-40B4-BE49-F238E27FC236}">
                <a16:creationId xmlns:a16="http://schemas.microsoft.com/office/drawing/2014/main" id="{A728A7F8-CA59-5C3E-5CDE-F261A88F801C}"/>
              </a:ext>
            </a:extLst>
          </p:cNvPr>
          <p:cNvPicPr>
            <a:picLocks noChangeAspect="1"/>
          </p:cNvPicPr>
          <p:nvPr/>
        </p:nvPicPr>
        <p:blipFill>
          <a:blip r:embed="rId2"/>
          <a:stretch>
            <a:fillRect/>
          </a:stretch>
        </p:blipFill>
        <p:spPr>
          <a:xfrm>
            <a:off x="160804" y="151280"/>
            <a:ext cx="1771650" cy="1714500"/>
          </a:xfrm>
          <a:prstGeom prst="rect">
            <a:avLst/>
          </a:prstGeom>
        </p:spPr>
      </p:pic>
      <p:pic>
        <p:nvPicPr>
          <p:cNvPr id="5" name="Picture 4">
            <a:extLst>
              <a:ext uri="{FF2B5EF4-FFF2-40B4-BE49-F238E27FC236}">
                <a16:creationId xmlns:a16="http://schemas.microsoft.com/office/drawing/2014/main" id="{346FEFE7-126A-566E-B54D-F57F157E7953}"/>
              </a:ext>
            </a:extLst>
          </p:cNvPr>
          <p:cNvPicPr>
            <a:picLocks noChangeAspect="1"/>
          </p:cNvPicPr>
          <p:nvPr/>
        </p:nvPicPr>
        <p:blipFill>
          <a:blip r:embed="rId3"/>
          <a:stretch>
            <a:fillRect/>
          </a:stretch>
        </p:blipFill>
        <p:spPr>
          <a:xfrm>
            <a:off x="10040192" y="98365"/>
            <a:ext cx="1991004" cy="1767415"/>
          </a:xfrm>
          <a:prstGeom prst="rect">
            <a:avLst/>
          </a:prstGeom>
        </p:spPr>
      </p:pic>
    </p:spTree>
    <p:extLst>
      <p:ext uri="{BB962C8B-B14F-4D97-AF65-F5344CB8AC3E}">
        <p14:creationId xmlns:p14="http://schemas.microsoft.com/office/powerpoint/2010/main" val="4184829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4C175-D58E-DC66-9842-CF06A857F088}"/>
              </a:ext>
            </a:extLst>
          </p:cNvPr>
          <p:cNvSpPr>
            <a:spLocks noGrp="1"/>
          </p:cNvSpPr>
          <p:nvPr>
            <p:ph type="title"/>
          </p:nvPr>
        </p:nvSpPr>
        <p:spPr>
          <a:xfrm>
            <a:off x="670112" y="405466"/>
            <a:ext cx="10515600" cy="1325563"/>
          </a:xfrm>
        </p:spPr>
        <p:txBody>
          <a:bodyPr/>
          <a:lstStyle/>
          <a:p>
            <a:pPr algn="ctr"/>
            <a:r>
              <a:rPr lang="en-US" b="1" dirty="0"/>
              <a:t>Do Machine Learning </a:t>
            </a:r>
            <a:br>
              <a:rPr lang="en-US" b="1" dirty="0"/>
            </a:br>
            <a:r>
              <a:rPr lang="en-US" b="1" dirty="0"/>
              <a:t>and Test the Model</a:t>
            </a:r>
          </a:p>
        </p:txBody>
      </p:sp>
      <p:sp>
        <p:nvSpPr>
          <p:cNvPr id="3" name="Content Placeholder 2">
            <a:extLst>
              <a:ext uri="{FF2B5EF4-FFF2-40B4-BE49-F238E27FC236}">
                <a16:creationId xmlns:a16="http://schemas.microsoft.com/office/drawing/2014/main" id="{E417477A-B133-4C3B-3374-81424B17995E}"/>
              </a:ext>
            </a:extLst>
          </p:cNvPr>
          <p:cNvSpPr>
            <a:spLocks noGrp="1"/>
          </p:cNvSpPr>
          <p:nvPr>
            <p:ph idx="1"/>
          </p:nvPr>
        </p:nvSpPr>
        <p:spPr>
          <a:xfrm>
            <a:off x="838200" y="2070941"/>
            <a:ext cx="10515600" cy="4351338"/>
          </a:xfrm>
        </p:spPr>
        <p:txBody>
          <a:bodyPr>
            <a:normAutofit lnSpcReduction="10000"/>
          </a:bodyPr>
          <a:lstStyle/>
          <a:p>
            <a:r>
              <a:rPr lang="en-US" dirty="0"/>
              <a:t>Perform Machine Learning to classify strong and weak signals</a:t>
            </a:r>
          </a:p>
          <a:p>
            <a:r>
              <a:rPr lang="en-US" dirty="0"/>
              <a:t>Test your model out to see if your model can detect bad and strong signals you introduce. </a:t>
            </a:r>
          </a:p>
          <a:p>
            <a:r>
              <a:rPr lang="en-US" dirty="0"/>
              <a:t>Demonstrate your results in a presentation and final report</a:t>
            </a:r>
          </a:p>
          <a:p>
            <a:r>
              <a:rPr lang="en-US" dirty="0"/>
              <a:t>Capture the procedure you used to conduct your artificial machine learning signal classification and show how it could be applied to real world signals </a:t>
            </a:r>
          </a:p>
          <a:p>
            <a:r>
              <a:rPr lang="en-US" dirty="0"/>
              <a:t>Pat yourself on the back, because what you have developed has big real-world implications. </a:t>
            </a:r>
            <a:br>
              <a:rPr lang="en-US" dirty="0"/>
            </a:br>
            <a:r>
              <a:rPr lang="en-US" dirty="0"/>
              <a:t>                  </a:t>
            </a:r>
            <a:r>
              <a:rPr lang="en-US" b="1" dirty="0"/>
              <a:t>This experience is extremely valuable in industry. </a:t>
            </a:r>
          </a:p>
          <a:p>
            <a:endParaRPr lang="en-US" dirty="0"/>
          </a:p>
        </p:txBody>
      </p:sp>
      <p:pic>
        <p:nvPicPr>
          <p:cNvPr id="4" name="Picture 3">
            <a:extLst>
              <a:ext uri="{FF2B5EF4-FFF2-40B4-BE49-F238E27FC236}">
                <a16:creationId xmlns:a16="http://schemas.microsoft.com/office/drawing/2014/main" id="{9727EAC8-96F8-15E5-17ED-E61136B33C81}"/>
              </a:ext>
            </a:extLst>
          </p:cNvPr>
          <p:cNvPicPr>
            <a:picLocks noChangeAspect="1"/>
          </p:cNvPicPr>
          <p:nvPr/>
        </p:nvPicPr>
        <p:blipFill>
          <a:blip r:embed="rId2"/>
          <a:stretch>
            <a:fillRect/>
          </a:stretch>
        </p:blipFill>
        <p:spPr>
          <a:xfrm>
            <a:off x="160804" y="151280"/>
            <a:ext cx="1771650" cy="1714500"/>
          </a:xfrm>
          <a:prstGeom prst="rect">
            <a:avLst/>
          </a:prstGeom>
        </p:spPr>
      </p:pic>
      <p:pic>
        <p:nvPicPr>
          <p:cNvPr id="5" name="Picture 4">
            <a:extLst>
              <a:ext uri="{FF2B5EF4-FFF2-40B4-BE49-F238E27FC236}">
                <a16:creationId xmlns:a16="http://schemas.microsoft.com/office/drawing/2014/main" id="{49432908-8BA8-66D8-9E38-F539ED9DA6B5}"/>
              </a:ext>
            </a:extLst>
          </p:cNvPr>
          <p:cNvPicPr>
            <a:picLocks noChangeAspect="1"/>
          </p:cNvPicPr>
          <p:nvPr/>
        </p:nvPicPr>
        <p:blipFill>
          <a:blip r:embed="rId3"/>
          <a:stretch>
            <a:fillRect/>
          </a:stretch>
        </p:blipFill>
        <p:spPr>
          <a:xfrm>
            <a:off x="10040192" y="98365"/>
            <a:ext cx="1991004" cy="1767415"/>
          </a:xfrm>
          <a:prstGeom prst="rect">
            <a:avLst/>
          </a:prstGeom>
        </p:spPr>
      </p:pic>
    </p:spTree>
    <p:extLst>
      <p:ext uri="{BB962C8B-B14F-4D97-AF65-F5344CB8AC3E}">
        <p14:creationId xmlns:p14="http://schemas.microsoft.com/office/powerpoint/2010/main" val="988710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8969-0113-2B8E-983B-4EC5F3C96947}"/>
              </a:ext>
            </a:extLst>
          </p:cNvPr>
          <p:cNvSpPr>
            <a:spLocks noGrp="1"/>
          </p:cNvSpPr>
          <p:nvPr>
            <p:ph type="title"/>
          </p:nvPr>
        </p:nvSpPr>
        <p:spPr/>
        <p:txBody>
          <a:bodyPr/>
          <a:lstStyle/>
          <a:p>
            <a:r>
              <a:rPr lang="en-US" b="1" dirty="0"/>
              <a:t>Backup Slide – Full Description of the Process</a:t>
            </a:r>
          </a:p>
        </p:txBody>
      </p:sp>
      <p:sp>
        <p:nvSpPr>
          <p:cNvPr id="3" name="Content Placeholder 2">
            <a:extLst>
              <a:ext uri="{FF2B5EF4-FFF2-40B4-BE49-F238E27FC236}">
                <a16:creationId xmlns:a16="http://schemas.microsoft.com/office/drawing/2014/main" id="{C5D3875C-E203-2582-100A-DF4825F79216}"/>
              </a:ext>
            </a:extLst>
          </p:cNvPr>
          <p:cNvSpPr>
            <a:spLocks noGrp="1"/>
          </p:cNvSpPr>
          <p:nvPr>
            <p:ph idx="1"/>
          </p:nvPr>
        </p:nvSpPr>
        <p:spPr>
          <a:xfrm>
            <a:off x="502024" y="1973543"/>
            <a:ext cx="10515600" cy="4351338"/>
          </a:xfrm>
        </p:spPr>
        <p:txBody>
          <a:bodyPr>
            <a:normAutofit fontScale="62500" lnSpcReduction="20000"/>
          </a:bodyPr>
          <a:lstStyle/>
          <a:p>
            <a:pPr algn="l">
              <a:buFont typeface="+mj-lt"/>
              <a:buAutoNum type="arabicPeriod"/>
            </a:pPr>
            <a:r>
              <a:rPr lang="en-US" b="1" i="0" dirty="0">
                <a:effectLst/>
              </a:rPr>
              <a:t>Collect and preprocess the data: </a:t>
            </a:r>
            <a:r>
              <a:rPr lang="en-US" b="0" i="0" dirty="0">
                <a:effectLst/>
              </a:rPr>
              <a:t>Collect a dataset of signals that have degraded and a dataset of signals that have not degraded. Preprocess the data by cleaning, normalizing, and transforming it into a format suitable for machine learning.</a:t>
            </a:r>
          </a:p>
          <a:p>
            <a:pPr algn="l">
              <a:buFont typeface="+mj-lt"/>
              <a:buAutoNum type="arabicPeriod"/>
            </a:pPr>
            <a:r>
              <a:rPr lang="en-US" b="1" i="0" dirty="0">
                <a:effectLst/>
              </a:rPr>
              <a:t>Feature extraction: </a:t>
            </a:r>
            <a:r>
              <a:rPr lang="en-US" b="0" i="0" dirty="0">
                <a:effectLst/>
              </a:rPr>
              <a:t>Extract relevant features from the signals that can help identify degradation. These features could include statistical measures such as mean, variance, and skewness (measurement of distortion of symmetrical distribution or symmetry in a data set), as well as spectral features such as frequency components or spectral power.</a:t>
            </a:r>
          </a:p>
          <a:p>
            <a:pPr algn="l">
              <a:buFont typeface="+mj-lt"/>
              <a:buAutoNum type="arabicPeriod"/>
            </a:pPr>
            <a:r>
              <a:rPr lang="en-US" b="1" i="0" dirty="0">
                <a:effectLst/>
              </a:rPr>
              <a:t>Split the data: </a:t>
            </a:r>
            <a:r>
              <a:rPr lang="en-US" b="0" i="0" dirty="0">
                <a:effectLst/>
              </a:rPr>
              <a:t>Split the dataset into training, validation, and testing sets. The training set is used to train the machine learning model, the validation set is used to tune hyperparameters, and the testing set is used to evaluate the model's performance.</a:t>
            </a:r>
          </a:p>
          <a:p>
            <a:pPr algn="l">
              <a:buFont typeface="+mj-lt"/>
              <a:buAutoNum type="arabicPeriod"/>
            </a:pPr>
            <a:r>
              <a:rPr lang="en-US" b="1" i="0" dirty="0">
                <a:effectLst/>
              </a:rPr>
              <a:t>Train the model: </a:t>
            </a:r>
            <a:r>
              <a:rPr lang="en-US" b="0" i="0" dirty="0">
                <a:effectLst/>
              </a:rPr>
              <a:t>Train a machine learning model using the training set. The model should take the extracted features as input and output a prediction of whether the signal has degraded or not.</a:t>
            </a:r>
          </a:p>
          <a:p>
            <a:pPr algn="l">
              <a:buFont typeface="+mj-lt"/>
              <a:buAutoNum type="arabicPeriod"/>
            </a:pPr>
            <a:r>
              <a:rPr lang="en-US" b="1" i="0" dirty="0">
                <a:effectLst/>
              </a:rPr>
              <a:t>Evaluate the model: </a:t>
            </a:r>
            <a:r>
              <a:rPr lang="en-US" b="0" i="0" dirty="0">
                <a:effectLst/>
              </a:rPr>
              <a:t>Evaluate the performance of the model using the validation and testing sets. Metrics such as accuracy, precision, recall, and F1-score can be used to assess the model's performance.</a:t>
            </a:r>
          </a:p>
          <a:p>
            <a:pPr algn="l">
              <a:buFont typeface="+mj-lt"/>
              <a:buAutoNum type="arabicPeriod"/>
            </a:pPr>
            <a:r>
              <a:rPr lang="en-US" b="1" i="0" dirty="0">
                <a:effectLst/>
              </a:rPr>
              <a:t>Use the model: </a:t>
            </a:r>
            <a:r>
              <a:rPr lang="en-US" b="0" i="0" dirty="0">
                <a:effectLst/>
              </a:rPr>
              <a:t>Once the model has been trained and evaluated, it can be used to make predictions on new signals. If the model predicts that a signal has degraded, it may be necessary to take corrective action to restore the signal's quality.</a:t>
            </a:r>
          </a:p>
          <a:p>
            <a:pPr marL="0" indent="0">
              <a:buNone/>
            </a:pPr>
            <a:endParaRPr lang="en-US" dirty="0"/>
          </a:p>
        </p:txBody>
      </p:sp>
    </p:spTree>
    <p:extLst>
      <p:ext uri="{BB962C8B-B14F-4D97-AF65-F5344CB8AC3E}">
        <p14:creationId xmlns:p14="http://schemas.microsoft.com/office/powerpoint/2010/main" val="2776177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A069-DEBE-3C7E-B883-E71C59CCC497}"/>
              </a:ext>
            </a:extLst>
          </p:cNvPr>
          <p:cNvSpPr>
            <a:spLocks noGrp="1"/>
          </p:cNvSpPr>
          <p:nvPr>
            <p:ph type="title"/>
          </p:nvPr>
        </p:nvSpPr>
        <p:spPr>
          <a:xfrm>
            <a:off x="925606" y="365125"/>
            <a:ext cx="10515600" cy="1325563"/>
          </a:xfrm>
        </p:spPr>
        <p:txBody>
          <a:bodyPr/>
          <a:lstStyle/>
          <a:p>
            <a:r>
              <a:rPr lang="en-US" b="1" dirty="0"/>
              <a:t>Backup Slide – Python Toolbox Descriptions </a:t>
            </a:r>
          </a:p>
        </p:txBody>
      </p:sp>
      <p:sp>
        <p:nvSpPr>
          <p:cNvPr id="3" name="Content Placeholder 2">
            <a:extLst>
              <a:ext uri="{FF2B5EF4-FFF2-40B4-BE49-F238E27FC236}">
                <a16:creationId xmlns:a16="http://schemas.microsoft.com/office/drawing/2014/main" id="{7E2FA85B-D81B-D84D-A591-2FC2169CCAC0}"/>
              </a:ext>
            </a:extLst>
          </p:cNvPr>
          <p:cNvSpPr>
            <a:spLocks noGrp="1"/>
          </p:cNvSpPr>
          <p:nvPr>
            <p:ph idx="1"/>
          </p:nvPr>
        </p:nvSpPr>
        <p:spPr/>
        <p:txBody>
          <a:bodyPr>
            <a:normAutofit fontScale="62500" lnSpcReduction="20000"/>
          </a:bodyPr>
          <a:lstStyle/>
          <a:p>
            <a:pPr algn="l">
              <a:buFont typeface="+mj-lt"/>
              <a:buAutoNum type="arabicPeriod"/>
            </a:pPr>
            <a:r>
              <a:rPr lang="en-US" b="1" i="0" dirty="0">
                <a:effectLst/>
              </a:rPr>
              <a:t>scikit-learn: </a:t>
            </a:r>
            <a:r>
              <a:rPr lang="en-US" b="0" i="0" dirty="0">
                <a:effectLst/>
              </a:rPr>
              <a:t>This is a widely used Python library for machine learning that provides a wide range of algorithms for classification, regression, clustering, and other tasks. It also includes tools for model selection, data preprocessing, and feature engineering.</a:t>
            </a:r>
          </a:p>
          <a:p>
            <a:pPr algn="l">
              <a:buFont typeface="+mj-lt"/>
              <a:buAutoNum type="arabicPeriod"/>
            </a:pPr>
            <a:r>
              <a:rPr lang="en-US" b="1" i="0" dirty="0">
                <a:effectLst/>
              </a:rPr>
              <a:t>TensorFlow: </a:t>
            </a:r>
            <a:r>
              <a:rPr lang="en-US" b="0" i="0" dirty="0">
                <a:effectLst/>
              </a:rPr>
              <a:t>This is a popular open-source machine learning library developed by Google. It allows users to define, train, and run machine learning models using Python. TensorFlow provides a wide range of tools for building and training neural networks, as well as tools for working with large datasets.</a:t>
            </a:r>
          </a:p>
          <a:p>
            <a:pPr algn="l">
              <a:buFont typeface="+mj-lt"/>
              <a:buAutoNum type="arabicPeriod"/>
            </a:pPr>
            <a:r>
              <a:rPr lang="en-US" b="1" i="0" dirty="0">
                <a:effectLst/>
              </a:rPr>
              <a:t>PyTorch: </a:t>
            </a:r>
            <a:r>
              <a:rPr lang="en-US" b="0" i="0" dirty="0">
                <a:effectLst/>
              </a:rPr>
              <a:t>This is another popular open-source machine learning library that provides a dynamic computation graph and allows for more flexible model architecture. It is particularly useful for rapid prototyping and development of complex models.</a:t>
            </a:r>
          </a:p>
          <a:p>
            <a:pPr algn="l">
              <a:buFont typeface="+mj-lt"/>
              <a:buAutoNum type="arabicPeriod"/>
            </a:pPr>
            <a:r>
              <a:rPr lang="en-US" b="1" i="0" dirty="0">
                <a:effectLst/>
              </a:rPr>
              <a:t>Keras: </a:t>
            </a:r>
            <a:r>
              <a:rPr lang="en-US" b="0" i="0" dirty="0">
                <a:effectLst/>
              </a:rPr>
              <a:t>This is a high-level neural networks API that can run on top of TensorFlow, Theano, or PyTorch. It allows users to quickly build and experiment with neural network models using Python.</a:t>
            </a:r>
          </a:p>
          <a:p>
            <a:pPr algn="l">
              <a:buFont typeface="+mj-lt"/>
              <a:buAutoNum type="arabicPeriod"/>
            </a:pPr>
            <a:r>
              <a:rPr lang="en-US" b="1" i="0" dirty="0">
                <a:effectLst/>
              </a:rPr>
              <a:t>NumPy and Pandas: </a:t>
            </a:r>
            <a:r>
              <a:rPr lang="en-US" b="0" i="0" dirty="0">
                <a:effectLst/>
              </a:rPr>
              <a:t>These libraries provide powerful tools for data manipulation and analysis, and are often used as a foundation for machine learning analysis. NumPy provides support for large, multi-dimensional arrays and matrices, while Pandas provides data structures and functions for working with tabular data.</a:t>
            </a:r>
          </a:p>
          <a:p>
            <a:pPr algn="l">
              <a:buFont typeface="+mj-lt"/>
              <a:buAutoNum type="arabicPeriod"/>
            </a:pPr>
            <a:r>
              <a:rPr lang="en-US" b="1" i="0" dirty="0">
                <a:effectLst/>
              </a:rPr>
              <a:t>Matplotlib and Seaborn: </a:t>
            </a:r>
            <a:r>
              <a:rPr lang="en-US" b="0" i="0" dirty="0">
                <a:effectLst/>
              </a:rPr>
              <a:t>These libraries provide popular visualization tools for data analysis and machine learning. Matplotlib provides a wide range of visualization options, while Seaborn provides a high-level interface for creating informative and attractive visualizations.</a:t>
            </a:r>
          </a:p>
          <a:p>
            <a:pPr marL="0" indent="0">
              <a:buNone/>
            </a:pPr>
            <a:endParaRPr lang="en-US" dirty="0"/>
          </a:p>
        </p:txBody>
      </p:sp>
    </p:spTree>
    <p:extLst>
      <p:ext uri="{BB962C8B-B14F-4D97-AF65-F5344CB8AC3E}">
        <p14:creationId xmlns:p14="http://schemas.microsoft.com/office/powerpoint/2010/main" val="934013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1639</TotalTime>
  <Words>1049</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GA Tech Capstone Analytics  Practicum Proposal  A partnership with Sandia National Laboratories </vt:lpstr>
      <vt:lpstr>Who We Are and  What We Do</vt:lpstr>
      <vt:lpstr>Background for Proposal Idea</vt:lpstr>
      <vt:lpstr> General Proposed Machine           Learning Process</vt:lpstr>
      <vt:lpstr>Using Python and Toolboxes to  Work Toward a Solution</vt:lpstr>
      <vt:lpstr>Generating Your Own  Artificial Signals with Python</vt:lpstr>
      <vt:lpstr>Do Machine Learning  and Test the Model</vt:lpstr>
      <vt:lpstr>Backup Slide – Full Description of the Process</vt:lpstr>
      <vt:lpstr>Backup Slide – Python Toolbox Descriptions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 Tech Capstone Analytics Practicum</dc:title>
  <dc:creator>Smith, Stephen</dc:creator>
  <cp:lastModifiedBy>Smith, Stephen</cp:lastModifiedBy>
  <cp:revision>35</cp:revision>
  <dcterms:created xsi:type="dcterms:W3CDTF">2023-09-26T15:38:19Z</dcterms:created>
  <dcterms:modified xsi:type="dcterms:W3CDTF">2023-09-27T18:57:47Z</dcterms:modified>
</cp:coreProperties>
</file>