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3"/>
    <p:sldId id="258" r:id="rId4"/>
    <p:sldId id="310" r:id="rId5"/>
    <p:sldId id="259" r:id="rId6"/>
    <p:sldId id="257" r:id="rId7"/>
    <p:sldId id="263" r:id="rId8"/>
    <p:sldId id="265" r:id="rId9"/>
    <p:sldId id="266" r:id="rId10"/>
    <p:sldId id="268" r:id="rId11"/>
    <p:sldId id="270" r:id="rId12"/>
    <p:sldId id="267" r:id="rId13"/>
    <p:sldId id="285" r:id="rId14"/>
    <p:sldId id="286" r:id="rId15"/>
    <p:sldId id="296" r:id="rId16"/>
    <p:sldId id="287" r:id="rId17"/>
    <p:sldId id="297" r:id="rId18"/>
    <p:sldId id="288" r:id="rId19"/>
    <p:sldId id="299" r:id="rId20"/>
    <p:sldId id="291" r:id="rId21"/>
    <p:sldId id="305" r:id="rId22"/>
    <p:sldId id="293" r:id="rId23"/>
    <p:sldId id="306" r:id="rId24"/>
    <p:sldId id="309" r:id="rId25"/>
    <p:sldId id="28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æ·±è²æ ·å¼ 2 - å¼ºè° 1/å¼ºè°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emf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6960" y="1809750"/>
            <a:ext cx="9972040" cy="2387600"/>
          </a:xfrm>
        </p:spPr>
        <p:txBody>
          <a:bodyPr>
            <a:normAutofit fontScale="90000"/>
          </a:bodyPr>
          <a:p>
            <a:r>
              <a:rPr lang="en-US" altLang="en-US" b="1">
                <a:latin typeface="DejaVu Sans" panose="020B0603030804020204" charset="0"/>
                <a:ea typeface="Arial" panose="020B0604020202020204" pitchFamily="34" charset="0"/>
                <a:cs typeface="DejaVu Sans" panose="020B0603030804020204" charset="0"/>
              </a:rPr>
              <a:t>ROLES IN A KNOWLEDGE SHARING NETWORK</a:t>
            </a:r>
            <a:r>
              <a:rPr lang="en-US" altLang="en-US">
                <a:latin typeface="DejaVu Sans" panose="020B0603030804020204" charset="0"/>
                <a:ea typeface="Arial" panose="020B0604020202020204" pitchFamily="34" charset="0"/>
                <a:cs typeface="DejaVu Sans" panose="020B0603030804020204" charset="0"/>
              </a:rPr>
              <a:t> </a:t>
            </a:r>
            <a:endParaRPr lang="en-US" altLang="en-US">
              <a:latin typeface="DejaVu Sans" panose="020B0603030804020204" charset="0"/>
              <a:ea typeface="Arial" panose="020B0604020202020204" pitchFamily="34" charset="0"/>
              <a:cs typeface="DejaVu Sans" panose="020B060303080402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960" y="4276725"/>
            <a:ext cx="5720080" cy="503555"/>
          </a:xfrm>
        </p:spPr>
        <p:txBody>
          <a:bodyPr/>
          <a:p>
            <a:r>
              <a:rPr lang="en-US" altLang="en-US">
                <a:latin typeface="DejaVu Sans" panose="020B0603030804020204" charset="0"/>
                <a:cs typeface="DejaVu Sans" panose="020B0603030804020204" charset="0"/>
              </a:rPr>
              <a:t>Ronaldo Ribeiro de Campos</a:t>
            </a:r>
            <a:endParaRPr lang="en-US" altLang="en-US">
              <a:latin typeface="DejaVu Sans" panose="020B0603030804020204" charset="0"/>
              <a:cs typeface="DejaVu Sans" panose="020B0603030804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-3175" y="10795"/>
            <a:ext cx="12182475" cy="1577340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/>
        </p:nvSpPr>
        <p:spPr>
          <a:xfrm>
            <a:off x="3317875" y="6343015"/>
            <a:ext cx="5848350" cy="340360"/>
          </a:xfrm>
          <a:prstGeom prst="rect">
            <a:avLst/>
          </a:prstGeom>
        </p:spPr>
        <p:txBody>
          <a:bodyPr vert="horz" lIns="91440" tIns="45720" rIns="91440" bIns="45720" rtlCol="0">
            <a:normAutofit fontScale="8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>
                <a:latin typeface="DejaVu Sans" panose="020B0603030804020204" charset="0"/>
                <a:cs typeface="DejaVu Sans" panose="020B0603030804020204" charset="0"/>
              </a:rPr>
              <a:t>21  to 27 October - London, England</a:t>
            </a:r>
            <a:endParaRPr lang="en-US" altLang="en-US" sz="2000">
              <a:latin typeface="DejaVu Sans" panose="020B0603030804020204" charset="0"/>
              <a:cs typeface="DejaVu Sans" panose="020B060303080402020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140" y="5035550"/>
            <a:ext cx="3952875" cy="11525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b="1">
                <a:solidFill>
                  <a:srgbClr val="002060"/>
                </a:solidFill>
                <a:latin typeface="DejaVu Sans" panose="020B0603030804020204" charset="0"/>
                <a:cs typeface="DejaVu Sans" panose="020B0603030804020204" charset="0"/>
                <a:sym typeface="+mn-ea"/>
              </a:rPr>
              <a:t>This is a graph</a:t>
            </a:r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4765" y="3458845"/>
            <a:ext cx="2779395" cy="27793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210" y="3677285"/>
            <a:ext cx="3077210" cy="30772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185" y="1499235"/>
            <a:ext cx="2001520" cy="250126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3547745" y="2913539"/>
            <a:ext cx="1668304" cy="1031558"/>
          </a:xfrm>
          <a:prstGeom prst="line">
            <a:avLst/>
          </a:prstGeom>
          <a:ln w="762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6693376" y="2913539"/>
            <a:ext cx="1834039" cy="866299"/>
          </a:xfrm>
          <a:prstGeom prst="line">
            <a:avLst/>
          </a:prstGeom>
          <a:ln w="762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074319" y="5476716"/>
            <a:ext cx="4043363" cy="5715"/>
          </a:xfrm>
          <a:prstGeom prst="line">
            <a:avLst/>
          </a:prstGeom>
          <a:ln w="762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 rot="19560000">
            <a:off x="3735070" y="2618740"/>
            <a:ext cx="17214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>
                <a:latin typeface="Arial" panose="020B0604020202020204" pitchFamily="34" charset="0"/>
              </a:rPr>
              <a:t>father </a:t>
            </a:r>
            <a:endParaRPr lang="en-US" altLang="en-US" sz="3200">
              <a:latin typeface="Arial" panose="020B0604020202020204" pitchFamily="34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4847590" y="4954905"/>
            <a:ext cx="24974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800">
                <a:latin typeface="Arial" panose="020B0604020202020204" pitchFamily="34" charset="0"/>
              </a:rPr>
              <a:t>siblings</a:t>
            </a:r>
            <a:endParaRPr lang="en-US" altLang="en-US" sz="2800">
              <a:latin typeface="Arial" panose="020B0604020202020204" pitchFamily="34" charset="0"/>
            </a:endParaRPr>
          </a:p>
        </p:txBody>
      </p:sp>
      <p:sp>
        <p:nvSpPr>
          <p:cNvPr id="16" name="Text Box 15"/>
          <p:cNvSpPr txBox="1"/>
          <p:nvPr/>
        </p:nvSpPr>
        <p:spPr>
          <a:xfrm rot="1500000">
            <a:off x="6750050" y="2600325"/>
            <a:ext cx="14325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>
                <a:latin typeface="Arial" panose="020B0604020202020204" pitchFamily="34" charset="0"/>
              </a:rPr>
              <a:t>father </a:t>
            </a:r>
            <a:endParaRPr lang="en-US" altLang="en-US" sz="3200">
              <a:latin typeface="Arial" panose="020B060402020202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 rot="1620000">
            <a:off x="7185660" y="2263775"/>
            <a:ext cx="17214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rPr>
              <a:t>Direct </a:t>
            </a:r>
            <a:endParaRPr lang="en-US" altLang="en-US" sz="320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 rot="19560000">
            <a:off x="3110230" y="2336165"/>
            <a:ext cx="17214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rPr>
              <a:t>Direct </a:t>
            </a:r>
            <a:endParaRPr lang="en-US" altLang="en-US" sz="320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195445" y="5875655"/>
            <a:ext cx="40430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>
                <a:solidFill>
                  <a:srgbClr val="0070C0"/>
                </a:solidFill>
                <a:latin typeface="Arial" panose="020B0604020202020204" pitchFamily="34" charset="0"/>
              </a:rPr>
              <a:t>Birect or Undirect</a:t>
            </a:r>
            <a:r>
              <a:rPr lang="en-US" altLang="en-US" sz="3200">
                <a:latin typeface="Arial" panose="020B0604020202020204" pitchFamily="34" charset="0"/>
              </a:rPr>
              <a:t> </a:t>
            </a:r>
            <a:endParaRPr lang="en-US" altLang="en-US" sz="3200">
              <a:latin typeface="Arial" panose="020B0604020202020204" pitchFamily="3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 rot="19560000">
            <a:off x="2933700" y="1870075"/>
            <a:ext cx="1274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 b="1">
                <a:solidFill>
                  <a:srgbClr val="FF0000"/>
                </a:solidFill>
                <a:latin typeface="DejaVu Sans" panose="020B0603030804020204" charset="0"/>
                <a:cs typeface="DejaVu Sans" panose="020B0603030804020204" charset="0"/>
              </a:rPr>
              <a:t>W</a:t>
            </a:r>
            <a:r>
              <a:rPr lang="en-US" altLang="en-US" sz="3200" b="1" baseline="-25000">
                <a:solidFill>
                  <a:srgbClr val="FF0000"/>
                </a:solidFill>
                <a:latin typeface="DejaVu Sans" panose="020B0603030804020204" charset="0"/>
                <a:cs typeface="DejaVu Sans" panose="020B0603030804020204" charset="0"/>
              </a:rPr>
              <a:t>0.5</a:t>
            </a:r>
            <a:r>
              <a:rPr lang="en-US" altLang="en-US" sz="3200" b="1">
                <a:solidFill>
                  <a:srgbClr val="FF0000"/>
                </a:solidFill>
                <a:latin typeface="DejaVu Sans" panose="020B0603030804020204" charset="0"/>
                <a:cs typeface="DejaVu Sans" panose="020B0603030804020204" charset="0"/>
              </a:rPr>
              <a:t> </a:t>
            </a:r>
            <a:endParaRPr lang="en-US" altLang="en-US" sz="3200" b="1">
              <a:solidFill>
                <a:srgbClr val="FF0000"/>
              </a:solidFill>
              <a:latin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 rot="1680000">
            <a:off x="7729855" y="1729105"/>
            <a:ext cx="11252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 b="1">
                <a:solidFill>
                  <a:srgbClr val="FF0000"/>
                </a:solidFill>
                <a:latin typeface="DejaVu Sans" panose="020B0603030804020204" charset="0"/>
                <a:cs typeface="DejaVu Sans" panose="020B0603030804020204" charset="0"/>
              </a:rPr>
              <a:t>W</a:t>
            </a:r>
            <a:r>
              <a:rPr lang="en-US" altLang="en-US" sz="3200" b="1" baseline="-25000">
                <a:solidFill>
                  <a:srgbClr val="FF0000"/>
                </a:solidFill>
                <a:latin typeface="DejaVu Sans" panose="020B0603030804020204" charset="0"/>
                <a:cs typeface="DejaVu Sans" panose="020B0603030804020204" charset="0"/>
              </a:rPr>
              <a:t>0.5</a:t>
            </a:r>
            <a:r>
              <a:rPr lang="en-US" altLang="en-US" sz="3200" b="1">
                <a:solidFill>
                  <a:srgbClr val="FF0000"/>
                </a:solidFill>
                <a:latin typeface="DejaVu Sans" panose="020B0603030804020204" charset="0"/>
                <a:cs typeface="DejaVu Sans" panose="020B0603030804020204" charset="0"/>
              </a:rPr>
              <a:t> </a:t>
            </a:r>
            <a:endParaRPr lang="en-US" altLang="en-US" sz="3200" b="1">
              <a:solidFill>
                <a:srgbClr val="FF0000"/>
              </a:solidFill>
              <a:latin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5472430" y="4371340"/>
            <a:ext cx="1281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 b="1">
                <a:solidFill>
                  <a:srgbClr val="FF0000"/>
                </a:solidFill>
                <a:latin typeface="DejaVu Sans" panose="020B0603030804020204" charset="0"/>
                <a:cs typeface="DejaVu Sans" panose="020B0603030804020204" charset="0"/>
              </a:rPr>
              <a:t>W</a:t>
            </a:r>
            <a:r>
              <a:rPr lang="en-US" altLang="en-US" sz="3200" b="1" baseline="-25000">
                <a:solidFill>
                  <a:srgbClr val="FF0000"/>
                </a:solidFill>
                <a:latin typeface="DejaVu Sans" panose="020B0603030804020204" charset="0"/>
                <a:cs typeface="DejaVu Sans" panose="020B0603030804020204" charset="0"/>
              </a:rPr>
              <a:t>2.0</a:t>
            </a:r>
            <a:r>
              <a:rPr lang="en-US" altLang="en-US" sz="3200" b="1">
                <a:solidFill>
                  <a:srgbClr val="FF0000"/>
                </a:solidFill>
                <a:latin typeface="DejaVu Sans" panose="020B0603030804020204" charset="0"/>
                <a:cs typeface="DejaVu Sans" panose="020B0603030804020204" charset="0"/>
              </a:rPr>
              <a:t> </a:t>
            </a:r>
            <a:endParaRPr lang="en-US" altLang="en-US" sz="3200" b="1">
              <a:solidFill>
                <a:srgbClr val="FF0000"/>
              </a:solidFill>
              <a:latin typeface="DejaVu Sans" panose="020B0603030804020204" charset="0"/>
              <a:cs typeface="DejaVu Sans" panose="020B0603030804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14" grpId="0"/>
      <p:bldP spid="15" grpId="0"/>
      <p:bldP spid="4" grpId="1"/>
      <p:bldP spid="3" grpId="1"/>
      <p:bldP spid="6" grpId="0"/>
      <p:bldP spid="7" grpId="0"/>
      <p:bldP spid="8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 altLang="en-US" b="1">
                <a:solidFill>
                  <a:srgbClr val="002060"/>
                </a:solidFill>
                <a:latin typeface="DejaVu Sans" panose="020B0603030804020204" charset="0"/>
                <a:cs typeface="DejaVu Sans" panose="020B0603030804020204" charset="0"/>
                <a:sym typeface="+mn-ea"/>
              </a:rPr>
              <a:t>What can you assume?</a:t>
            </a:r>
            <a:br>
              <a:rPr lang="en-US" altLang="en-US"/>
            </a:br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9628505" y="4610735"/>
            <a:ext cx="2164080" cy="1748155"/>
            <a:chOff x="15121" y="3353"/>
            <a:chExt cx="3408" cy="2753"/>
          </a:xfrm>
        </p:grpSpPr>
        <p:sp>
          <p:nvSpPr>
            <p:cNvPr id="47" name="Oval 46"/>
            <p:cNvSpPr/>
            <p:nvPr/>
          </p:nvSpPr>
          <p:spPr>
            <a:xfrm>
              <a:off x="15121" y="3353"/>
              <a:ext cx="733" cy="7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8" name="Text Box 47"/>
            <p:cNvSpPr txBox="1"/>
            <p:nvPr/>
          </p:nvSpPr>
          <p:spPr>
            <a:xfrm>
              <a:off x="15863" y="3372"/>
              <a:ext cx="266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en-US" b="1">
                  <a:latin typeface="DejaVu Sans" panose="020B0603030804020204" charset="0"/>
                  <a:cs typeface="DejaVu Sans" panose="020B0603030804020204" charset="0"/>
                </a:rPr>
                <a:t>Maketing</a:t>
              </a:r>
              <a:endParaRPr lang="en-US" altLang="en-US" b="1">
                <a:latin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49" name="Text Box 48"/>
            <p:cNvSpPr txBox="1"/>
            <p:nvPr/>
          </p:nvSpPr>
          <p:spPr>
            <a:xfrm>
              <a:off x="15863" y="4428"/>
              <a:ext cx="266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en-US" b="1">
                  <a:latin typeface="DejaVu Sans" panose="020B0603030804020204" charset="0"/>
                  <a:cs typeface="DejaVu Sans" panose="020B0603030804020204" charset="0"/>
                </a:rPr>
                <a:t>Sales</a:t>
              </a:r>
              <a:endParaRPr lang="en-US" altLang="en-US" b="1">
                <a:latin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50" name="Text Box 49"/>
            <p:cNvSpPr txBox="1"/>
            <p:nvPr/>
          </p:nvSpPr>
          <p:spPr>
            <a:xfrm>
              <a:off x="15863" y="5443"/>
              <a:ext cx="266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en-US" b="1">
                  <a:latin typeface="DejaVu Sans" panose="020B0603030804020204" charset="0"/>
                  <a:cs typeface="DejaVu Sans" panose="020B0603030804020204" charset="0"/>
                </a:rPr>
                <a:t>Finance</a:t>
              </a:r>
              <a:endParaRPr lang="en-US" altLang="en-US" b="1">
                <a:latin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15121" y="4387"/>
              <a:ext cx="733" cy="70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15121" y="5402"/>
              <a:ext cx="733" cy="70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279525" y="1691005"/>
            <a:ext cx="7753350" cy="4196715"/>
            <a:chOff x="2015" y="2714"/>
            <a:chExt cx="12210" cy="6609"/>
          </a:xfrm>
        </p:grpSpPr>
        <p:sp>
          <p:nvSpPr>
            <p:cNvPr id="3" name="Oval 2"/>
            <p:cNvSpPr/>
            <p:nvPr/>
          </p:nvSpPr>
          <p:spPr>
            <a:xfrm>
              <a:off x="5065" y="3474"/>
              <a:ext cx="733" cy="7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516" y="5446"/>
              <a:ext cx="733" cy="7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912" y="4724"/>
              <a:ext cx="733" cy="7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339" y="7264"/>
              <a:ext cx="733" cy="7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712" y="5611"/>
              <a:ext cx="733" cy="70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7224" y="3375"/>
              <a:ext cx="733" cy="70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9242" y="3294"/>
              <a:ext cx="733" cy="70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529" y="7936"/>
              <a:ext cx="733" cy="70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0058" y="5527"/>
              <a:ext cx="733" cy="70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2226" y="4795"/>
              <a:ext cx="733" cy="70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1597" y="8038"/>
              <a:ext cx="733" cy="70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8992" y="7837"/>
              <a:ext cx="733" cy="70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0990" y="3728"/>
              <a:ext cx="733" cy="70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Text Box 16"/>
            <p:cNvSpPr txBox="1"/>
            <p:nvPr/>
          </p:nvSpPr>
          <p:spPr>
            <a:xfrm>
              <a:off x="2575" y="7909"/>
              <a:ext cx="215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b="1">
                  <a:latin typeface="DejaVu Sans" panose="020B0603030804020204" charset="0"/>
                  <a:cs typeface="DejaVu Sans" panose="020B0603030804020204" charset="0"/>
                </a:rPr>
                <a:t>Sal</a:t>
              </a:r>
              <a:endParaRPr lang="en-US" altLang="en-US" b="1">
                <a:latin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2015" y="4182"/>
              <a:ext cx="215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b="1">
                  <a:latin typeface="DejaVu Sans" panose="020B0603030804020204" charset="0"/>
                  <a:cs typeface="DejaVu Sans" panose="020B0603030804020204" charset="0"/>
                </a:rPr>
                <a:t>Bill</a:t>
              </a:r>
              <a:endParaRPr lang="en-US" altLang="en-US" b="1">
                <a:latin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4836" y="6153"/>
              <a:ext cx="215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b="1">
                  <a:latin typeface="DejaVu Sans" panose="020B0603030804020204" charset="0"/>
                  <a:cs typeface="DejaVu Sans" panose="020B0603030804020204" charset="0"/>
                </a:rPr>
                <a:t>Mary</a:t>
              </a:r>
              <a:endParaRPr lang="en-US" altLang="en-US" b="1">
                <a:latin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7089" y="6289"/>
              <a:ext cx="215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b="1">
                  <a:latin typeface="DejaVu Sans" panose="020B0603030804020204" charset="0"/>
                  <a:cs typeface="DejaVu Sans" panose="020B0603030804020204" charset="0"/>
                </a:rPr>
                <a:t>John</a:t>
              </a:r>
              <a:endParaRPr lang="en-US" altLang="en-US" b="1">
                <a:latin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21" name="Text Box 20"/>
            <p:cNvSpPr txBox="1"/>
            <p:nvPr/>
          </p:nvSpPr>
          <p:spPr>
            <a:xfrm>
              <a:off x="9325" y="5016"/>
              <a:ext cx="215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b="1">
                  <a:latin typeface="DejaVu Sans" panose="020B0603030804020204" charset="0"/>
                  <a:cs typeface="DejaVu Sans" panose="020B0603030804020204" charset="0"/>
                </a:rPr>
                <a:t>David</a:t>
              </a:r>
              <a:endParaRPr lang="en-US" altLang="en-US" b="1">
                <a:latin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22" name="Text Box 21"/>
            <p:cNvSpPr txBox="1"/>
            <p:nvPr/>
          </p:nvSpPr>
          <p:spPr>
            <a:xfrm>
              <a:off x="8736" y="2714"/>
              <a:ext cx="215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b="1">
                  <a:latin typeface="DejaVu Sans" panose="020B0603030804020204" charset="0"/>
                  <a:cs typeface="DejaVu Sans" panose="020B0603030804020204" charset="0"/>
                </a:rPr>
                <a:t>Hellen</a:t>
              </a:r>
              <a:endParaRPr lang="en-US" altLang="en-US" b="1">
                <a:latin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23" name="Text Box 22"/>
            <p:cNvSpPr txBox="1"/>
            <p:nvPr/>
          </p:nvSpPr>
          <p:spPr>
            <a:xfrm>
              <a:off x="6497" y="2832"/>
              <a:ext cx="215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b="1">
                  <a:latin typeface="DejaVu Sans" panose="020B0603030804020204" charset="0"/>
                  <a:cs typeface="DejaVu Sans" panose="020B0603030804020204" charset="0"/>
                </a:rPr>
                <a:t>Lisa</a:t>
              </a:r>
              <a:endParaRPr lang="en-US" altLang="en-US" b="1">
                <a:latin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24" name="Text Box 23"/>
            <p:cNvSpPr txBox="1"/>
            <p:nvPr/>
          </p:nvSpPr>
          <p:spPr>
            <a:xfrm>
              <a:off x="10940" y="8743"/>
              <a:ext cx="215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b="1">
                  <a:latin typeface="DejaVu Sans" panose="020B0603030804020204" charset="0"/>
                  <a:cs typeface="DejaVu Sans" panose="020B0603030804020204" charset="0"/>
                </a:rPr>
                <a:t>Paul</a:t>
              </a:r>
              <a:endParaRPr lang="en-US" altLang="en-US" b="1">
                <a:latin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25" name="Text Box 24"/>
            <p:cNvSpPr txBox="1"/>
            <p:nvPr/>
          </p:nvSpPr>
          <p:spPr>
            <a:xfrm>
              <a:off x="10283" y="3169"/>
              <a:ext cx="215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b="1">
                  <a:latin typeface="DejaVu Sans" panose="020B0603030804020204" charset="0"/>
                  <a:cs typeface="DejaVu Sans" panose="020B0603030804020204" charset="0"/>
                </a:rPr>
                <a:t>Mike</a:t>
              </a:r>
              <a:endParaRPr lang="en-US" altLang="en-US" b="1">
                <a:latin typeface="DejaVu Sans" panose="020B0603030804020204" charset="0"/>
                <a:cs typeface="DejaVu Sans" panose="020B0603030804020204" charset="0"/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H="1">
              <a:off x="10872" y="5287"/>
              <a:ext cx="1201" cy="64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9365" y="6289"/>
              <a:ext cx="894" cy="1503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 Box 27"/>
            <p:cNvSpPr txBox="1"/>
            <p:nvPr/>
          </p:nvSpPr>
          <p:spPr>
            <a:xfrm>
              <a:off x="8298" y="8542"/>
              <a:ext cx="215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b="1">
                  <a:latin typeface="DejaVu Sans" panose="020B0603030804020204" charset="0"/>
                  <a:cs typeface="DejaVu Sans" panose="020B0603030804020204" charset="0"/>
                </a:rPr>
                <a:t>Kevin</a:t>
              </a:r>
              <a:endParaRPr lang="en-US" altLang="en-US" b="1">
                <a:latin typeface="DejaVu Sans" panose="020B0603030804020204" charset="0"/>
                <a:cs typeface="DejaVu Sans" panose="020B0603030804020204" charset="0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10774" y="6270"/>
              <a:ext cx="1071" cy="1543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 Box 29"/>
            <p:cNvSpPr txBox="1"/>
            <p:nvPr/>
          </p:nvSpPr>
          <p:spPr>
            <a:xfrm>
              <a:off x="12073" y="4206"/>
              <a:ext cx="215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b="1">
                  <a:latin typeface="DejaVu Sans" panose="020B0603030804020204" charset="0"/>
                  <a:cs typeface="DejaVu Sans" panose="020B0603030804020204" charset="0"/>
                </a:rPr>
                <a:t>Nancy</a:t>
              </a:r>
              <a:endParaRPr lang="en-US" altLang="en-US" b="1">
                <a:latin typeface="DejaVu Sans" panose="020B0603030804020204" charset="0"/>
                <a:cs typeface="DejaVu Sans" panose="020B0603030804020204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3915" y="6030"/>
              <a:ext cx="1473" cy="1127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9" idx="4"/>
            </p:cNvCxnSpPr>
            <p:nvPr/>
          </p:nvCxnSpPr>
          <p:spPr>
            <a:xfrm>
              <a:off x="7612" y="4080"/>
              <a:ext cx="338" cy="1314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12219" y="5649"/>
              <a:ext cx="291" cy="2347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8584" y="5927"/>
              <a:ext cx="1332" cy="4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6437" y="5774"/>
              <a:ext cx="1085" cy="27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9808" y="8376"/>
              <a:ext cx="1703" cy="2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3339" y="5500"/>
              <a:ext cx="142" cy="149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3724" y="4080"/>
              <a:ext cx="1220" cy="70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3652" y="5341"/>
              <a:ext cx="1565" cy="297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5931" y="4145"/>
              <a:ext cx="1781" cy="1303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7" idx="6"/>
            </p:cNvCxnSpPr>
            <p:nvPr/>
          </p:nvCxnSpPr>
          <p:spPr>
            <a:xfrm flipV="1">
              <a:off x="4093" y="6370"/>
              <a:ext cx="3450" cy="1247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 Box 41"/>
            <p:cNvSpPr txBox="1"/>
            <p:nvPr/>
          </p:nvSpPr>
          <p:spPr>
            <a:xfrm>
              <a:off x="4355" y="2894"/>
              <a:ext cx="215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b="1">
                  <a:latin typeface="DejaVu Sans" panose="020B0603030804020204" charset="0"/>
                  <a:cs typeface="DejaVu Sans" panose="020B0603030804020204" charset="0"/>
                </a:rPr>
                <a:t>Susie</a:t>
              </a:r>
              <a:endParaRPr lang="en-US" altLang="en-US" b="1">
                <a:latin typeface="DejaVu Sans" panose="020B0603030804020204" charset="0"/>
                <a:cs typeface="DejaVu Sans" panose="020B0603030804020204" charset="0"/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H="1">
              <a:off x="8445" y="4080"/>
              <a:ext cx="1048" cy="1447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9" idx="6"/>
              <a:endCxn id="10" idx="2"/>
            </p:cNvCxnSpPr>
            <p:nvPr/>
          </p:nvCxnSpPr>
          <p:spPr>
            <a:xfrm flipV="1">
              <a:off x="7978" y="3647"/>
              <a:ext cx="1285" cy="81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 Box 44"/>
            <p:cNvSpPr txBox="1"/>
            <p:nvPr/>
          </p:nvSpPr>
          <p:spPr>
            <a:xfrm>
              <a:off x="6684" y="8614"/>
              <a:ext cx="215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b="1">
                  <a:latin typeface="DejaVu Sans" panose="020B0603030804020204" charset="0"/>
                  <a:cs typeface="DejaVu Sans" panose="020B0603030804020204" charset="0"/>
                </a:rPr>
                <a:t>Lee</a:t>
              </a:r>
              <a:endParaRPr lang="en-US" altLang="en-US" b="1">
                <a:latin typeface="DejaVu Sans" panose="020B0603030804020204" charset="0"/>
                <a:cs typeface="DejaVu Sans" panose="020B0603030804020204" charset="0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>
              <a:off x="7915" y="6777"/>
              <a:ext cx="41" cy="1119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3" idx="4"/>
            </p:cNvCxnSpPr>
            <p:nvPr/>
          </p:nvCxnSpPr>
          <p:spPr>
            <a:xfrm>
              <a:off x="5432" y="4179"/>
              <a:ext cx="337" cy="1187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 altLang="en-US" b="1">
                <a:solidFill>
                  <a:srgbClr val="002060"/>
                </a:solidFill>
                <a:latin typeface="DejaVu Sans" panose="020B0603030804020204" charset="0"/>
                <a:cs typeface="DejaVu Sans" panose="020B0603030804020204" charset="0"/>
                <a:sym typeface="+mn-ea"/>
              </a:rPr>
              <a:t>SNA - SOCIAL NETWORK ANALYSIS</a:t>
            </a:r>
            <a:endParaRPr lang="en-US" altLang="en-US" b="1">
              <a:solidFill>
                <a:srgbClr val="002060"/>
              </a:solidFill>
              <a:latin typeface="DejaVu Sans" panose="020B0603030804020204" charset="0"/>
              <a:cs typeface="DejaVu Sans" panose="020B0603030804020204" charset="0"/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0520000">
            <a:off x="4095433" y="1890554"/>
            <a:ext cx="3386138" cy="19169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lum contrast="30000"/>
          </a:blip>
          <a:stretch>
            <a:fillRect/>
          </a:stretch>
        </p:blipFill>
        <p:spPr>
          <a:xfrm rot="1500000">
            <a:off x="2136299" y="3965575"/>
            <a:ext cx="4430078" cy="1505903"/>
          </a:xfrm>
          <a:prstGeom prst="rect">
            <a:avLst/>
          </a:prstGeom>
        </p:spPr>
      </p:pic>
      <p:pic>
        <p:nvPicPr>
          <p:cNvPr id="9" name="Picture 9" descr="xyou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05" y="4283710"/>
            <a:ext cx="2561590" cy="222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lum contrast="24000"/>
          </a:blip>
          <a:stretch>
            <a:fillRect/>
          </a:stretch>
        </p:blipFill>
        <p:spPr>
          <a:xfrm rot="19860000">
            <a:off x="-146367" y="1981676"/>
            <a:ext cx="4600575" cy="148399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7399020" y="3765550"/>
            <a:ext cx="4638040" cy="2740025"/>
            <a:chOff x="10983" y="2853"/>
            <a:chExt cx="7304" cy="431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lum contrast="12000"/>
            </a:blip>
            <a:stretch>
              <a:fillRect/>
            </a:stretch>
          </p:blipFill>
          <p:spPr>
            <a:xfrm>
              <a:off x="10983" y="5312"/>
              <a:ext cx="7304" cy="1857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>
              <a:lum contrast="12000"/>
            </a:blip>
            <a:stretch>
              <a:fillRect/>
            </a:stretch>
          </p:blipFill>
          <p:spPr>
            <a:xfrm>
              <a:off x="11209" y="2853"/>
              <a:ext cx="6338" cy="2873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4440" y="1434465"/>
            <a:ext cx="4266565" cy="23310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 altLang="en-US" b="1">
                <a:solidFill>
                  <a:srgbClr val="002060"/>
                </a:solidFill>
                <a:latin typeface="DejaVu Sans" panose="020B0603030804020204" charset="0"/>
                <a:cs typeface="DejaVu Sans" panose="020B0603030804020204" charset="0"/>
                <a:sym typeface="+mn-ea"/>
              </a:rPr>
              <a:t>Measures  and Roles</a:t>
            </a:r>
            <a:br>
              <a:rPr lang="en-US" altLang="en-US"/>
            </a:br>
            <a:endParaRPr lang="en-US"/>
          </a:p>
        </p:txBody>
      </p:sp>
      <p:grpSp>
        <p:nvGrpSpPr>
          <p:cNvPr id="13" name="Grupo 15"/>
          <p:cNvGrpSpPr/>
          <p:nvPr/>
        </p:nvGrpSpPr>
        <p:grpSpPr>
          <a:xfrm>
            <a:off x="1216128" y="2309265"/>
            <a:ext cx="3978541" cy="649547"/>
            <a:chOff x="1872718" y="1528850"/>
            <a:chExt cx="3978541" cy="649547"/>
          </a:xfrm>
        </p:grpSpPr>
        <p:sp>
          <p:nvSpPr>
            <p:cNvPr id="24" name="CaixaDeTexto 7"/>
            <p:cNvSpPr txBox="1"/>
            <p:nvPr/>
          </p:nvSpPr>
          <p:spPr>
            <a:xfrm>
              <a:off x="2409559" y="1533237"/>
              <a:ext cx="3441700" cy="645160"/>
            </a:xfrm>
            <a:prstGeom prst="rect">
              <a:avLst/>
            </a:prstGeom>
            <a:solidFill>
              <a:srgbClr val="D4E3F7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>
              <a:spAutoFit/>
            </a:bodyPr>
            <a:p>
              <a:pPr algn="ctr">
                <a:defRPr/>
              </a:pPr>
              <a:r>
                <a:rPr lang="pt-BR" sz="3600" dirty="0" err="1" smtClean="0">
                  <a:solidFill>
                    <a:srgbClr val="000000"/>
                  </a:solidFill>
                  <a:latin typeface="DejaVu Sans" panose="020B0603030804020204" charset="0"/>
                  <a:cs typeface="DejaVu Sans" panose="020B0603030804020204" charset="0"/>
                </a:rPr>
                <a:t>Outdegree</a:t>
              </a:r>
              <a:endParaRPr lang="pt-BR" sz="3600" dirty="0" smtClean="0">
                <a:solidFill>
                  <a:srgbClr val="000000"/>
                </a:solidFill>
                <a:latin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36" name="CaixaDeTexto 27"/>
            <p:cNvSpPr txBox="1"/>
            <p:nvPr/>
          </p:nvSpPr>
          <p:spPr>
            <a:xfrm>
              <a:off x="1872718" y="1528850"/>
              <a:ext cx="574941" cy="645160"/>
            </a:xfrm>
            <a:prstGeom prst="rect">
              <a:avLst/>
            </a:prstGeom>
            <a:solidFill>
              <a:srgbClr val="D4E3F7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>
              <a:spAutoFit/>
            </a:bodyPr>
            <a:p>
              <a:pPr algn="ctr">
                <a:defRPr/>
              </a:pPr>
              <a:r>
                <a:rPr lang="pt-BR" sz="3600" dirty="0" smtClean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pt-BR" sz="3600" dirty="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443345" y="1777365"/>
            <a:ext cx="4160520" cy="2626995"/>
            <a:chOff x="5158" y="3362"/>
            <a:chExt cx="6552" cy="4137"/>
          </a:xfrm>
        </p:grpSpPr>
        <p:sp>
          <p:nvSpPr>
            <p:cNvPr id="8" name="Oval 7"/>
            <p:cNvSpPr/>
            <p:nvPr/>
          </p:nvSpPr>
          <p:spPr>
            <a:xfrm>
              <a:off x="7741" y="5611"/>
              <a:ext cx="733" cy="705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8433" y="6050"/>
              <a:ext cx="1519" cy="46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9952" y="6303"/>
              <a:ext cx="733" cy="705"/>
            </a:xfrm>
            <a:prstGeom prst="ellipse">
              <a:avLst/>
            </a:prstGeom>
            <a:gradFill>
              <a:gsLst>
                <a:gs pos="0">
                  <a:srgbClr val="7B32B2"/>
                </a:gs>
                <a:gs pos="100000">
                  <a:srgbClr val="401A5D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 flipV="1">
              <a:off x="6020" y="5942"/>
              <a:ext cx="1721" cy="1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8235" y="4152"/>
              <a:ext cx="334" cy="145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8366" y="3362"/>
              <a:ext cx="733" cy="705"/>
            </a:xfrm>
            <a:prstGeom prst="ellipse">
              <a:avLst/>
            </a:prstGeom>
            <a:gradFill>
              <a:gsLst>
                <a:gs pos="0">
                  <a:srgbClr val="7B32B2"/>
                </a:gs>
                <a:gs pos="100000">
                  <a:srgbClr val="401A5D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Text Box 16"/>
            <p:cNvSpPr txBox="1"/>
            <p:nvPr/>
          </p:nvSpPr>
          <p:spPr>
            <a:xfrm>
              <a:off x="8239" y="5234"/>
              <a:ext cx="120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2400" b="1">
                  <a:latin typeface="DejaVu Sans" panose="020B0603030804020204" charset="0"/>
                  <a:cs typeface="DejaVu Sans" panose="020B0603030804020204" charset="0"/>
                </a:rPr>
                <a:t>X</a:t>
              </a:r>
              <a:endParaRPr lang="en-US" altLang="en-US" sz="2400" b="1">
                <a:latin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10506" y="6775"/>
              <a:ext cx="120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2400" b="1">
                  <a:latin typeface="DejaVu Sans" panose="020B0603030804020204" charset="0"/>
                  <a:cs typeface="DejaVu Sans" panose="020B0603030804020204" charset="0"/>
                </a:rPr>
                <a:t>Y</a:t>
              </a:r>
              <a:endParaRPr lang="en-US" altLang="en-US" sz="2400" b="1">
                <a:latin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5158" y="5598"/>
              <a:ext cx="733" cy="705"/>
            </a:xfrm>
            <a:prstGeom prst="ellipse">
              <a:avLst/>
            </a:prstGeom>
            <a:gradFill>
              <a:gsLst>
                <a:gs pos="0">
                  <a:srgbClr val="7B32B2"/>
                </a:gs>
                <a:gs pos="100000">
                  <a:srgbClr val="401A5D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2" name="Content Placeholder 11"/>
          <p:cNvSpPr/>
          <p:nvPr>
            <p:ph idx="1"/>
          </p:nvPr>
        </p:nvSpPr>
        <p:spPr>
          <a:xfrm>
            <a:off x="838200" y="4404360"/>
            <a:ext cx="10945495" cy="2167890"/>
          </a:xfrm>
        </p:spPr>
        <p:txBody>
          <a:bodyPr>
            <a:normAutofit/>
          </a:bodyPr>
          <a:p>
            <a:r>
              <a:rPr lang="en-US" altLang="en-US" sz="3200"/>
              <a:t>Supplier of informantion</a:t>
            </a:r>
            <a:endParaRPr lang="en-US" altLang="en-US" sz="3200"/>
          </a:p>
          <a:p>
            <a:r>
              <a:rPr lang="en-US" altLang="en-US" sz="3200"/>
              <a:t>It represents a source to other members</a:t>
            </a:r>
            <a:endParaRPr lang="en-US" altLang="en-US" sz="3200"/>
          </a:p>
          <a:p>
            <a:r>
              <a:rPr lang="en-US" altLang="en-US" sz="3200"/>
              <a:t>Power and influence  to distribute information the network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 altLang="en-US" b="1">
                <a:solidFill>
                  <a:srgbClr val="002060"/>
                </a:solidFill>
                <a:latin typeface="DejaVu Sans" panose="020B0603030804020204" charset="0"/>
                <a:cs typeface="DejaVu Sans" panose="020B0603030804020204" charset="0"/>
                <a:sym typeface="+mn-ea"/>
              </a:rPr>
              <a:t>Network Behavior  -  Outdegree</a:t>
            </a:r>
            <a:br>
              <a:rPr lang="en-US" altLang="en-US"/>
            </a:b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448310" y="1311910"/>
          <a:ext cx="5707380" cy="3295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7380"/>
              </a:tblGrid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700">
                          <a:latin typeface="DejaVu Sans" panose="020B0603030804020204" charset="0"/>
                          <a:cs typeface="DejaVu Sans" panose="020B0603030804020204" charset="0"/>
                        </a:rPr>
                        <a:t>Behavior</a:t>
                      </a:r>
                      <a:endParaRPr lang="en-US" altLang="en-US" sz="2700">
                        <a:latin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 anchor="t" anchorCtr="0"/>
                </a:tc>
              </a:tr>
              <a:tr h="27774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700">
                          <a:latin typeface="DejaVu Sans" panose="020B0603030804020204" charset="0"/>
                          <a:cs typeface="DejaVu Sans" panose="020B0603030804020204" charset="0"/>
                        </a:rPr>
                        <a:t>Just feel nodes with a high outdegree value it's a indicator that the network has a small numbers of  point of information source.</a:t>
                      </a:r>
                      <a:endParaRPr lang="en-US" altLang="en-US" sz="2700">
                        <a:latin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/>
          <p:nvPr/>
        </p:nvGraphicFramePr>
        <p:xfrm>
          <a:off x="448310" y="4956175"/>
          <a:ext cx="11379200" cy="1426845"/>
        </p:xfrm>
        <a:graphic>
          <a:graphicData uri="http://schemas.openxmlformats.org/drawingml/2006/table">
            <a:tbl>
              <a:tblPr firstRow="1" lastRow="1">
                <a:tableStyleId>{0660B408-B3CF-4A94-85FC-2B1E0A45F4A2}</a:tableStyleId>
              </a:tblPr>
              <a:tblGrid>
                <a:gridCol w="11379200"/>
              </a:tblGrid>
              <a:tr h="5124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700">
                          <a:latin typeface="DejaVu Sans" panose="020B0603030804020204" charset="0"/>
                          <a:cs typeface="DejaVu Sans" panose="020B0603030804020204" charset="0"/>
                        </a:rPr>
                        <a:t>Challenges</a:t>
                      </a:r>
                      <a:endParaRPr lang="en-US" altLang="en-US" sz="2700">
                        <a:latin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/>
                </a:tc>
              </a:tr>
              <a:tr h="9144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700">
                          <a:latin typeface="DejaVu Sans" panose="020B0603030804020204" charset="0"/>
                          <a:cs typeface="DejaVu Sans" panose="020B0603030804020204" charset="0"/>
                        </a:rPr>
                        <a:t>How to make sure about the quality of information that the nodes are spreding?</a:t>
                      </a:r>
                      <a:endParaRPr lang="en-US" altLang="en-US" sz="2700">
                        <a:latin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/>
          <p:nvPr/>
        </p:nvGraphicFramePr>
        <p:xfrm>
          <a:off x="6284595" y="1311910"/>
          <a:ext cx="5542915" cy="3295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2915"/>
              </a:tblGrid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700">
                          <a:latin typeface="DejaVu Sans" panose="020B0603030804020204" charset="0"/>
                          <a:cs typeface="DejaVu Sans" panose="020B0603030804020204" charset="0"/>
                        </a:rPr>
                        <a:t>Actions </a:t>
                      </a:r>
                      <a:endParaRPr lang="en-US" altLang="en-US" sz="2700">
                        <a:latin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 anchor="t" anchorCtr="0"/>
                </a:tc>
              </a:tr>
              <a:tr h="27774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700">
                          <a:latin typeface="DejaVu Sans" panose="020B0603030804020204" charset="0"/>
                          <a:cs typeface="DejaVu Sans" panose="020B0603030804020204" charset="0"/>
                        </a:rPr>
                        <a:t>Using techology to Increase the points of difusion of information (eg: website, wiki) </a:t>
                      </a:r>
                      <a:endParaRPr lang="en-US" altLang="en-US" sz="2700">
                        <a:latin typeface="DejaVu Sans" panose="020B0603030804020204" charset="0"/>
                        <a:cs typeface="DejaVu Sans" panose="020B06030308040202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2700">
                          <a:latin typeface="DejaVu Sans" panose="020B0603030804020204" charset="0"/>
                          <a:cs typeface="DejaVu Sans" panose="020B0603030804020204" charset="0"/>
                        </a:rPr>
                        <a:t>Teaching individuals who have a low number of outdegree inspiring them to contribute.</a:t>
                      </a:r>
                      <a:endParaRPr lang="en-US" altLang="en-US" sz="2700">
                        <a:latin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 altLang="en-US" b="1">
                <a:solidFill>
                  <a:srgbClr val="002060"/>
                </a:solidFill>
                <a:latin typeface="DejaVu Sans" panose="020B0603030804020204" charset="0"/>
                <a:cs typeface="DejaVu Sans" panose="020B0603030804020204" charset="0"/>
                <a:sym typeface="+mn-ea"/>
              </a:rPr>
              <a:t>Measures  and Roles</a:t>
            </a:r>
            <a:br>
              <a:rPr lang="en-US" altLang="en-US">
                <a:sym typeface="+mn-ea"/>
              </a:rPr>
            </a:br>
            <a:endParaRPr lang="en-US"/>
          </a:p>
        </p:txBody>
      </p:sp>
      <p:grpSp>
        <p:nvGrpSpPr>
          <p:cNvPr id="38" name="Grupo 18"/>
          <p:cNvGrpSpPr/>
          <p:nvPr/>
        </p:nvGrpSpPr>
        <p:grpSpPr>
          <a:xfrm>
            <a:off x="1186283" y="1523758"/>
            <a:ext cx="3981982" cy="649329"/>
            <a:chOff x="1843877" y="2469544"/>
            <a:chExt cx="3981982" cy="649329"/>
          </a:xfrm>
        </p:grpSpPr>
        <p:sp>
          <p:nvSpPr>
            <p:cNvPr id="41" name="CaixaDeTexto 9"/>
            <p:cNvSpPr txBox="1"/>
            <p:nvPr/>
          </p:nvSpPr>
          <p:spPr>
            <a:xfrm>
              <a:off x="2384159" y="2473713"/>
              <a:ext cx="3441700" cy="645160"/>
            </a:xfrm>
            <a:prstGeom prst="rect">
              <a:avLst/>
            </a:prstGeom>
            <a:solidFill>
              <a:srgbClr val="D4E3F7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>
              <a:spAutoFit/>
            </a:bodyPr>
            <a:p>
              <a:pPr algn="ctr">
                <a:defRPr/>
              </a:pPr>
              <a:r>
                <a:rPr lang="pt-BR" sz="3600" dirty="0" err="1" smtClean="0">
                  <a:solidFill>
                    <a:srgbClr val="000000"/>
                  </a:solidFill>
                  <a:latin typeface="Arial" panose="020B0604020202020204" pitchFamily="34" charset="0"/>
                </a:rPr>
                <a:t>Indegree</a:t>
              </a:r>
              <a:endParaRPr lang="pt-BR" sz="3600" dirty="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2" name="CaixaDeTexto 28"/>
            <p:cNvSpPr txBox="1"/>
            <p:nvPr/>
          </p:nvSpPr>
          <p:spPr>
            <a:xfrm>
              <a:off x="1843877" y="2469544"/>
              <a:ext cx="574941" cy="645160"/>
            </a:xfrm>
            <a:prstGeom prst="rect">
              <a:avLst/>
            </a:prstGeom>
            <a:solidFill>
              <a:srgbClr val="D4E3F7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>
              <a:spAutoFit/>
            </a:bodyPr>
            <a:p>
              <a:pPr algn="ctr">
                <a:defRPr/>
              </a:pPr>
              <a:r>
                <a:rPr lang="pt-BR" sz="3600" dirty="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endParaRPr lang="pt-BR" sz="3600" dirty="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97140" y="864870"/>
            <a:ext cx="4315460" cy="2627630"/>
            <a:chOff x="4914" y="3362"/>
            <a:chExt cx="6796" cy="4138"/>
          </a:xfrm>
        </p:grpSpPr>
        <p:sp>
          <p:nvSpPr>
            <p:cNvPr id="8" name="Oval 7"/>
            <p:cNvSpPr/>
            <p:nvPr/>
          </p:nvSpPr>
          <p:spPr>
            <a:xfrm>
              <a:off x="7741" y="5611"/>
              <a:ext cx="733" cy="705"/>
            </a:xfrm>
            <a:prstGeom prst="ellipse">
              <a:avLst/>
            </a:prstGeom>
            <a:gradFill>
              <a:gsLst>
                <a:gs pos="0">
                  <a:srgbClr val="7B32B2"/>
                </a:gs>
                <a:gs pos="100000">
                  <a:srgbClr val="401A5D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5" idx="2"/>
            </p:cNvCxnSpPr>
            <p:nvPr/>
          </p:nvCxnSpPr>
          <p:spPr>
            <a:xfrm flipH="1" flipV="1">
              <a:off x="8474" y="6056"/>
              <a:ext cx="1478" cy="60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9952" y="6303"/>
              <a:ext cx="733" cy="705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5708" y="5990"/>
              <a:ext cx="1952" cy="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8239" y="4087"/>
              <a:ext cx="412" cy="1524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8366" y="3362"/>
              <a:ext cx="733" cy="70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Text Box 16"/>
            <p:cNvSpPr txBox="1"/>
            <p:nvPr/>
          </p:nvSpPr>
          <p:spPr>
            <a:xfrm>
              <a:off x="7447" y="6316"/>
              <a:ext cx="120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2400" b="1">
                  <a:latin typeface="DejaVu Sans" panose="020B0603030804020204" charset="0"/>
                  <a:cs typeface="DejaVu Sans" panose="020B0603030804020204" charset="0"/>
                </a:rPr>
                <a:t>X</a:t>
              </a:r>
              <a:endParaRPr lang="en-US" altLang="en-US" sz="2400" b="1">
                <a:latin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10506" y="6775"/>
              <a:ext cx="120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2400" b="1">
                  <a:latin typeface="DejaVu Sans" panose="020B0603030804020204" charset="0"/>
                  <a:cs typeface="DejaVu Sans" panose="020B0603030804020204" charset="0"/>
                </a:rPr>
                <a:t>Y</a:t>
              </a:r>
              <a:endParaRPr lang="en-US" altLang="en-US" sz="2400" b="1">
                <a:latin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914" y="5598"/>
              <a:ext cx="733" cy="70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3" name="Content Placeholder 12"/>
          <p:cNvSpPr/>
          <p:nvPr>
            <p:ph idx="1"/>
          </p:nvPr>
        </p:nvSpPr>
        <p:spPr>
          <a:xfrm>
            <a:off x="838200" y="3978910"/>
            <a:ext cx="10808335" cy="2300605"/>
          </a:xfrm>
        </p:spPr>
        <p:txBody>
          <a:bodyPr/>
          <a:p>
            <a:r>
              <a:rPr lang="en-US" altLang="en-US" sz="3200"/>
              <a:t>Receiver of informantion</a:t>
            </a:r>
            <a:endParaRPr lang="en-US" altLang="en-US" sz="3200"/>
          </a:p>
          <a:p>
            <a:r>
              <a:rPr lang="en-US" altLang="en-US" sz="3200"/>
              <a:t>It absorves information from other members</a:t>
            </a:r>
            <a:endParaRPr lang="en-US" altLang="en-US" sz="3200"/>
          </a:p>
          <a:p>
            <a:r>
              <a:rPr lang="en-US" altLang="en-US" sz="3200"/>
              <a:t>It also could be a listener or </a:t>
            </a:r>
            <a:endParaRPr lang="en-US" altLang="en-US" sz="3200"/>
          </a:p>
          <a:p>
            <a:r>
              <a:rPr lang="en-US" altLang="en-US" sz="3200"/>
              <a:t>Someone who knows the needs of network</a:t>
            </a:r>
            <a:endParaRPr lang="en-US" altLang="en-US" sz="3200"/>
          </a:p>
          <a:p>
            <a:pPr marL="0" indent="0">
              <a:buNone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 altLang="en-US" b="1">
                <a:solidFill>
                  <a:srgbClr val="002060"/>
                </a:solidFill>
                <a:latin typeface="DejaVu Sans" panose="020B0603030804020204" charset="0"/>
                <a:cs typeface="DejaVu Sans" panose="020B0603030804020204" charset="0"/>
                <a:sym typeface="+mn-ea"/>
              </a:rPr>
              <a:t>Network Behavior  -  Indegree</a:t>
            </a:r>
            <a:br>
              <a:rPr lang="en-US" altLang="en-US"/>
            </a:b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330200" y="1217295"/>
          <a:ext cx="5575935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5935"/>
              </a:tblGrid>
              <a:tr h="6134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800">
                          <a:latin typeface="DejaVu Sans" panose="020B0603030804020204" charset="0"/>
                          <a:cs typeface="DejaVu Sans" panose="020B0603030804020204" charset="0"/>
                        </a:rPr>
                        <a:t>Behavior</a:t>
                      </a:r>
                      <a:endParaRPr lang="en-US" altLang="en-US" sz="2800">
                        <a:latin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 anchor="t" anchorCtr="0"/>
                </a:tc>
              </a:tr>
              <a:tr h="32880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800">
                          <a:latin typeface="DejaVu Sans" panose="020B0603030804020204" charset="0"/>
                          <a:cs typeface="DejaVu Sans" panose="020B0603030804020204" charset="0"/>
                        </a:rPr>
                        <a:t>Feel nodes with a high indegree value it's a indicator that the network has a small numbers of  point to absortion of information.</a:t>
                      </a:r>
                      <a:endParaRPr lang="en-US" altLang="en-US" sz="2800">
                        <a:latin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/>
          <p:nvPr/>
        </p:nvGraphicFramePr>
        <p:xfrm>
          <a:off x="330200" y="5299710"/>
          <a:ext cx="11499850" cy="1481455"/>
        </p:xfrm>
        <a:graphic>
          <a:graphicData uri="http://schemas.openxmlformats.org/drawingml/2006/table">
            <a:tbl>
              <a:tblPr firstRow="1" lastRow="1">
                <a:tableStyleId>{0660B408-B3CF-4A94-85FC-2B1E0A45F4A2}</a:tableStyleId>
              </a:tblPr>
              <a:tblGrid>
                <a:gridCol w="11499850"/>
              </a:tblGrid>
              <a:tr h="5359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700">
                          <a:latin typeface="DejaVu Sans" panose="020B0603030804020204" charset="0"/>
                          <a:cs typeface="DejaVu Sans" panose="020B0603030804020204" charset="0"/>
                        </a:rPr>
                        <a:t>Challenges</a:t>
                      </a:r>
                      <a:endParaRPr lang="en-US" altLang="en-US" sz="2700">
                        <a:latin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/>
                </a:tc>
              </a:tr>
              <a:tr h="9455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700">
                          <a:latin typeface="DejaVu Sans" panose="020B0603030804020204" charset="0"/>
                          <a:cs typeface="DejaVu Sans" panose="020B0603030804020204" charset="0"/>
                        </a:rPr>
                        <a:t>How to find out which is the information that would be useful to the network? </a:t>
                      </a:r>
                      <a:endParaRPr lang="en-US" altLang="en-US" sz="2700">
                        <a:latin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/>
          <p:nvPr/>
        </p:nvGraphicFramePr>
        <p:xfrm>
          <a:off x="6040755" y="1217295"/>
          <a:ext cx="5790565" cy="3730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0565"/>
              </a:tblGrid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800">
                          <a:latin typeface="DejaVu Sans" panose="020B0603030804020204" charset="0"/>
                          <a:cs typeface="DejaVu Sans" panose="020B0603030804020204" charset="0"/>
                        </a:rPr>
                        <a:t>Actions</a:t>
                      </a:r>
                      <a:r>
                        <a:rPr lang="en-US" altLang="en-US" sz="2800"/>
                        <a:t> </a:t>
                      </a:r>
                      <a:endParaRPr lang="en-US" altLang="en-US" sz="2800"/>
                    </a:p>
                  </a:txBody>
                  <a:tcPr anchor="t" anchorCtr="0"/>
                </a:tc>
              </a:tr>
              <a:tr h="32124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700">
                          <a:latin typeface="DejaVu Sans" panose="020B0603030804020204" charset="0"/>
                          <a:cs typeface="DejaVu Sans" panose="020B0603030804020204" charset="0"/>
                        </a:rPr>
                        <a:t>Using techology to detect if information  has value to members (eg: favorite ou votes)</a:t>
                      </a:r>
                      <a:endParaRPr lang="en-US" altLang="en-US" sz="2700">
                        <a:latin typeface="DejaVu Sans" panose="020B0603030804020204" charset="0"/>
                        <a:cs typeface="DejaVu Sans" panose="020B06030308040202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2700">
                          <a:latin typeface="DejaVu Sans" panose="020B0603030804020204" charset="0"/>
                          <a:cs typeface="DejaVu Sans" panose="020B0603030804020204" charset="0"/>
                        </a:rPr>
                        <a:t> </a:t>
                      </a:r>
                      <a:endParaRPr lang="en-US" altLang="en-US" sz="1000">
                        <a:latin typeface="DejaVu Sans" panose="020B0603030804020204" charset="0"/>
                        <a:cs typeface="DejaVu Sans" panose="020B06030308040202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2700">
                          <a:latin typeface="DejaVu Sans" panose="020B0603030804020204" charset="0"/>
                          <a:cs typeface="DejaVu Sans" panose="020B0603030804020204" charset="0"/>
                        </a:rPr>
                        <a:t>Incentiving individuals who have a low number of indegree to use the sources of information</a:t>
                      </a:r>
                      <a:endParaRPr lang="en-US" altLang="en-US" sz="2700">
                        <a:latin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 altLang="en-US" b="1">
                <a:solidFill>
                  <a:srgbClr val="002060"/>
                </a:solidFill>
                <a:latin typeface="DejaVu Sans" panose="020B0603030804020204" charset="0"/>
                <a:cs typeface="DejaVu Sans" panose="020B0603030804020204" charset="0"/>
                <a:sym typeface="+mn-ea"/>
              </a:rPr>
              <a:t>Measures  and Roles</a:t>
            </a:r>
            <a:br>
              <a:rPr lang="en-US" altLang="en-US">
                <a:sym typeface="+mn-ea"/>
              </a:rPr>
            </a:br>
            <a:endParaRPr lang="en-US"/>
          </a:p>
        </p:txBody>
      </p:sp>
      <p:grpSp>
        <p:nvGrpSpPr>
          <p:cNvPr id="43" name="Grupo 32"/>
          <p:cNvGrpSpPr/>
          <p:nvPr/>
        </p:nvGrpSpPr>
        <p:grpSpPr>
          <a:xfrm>
            <a:off x="1054985" y="1574406"/>
            <a:ext cx="3986488" cy="645161"/>
            <a:chOff x="1839371" y="3438912"/>
            <a:chExt cx="3986488" cy="645161"/>
          </a:xfrm>
        </p:grpSpPr>
        <p:sp>
          <p:nvSpPr>
            <p:cNvPr id="45" name="CaixaDeTexto 13"/>
            <p:cNvSpPr txBox="1"/>
            <p:nvPr/>
          </p:nvSpPr>
          <p:spPr>
            <a:xfrm>
              <a:off x="2384159" y="3438913"/>
              <a:ext cx="3441700" cy="645160"/>
            </a:xfrm>
            <a:prstGeom prst="rect">
              <a:avLst/>
            </a:prstGeom>
            <a:solidFill>
              <a:srgbClr val="D4E3F7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>
              <a:spAutoFit/>
            </a:bodyPr>
            <a:p>
              <a:pPr algn="ctr">
                <a:defRPr/>
              </a:pPr>
              <a:r>
                <a:rPr lang="pt-BR" sz="3600" dirty="0" err="1" smtClean="0">
                  <a:solidFill>
                    <a:srgbClr val="000000"/>
                  </a:solidFill>
                  <a:latin typeface="DejaVu Sans" panose="020B0603030804020204" charset="0"/>
                  <a:cs typeface="DejaVu Sans" panose="020B0603030804020204" charset="0"/>
                </a:rPr>
                <a:t>Closeness</a:t>
              </a:r>
              <a:endParaRPr lang="pt-BR" sz="3600" dirty="0" smtClean="0">
                <a:solidFill>
                  <a:srgbClr val="000000"/>
                </a:solidFill>
                <a:latin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47" name="CaixaDeTexto 29"/>
            <p:cNvSpPr txBox="1"/>
            <p:nvPr/>
          </p:nvSpPr>
          <p:spPr>
            <a:xfrm>
              <a:off x="1839371" y="3438912"/>
              <a:ext cx="574941" cy="645160"/>
            </a:xfrm>
            <a:prstGeom prst="rect">
              <a:avLst/>
            </a:prstGeom>
            <a:solidFill>
              <a:srgbClr val="D4E3F7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>
              <a:spAutoFit/>
            </a:bodyPr>
            <a:p>
              <a:pPr algn="ctr">
                <a:defRPr/>
              </a:pPr>
              <a:r>
                <a:rPr lang="pt-BR" sz="3600" dirty="0" smtClean="0">
                  <a:solidFill>
                    <a:srgbClr val="000000"/>
                  </a:solidFill>
                  <a:latin typeface="DejaVu Sans" panose="020B0603030804020204" charset="0"/>
                  <a:cs typeface="DejaVu Sans" panose="020B0603030804020204" charset="0"/>
                </a:rPr>
                <a:t>3</a:t>
              </a:r>
              <a:endParaRPr lang="pt-BR" sz="3600" dirty="0" smtClean="0">
                <a:solidFill>
                  <a:srgbClr val="000000"/>
                </a:solidFill>
                <a:latin typeface="DejaVu Sans" panose="020B0603030804020204" charset="0"/>
                <a:cs typeface="DejaVu Sans" panose="020B060303080402020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 rot="660000">
            <a:off x="175895" y="3438525"/>
            <a:ext cx="3810000" cy="3242310"/>
            <a:chOff x="9318" y="2071"/>
            <a:chExt cx="6000" cy="5106"/>
          </a:xfrm>
        </p:grpSpPr>
        <p:cxnSp>
          <p:nvCxnSpPr>
            <p:cNvPr id="3" name="Straight Arrow Connector 2"/>
            <p:cNvCxnSpPr/>
            <p:nvPr/>
          </p:nvCxnSpPr>
          <p:spPr>
            <a:xfrm>
              <a:off x="12962" y="4559"/>
              <a:ext cx="1459" cy="68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12318" y="4030"/>
              <a:ext cx="733" cy="705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13010" y="4469"/>
              <a:ext cx="1519" cy="461"/>
            </a:xfrm>
            <a:prstGeom prst="straightConnector1">
              <a:avLst/>
            </a:prstGeom>
            <a:ln w="28575" cmpd="thickThin">
              <a:noFill/>
              <a:prstDash val="lg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14350" y="4902"/>
              <a:ext cx="733" cy="705"/>
            </a:xfrm>
            <a:prstGeom prst="ellipse">
              <a:avLst/>
            </a:prstGeom>
            <a:gradFill>
              <a:gsLst>
                <a:gs pos="0">
                  <a:srgbClr val="7B32B2"/>
                </a:gs>
                <a:gs pos="100000">
                  <a:srgbClr val="401A5D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H="1" flipV="1">
              <a:off x="11039" y="3653"/>
              <a:ext cx="1279" cy="5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12885" y="2796"/>
              <a:ext cx="619" cy="128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13241" y="2145"/>
              <a:ext cx="733" cy="705"/>
            </a:xfrm>
            <a:prstGeom prst="ellipse">
              <a:avLst/>
            </a:prstGeom>
            <a:gradFill>
              <a:gsLst>
                <a:gs pos="0">
                  <a:srgbClr val="7B32B2"/>
                </a:gs>
                <a:gs pos="100000">
                  <a:srgbClr val="401A5D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" name="Text Box 27"/>
            <p:cNvSpPr txBox="1"/>
            <p:nvPr/>
          </p:nvSpPr>
          <p:spPr>
            <a:xfrm>
              <a:off x="12816" y="3653"/>
              <a:ext cx="120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2400" b="1">
                  <a:latin typeface="DejaVu Sans" panose="020B0603030804020204" charset="0"/>
                  <a:cs typeface="DejaVu Sans" panose="020B0603030804020204" charset="0"/>
                </a:rPr>
                <a:t>X</a:t>
              </a:r>
              <a:endParaRPr lang="en-US" altLang="en-US" sz="2400" b="1">
                <a:latin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29" name="Text Box 28"/>
            <p:cNvSpPr txBox="1"/>
            <p:nvPr/>
          </p:nvSpPr>
          <p:spPr>
            <a:xfrm>
              <a:off x="14114" y="5607"/>
              <a:ext cx="120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2400" b="1">
                  <a:latin typeface="DejaVu Sans" panose="020B0603030804020204" charset="0"/>
                  <a:cs typeface="DejaVu Sans" panose="020B0603030804020204" charset="0"/>
                </a:rPr>
                <a:t>Y</a:t>
              </a:r>
              <a:r>
                <a:rPr lang="en-US" altLang="en-US" sz="2400" b="1" baseline="-25000">
                  <a:latin typeface="DejaVu Sans" panose="020B0603030804020204" charset="0"/>
                  <a:cs typeface="DejaVu Sans" panose="020B0603030804020204" charset="0"/>
                </a:rPr>
                <a:t>1</a:t>
              </a:r>
              <a:endParaRPr lang="en-US" altLang="en-US" sz="2400" b="1" baseline="-25000">
                <a:latin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10360" y="3110"/>
              <a:ext cx="733" cy="705"/>
            </a:xfrm>
            <a:prstGeom prst="ellipse">
              <a:avLst/>
            </a:prstGeom>
            <a:gradFill>
              <a:gsLst>
                <a:gs pos="0">
                  <a:srgbClr val="7B32B2"/>
                </a:gs>
                <a:gs pos="100000">
                  <a:srgbClr val="401A5D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V="1">
              <a:off x="11864" y="4634"/>
              <a:ext cx="619" cy="128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11366" y="5748"/>
              <a:ext cx="733" cy="705"/>
            </a:xfrm>
            <a:prstGeom prst="ellipse">
              <a:avLst/>
            </a:prstGeom>
            <a:gradFill>
              <a:gsLst>
                <a:gs pos="0">
                  <a:srgbClr val="7B32B2"/>
                </a:gs>
                <a:gs pos="100000">
                  <a:srgbClr val="401A5D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" name="Text Box 13"/>
            <p:cNvSpPr txBox="1"/>
            <p:nvPr/>
          </p:nvSpPr>
          <p:spPr>
            <a:xfrm>
              <a:off x="11076" y="6453"/>
              <a:ext cx="120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2400" b="1">
                  <a:latin typeface="DejaVu Sans" panose="020B0603030804020204" charset="0"/>
                  <a:cs typeface="DejaVu Sans" panose="020B0603030804020204" charset="0"/>
                </a:rPr>
                <a:t>Y</a:t>
              </a:r>
              <a:r>
                <a:rPr lang="en-US" altLang="en-US" sz="2400" b="1" baseline="-25000">
                  <a:latin typeface="DejaVu Sans" panose="020B0603030804020204" charset="0"/>
                  <a:cs typeface="DejaVu Sans" panose="020B0603030804020204" charset="0"/>
                </a:rPr>
                <a:t>2</a:t>
              </a:r>
              <a:endParaRPr lang="en-US" altLang="en-US" sz="2400" b="1" baseline="-25000">
                <a:latin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7" name="Text Box 16"/>
            <p:cNvSpPr txBox="1"/>
            <p:nvPr/>
          </p:nvSpPr>
          <p:spPr>
            <a:xfrm>
              <a:off x="9318" y="3100"/>
              <a:ext cx="120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2400" b="1">
                  <a:latin typeface="DejaVu Sans" panose="020B0603030804020204" charset="0"/>
                  <a:cs typeface="DejaVu Sans" panose="020B0603030804020204" charset="0"/>
                </a:rPr>
                <a:t>Y</a:t>
              </a:r>
              <a:r>
                <a:rPr lang="en-US" altLang="en-US" sz="2400" b="1" baseline="-25000">
                  <a:latin typeface="DejaVu Sans" panose="020B0603030804020204" charset="0"/>
                  <a:cs typeface="DejaVu Sans" panose="020B0603030804020204" charset="0"/>
                </a:rPr>
                <a:t>3</a:t>
              </a:r>
              <a:endParaRPr lang="en-US" altLang="en-US" sz="2400" b="1" baseline="-25000">
                <a:latin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13879" y="2071"/>
              <a:ext cx="120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2400" b="1">
                  <a:latin typeface="DejaVu Sans" panose="020B0603030804020204" charset="0"/>
                  <a:cs typeface="DejaVu Sans" panose="020B0603030804020204" charset="0"/>
                </a:rPr>
                <a:t>Y</a:t>
              </a:r>
              <a:r>
                <a:rPr lang="en-US" altLang="en-US" sz="2400" b="1" baseline="-25000">
                  <a:latin typeface="DejaVu Sans" panose="020B0603030804020204" charset="0"/>
                  <a:cs typeface="DejaVu Sans" panose="020B0603030804020204" charset="0"/>
                </a:rPr>
                <a:t>4</a:t>
              </a:r>
              <a:endParaRPr lang="en-US" altLang="en-US" sz="2400" b="1" baseline="-25000">
                <a:latin typeface="DejaVu Sans" panose="020B0603030804020204" charset="0"/>
                <a:cs typeface="DejaVu Sans" panose="020B060303080402020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84225" y="2673985"/>
            <a:ext cx="4192905" cy="933450"/>
            <a:chOff x="1235" y="4211"/>
            <a:chExt cx="6603" cy="1470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2203" y="4589"/>
              <a:ext cx="618" cy="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4900" y="4568"/>
              <a:ext cx="618" cy="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4165" y="4211"/>
              <a:ext cx="733" cy="705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545" y="4211"/>
              <a:ext cx="733" cy="705"/>
            </a:xfrm>
            <a:prstGeom prst="ellipse">
              <a:avLst/>
            </a:prstGeom>
            <a:gradFill>
              <a:gsLst>
                <a:gs pos="0">
                  <a:srgbClr val="7B32B2"/>
                </a:gs>
                <a:gs pos="100000">
                  <a:srgbClr val="401A5D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>
              <a:endCxn id="8" idx="2"/>
            </p:cNvCxnSpPr>
            <p:nvPr/>
          </p:nvCxnSpPr>
          <p:spPr>
            <a:xfrm flipV="1">
              <a:off x="3547" y="4564"/>
              <a:ext cx="618" cy="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2814" y="4211"/>
              <a:ext cx="733" cy="705"/>
            </a:xfrm>
            <a:prstGeom prst="ellipse">
              <a:avLst/>
            </a:prstGeom>
            <a:gradFill>
              <a:gsLst>
                <a:gs pos="0">
                  <a:srgbClr val="7B32B2"/>
                </a:gs>
                <a:gs pos="100000">
                  <a:srgbClr val="401A5D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5310" y="4916"/>
              <a:ext cx="120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2400" b="1">
                  <a:latin typeface="DejaVu Sans" panose="020B0603030804020204" charset="0"/>
                  <a:cs typeface="DejaVu Sans" panose="020B0603030804020204" charset="0"/>
                </a:rPr>
                <a:t>Y</a:t>
              </a:r>
              <a:r>
                <a:rPr lang="en-US" altLang="en-US" sz="2400" b="1" baseline="-25000">
                  <a:latin typeface="DejaVu Sans" panose="020B0603030804020204" charset="0"/>
                  <a:cs typeface="DejaVu Sans" panose="020B0603030804020204" charset="0"/>
                </a:rPr>
                <a:t>1</a:t>
              </a:r>
              <a:endParaRPr lang="en-US" altLang="en-US" sz="2400" b="1" baseline="-25000">
                <a:latin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470" y="4211"/>
              <a:ext cx="733" cy="705"/>
            </a:xfrm>
            <a:prstGeom prst="ellipse">
              <a:avLst/>
            </a:prstGeom>
            <a:gradFill>
              <a:gsLst>
                <a:gs pos="0">
                  <a:srgbClr val="7B32B2"/>
                </a:gs>
                <a:gs pos="100000">
                  <a:srgbClr val="401A5D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870" y="4211"/>
              <a:ext cx="733" cy="705"/>
            </a:xfrm>
            <a:prstGeom prst="ellipse">
              <a:avLst/>
            </a:prstGeom>
            <a:gradFill>
              <a:gsLst>
                <a:gs pos="0">
                  <a:srgbClr val="7B32B2"/>
                </a:gs>
                <a:gs pos="100000">
                  <a:srgbClr val="401A5D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3929" y="4916"/>
              <a:ext cx="120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2400" b="1">
                  <a:latin typeface="DejaVu Sans" panose="020B0603030804020204" charset="0"/>
                  <a:cs typeface="DejaVu Sans" panose="020B0603030804020204" charset="0"/>
                </a:rPr>
                <a:t>X</a:t>
              </a:r>
              <a:endParaRPr lang="en-US" altLang="en-US" sz="2400" b="1">
                <a:latin typeface="DejaVu Sans" panose="020B0603030804020204" charset="0"/>
                <a:cs typeface="DejaVu Sans" panose="020B060303080402020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6270" y="4552"/>
              <a:ext cx="618" cy="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 Box 32"/>
            <p:cNvSpPr txBox="1"/>
            <p:nvPr/>
          </p:nvSpPr>
          <p:spPr>
            <a:xfrm>
              <a:off x="6634" y="4956"/>
              <a:ext cx="120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2400" b="1">
                  <a:latin typeface="DejaVu Sans" panose="020B0603030804020204" charset="0"/>
                  <a:cs typeface="DejaVu Sans" panose="020B0603030804020204" charset="0"/>
                </a:rPr>
                <a:t>Y</a:t>
              </a:r>
              <a:r>
                <a:rPr lang="en-US" altLang="en-US" sz="2400" b="1" baseline="-25000">
                  <a:latin typeface="DejaVu Sans" panose="020B0603030804020204" charset="0"/>
                  <a:cs typeface="DejaVu Sans" panose="020B0603030804020204" charset="0"/>
                </a:rPr>
                <a:t>2</a:t>
              </a:r>
              <a:endParaRPr lang="en-US" altLang="en-US" sz="2400" b="1" baseline="-25000">
                <a:latin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34" name="Text Box 33"/>
            <p:cNvSpPr txBox="1"/>
            <p:nvPr/>
          </p:nvSpPr>
          <p:spPr>
            <a:xfrm>
              <a:off x="2546" y="4957"/>
              <a:ext cx="120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2400" b="1">
                  <a:latin typeface="DejaVu Sans" panose="020B0603030804020204" charset="0"/>
                  <a:cs typeface="DejaVu Sans" panose="020B0603030804020204" charset="0"/>
                </a:rPr>
                <a:t>Y</a:t>
              </a:r>
              <a:r>
                <a:rPr lang="en-US" altLang="en-US" sz="2400" b="1" baseline="-25000">
                  <a:latin typeface="DejaVu Sans" panose="020B0603030804020204" charset="0"/>
                  <a:cs typeface="DejaVu Sans" panose="020B0603030804020204" charset="0"/>
                </a:rPr>
                <a:t>3</a:t>
              </a:r>
              <a:endParaRPr lang="en-US" altLang="en-US" sz="2400" b="1" baseline="-25000">
                <a:latin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35" name="Text Box 34"/>
            <p:cNvSpPr txBox="1"/>
            <p:nvPr/>
          </p:nvSpPr>
          <p:spPr>
            <a:xfrm>
              <a:off x="1235" y="4927"/>
              <a:ext cx="120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2400" b="1">
                  <a:latin typeface="DejaVu Sans" panose="020B0603030804020204" charset="0"/>
                  <a:cs typeface="DejaVu Sans" panose="020B0603030804020204" charset="0"/>
                </a:rPr>
                <a:t>Y</a:t>
              </a:r>
              <a:r>
                <a:rPr lang="en-US" altLang="en-US" sz="2400" b="1" baseline="-25000">
                  <a:latin typeface="DejaVu Sans" panose="020B0603030804020204" charset="0"/>
                  <a:cs typeface="DejaVu Sans" panose="020B0603030804020204" charset="0"/>
                </a:rPr>
                <a:t>4</a:t>
              </a:r>
              <a:endParaRPr lang="en-US" altLang="en-US" sz="2400" b="1" baseline="-25000">
                <a:latin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37" name="Content Placeholder 36"/>
          <p:cNvSpPr/>
          <p:nvPr>
            <p:ph idx="1"/>
          </p:nvPr>
        </p:nvSpPr>
        <p:spPr>
          <a:xfrm>
            <a:off x="5382895" y="1577975"/>
            <a:ext cx="6574155" cy="4909820"/>
          </a:xfrm>
        </p:spPr>
        <p:txBody>
          <a:bodyPr>
            <a:normAutofit/>
          </a:bodyPr>
          <a:p>
            <a:r>
              <a:rPr lang="en-US" altLang="en-US" sz="3200"/>
              <a:t>How integrated or isolated is a node? </a:t>
            </a:r>
            <a:endParaRPr lang="en-US" altLang="en-US" sz="3200"/>
          </a:p>
          <a:p>
            <a:r>
              <a:rPr lang="en-US" altLang="en-US" sz="3200"/>
              <a:t>Indegree and outdgree centrality is possible</a:t>
            </a:r>
            <a:endParaRPr lang="en-US" altLang="en-US" sz="3200"/>
          </a:p>
          <a:p>
            <a:r>
              <a:rPr lang="en-US" altLang="en-US" sz="3200"/>
              <a:t>Relationship of a node with its neighborhood </a:t>
            </a:r>
            <a:endParaRPr lang="en-US" altLang="en-US" sz="3200"/>
          </a:p>
          <a:p>
            <a:r>
              <a:rPr lang="en-US" altLang="en-US" sz="3200"/>
              <a:t>Hight levels of closeness indicate few points of distribuition of information</a:t>
            </a:r>
            <a:endParaRPr lang="en-US" altLang="en-US" sz="3200"/>
          </a:p>
          <a:p>
            <a:pPr marL="0" indent="0">
              <a:buNone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b="1">
                <a:solidFill>
                  <a:srgbClr val="002060"/>
                </a:solidFill>
                <a:latin typeface="DejaVu Sans" panose="020B0603030804020204" charset="0"/>
                <a:cs typeface="DejaVu Sans" panose="020B0603030804020204" charset="0"/>
                <a:sym typeface="+mn-ea"/>
              </a:rPr>
              <a:t>Network Behavior  -  Closeness</a:t>
            </a: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727075" y="1558290"/>
          <a:ext cx="10756900" cy="3295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8450"/>
              </a:tblGrid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800">
                          <a:latin typeface="DejaVu Sans" panose="020B0603030804020204" charset="0"/>
                          <a:cs typeface="DejaVu Sans" panose="020B0603030804020204" charset="0"/>
                        </a:rPr>
                        <a:t>Behavior</a:t>
                      </a:r>
                      <a:endParaRPr lang="en-US" altLang="en-US" sz="2800">
                        <a:latin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 anchor="t" anchorCtr="0"/>
                </a:tc>
              </a:tr>
              <a:tr h="27774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800">
                          <a:latin typeface="DejaVu Sans" panose="020B0603030804020204" charset="0"/>
                          <a:cs typeface="DejaVu Sans" panose="020B0603030804020204" charset="0"/>
                        </a:rPr>
                        <a:t>Members with low closeness are isolated and are not able to share (either to offer or to get information)  </a:t>
                      </a:r>
                      <a:endParaRPr lang="en-US" altLang="en-US" sz="2800">
                        <a:latin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/>
          <p:nvPr/>
        </p:nvGraphicFramePr>
        <p:xfrm>
          <a:off x="717550" y="5071110"/>
          <a:ext cx="10867390" cy="1463040"/>
        </p:xfrm>
        <a:graphic>
          <a:graphicData uri="http://schemas.openxmlformats.org/drawingml/2006/table">
            <a:tbl>
              <a:tblPr firstRow="1" lastRow="1">
                <a:tableStyleId>{0660B408-B3CF-4A94-85FC-2B1E0A45F4A2}</a:tableStyleId>
              </a:tblPr>
              <a:tblGrid>
                <a:gridCol w="10867390"/>
              </a:tblGrid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800"/>
                        <a:t>Challenges</a:t>
                      </a:r>
                      <a:endParaRPr lang="en-US" altLang="en-US" sz="2800"/>
                    </a:p>
                  </a:txBody>
                  <a:tcPr/>
                </a:tc>
              </a:tr>
              <a:tr h="4222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800"/>
                        <a:t>How to inspire members to take part of groups? How techology could support it? </a:t>
                      </a:r>
                      <a:endParaRPr lang="en-US" altLang="en-US" sz="28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/>
          <p:nvPr/>
        </p:nvGraphicFramePr>
        <p:xfrm>
          <a:off x="6206490" y="1558290"/>
          <a:ext cx="10756900" cy="3295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8450"/>
              </a:tblGrid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800">
                          <a:latin typeface="DejaVu Sans" panose="020B0603030804020204" charset="0"/>
                          <a:cs typeface="DejaVu Sans" panose="020B0603030804020204" charset="0"/>
                        </a:rPr>
                        <a:t>Actions</a:t>
                      </a:r>
                      <a:r>
                        <a:rPr lang="en-US" altLang="en-US" sz="2800"/>
                        <a:t> </a:t>
                      </a:r>
                      <a:endParaRPr lang="en-US" altLang="en-US" sz="2800"/>
                    </a:p>
                  </a:txBody>
                  <a:tcPr anchor="t" anchorCtr="0"/>
                </a:tc>
              </a:tr>
              <a:tr h="27774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800"/>
                        <a:t>Actions to help members to build neighbourly connections</a:t>
                      </a:r>
                      <a:endParaRPr lang="en-US" altLang="en-US" sz="28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 altLang="en-US" b="1">
                <a:solidFill>
                  <a:srgbClr val="002060"/>
                </a:solidFill>
                <a:latin typeface="DejaVu Sans" panose="020B0603030804020204" charset="0"/>
                <a:cs typeface="DejaVu Sans" panose="020B0603030804020204" charset="0"/>
                <a:sym typeface="+mn-ea"/>
              </a:rPr>
              <a:t>Measures  and Roles</a:t>
            </a:r>
            <a:br>
              <a:rPr lang="en-US" altLang="en-US">
                <a:sym typeface="+mn-ea"/>
              </a:rPr>
            </a:br>
            <a:endParaRPr lang="en-US"/>
          </a:p>
        </p:txBody>
      </p:sp>
      <p:grpSp>
        <p:nvGrpSpPr>
          <p:cNvPr id="48" name="Grupo 26"/>
          <p:cNvGrpSpPr/>
          <p:nvPr/>
        </p:nvGrpSpPr>
        <p:grpSpPr>
          <a:xfrm>
            <a:off x="838184" y="4030835"/>
            <a:ext cx="3985145" cy="649535"/>
            <a:chOff x="1828923" y="4384238"/>
            <a:chExt cx="3985145" cy="649535"/>
          </a:xfrm>
        </p:grpSpPr>
        <p:sp>
          <p:nvSpPr>
            <p:cNvPr id="50" name="CaixaDeTexto 21"/>
            <p:cNvSpPr txBox="1"/>
            <p:nvPr/>
          </p:nvSpPr>
          <p:spPr>
            <a:xfrm>
              <a:off x="2372368" y="4384238"/>
              <a:ext cx="3441700" cy="645160"/>
            </a:xfrm>
            <a:prstGeom prst="rect">
              <a:avLst/>
            </a:prstGeom>
            <a:solidFill>
              <a:srgbClr val="D4E3F7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>
              <a:spAutoFit/>
            </a:bodyPr>
            <a:p>
              <a:pPr algn="ctr">
                <a:defRPr/>
              </a:pPr>
              <a:r>
                <a:rPr lang="pt-BR" sz="3600" dirty="0" err="1" smtClean="0">
                  <a:solidFill>
                    <a:srgbClr val="000000"/>
                  </a:solidFill>
                  <a:latin typeface="DejaVu Sans" panose="020B0603030804020204" charset="0"/>
                  <a:cs typeface="DejaVu Sans" panose="020B0603030804020204" charset="0"/>
                </a:rPr>
                <a:t>Density</a:t>
              </a:r>
              <a:endParaRPr lang="pt-BR" sz="3600" dirty="0" smtClean="0">
                <a:solidFill>
                  <a:srgbClr val="000000"/>
                </a:solidFill>
                <a:latin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54" name="CaixaDeTexto 30"/>
            <p:cNvSpPr txBox="1"/>
            <p:nvPr/>
          </p:nvSpPr>
          <p:spPr>
            <a:xfrm>
              <a:off x="1828923" y="4388613"/>
              <a:ext cx="574941" cy="645160"/>
            </a:xfrm>
            <a:prstGeom prst="rect">
              <a:avLst/>
            </a:prstGeom>
            <a:solidFill>
              <a:srgbClr val="D4E3F7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>
              <a:spAutoFit/>
            </a:bodyPr>
            <a:p>
              <a:pPr algn="ctr">
                <a:defRPr/>
              </a:pPr>
              <a:r>
                <a:rPr lang="pt-BR" sz="3600" dirty="0" smtClean="0">
                  <a:solidFill>
                    <a:srgbClr val="000000"/>
                  </a:solidFill>
                  <a:latin typeface="DejaVu Sans" panose="020B0603030804020204" charset="0"/>
                  <a:cs typeface="DejaVu Sans" panose="020B0603030804020204" charset="0"/>
                </a:rPr>
                <a:t>4</a:t>
              </a:r>
              <a:endParaRPr lang="pt-BR" sz="3600" dirty="0" smtClean="0">
                <a:solidFill>
                  <a:srgbClr val="000000"/>
                </a:solidFill>
                <a:latin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37" name="Content Placeholder 36"/>
          <p:cNvSpPr/>
          <p:nvPr>
            <p:ph idx="1"/>
          </p:nvPr>
        </p:nvSpPr>
        <p:spPr>
          <a:xfrm>
            <a:off x="407670" y="1691005"/>
            <a:ext cx="6883400" cy="4909820"/>
          </a:xfrm>
        </p:spPr>
        <p:txBody>
          <a:bodyPr>
            <a:normAutofit/>
          </a:bodyPr>
          <a:p>
            <a:r>
              <a:rPr lang="en-US" altLang="en-US" sz="3200"/>
              <a:t>How many connection compared to the possible connections</a:t>
            </a:r>
            <a:endParaRPr lang="en-US" altLang="en-US" sz="3200"/>
          </a:p>
          <a:p>
            <a:pPr marL="0" indent="0">
              <a:buNone/>
            </a:pPr>
            <a:endParaRPr lang="en-US" altLang="en-US"/>
          </a:p>
        </p:txBody>
      </p:sp>
      <p:grpSp>
        <p:nvGrpSpPr>
          <p:cNvPr id="34" name="Group 33"/>
          <p:cNvGrpSpPr/>
          <p:nvPr/>
        </p:nvGrpSpPr>
        <p:grpSpPr>
          <a:xfrm>
            <a:off x="5990590" y="1903095"/>
            <a:ext cx="5126990" cy="4661535"/>
            <a:chOff x="10030" y="2771"/>
            <a:chExt cx="8074" cy="7341"/>
          </a:xfrm>
        </p:grpSpPr>
        <p:sp>
          <p:nvSpPr>
            <p:cNvPr id="15" name="Text Box 14"/>
            <p:cNvSpPr txBox="1"/>
            <p:nvPr/>
          </p:nvSpPr>
          <p:spPr>
            <a:xfrm rot="660000">
              <a:off x="14725" y="2771"/>
              <a:ext cx="120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2400" b="1">
                  <a:latin typeface="DejaVu Sans" panose="020B0603030804020204" charset="0"/>
                  <a:cs typeface="DejaVu Sans" panose="020B0603030804020204" charset="0"/>
                </a:rPr>
                <a:t>Y</a:t>
              </a:r>
              <a:r>
                <a:rPr lang="en-US" altLang="en-US" sz="2400" b="1" baseline="-25000">
                  <a:latin typeface="DejaVu Sans" panose="020B0603030804020204" charset="0"/>
                  <a:cs typeface="DejaVu Sans" panose="020B0603030804020204" charset="0"/>
                </a:rPr>
                <a:t>5</a:t>
              </a:r>
              <a:endParaRPr lang="en-US" altLang="en-US" sz="2400" b="1" baseline="-25000">
                <a:latin typeface="DejaVu Sans" panose="020B0603030804020204" charset="0"/>
                <a:cs typeface="DejaVu Sans" panose="020B0603030804020204" charset="0"/>
              </a:endParaRPr>
            </a:p>
          </p:txBody>
        </p:sp>
        <p:cxnSp>
          <p:nvCxnSpPr>
            <p:cNvPr id="10" name="Straight Arrow Connector 9"/>
            <p:cNvCxnSpPr>
              <a:endCxn id="30" idx="4"/>
            </p:cNvCxnSpPr>
            <p:nvPr/>
          </p:nvCxnSpPr>
          <p:spPr>
            <a:xfrm flipH="1" flipV="1">
              <a:off x="10819" y="6636"/>
              <a:ext cx="482" cy="2059"/>
            </a:xfrm>
            <a:prstGeom prst="straightConnector1">
              <a:avLst/>
            </a:prstGeom>
            <a:ln w="44450" cmpd="sng">
              <a:solidFill>
                <a:srgbClr val="FFC000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>
              <a:stCxn id="22" idx="5"/>
              <a:endCxn id="24" idx="1"/>
            </p:cNvCxnSpPr>
            <p:nvPr/>
          </p:nvCxnSpPr>
          <p:spPr>
            <a:xfrm>
              <a:off x="14362" y="7233"/>
              <a:ext cx="263" cy="192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 rot="660000">
              <a:off x="13789" y="6586"/>
              <a:ext cx="733" cy="705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rot="660000">
              <a:off x="16017" y="7200"/>
              <a:ext cx="1519" cy="461"/>
            </a:xfrm>
            <a:prstGeom prst="straightConnector1">
              <a:avLst/>
            </a:prstGeom>
            <a:ln w="28575" cmpd="thickThin">
              <a:noFill/>
              <a:prstDash val="lg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 rot="660000">
              <a:off x="14465" y="9098"/>
              <a:ext cx="733" cy="705"/>
            </a:xfrm>
            <a:prstGeom prst="ellipse">
              <a:avLst/>
            </a:prstGeom>
            <a:gradFill>
              <a:gsLst>
                <a:gs pos="0">
                  <a:srgbClr val="7B32B2"/>
                </a:gs>
                <a:gs pos="100000">
                  <a:srgbClr val="401A5D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2" idx="2"/>
            </p:cNvCxnSpPr>
            <p:nvPr/>
          </p:nvCxnSpPr>
          <p:spPr>
            <a:xfrm flipH="1" flipV="1">
              <a:off x="11066" y="6129"/>
              <a:ext cx="2730" cy="74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2" idx="7"/>
              <a:endCxn id="27" idx="2"/>
            </p:cNvCxnSpPr>
            <p:nvPr/>
          </p:nvCxnSpPr>
          <p:spPr>
            <a:xfrm flipV="1">
              <a:off x="14457" y="6037"/>
              <a:ext cx="1725" cy="70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 rot="660000">
              <a:off x="16175" y="5754"/>
              <a:ext cx="733" cy="705"/>
            </a:xfrm>
            <a:prstGeom prst="ellipse">
              <a:avLst/>
            </a:prstGeom>
            <a:gradFill>
              <a:gsLst>
                <a:gs pos="0">
                  <a:srgbClr val="7B32B2"/>
                </a:gs>
                <a:gs pos="100000">
                  <a:srgbClr val="401A5D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" name="Text Box 27"/>
            <p:cNvSpPr txBox="1"/>
            <p:nvPr/>
          </p:nvSpPr>
          <p:spPr>
            <a:xfrm rot="660000">
              <a:off x="13195" y="7303"/>
              <a:ext cx="120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2400" b="1">
                  <a:latin typeface="DejaVu Sans" panose="020B0603030804020204" charset="0"/>
                  <a:cs typeface="DejaVu Sans" panose="020B0603030804020204" charset="0"/>
                </a:rPr>
                <a:t>X</a:t>
              </a:r>
              <a:endParaRPr lang="en-US" altLang="en-US" sz="2400" b="1">
                <a:latin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29" name="Text Box 28"/>
            <p:cNvSpPr txBox="1"/>
            <p:nvPr/>
          </p:nvSpPr>
          <p:spPr>
            <a:xfrm rot="660000">
              <a:off x="15191" y="9388"/>
              <a:ext cx="120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2400" b="1">
                  <a:latin typeface="DejaVu Sans" panose="020B0603030804020204" charset="0"/>
                  <a:cs typeface="DejaVu Sans" panose="020B0603030804020204" charset="0"/>
                </a:rPr>
                <a:t>Y</a:t>
              </a:r>
              <a:r>
                <a:rPr lang="en-US" altLang="en-US" sz="2400" b="1" baseline="-25000">
                  <a:latin typeface="DejaVu Sans" panose="020B0603030804020204" charset="0"/>
                  <a:cs typeface="DejaVu Sans" panose="020B0603030804020204" charset="0"/>
                </a:rPr>
                <a:t>1</a:t>
              </a:r>
              <a:endParaRPr lang="en-US" altLang="en-US" sz="2400" b="1" baseline="-25000">
                <a:latin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 rot="660000">
              <a:off x="10519" y="5937"/>
              <a:ext cx="733" cy="705"/>
            </a:xfrm>
            <a:prstGeom prst="ellipse">
              <a:avLst/>
            </a:prstGeom>
            <a:gradFill>
              <a:gsLst>
                <a:gs pos="0">
                  <a:srgbClr val="7B32B2"/>
                </a:gs>
                <a:gs pos="100000">
                  <a:srgbClr val="401A5D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>
              <a:endCxn id="27" idx="4"/>
            </p:cNvCxnSpPr>
            <p:nvPr/>
          </p:nvCxnSpPr>
          <p:spPr>
            <a:xfrm flipV="1">
              <a:off x="14897" y="6453"/>
              <a:ext cx="1578" cy="319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 rot="660000">
              <a:off x="11014" y="8591"/>
              <a:ext cx="733" cy="705"/>
            </a:xfrm>
            <a:prstGeom prst="ellipse">
              <a:avLst/>
            </a:prstGeom>
            <a:gradFill>
              <a:gsLst>
                <a:gs pos="0">
                  <a:srgbClr val="7B32B2"/>
                </a:gs>
                <a:gs pos="100000">
                  <a:srgbClr val="401A5D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" name="Text Box 13"/>
            <p:cNvSpPr txBox="1"/>
            <p:nvPr/>
          </p:nvSpPr>
          <p:spPr>
            <a:xfrm rot="660000">
              <a:off x="10458" y="9034"/>
              <a:ext cx="120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2400" b="1">
                  <a:latin typeface="DejaVu Sans" panose="020B0603030804020204" charset="0"/>
                  <a:cs typeface="DejaVu Sans" panose="020B0603030804020204" charset="0"/>
                </a:rPr>
                <a:t>Y</a:t>
              </a:r>
              <a:r>
                <a:rPr lang="en-US" altLang="en-US" sz="2400" b="1" baseline="-25000">
                  <a:latin typeface="DejaVu Sans" panose="020B0603030804020204" charset="0"/>
                  <a:cs typeface="DejaVu Sans" panose="020B0603030804020204" charset="0"/>
                </a:rPr>
                <a:t>2</a:t>
              </a:r>
              <a:endParaRPr lang="en-US" altLang="en-US" sz="2400" b="1" baseline="-25000">
                <a:latin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7" name="Text Box 16"/>
            <p:cNvSpPr txBox="1"/>
            <p:nvPr/>
          </p:nvSpPr>
          <p:spPr>
            <a:xfrm rot="660000">
              <a:off x="10030" y="4930"/>
              <a:ext cx="120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2400" b="1">
                  <a:latin typeface="DejaVu Sans" panose="020B0603030804020204" charset="0"/>
                  <a:cs typeface="DejaVu Sans" panose="020B0603030804020204" charset="0"/>
                </a:rPr>
                <a:t>Y</a:t>
              </a:r>
              <a:r>
                <a:rPr lang="en-US" altLang="en-US" sz="2400" b="1" baseline="-25000">
                  <a:latin typeface="DejaVu Sans" panose="020B0603030804020204" charset="0"/>
                  <a:cs typeface="DejaVu Sans" panose="020B0603030804020204" charset="0"/>
                </a:rPr>
                <a:t>3</a:t>
              </a:r>
              <a:endParaRPr lang="en-US" altLang="en-US" sz="2400" b="1" baseline="-25000">
                <a:latin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9" name="Text Box 18"/>
            <p:cNvSpPr txBox="1"/>
            <p:nvPr/>
          </p:nvSpPr>
          <p:spPr>
            <a:xfrm rot="660000">
              <a:off x="16900" y="5219"/>
              <a:ext cx="120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2400" b="1">
                  <a:latin typeface="DejaVu Sans" panose="020B0603030804020204" charset="0"/>
                  <a:cs typeface="DejaVu Sans" panose="020B0603030804020204" charset="0"/>
                </a:rPr>
                <a:t>Y</a:t>
              </a:r>
              <a:r>
                <a:rPr lang="en-US" altLang="en-US" sz="2400" b="1" baseline="-25000">
                  <a:latin typeface="DejaVu Sans" panose="020B0603030804020204" charset="0"/>
                  <a:cs typeface="DejaVu Sans" panose="020B0603030804020204" charset="0"/>
                </a:rPr>
                <a:t>4</a:t>
              </a:r>
              <a:endParaRPr lang="en-US" altLang="en-US" sz="2400" b="1" baseline="-25000">
                <a:latin typeface="DejaVu Sans" panose="020B0603030804020204" charset="0"/>
                <a:cs typeface="DejaVu Sans" panose="020B0603030804020204" charset="0"/>
              </a:endParaRPr>
            </a:p>
          </p:txBody>
        </p:sp>
        <p:cxnSp>
          <p:nvCxnSpPr>
            <p:cNvPr id="11" name="Straight Arrow Connector 10"/>
            <p:cNvCxnSpPr>
              <a:stCxn id="24" idx="2"/>
            </p:cNvCxnSpPr>
            <p:nvPr/>
          </p:nvCxnSpPr>
          <p:spPr>
            <a:xfrm flipH="1" flipV="1">
              <a:off x="11710" y="9124"/>
              <a:ext cx="2762" cy="25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 rot="660000">
              <a:off x="14518" y="3444"/>
              <a:ext cx="733" cy="705"/>
            </a:xfrm>
            <a:prstGeom prst="ellipse">
              <a:avLst/>
            </a:prstGeom>
            <a:gradFill>
              <a:gsLst>
                <a:gs pos="0">
                  <a:srgbClr val="7B32B2"/>
                </a:gs>
                <a:gs pos="100000">
                  <a:srgbClr val="401A5D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>
              <a:stCxn id="30" idx="0"/>
              <a:endCxn id="13" idx="3"/>
            </p:cNvCxnSpPr>
            <p:nvPr/>
          </p:nvCxnSpPr>
          <p:spPr>
            <a:xfrm flipV="1">
              <a:off x="10953" y="3992"/>
              <a:ext cx="3629" cy="1952"/>
            </a:xfrm>
            <a:prstGeom prst="straightConnector1">
              <a:avLst/>
            </a:prstGeom>
            <a:ln w="44450" cmpd="sng">
              <a:solidFill>
                <a:srgbClr val="FFC000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>
              <a:stCxn id="27" idx="1"/>
              <a:endCxn id="13" idx="5"/>
            </p:cNvCxnSpPr>
            <p:nvPr/>
          </p:nvCxnSpPr>
          <p:spPr>
            <a:xfrm flipH="1" flipV="1">
              <a:off x="15092" y="4091"/>
              <a:ext cx="1242" cy="1721"/>
            </a:xfrm>
            <a:prstGeom prst="straightConnector1">
              <a:avLst/>
            </a:prstGeom>
            <a:ln w="44450" cmpd="sng">
              <a:solidFill>
                <a:srgbClr val="FFC000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2" idx="0"/>
              <a:endCxn id="13" idx="4"/>
            </p:cNvCxnSpPr>
            <p:nvPr/>
          </p:nvCxnSpPr>
          <p:spPr>
            <a:xfrm flipV="1">
              <a:off x="14223" y="4143"/>
              <a:ext cx="594" cy="2449"/>
            </a:xfrm>
            <a:prstGeom prst="straightConnector1">
              <a:avLst/>
            </a:prstGeom>
            <a:ln w="44450" cmpd="sng">
              <a:solidFill>
                <a:srgbClr val="FFC000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 flipV="1">
              <a:off x="11214" y="6559"/>
              <a:ext cx="3368" cy="2721"/>
            </a:xfrm>
            <a:prstGeom prst="straightConnector1">
              <a:avLst/>
            </a:prstGeom>
            <a:ln w="44450" cmpd="sng">
              <a:solidFill>
                <a:srgbClr val="FFC000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27" idx="3"/>
            </p:cNvCxnSpPr>
            <p:nvPr/>
          </p:nvCxnSpPr>
          <p:spPr>
            <a:xfrm flipH="1">
              <a:off x="10931" y="6302"/>
              <a:ext cx="5308" cy="296"/>
            </a:xfrm>
            <a:prstGeom prst="straightConnector1">
              <a:avLst/>
            </a:prstGeom>
            <a:ln w="44450" cmpd="sng">
              <a:solidFill>
                <a:srgbClr val="FFC000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8" idx="0"/>
            </p:cNvCxnSpPr>
            <p:nvPr/>
          </p:nvCxnSpPr>
          <p:spPr>
            <a:xfrm flipV="1">
              <a:off x="11448" y="4150"/>
              <a:ext cx="3212" cy="4447"/>
            </a:xfrm>
            <a:prstGeom prst="straightConnector1">
              <a:avLst/>
            </a:prstGeom>
            <a:ln w="44450" cmpd="sng">
              <a:solidFill>
                <a:srgbClr val="FFC000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11695" y="7034"/>
              <a:ext cx="2134" cy="1714"/>
            </a:xfrm>
            <a:prstGeom prst="straightConnector1">
              <a:avLst/>
            </a:prstGeom>
            <a:ln w="44450" cmpd="sng">
              <a:solidFill>
                <a:srgbClr val="FFC000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4" idx="0"/>
            </p:cNvCxnSpPr>
            <p:nvPr/>
          </p:nvCxnSpPr>
          <p:spPr>
            <a:xfrm flipV="1">
              <a:off x="14899" y="4124"/>
              <a:ext cx="98" cy="4980"/>
            </a:xfrm>
            <a:prstGeom prst="straightConnector1">
              <a:avLst/>
            </a:prstGeom>
            <a:ln w="44450" cmpd="sng">
              <a:solidFill>
                <a:srgbClr val="FFC000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8" idx="6"/>
              <a:endCxn id="27" idx="3"/>
            </p:cNvCxnSpPr>
            <p:nvPr/>
          </p:nvCxnSpPr>
          <p:spPr>
            <a:xfrm flipV="1">
              <a:off x="11740" y="6302"/>
              <a:ext cx="4499" cy="2712"/>
            </a:xfrm>
            <a:prstGeom prst="straightConnector1">
              <a:avLst/>
            </a:prstGeom>
            <a:ln w="44450" cmpd="sng">
              <a:solidFill>
                <a:srgbClr val="FFC000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" altLang="en-US" b="1">
                <a:solidFill>
                  <a:srgbClr val="002060"/>
                </a:solidFill>
                <a:latin typeface="DejaVu Sans" panose="020B0603030804020204" charset="0"/>
                <a:cs typeface="DejaVu Sans" panose="020B0603030804020204" charset="0"/>
                <a:sym typeface="+mn-ea"/>
              </a:rPr>
              <a:t>About me...</a:t>
            </a:r>
            <a:endParaRPr lang="" altLang="en-US" b="1">
              <a:solidFill>
                <a:srgbClr val="002060"/>
              </a:solidFill>
              <a:latin typeface="DejaVu Sans" panose="020B0603030804020204" charset="0"/>
              <a:cs typeface="DejaVu Sans" panose="020B0603030804020204" charset="0"/>
              <a:sym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81550" y="2760345"/>
            <a:ext cx="5451475" cy="50355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en-US">
                <a:latin typeface="DejaVu Sans" panose="020B0603030804020204" charset="0"/>
                <a:cs typeface="DejaVu Sans" panose="020B0603030804020204" charset="0"/>
              </a:rPr>
              <a:t>Ronaldo Ribeiro de Campos</a:t>
            </a:r>
            <a:endParaRPr lang="en-US" altLang="en-US">
              <a:latin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4" name="Subtitle 2"/>
          <p:cNvSpPr>
            <a:spLocks noGrp="1"/>
          </p:cNvSpPr>
          <p:nvPr/>
        </p:nvSpPr>
        <p:spPr>
          <a:xfrm>
            <a:off x="4211955" y="3366135"/>
            <a:ext cx="6591300" cy="5035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>
                <a:latin typeface="DejaVu Sans" panose="020B0603030804020204" charset="0"/>
                <a:cs typeface="DejaVu Sans" panose="020B0603030804020204" charset="0"/>
              </a:rPr>
              <a:t>ronaldodecampos.rc@gmail.com</a:t>
            </a:r>
            <a:endParaRPr lang="en-US" altLang="en-US">
              <a:latin typeface="DejaVu Sans" panose="020B0603030804020204" charset="0"/>
              <a:cs typeface="DejaVu Sans" panose="020B0603030804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6610" y="1904365"/>
            <a:ext cx="1562100" cy="185991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710055" y="4765040"/>
            <a:ext cx="8771890" cy="4298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200">
                <a:latin typeface="DejaVu Sans" panose="020B0603030804020204" charset="0"/>
                <a:cs typeface="DejaVu Sans" panose="020B0603030804020204" charset="0"/>
              </a:rPr>
              <a:t>https://github.com/ronaldodecampos/Roles-Sharing-Network</a:t>
            </a:r>
            <a:endParaRPr lang="en-US" sz="2200">
              <a:latin typeface="DejaVu Sans" panose="020B0603030804020204" charset="0"/>
              <a:cs typeface="DejaVu Sans" panose="020B0603030804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b="1">
                <a:solidFill>
                  <a:srgbClr val="002060"/>
                </a:solidFill>
                <a:latin typeface="DejaVu Sans" panose="020B0603030804020204" charset="0"/>
                <a:cs typeface="DejaVu Sans" panose="020B0603030804020204" charset="0"/>
                <a:sym typeface="+mn-ea"/>
              </a:rPr>
              <a:t>Network Behavior  -  Density</a:t>
            </a:r>
            <a:endParaRPr lang="en-US" altLang="en-US" b="1">
              <a:solidFill>
                <a:srgbClr val="002060"/>
              </a:solidFill>
              <a:latin typeface="DejaVu Sans" panose="020B0603030804020204" charset="0"/>
              <a:cs typeface="DejaVu Sans" panose="020B0603030804020204" charset="0"/>
              <a:sym typeface="+mn-ea"/>
            </a:endParaRPr>
          </a:p>
        </p:txBody>
      </p:sp>
      <p:graphicFrame>
        <p:nvGraphicFramePr>
          <p:cNvPr id="5" name="Table 4"/>
          <p:cNvGraphicFramePr/>
          <p:nvPr/>
        </p:nvGraphicFramePr>
        <p:xfrm>
          <a:off x="727075" y="1558290"/>
          <a:ext cx="10756900" cy="3295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8450"/>
              </a:tblGrid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800">
                          <a:latin typeface="DejaVu Sans" panose="020B0603030804020204" charset="0"/>
                          <a:cs typeface="DejaVu Sans" panose="020B0603030804020204" charset="0"/>
                        </a:rPr>
                        <a:t>Behavior</a:t>
                      </a:r>
                      <a:endParaRPr lang="en-US" altLang="en-US" sz="2800">
                        <a:latin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 anchor="t" anchorCtr="0"/>
                </a:tc>
              </a:tr>
              <a:tr h="27774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800">
                          <a:latin typeface="DejaVu Sans" panose="020B0603030804020204" charset="0"/>
                          <a:cs typeface="DejaVu Sans" panose="020B0603030804020204" charset="0"/>
                        </a:rPr>
                        <a:t>Low density = low </a:t>
                      </a:r>
                      <a:r>
                        <a:rPr lang="" altLang="en-US" sz="2800">
                          <a:latin typeface="DejaVu Sans" panose="020B0603030804020204" charset="0"/>
                          <a:cs typeface="DejaVu Sans" panose="020B0603030804020204" charset="0"/>
                        </a:rPr>
                        <a:t>possibliies of flow </a:t>
                      </a:r>
                      <a:endParaRPr lang="" altLang="en-US" sz="2800">
                        <a:latin typeface="DejaVu Sans" panose="020B0603030804020204" charset="0"/>
                        <a:cs typeface="DejaVu Sans" panose="020B0603030804020204" charset="0"/>
                      </a:endParaRPr>
                    </a:p>
                    <a:p>
                      <a:pPr>
                        <a:buNone/>
                      </a:pPr>
                      <a:endParaRPr lang="en-US" altLang="en-US" sz="2800">
                        <a:latin typeface="DejaVu Sans" panose="020B0603030804020204" charset="0"/>
                        <a:cs typeface="DejaVu Sans" panose="020B06030308040202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2800">
                          <a:latin typeface="DejaVu Sans" panose="020B0603030804020204" charset="0"/>
                          <a:cs typeface="DejaVu Sans" panose="020B0603030804020204" charset="0"/>
                        </a:rPr>
                        <a:t>High density =  </a:t>
                      </a:r>
                      <a:r>
                        <a:rPr lang="" altLang="en-US" sz="2800">
                          <a:latin typeface="DejaVu Sans" panose="020B0603030804020204" charset="0"/>
                          <a:cs typeface="DejaVu Sans" panose="020B0603030804020204" charset="0"/>
                        </a:rPr>
                        <a:t>Is it to much?  Overflow??</a:t>
                      </a:r>
                      <a:endParaRPr lang="" altLang="en-US" sz="2800">
                        <a:latin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/>
          <p:nvPr/>
        </p:nvGraphicFramePr>
        <p:xfrm>
          <a:off x="662305" y="5153660"/>
          <a:ext cx="10867390" cy="1463040"/>
        </p:xfrm>
        <a:graphic>
          <a:graphicData uri="http://schemas.openxmlformats.org/drawingml/2006/table">
            <a:tbl>
              <a:tblPr firstRow="1" lastRow="1">
                <a:tableStyleId>{0660B408-B3CF-4A94-85FC-2B1E0A45F4A2}</a:tableStyleId>
              </a:tblPr>
              <a:tblGrid>
                <a:gridCol w="10867390"/>
              </a:tblGrid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800"/>
                        <a:t>Challenges</a:t>
                      </a:r>
                      <a:endParaRPr lang="en-US" altLang="en-US" sz="2800"/>
                    </a:p>
                  </a:txBody>
                  <a:tcPr/>
                </a:tc>
              </a:tr>
              <a:tr h="4222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800"/>
                        <a:t>How to reach the optimized connections number?</a:t>
                      </a:r>
                      <a:endParaRPr lang="en-US" altLang="en-US" sz="28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/>
          <p:nvPr/>
        </p:nvGraphicFramePr>
        <p:xfrm>
          <a:off x="6206490" y="1558290"/>
          <a:ext cx="10756900" cy="3295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8450"/>
              </a:tblGrid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800">
                          <a:latin typeface="DejaVu Sans" panose="020B0603030804020204" charset="0"/>
                          <a:cs typeface="DejaVu Sans" panose="020B0603030804020204" charset="0"/>
                        </a:rPr>
                        <a:t>Actions</a:t>
                      </a:r>
                      <a:r>
                        <a:rPr lang="en-US" altLang="en-US" sz="2800"/>
                        <a:t> </a:t>
                      </a:r>
                      <a:endParaRPr lang="en-US" altLang="en-US" sz="2800"/>
                    </a:p>
                  </a:txBody>
                  <a:tcPr anchor="t" anchorCtr="0"/>
                </a:tc>
              </a:tr>
              <a:tr h="27774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800"/>
                        <a:t>Trying to find out the network model </a:t>
                      </a:r>
                      <a:r>
                        <a:rPr lang="" altLang="en-US" sz="2800"/>
                        <a:t>and understand the connections behavior</a:t>
                      </a:r>
                      <a:endParaRPr lang="" altLang="en-US" sz="28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 altLang="en-US" b="1">
                <a:solidFill>
                  <a:srgbClr val="002060"/>
                </a:solidFill>
                <a:latin typeface="DejaVu Sans" panose="020B0603030804020204" charset="0"/>
                <a:cs typeface="DejaVu Sans" panose="020B0603030804020204" charset="0"/>
                <a:sym typeface="+mn-ea"/>
              </a:rPr>
              <a:t>Measures  and Roles</a:t>
            </a:r>
            <a:br>
              <a:rPr lang="en-US" altLang="en-US">
                <a:sym typeface="+mn-ea"/>
              </a:rPr>
            </a:br>
            <a:endParaRPr lang="en-US"/>
          </a:p>
        </p:txBody>
      </p:sp>
      <p:grpSp>
        <p:nvGrpSpPr>
          <p:cNvPr id="55" name="Grupo 25"/>
          <p:cNvGrpSpPr/>
          <p:nvPr/>
        </p:nvGrpSpPr>
        <p:grpSpPr>
          <a:xfrm>
            <a:off x="1038438" y="1509676"/>
            <a:ext cx="3984235" cy="645548"/>
            <a:chOff x="1841624" y="5361969"/>
            <a:chExt cx="3984235" cy="645548"/>
          </a:xfrm>
        </p:grpSpPr>
        <p:sp>
          <p:nvSpPr>
            <p:cNvPr id="58" name="CaixaDeTexto 17"/>
            <p:cNvSpPr txBox="1"/>
            <p:nvPr/>
          </p:nvSpPr>
          <p:spPr>
            <a:xfrm>
              <a:off x="2384159" y="5362357"/>
              <a:ext cx="3441700" cy="645160"/>
            </a:xfrm>
            <a:prstGeom prst="rect">
              <a:avLst/>
            </a:prstGeom>
            <a:solidFill>
              <a:srgbClr val="D4E3F7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>
              <a:spAutoFit/>
            </a:bodyPr>
            <a:p>
              <a:pPr algn="ctr">
                <a:defRPr/>
              </a:pPr>
              <a:r>
                <a:rPr lang="pt-BR" sz="3600" dirty="0" err="1" smtClean="0">
                  <a:solidFill>
                    <a:srgbClr val="000000"/>
                  </a:solidFill>
                  <a:latin typeface="DejaVu Sans" panose="020B0603030804020204" charset="0"/>
                  <a:cs typeface="DejaVu Sans" panose="020B0603030804020204" charset="0"/>
                </a:rPr>
                <a:t>Betweeness</a:t>
              </a:r>
              <a:endParaRPr lang="pt-BR" sz="3600" dirty="0" err="1" smtClean="0">
                <a:solidFill>
                  <a:srgbClr val="000000"/>
                </a:solidFill>
                <a:latin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59" name="CaixaDeTexto 31"/>
            <p:cNvSpPr txBox="1"/>
            <p:nvPr/>
          </p:nvSpPr>
          <p:spPr>
            <a:xfrm>
              <a:off x="1841624" y="5361969"/>
              <a:ext cx="574941" cy="645160"/>
            </a:xfrm>
            <a:prstGeom prst="rect">
              <a:avLst/>
            </a:prstGeom>
            <a:solidFill>
              <a:srgbClr val="D4E3F7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>
              <a:spAutoFit/>
            </a:bodyPr>
            <a:p>
              <a:pPr algn="ctr">
                <a:defRPr/>
              </a:pPr>
              <a:r>
                <a:rPr lang="pt-BR" sz="3600" dirty="0" smtClean="0">
                  <a:solidFill>
                    <a:srgbClr val="000000"/>
                  </a:solidFill>
                  <a:latin typeface="DejaVu Sans" panose="020B0603030804020204" charset="0"/>
                  <a:cs typeface="DejaVu Sans" panose="020B0603030804020204" charset="0"/>
                </a:rPr>
                <a:t>5</a:t>
              </a:r>
              <a:endParaRPr lang="pt-BR" sz="3600" dirty="0" smtClean="0">
                <a:solidFill>
                  <a:srgbClr val="000000"/>
                </a:solidFill>
                <a:latin typeface="DejaVu Sans" panose="020B0603030804020204" charset="0"/>
                <a:cs typeface="DejaVu Sans" panose="020B0603030804020204" charset="0"/>
              </a:endParaRPr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 rot="1080000">
            <a:off x="9502775" y="4324985"/>
            <a:ext cx="964565" cy="292735"/>
          </a:xfrm>
          <a:prstGeom prst="straightConnector1">
            <a:avLst/>
          </a:prstGeom>
          <a:ln w="28575" cmpd="thickThin">
            <a:noFill/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36"/>
          <p:cNvSpPr/>
          <p:nvPr>
            <p:ph idx="1"/>
          </p:nvPr>
        </p:nvSpPr>
        <p:spPr>
          <a:xfrm>
            <a:off x="525780" y="3211830"/>
            <a:ext cx="6178550" cy="2140585"/>
          </a:xfrm>
        </p:spPr>
        <p:txBody>
          <a:bodyPr>
            <a:normAutofit/>
          </a:bodyPr>
          <a:p>
            <a:r>
              <a:rPr lang="en-US" altLang="en-US" sz="3200"/>
              <a:t>Gatekeeper</a:t>
            </a:r>
            <a:endParaRPr lang="en-US" altLang="en-US" sz="3200"/>
          </a:p>
          <a:p>
            <a:r>
              <a:rPr lang="en-US" altLang="en-US" sz="3200"/>
              <a:t>Information flux from a group to another</a:t>
            </a:r>
            <a:endParaRPr lang="en-US" altLang="en-US"/>
          </a:p>
        </p:txBody>
      </p:sp>
      <p:grpSp>
        <p:nvGrpSpPr>
          <p:cNvPr id="42" name="Group 41"/>
          <p:cNvGrpSpPr/>
          <p:nvPr/>
        </p:nvGrpSpPr>
        <p:grpSpPr>
          <a:xfrm>
            <a:off x="6259195" y="1483995"/>
            <a:ext cx="5567045" cy="4852670"/>
            <a:chOff x="9857" y="2337"/>
            <a:chExt cx="8767" cy="764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14585" y="6957"/>
              <a:ext cx="1116" cy="4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8" idx="0"/>
              <a:endCxn id="30" idx="4"/>
            </p:cNvCxnSpPr>
            <p:nvPr/>
          </p:nvCxnSpPr>
          <p:spPr>
            <a:xfrm flipV="1">
              <a:off x="11719" y="5729"/>
              <a:ext cx="941" cy="87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 rot="1080000">
              <a:off x="13980" y="6521"/>
              <a:ext cx="733" cy="705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 rot="1080000">
              <a:off x="15503" y="6708"/>
              <a:ext cx="733" cy="705"/>
            </a:xfrm>
            <a:prstGeom prst="ellipse">
              <a:avLst/>
            </a:prstGeom>
            <a:gradFill>
              <a:gsLst>
                <a:gs pos="0">
                  <a:srgbClr val="7B32B2"/>
                </a:gs>
                <a:gs pos="100000">
                  <a:srgbClr val="401A5D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rot="1080000" flipH="1" flipV="1">
              <a:off x="12885" y="5854"/>
              <a:ext cx="1279" cy="5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rot="1080000" flipV="1">
              <a:off x="14814" y="5491"/>
              <a:ext cx="619" cy="128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 rot="1080000">
              <a:off x="15440" y="5013"/>
              <a:ext cx="733" cy="705"/>
            </a:xfrm>
            <a:prstGeom prst="ellipse">
              <a:avLst/>
            </a:prstGeom>
            <a:gradFill>
              <a:gsLst>
                <a:gs pos="0">
                  <a:srgbClr val="7B32B2"/>
                </a:gs>
                <a:gs pos="100000">
                  <a:srgbClr val="401A5D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" name="Text Box 27"/>
            <p:cNvSpPr txBox="1"/>
            <p:nvPr/>
          </p:nvSpPr>
          <p:spPr>
            <a:xfrm rot="21420000">
              <a:off x="13826" y="7307"/>
              <a:ext cx="120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2400" b="1">
                  <a:latin typeface="DejaVu Sans" panose="020B0603030804020204" charset="0"/>
                  <a:cs typeface="DejaVu Sans" panose="020B0603030804020204" charset="0"/>
                </a:rPr>
                <a:t>X</a:t>
              </a:r>
              <a:endParaRPr lang="en-US" altLang="en-US" sz="2400" b="1">
                <a:latin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29" name="Text Box 28"/>
            <p:cNvSpPr txBox="1"/>
            <p:nvPr/>
          </p:nvSpPr>
          <p:spPr>
            <a:xfrm rot="240000">
              <a:off x="15403" y="7501"/>
              <a:ext cx="120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2400" b="1">
                  <a:latin typeface="DejaVu Sans" panose="020B0603030804020204" charset="0"/>
                  <a:cs typeface="DejaVu Sans" panose="020B0603030804020204" charset="0"/>
                </a:rPr>
                <a:t>Y</a:t>
              </a:r>
              <a:r>
                <a:rPr lang="en-US" altLang="en-US" sz="2400" b="1" baseline="-25000">
                  <a:latin typeface="DejaVu Sans" panose="020B0603030804020204" charset="0"/>
                  <a:cs typeface="DejaVu Sans" panose="020B0603030804020204" charset="0"/>
                </a:rPr>
                <a:t>1</a:t>
              </a:r>
              <a:endParaRPr lang="en-US" altLang="en-US" sz="2400" b="1" baseline="-25000">
                <a:latin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 rot="1080000">
              <a:off x="12402" y="5041"/>
              <a:ext cx="733" cy="70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11951" y="6940"/>
              <a:ext cx="2065" cy="2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 rot="1080000">
              <a:off x="11243" y="6589"/>
              <a:ext cx="733" cy="70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" name="Text Box 13"/>
            <p:cNvSpPr txBox="1"/>
            <p:nvPr/>
          </p:nvSpPr>
          <p:spPr>
            <a:xfrm rot="420000">
              <a:off x="11134" y="7393"/>
              <a:ext cx="120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2400" b="1">
                  <a:latin typeface="DejaVu Sans" panose="020B0603030804020204" charset="0"/>
                  <a:cs typeface="DejaVu Sans" panose="020B0603030804020204" charset="0"/>
                </a:rPr>
                <a:t>Y</a:t>
              </a:r>
              <a:r>
                <a:rPr lang="en-US" altLang="en-US" sz="2400" b="1" baseline="-25000">
                  <a:latin typeface="DejaVu Sans" panose="020B0603030804020204" charset="0"/>
                  <a:cs typeface="DejaVu Sans" panose="020B0603030804020204" charset="0"/>
                </a:rPr>
                <a:t>2</a:t>
              </a:r>
              <a:endParaRPr lang="en-US" altLang="en-US" sz="2400" b="1" baseline="-25000">
                <a:latin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7" name="Text Box 16"/>
            <p:cNvSpPr txBox="1"/>
            <p:nvPr/>
          </p:nvSpPr>
          <p:spPr>
            <a:xfrm rot="1080000">
              <a:off x="11400" y="4782"/>
              <a:ext cx="120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2400" b="1">
                  <a:latin typeface="DejaVu Sans" panose="020B0603030804020204" charset="0"/>
                  <a:cs typeface="DejaVu Sans" panose="020B0603030804020204" charset="0"/>
                </a:rPr>
                <a:t>Y</a:t>
              </a:r>
              <a:r>
                <a:rPr lang="en-US" altLang="en-US" sz="2400" b="1" baseline="-25000">
                  <a:latin typeface="DejaVu Sans" panose="020B0603030804020204" charset="0"/>
                  <a:cs typeface="DejaVu Sans" panose="020B0603030804020204" charset="0"/>
                </a:rPr>
                <a:t>3</a:t>
              </a:r>
              <a:endParaRPr lang="en-US" altLang="en-US" sz="2400" b="1" baseline="-25000">
                <a:latin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9" name="Text Box 18"/>
            <p:cNvSpPr txBox="1"/>
            <p:nvPr/>
          </p:nvSpPr>
          <p:spPr>
            <a:xfrm rot="1080000">
              <a:off x="16055" y="5213"/>
              <a:ext cx="120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2400" b="1">
                  <a:latin typeface="DejaVu Sans" panose="020B0603030804020204" charset="0"/>
                  <a:cs typeface="DejaVu Sans" panose="020B0603030804020204" charset="0"/>
                </a:rPr>
                <a:t>Y</a:t>
              </a:r>
              <a:r>
                <a:rPr lang="en-US" altLang="en-US" sz="2400" b="1" baseline="-25000">
                  <a:latin typeface="DejaVu Sans" panose="020B0603030804020204" charset="0"/>
                  <a:cs typeface="DejaVu Sans" panose="020B0603030804020204" charset="0"/>
                </a:rPr>
                <a:t>6</a:t>
              </a:r>
              <a:endParaRPr lang="en-US" altLang="en-US" sz="2400" b="1" baseline="-25000">
                <a:latin typeface="DejaVu Sans" panose="020B0603030804020204" charset="0"/>
                <a:cs typeface="DejaVu Sans" panose="020B0603030804020204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rot="420000" flipH="1" flipV="1">
              <a:off x="15752" y="5539"/>
              <a:ext cx="294" cy="133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Oval 2"/>
            <p:cNvSpPr/>
            <p:nvPr/>
          </p:nvSpPr>
          <p:spPr>
            <a:xfrm rot="1080000">
              <a:off x="10276" y="4928"/>
              <a:ext cx="733" cy="70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 rot="1080000">
              <a:off x="12617" y="2942"/>
              <a:ext cx="733" cy="70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8" idx="2"/>
              <a:endCxn id="3" idx="5"/>
            </p:cNvCxnSpPr>
            <p:nvPr/>
          </p:nvCxnSpPr>
          <p:spPr>
            <a:xfrm flipH="1" flipV="1">
              <a:off x="10812" y="5598"/>
              <a:ext cx="449" cy="123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30" idx="0"/>
            </p:cNvCxnSpPr>
            <p:nvPr/>
          </p:nvCxnSpPr>
          <p:spPr>
            <a:xfrm flipV="1">
              <a:off x="12877" y="3509"/>
              <a:ext cx="75" cy="15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endCxn id="4" idx="3"/>
            </p:cNvCxnSpPr>
            <p:nvPr/>
          </p:nvCxnSpPr>
          <p:spPr>
            <a:xfrm flipV="1">
              <a:off x="10812" y="3451"/>
              <a:ext cx="1848" cy="156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 Box 14"/>
            <p:cNvSpPr txBox="1"/>
            <p:nvPr/>
          </p:nvSpPr>
          <p:spPr>
            <a:xfrm rot="420000">
              <a:off x="9857" y="4037"/>
              <a:ext cx="120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2400" b="1">
                  <a:latin typeface="DejaVu Sans" panose="020B0603030804020204" charset="0"/>
                  <a:cs typeface="DejaVu Sans" panose="020B0603030804020204" charset="0"/>
                </a:rPr>
                <a:t>Y</a:t>
              </a:r>
              <a:r>
                <a:rPr lang="en-US" altLang="en-US" sz="2400" b="1" baseline="-25000">
                  <a:latin typeface="DejaVu Sans" panose="020B0603030804020204" charset="0"/>
                  <a:cs typeface="DejaVu Sans" panose="020B0603030804020204" charset="0"/>
                </a:rPr>
                <a:t>4</a:t>
              </a:r>
              <a:endParaRPr lang="en-US" altLang="en-US" sz="2400" b="1" baseline="-25000">
                <a:latin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6" name="Text Box 15"/>
            <p:cNvSpPr txBox="1"/>
            <p:nvPr/>
          </p:nvSpPr>
          <p:spPr>
            <a:xfrm rot="420000">
              <a:off x="12992" y="2337"/>
              <a:ext cx="120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2400" b="1">
                  <a:latin typeface="DejaVu Sans" panose="020B0603030804020204" charset="0"/>
                  <a:cs typeface="DejaVu Sans" panose="020B0603030804020204" charset="0"/>
                </a:rPr>
                <a:t>Y</a:t>
              </a:r>
              <a:r>
                <a:rPr lang="en-US" altLang="en-US" sz="2400" b="1" baseline="-25000">
                  <a:latin typeface="DejaVu Sans" panose="020B0603030804020204" charset="0"/>
                  <a:cs typeface="DejaVu Sans" panose="020B0603030804020204" charset="0"/>
                </a:rPr>
                <a:t>5</a:t>
              </a:r>
              <a:endParaRPr lang="en-US" altLang="en-US" sz="2400" b="1" baseline="-25000">
                <a:latin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 rot="1080000">
              <a:off x="16290" y="3813"/>
              <a:ext cx="733" cy="705"/>
            </a:xfrm>
            <a:prstGeom prst="ellipse">
              <a:avLst/>
            </a:prstGeom>
            <a:gradFill>
              <a:gsLst>
                <a:gs pos="0">
                  <a:srgbClr val="7B32B2"/>
                </a:gs>
                <a:gs pos="100000">
                  <a:srgbClr val="401A5D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 rot="1080000">
              <a:off x="17432" y="5854"/>
              <a:ext cx="733" cy="705"/>
            </a:xfrm>
            <a:prstGeom prst="ellipse">
              <a:avLst/>
            </a:prstGeom>
            <a:gradFill>
              <a:gsLst>
                <a:gs pos="0">
                  <a:srgbClr val="7B32B2"/>
                </a:gs>
                <a:gs pos="100000">
                  <a:srgbClr val="401A5D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 rot="1080000">
              <a:off x="16722" y="8599"/>
              <a:ext cx="733" cy="705"/>
            </a:xfrm>
            <a:prstGeom prst="ellipse">
              <a:avLst/>
            </a:prstGeom>
            <a:gradFill>
              <a:gsLst>
                <a:gs pos="0">
                  <a:srgbClr val="7B32B2"/>
                </a:gs>
                <a:gs pos="100000">
                  <a:srgbClr val="401A5D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>
              <a:stCxn id="21" idx="1"/>
            </p:cNvCxnSpPr>
            <p:nvPr/>
          </p:nvCxnSpPr>
          <p:spPr>
            <a:xfrm flipH="1" flipV="1">
              <a:off x="15972" y="7276"/>
              <a:ext cx="947" cy="135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endCxn id="20" idx="4"/>
            </p:cNvCxnSpPr>
            <p:nvPr/>
          </p:nvCxnSpPr>
          <p:spPr>
            <a:xfrm flipV="1">
              <a:off x="17210" y="6542"/>
              <a:ext cx="480" cy="214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0" idx="1"/>
            </p:cNvCxnSpPr>
            <p:nvPr/>
          </p:nvCxnSpPr>
          <p:spPr>
            <a:xfrm flipH="1" flipV="1">
              <a:off x="16918" y="4367"/>
              <a:ext cx="711" cy="152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endCxn id="18" idx="3"/>
            </p:cNvCxnSpPr>
            <p:nvPr/>
          </p:nvCxnSpPr>
          <p:spPr>
            <a:xfrm flipV="1">
              <a:off x="15908" y="4322"/>
              <a:ext cx="425" cy="72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 Box 34"/>
            <p:cNvSpPr txBox="1"/>
            <p:nvPr/>
          </p:nvSpPr>
          <p:spPr>
            <a:xfrm rot="240000">
              <a:off x="16462" y="9255"/>
              <a:ext cx="120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2400" b="1">
                  <a:latin typeface="DejaVu Sans" panose="020B0603030804020204" charset="0"/>
                  <a:cs typeface="DejaVu Sans" panose="020B0603030804020204" charset="0"/>
                </a:rPr>
                <a:t>Y</a:t>
              </a:r>
              <a:r>
                <a:rPr lang="en-US" altLang="en-US" sz="2400" b="1" baseline="-25000">
                  <a:latin typeface="DejaVu Sans" panose="020B0603030804020204" charset="0"/>
                  <a:cs typeface="DejaVu Sans" panose="020B0603030804020204" charset="0"/>
                </a:rPr>
                <a:t>7</a:t>
              </a:r>
              <a:endParaRPr lang="en-US" altLang="en-US" sz="2400" b="1" baseline="-25000">
                <a:latin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36" name="Text Box 35"/>
            <p:cNvSpPr txBox="1"/>
            <p:nvPr/>
          </p:nvSpPr>
          <p:spPr>
            <a:xfrm rot="240000">
              <a:off x="15996" y="2993"/>
              <a:ext cx="120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2400" b="1">
                  <a:latin typeface="DejaVu Sans" panose="020B0603030804020204" charset="0"/>
                  <a:cs typeface="DejaVu Sans" panose="020B0603030804020204" charset="0"/>
                </a:rPr>
                <a:t>Y</a:t>
              </a:r>
              <a:r>
                <a:rPr lang="en-US" altLang="en-US" sz="2400" b="1" baseline="-25000">
                  <a:latin typeface="DejaVu Sans" panose="020B0603030804020204" charset="0"/>
                  <a:cs typeface="DejaVu Sans" panose="020B0603030804020204" charset="0"/>
                </a:rPr>
                <a:t>8</a:t>
              </a:r>
              <a:endParaRPr lang="en-US" altLang="en-US" sz="2400" b="1" baseline="-25000">
                <a:latin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38" name="Text Box 37"/>
            <p:cNvSpPr txBox="1"/>
            <p:nvPr/>
          </p:nvSpPr>
          <p:spPr>
            <a:xfrm rot="240000">
              <a:off x="17420" y="5214"/>
              <a:ext cx="120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sz="2400" b="1">
                  <a:latin typeface="DejaVu Sans" panose="020B0603030804020204" charset="0"/>
                  <a:cs typeface="DejaVu Sans" panose="020B0603030804020204" charset="0"/>
                </a:rPr>
                <a:t>Y</a:t>
              </a:r>
              <a:r>
                <a:rPr lang="en-US" altLang="en-US" sz="2400" b="1" baseline="-25000">
                  <a:latin typeface="DejaVu Sans" panose="020B0603030804020204" charset="0"/>
                  <a:cs typeface="DejaVu Sans" panose="020B0603030804020204" charset="0"/>
                </a:rPr>
                <a:t>9</a:t>
              </a:r>
              <a:endParaRPr lang="en-US" altLang="en-US" sz="2400" b="1" baseline="-25000">
                <a:latin typeface="DejaVu Sans" panose="020B0603030804020204" charset="0"/>
                <a:cs typeface="DejaVu Sans" panose="020B0603030804020204" charset="0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16163" y="6360"/>
              <a:ext cx="1530" cy="72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 altLang="en-US" b="1">
                <a:solidFill>
                  <a:srgbClr val="002060"/>
                </a:solidFill>
                <a:latin typeface="DejaVu Sans" panose="020B0603030804020204" charset="0"/>
                <a:cs typeface="DejaVu Sans" panose="020B0603030804020204" charset="0"/>
                <a:sym typeface="+mn-ea"/>
              </a:rPr>
              <a:t>Network Behavior  -  Betweeness</a:t>
            </a:r>
            <a:endParaRPr lang="en-US" altLang="en-US" b="1">
              <a:solidFill>
                <a:srgbClr val="002060"/>
              </a:solidFill>
              <a:latin typeface="DejaVu Sans" panose="020B0603030804020204" charset="0"/>
              <a:cs typeface="DejaVu Sans" panose="020B0603030804020204" charset="0"/>
              <a:sym typeface="+mn-ea"/>
            </a:endParaRPr>
          </a:p>
        </p:txBody>
      </p:sp>
      <p:graphicFrame>
        <p:nvGraphicFramePr>
          <p:cNvPr id="5" name="Table 4"/>
          <p:cNvGraphicFramePr/>
          <p:nvPr/>
        </p:nvGraphicFramePr>
        <p:xfrm>
          <a:off x="727075" y="1558290"/>
          <a:ext cx="10756900" cy="3295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8450"/>
              </a:tblGrid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800">
                          <a:latin typeface="DejaVu Sans" panose="020B0603030804020204" charset="0"/>
                          <a:cs typeface="DejaVu Sans" panose="020B0603030804020204" charset="0"/>
                        </a:rPr>
                        <a:t>Behavior</a:t>
                      </a:r>
                      <a:endParaRPr lang="en-US" altLang="en-US" sz="2800">
                        <a:latin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 anchor="t" anchorCtr="0"/>
                </a:tc>
              </a:tr>
              <a:tr h="277749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2800">
                          <a:latin typeface="DejaVu Sans" panose="020B0603030804020204" charset="0"/>
                          <a:cs typeface="DejaVu Sans" panose="020B0603030804020204" charset="0"/>
                        </a:rPr>
                        <a:t>The groups are depending on few members to comunicate </a:t>
                      </a:r>
                      <a:endParaRPr lang="" altLang="en-US" sz="2800">
                        <a:latin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/>
          <p:nvPr/>
        </p:nvGraphicFramePr>
        <p:xfrm>
          <a:off x="717550" y="5071110"/>
          <a:ext cx="10867390" cy="1463040"/>
        </p:xfrm>
        <a:graphic>
          <a:graphicData uri="http://schemas.openxmlformats.org/drawingml/2006/table">
            <a:tbl>
              <a:tblPr firstRow="1" lastRow="1">
                <a:tableStyleId>{0660B408-B3CF-4A94-85FC-2B1E0A45F4A2}</a:tableStyleId>
              </a:tblPr>
              <a:tblGrid>
                <a:gridCol w="10867390"/>
              </a:tblGrid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800"/>
                        <a:t>Challenges</a:t>
                      </a:r>
                      <a:endParaRPr lang="en-US" altLang="en-US" sz="2800"/>
                    </a:p>
                  </a:txBody>
                  <a:tcPr/>
                </a:tc>
              </a:tr>
              <a:tr h="4222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800"/>
                        <a:t>How to balance the flux betwwen the groups? </a:t>
                      </a:r>
                      <a:endParaRPr lang="en-US" altLang="en-US" sz="28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/>
          <p:nvPr/>
        </p:nvGraphicFramePr>
        <p:xfrm>
          <a:off x="6206490" y="1558290"/>
          <a:ext cx="10756900" cy="3295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8450"/>
              </a:tblGrid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800">
                          <a:latin typeface="DejaVu Sans" panose="020B0603030804020204" charset="0"/>
                          <a:cs typeface="DejaVu Sans" panose="020B0603030804020204" charset="0"/>
                        </a:rPr>
                        <a:t>Actions</a:t>
                      </a:r>
                      <a:r>
                        <a:rPr lang="en-US" altLang="en-US" sz="2800"/>
                        <a:t> </a:t>
                      </a:r>
                      <a:endParaRPr lang="en-US" altLang="en-US" sz="2800"/>
                    </a:p>
                  </a:txBody>
                  <a:tcPr anchor="t" anchorCtr="0"/>
                </a:tc>
              </a:tr>
              <a:tr h="27774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800"/>
                        <a:t>Trying to understand how the high betweenss members are acting </a:t>
                      </a:r>
                      <a:endParaRPr lang="en-US" altLang="en-US" sz="2800"/>
                    </a:p>
                    <a:p>
                      <a:pPr>
                        <a:buNone/>
                      </a:pPr>
                      <a:r>
                        <a:rPr lang="en-US" altLang="en-US" sz="2800"/>
                        <a:t>Using techonology to work as a bridge between the groups</a:t>
                      </a:r>
                      <a:endParaRPr lang="en-US" altLang="en-US" sz="28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b="1">
                <a:solidFill>
                  <a:srgbClr val="002060"/>
                </a:solidFill>
                <a:latin typeface="DejaVu Sans" panose="020B0603030804020204" charset="0"/>
                <a:cs typeface="DejaVu Sans" panose="020B0603030804020204" charset="0"/>
                <a:sym typeface="+mn-ea"/>
              </a:rPr>
              <a:t>Frequency</a:t>
            </a:r>
            <a:endParaRPr lang="en-US" altLang="en-US" b="1">
              <a:solidFill>
                <a:srgbClr val="002060"/>
              </a:solidFill>
              <a:latin typeface="DejaVu Sans" panose="020B0603030804020204" charset="0"/>
              <a:cs typeface="DejaVu Sans" panose="020B0603030804020204" charset="0"/>
              <a:sym typeface="+mn-ea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261485" y="2257425"/>
            <a:ext cx="2822575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171950" y="2070100"/>
            <a:ext cx="3010535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219575" y="2419350"/>
            <a:ext cx="3010535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3089910" y="1691005"/>
            <a:ext cx="1187450" cy="11582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084060" y="1691005"/>
            <a:ext cx="1187450" cy="115824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089910" y="3380740"/>
            <a:ext cx="1187450" cy="11582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084060" y="3380740"/>
            <a:ext cx="1187450" cy="115824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277360" y="3959860"/>
            <a:ext cx="2822575" cy="0"/>
          </a:xfrm>
          <a:prstGeom prst="straightConnector1">
            <a:avLst/>
          </a:prstGeom>
          <a:ln w="2286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/>
          <p:nvPr/>
        </p:nvGraphicFramePr>
        <p:xfrm>
          <a:off x="838200" y="4939665"/>
          <a:ext cx="10867390" cy="1463040"/>
        </p:xfrm>
        <a:graphic>
          <a:graphicData uri="http://schemas.openxmlformats.org/drawingml/2006/table">
            <a:tbl>
              <a:tblPr firstRow="1" lastRow="1">
                <a:tableStyleId>{0660B408-B3CF-4A94-85FC-2B1E0A45F4A2}</a:tableStyleId>
              </a:tblPr>
              <a:tblGrid>
                <a:gridCol w="10867390"/>
              </a:tblGrid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700">
                          <a:latin typeface="DejaVu Sans" panose="020B0603030804020204" charset="0"/>
                          <a:cs typeface="DejaVu Sans" panose="020B0603030804020204" charset="0"/>
                        </a:rPr>
                        <a:t>Challenges</a:t>
                      </a:r>
                      <a:endParaRPr lang="en-US" altLang="en-US" sz="2700">
                        <a:latin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/>
                </a:tc>
              </a:tr>
              <a:tr h="4222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700">
                          <a:latin typeface="DejaVu Sans" panose="020B0603030804020204" charset="0"/>
                          <a:cs typeface="DejaVu Sans" panose="020B0603030804020204" charset="0"/>
                        </a:rPr>
                        <a:t>How to decide what a good frequency is? </a:t>
                      </a:r>
                      <a:endParaRPr lang="en-US" altLang="en-US" sz="2700">
                        <a:latin typeface="DejaVu Sans" panose="020B0603030804020204" charset="0"/>
                        <a:cs typeface="DejaVu Sans" panose="020B06030308040202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en-US" sz="2700">
                          <a:latin typeface="DejaVu Sans" panose="020B0603030804020204" charset="0"/>
                          <a:cs typeface="DejaVu Sans" panose="020B0603030804020204" charset="0"/>
                        </a:rPr>
                        <a:t>How to feed the information to keep the network alive?</a:t>
                      </a:r>
                      <a:endParaRPr lang="en-US" altLang="en-US" sz="2700">
                        <a:latin typeface="DejaVu Sans" panose="020B0603030804020204" charset="0"/>
                        <a:cs typeface="DejaVu Sans" panose="020B06030308040202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4" grpId="0" bldLvl="0" animBg="1"/>
      <p:bldP spid="15" grpId="0" bldLvl="0" animBg="1"/>
      <p:bldP spid="16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 b="1">
                <a:solidFill>
                  <a:srgbClr val="002060"/>
                </a:solidFill>
                <a:latin typeface="DejaVu Sans" panose="020B0603030804020204" charset="0"/>
                <a:cs typeface="DejaVu Sans" panose="020B0603030804020204" charset="0"/>
                <a:sym typeface="+mn-ea"/>
              </a:rPr>
              <a:t>WE ARE ALL CONNECTED!</a:t>
            </a:r>
            <a:endParaRPr lang="en-US" altLang="en-US" b="1">
              <a:solidFill>
                <a:srgbClr val="002060"/>
              </a:solidFill>
              <a:latin typeface="DejaVu Sans" panose="020B0603030804020204" charset="0"/>
              <a:cs typeface="DejaVu Sans" panose="020B0603030804020204" charset="0"/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6635" y="2447290"/>
            <a:ext cx="4685665" cy="366458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657225" y="2966720"/>
            <a:ext cx="2899410" cy="204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altLang="en-US" b="1">
                <a:solidFill>
                  <a:srgbClr val="002060"/>
                </a:solidFill>
                <a:latin typeface="DejaVu Sans" panose="020B0603030804020204" charset="0"/>
                <a:cs typeface="DejaVu Sans" panose="020B0603030804020204" charset="0"/>
                <a:sym typeface="+mn-ea"/>
              </a:rPr>
              <a:t>THANK YOU!</a:t>
            </a:r>
            <a:endParaRPr lang="en-US" altLang="en-US"/>
          </a:p>
        </p:txBody>
      </p:sp>
      <p:sp>
        <p:nvSpPr>
          <p:cNvPr id="3" name="Title 1"/>
          <p:cNvSpPr>
            <a:spLocks noGrp="1"/>
          </p:cNvSpPr>
          <p:nvPr/>
        </p:nvSpPr>
        <p:spPr>
          <a:xfrm>
            <a:off x="838835" y="6111875"/>
            <a:ext cx="10515600" cy="628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2000" b="1">
                <a:solidFill>
                  <a:srgbClr val="002060"/>
                </a:solidFill>
                <a:latin typeface="DejaVu Sans" panose="020B0603030804020204" charset="0"/>
                <a:cs typeface="DejaVu Sans" panose="020B0603030804020204" charset="0"/>
                <a:sym typeface="+mn-ea"/>
              </a:rPr>
              <a:t>Images from Pixabay https://pixabaycom</a:t>
            </a:r>
            <a:endParaRPr lang="en-US" altLang="en-US" sz="2000"/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8504555" y="3548380"/>
            <a:ext cx="3112135" cy="1165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altLang="en-US" b="1">
                <a:solidFill>
                  <a:srgbClr val="002060"/>
                </a:solidFill>
                <a:latin typeface="DejaVu Sans" panose="020B0603030804020204" charset="0"/>
                <a:cs typeface="DejaVu Sans" panose="020B0603030804020204" charset="0"/>
                <a:sym typeface="+mn-ea"/>
              </a:rPr>
              <a:t>THANKS</a:t>
            </a:r>
            <a:endParaRPr lang="en-US" altLang="en-US" b="1">
              <a:solidFill>
                <a:srgbClr val="002060"/>
              </a:solidFill>
              <a:latin typeface="DejaVu Sans" panose="020B0603030804020204" charset="0"/>
              <a:cs typeface="DejaVu Sans" panose="020B0603030804020204" charset="0"/>
              <a:sym typeface="+mn-ea"/>
            </a:endParaRPr>
          </a:p>
          <a:p>
            <a:pPr algn="ctr"/>
            <a:r>
              <a:rPr lang="en-US" altLang="en-US" b="1">
                <a:solidFill>
                  <a:srgbClr val="002060"/>
                </a:solidFill>
                <a:latin typeface="DejaVu Sans" panose="020B0603030804020204" charset="0"/>
                <a:cs typeface="DejaVu Sans" panose="020B0603030804020204" charset="0"/>
                <a:sym typeface="+mn-ea"/>
              </a:rPr>
              <a:t> MOZILLA !</a:t>
            </a:r>
            <a:endParaRPr lang="en-US" altLang="en-US" b="1">
              <a:solidFill>
                <a:srgbClr val="002060"/>
              </a:solidFill>
              <a:latin typeface="DejaVu Sans" panose="020B0603030804020204" charset="0"/>
              <a:cs typeface="DejaVu Sans" panose="020B0603030804020204" charset="0"/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644140" y="1582420"/>
            <a:ext cx="690435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en-US" sz="4000" b="1">
                <a:solidFill>
                  <a:srgbClr val="002060"/>
                </a:solidFill>
                <a:latin typeface="DejaVu Sans" panose="020B0603030804020204" charset="0"/>
                <a:cs typeface="DejaVu Sans" panose="020B0603030804020204" charset="0"/>
                <a:sym typeface="+mn-ea"/>
              </a:rPr>
              <a:t>I'm glad you came! </a:t>
            </a:r>
            <a:endParaRPr lang="en-US"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 b="1">
                <a:solidFill>
                  <a:srgbClr val="002060"/>
                </a:solidFill>
                <a:latin typeface="DejaVu Sans" panose="020B0603030804020204" charset="0"/>
                <a:cs typeface="DejaVu Sans" panose="020B0603030804020204" charset="0"/>
                <a:sym typeface="+mn-ea"/>
              </a:rPr>
              <a:t>Work Time</a:t>
            </a:r>
            <a:endParaRPr lang="en-US" altLang="en-US" b="1">
              <a:solidFill>
                <a:srgbClr val="002060"/>
              </a:solidFill>
              <a:latin typeface="DejaVu Sans" panose="020B0603030804020204" charset="0"/>
              <a:cs typeface="DejaVu Sans" panose="020B0603030804020204" charset="0"/>
              <a:sym typeface="+mn-ea"/>
            </a:endParaRPr>
          </a:p>
        </p:txBody>
      </p:sp>
      <p:sp>
        <p:nvSpPr>
          <p:cNvPr id="5" name="Content Placeholder 4"/>
          <p:cNvSpPr/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en-US"/>
              <a:t>1 - Find your group color</a:t>
            </a:r>
            <a:endParaRPr lang="en-US" altLang="en-US"/>
          </a:p>
          <a:p>
            <a:r>
              <a:rPr lang="en-US" altLang="en-US"/>
              <a:t>2 - Introduce yourself (briefly)</a:t>
            </a:r>
            <a:endParaRPr lang="en-US" altLang="en-US"/>
          </a:p>
          <a:p>
            <a:r>
              <a:rPr lang="en-US" altLang="en-US"/>
              <a:t>3 - Answer the questions (1, 2) and hand the form to the speaker</a:t>
            </a:r>
            <a:endParaRPr lang="en-US" altLang="en-US"/>
          </a:p>
          <a:p>
            <a:r>
              <a:rPr lang="en-US" altLang="en-US"/>
              <a:t>4 - Discuss with your group about the questions: Which is the institution does your group trust the most in order to get information about technology? Why?</a:t>
            </a:r>
            <a:endParaRPr lang="en-US" altLang="en-US"/>
          </a:p>
          <a:p>
            <a:r>
              <a:rPr lang="en-US" altLang="en-US"/>
              <a:t>5 - Talk (present) to the other groups the answer of question discussed at the step 4</a:t>
            </a:r>
            <a:endParaRPr lang="en-US" altLang="en-US"/>
          </a:p>
          <a:p>
            <a:r>
              <a:rPr lang="en-US" altLang="en-US"/>
              <a:t> 6 - Our own network and analysis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1"/>
          <p:cNvSpPr>
            <a:spLocks noGrp="1"/>
          </p:cNvSpPr>
          <p:nvPr/>
        </p:nvSpPr>
        <p:spPr>
          <a:xfrm>
            <a:off x="838200" y="4019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b="1">
                <a:solidFill>
                  <a:srgbClr val="002060"/>
                </a:solidFill>
                <a:latin typeface="DejaVu Sans" panose="020B0603030804020204" charset="0"/>
                <a:cs typeface="DejaVu Sans" panose="020B0603030804020204" charset="0"/>
                <a:sym typeface="+mn-ea"/>
              </a:rPr>
              <a:t> Knowledge?</a:t>
            </a:r>
            <a:endParaRPr lang="en-US" altLang="en-US" b="1">
              <a:solidFill>
                <a:srgbClr val="002060"/>
              </a:solidFill>
              <a:latin typeface="DejaVu Sans" panose="020B0603030804020204" charset="0"/>
              <a:cs typeface="DejaVu Sans" panose="020B0603030804020204" charset="0"/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04790" y="2338070"/>
            <a:ext cx="1312545" cy="108648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49885" y="2163445"/>
            <a:ext cx="4305300" cy="3238500"/>
            <a:chOff x="2535" y="3076"/>
            <a:chExt cx="6780" cy="51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2535" y="3076"/>
              <a:ext cx="6780" cy="51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535" y="3662"/>
              <a:ext cx="1762" cy="17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atin typeface="Arial" panose="020B0604020202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305040" y="2338070"/>
            <a:ext cx="4305300" cy="3238500"/>
            <a:chOff x="11100" y="3076"/>
            <a:chExt cx="6780" cy="51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00" y="3076"/>
              <a:ext cx="6780" cy="51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16118" y="3772"/>
              <a:ext cx="1762" cy="17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atin typeface="Arial" panose="020B0604020202020204" pitchFamily="34" charset="0"/>
              </a:endParaRPr>
            </a:p>
          </p:txBody>
        </p:sp>
      </p:grpSp>
      <p:sp>
        <p:nvSpPr>
          <p:cNvPr id="11" name="Right Arrow 10"/>
          <p:cNvSpPr/>
          <p:nvPr/>
        </p:nvSpPr>
        <p:spPr>
          <a:xfrm>
            <a:off x="4448810" y="2535555"/>
            <a:ext cx="937895" cy="690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6617335" y="2536190"/>
            <a:ext cx="937895" cy="690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70840" y="1537970"/>
            <a:ext cx="11278870" cy="5062220"/>
            <a:chOff x="1320" y="2721"/>
            <a:chExt cx="17762" cy="7972"/>
          </a:xfrm>
        </p:grpSpPr>
        <p:sp>
          <p:nvSpPr>
            <p:cNvPr id="5" name="Rectangle 4"/>
            <p:cNvSpPr/>
            <p:nvPr/>
          </p:nvSpPr>
          <p:spPr>
            <a:xfrm>
              <a:off x="1320" y="2721"/>
              <a:ext cx="17762" cy="797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10" y="2808"/>
              <a:ext cx="8794" cy="779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b="1">
                <a:solidFill>
                  <a:srgbClr val="002060"/>
                </a:solidFill>
                <a:latin typeface="DejaVu Sans" panose="020B0603030804020204" charset="0"/>
                <a:cs typeface="DejaVu Sans" panose="020B0603030804020204" charset="0"/>
                <a:sym typeface="+mn-ea"/>
              </a:rPr>
              <a:t>Social Network: What is that?</a:t>
            </a:r>
            <a:endParaRPr lang="en-US" altLang="en-US">
              <a:solidFill>
                <a:srgbClr val="002060"/>
              </a:solidFill>
              <a:latin typeface="DejaVu Sans" panose="020B0603030804020204" charset="0"/>
              <a:cs typeface="DejaVu Sans" panose="020B0603030804020204" charset="0"/>
              <a:sym typeface="+mn-ea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501015" y="1403985"/>
            <a:ext cx="3681730" cy="2031365"/>
            <a:chOff x="1048" y="1911"/>
            <a:chExt cx="5798" cy="3199"/>
          </a:xfrm>
        </p:grpSpPr>
        <p:sp>
          <p:nvSpPr>
            <p:cNvPr id="9" name="Text Box 8"/>
            <p:cNvSpPr txBox="1"/>
            <p:nvPr/>
          </p:nvSpPr>
          <p:spPr>
            <a:xfrm>
              <a:off x="1048" y="4530"/>
              <a:ext cx="550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b="1">
                  <a:latin typeface="DejaVu Sans" panose="020B0603030804020204" charset="0"/>
                  <a:cs typeface="DejaVu Sans" panose="020B0603030804020204" charset="0"/>
                </a:rPr>
                <a:t>Family</a:t>
              </a:r>
              <a:endParaRPr lang="en-US" altLang="en-US" b="1">
                <a:latin typeface="DejaVu Sans" panose="020B0603030804020204" charset="0"/>
                <a:cs typeface="DejaVu Sans" panose="020B0603030804020204" charset="0"/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48" y="1911"/>
              <a:ext cx="5798" cy="2899"/>
            </a:xfrm>
            <a:prstGeom prst="rect">
              <a:avLst/>
            </a:prstGeom>
          </p:spPr>
        </p:pic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43020"/>
            <a:ext cx="4039870" cy="2933065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8070215" y="1671955"/>
            <a:ext cx="3865880" cy="2476500"/>
            <a:chOff x="12372" y="2995"/>
            <a:chExt cx="6088" cy="3900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80" y="2995"/>
              <a:ext cx="5280" cy="3900"/>
            </a:xfrm>
            <a:prstGeom prst="rect">
              <a:avLst/>
            </a:prstGeom>
          </p:spPr>
        </p:pic>
        <p:sp>
          <p:nvSpPr>
            <p:cNvPr id="8" name="Text Box 7"/>
            <p:cNvSpPr txBox="1"/>
            <p:nvPr/>
          </p:nvSpPr>
          <p:spPr>
            <a:xfrm>
              <a:off x="12372" y="5472"/>
              <a:ext cx="550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b="1">
                  <a:latin typeface="DejaVu Sans" panose="020B0603030804020204" charset="0"/>
                  <a:cs typeface="DejaVu Sans" panose="020B0603030804020204" charset="0"/>
                </a:rPr>
                <a:t>Friends</a:t>
              </a:r>
              <a:endParaRPr lang="en-US" altLang="en-US" b="1">
                <a:latin typeface="DejaVu Sans" panose="020B0603030804020204" charset="0"/>
                <a:cs typeface="DejaVu Sans" panose="020B060303080402020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654290" y="4057650"/>
            <a:ext cx="3802380" cy="2567305"/>
            <a:chOff x="10448" y="6533"/>
            <a:chExt cx="5988" cy="4043"/>
          </a:xfrm>
        </p:grpSpPr>
        <p:sp>
          <p:nvSpPr>
            <p:cNvPr id="7" name="Text Box 6"/>
            <p:cNvSpPr txBox="1"/>
            <p:nvPr/>
          </p:nvSpPr>
          <p:spPr>
            <a:xfrm>
              <a:off x="10928" y="9996"/>
              <a:ext cx="550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en-US" b="1">
                  <a:latin typeface="DejaVu Sans" panose="020B0603030804020204" charset="0"/>
                  <a:cs typeface="DejaVu Sans" panose="020B0603030804020204" charset="0"/>
                </a:rPr>
                <a:t>School</a:t>
              </a:r>
              <a:endParaRPr lang="en-US" altLang="en-US" b="1">
                <a:latin typeface="DejaVu Sans" panose="020B0603030804020204" charset="0"/>
                <a:cs typeface="DejaVu Sans" panose="020B0603030804020204" charset="0"/>
              </a:endParaRP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48" y="6533"/>
              <a:ext cx="5170" cy="3943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960" y="1386205"/>
            <a:ext cx="11562080" cy="5238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9720"/>
            <a:ext cx="10515600" cy="1325563"/>
          </a:xfrm>
        </p:spPr>
        <p:txBody>
          <a:bodyPr/>
          <a:p>
            <a:pPr algn="ctr"/>
            <a:r>
              <a:rPr lang="en-US" b="1">
                <a:solidFill>
                  <a:srgbClr val="002060"/>
                </a:solidFill>
                <a:latin typeface="DejaVu Sans" panose="020B0603030804020204" charset="0"/>
                <a:cs typeface="DejaVu Sans" panose="020B0603030804020204" charset="0"/>
                <a:sym typeface="+mn-ea"/>
              </a:rPr>
              <a:t>How to understand it? </a:t>
            </a:r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583" y="3486943"/>
            <a:ext cx="1096961" cy="109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364" y="3486944"/>
            <a:ext cx="1096961" cy="109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Conector de seta reta 3"/>
          <p:cNvCxnSpPr>
            <a:stCxn id="5" idx="3"/>
            <a:endCxn id="6" idx="1"/>
          </p:cNvCxnSpPr>
          <p:nvPr/>
        </p:nvCxnSpPr>
        <p:spPr bwMode="auto">
          <a:xfrm>
            <a:off x="5255419" y="4035424"/>
            <a:ext cx="2233295" cy="0"/>
          </a:xfrm>
          <a:prstGeom prst="straightConnector1">
            <a:avLst/>
          </a:prstGeom>
          <a:solidFill>
            <a:schemeClr val="bg2"/>
          </a:solidFill>
          <a:ln w="127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373" y="2362995"/>
            <a:ext cx="1096961" cy="109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Conector de seta reta 13"/>
          <p:cNvCxnSpPr/>
          <p:nvPr/>
        </p:nvCxnSpPr>
        <p:spPr bwMode="auto">
          <a:xfrm flipH="1" flipV="1">
            <a:off x="6794501" y="3019425"/>
            <a:ext cx="953295" cy="675479"/>
          </a:xfrm>
          <a:prstGeom prst="straightConnector1">
            <a:avLst/>
          </a:prstGeom>
          <a:solidFill>
            <a:schemeClr val="bg2"/>
          </a:solidFill>
          <a:ln w="127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763" y="4682715"/>
            <a:ext cx="1096961" cy="109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Conector de seta reta 16"/>
          <p:cNvCxnSpPr/>
          <p:nvPr/>
        </p:nvCxnSpPr>
        <p:spPr bwMode="auto">
          <a:xfrm flipV="1">
            <a:off x="5660627" y="3332954"/>
            <a:ext cx="657226" cy="1475579"/>
          </a:xfrm>
          <a:prstGeom prst="straightConnector1">
            <a:avLst/>
          </a:prstGeom>
          <a:solidFill>
            <a:schemeClr val="bg2"/>
          </a:solidFill>
          <a:ln w="127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Conector de seta reta 18"/>
          <p:cNvCxnSpPr/>
          <p:nvPr/>
        </p:nvCxnSpPr>
        <p:spPr bwMode="auto">
          <a:xfrm flipH="1" flipV="1">
            <a:off x="4975226" y="4365625"/>
            <a:ext cx="264318" cy="550071"/>
          </a:xfrm>
          <a:prstGeom prst="straightConnector1">
            <a:avLst/>
          </a:prstGeom>
          <a:solidFill>
            <a:schemeClr val="bg2"/>
          </a:solidFill>
          <a:ln w="127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583" y="2229643"/>
            <a:ext cx="1096961" cy="109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Conector de seta reta 21"/>
          <p:cNvCxnSpPr/>
          <p:nvPr/>
        </p:nvCxnSpPr>
        <p:spPr bwMode="auto">
          <a:xfrm>
            <a:off x="5426869" y="2784473"/>
            <a:ext cx="467517" cy="25400"/>
          </a:xfrm>
          <a:prstGeom prst="straightConnector1">
            <a:avLst/>
          </a:prstGeom>
          <a:solidFill>
            <a:schemeClr val="bg2"/>
          </a:solidFill>
          <a:ln w="127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663" y="5175251"/>
            <a:ext cx="1096961" cy="109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Conector de seta reta 25"/>
          <p:cNvCxnSpPr/>
          <p:nvPr/>
        </p:nvCxnSpPr>
        <p:spPr bwMode="auto">
          <a:xfrm flipV="1">
            <a:off x="6596062" y="3305175"/>
            <a:ext cx="1" cy="1969294"/>
          </a:xfrm>
          <a:prstGeom prst="straightConnector1">
            <a:avLst/>
          </a:prstGeom>
          <a:solidFill>
            <a:schemeClr val="bg2"/>
          </a:solidFill>
          <a:ln w="127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282" y="2197892"/>
            <a:ext cx="1096961" cy="109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8" name="Conector de seta reta 30"/>
          <p:cNvCxnSpPr/>
          <p:nvPr/>
        </p:nvCxnSpPr>
        <p:spPr bwMode="auto">
          <a:xfrm>
            <a:off x="3222625" y="3019425"/>
            <a:ext cx="4402139" cy="863600"/>
          </a:xfrm>
          <a:prstGeom prst="straightConnector1">
            <a:avLst/>
          </a:prstGeom>
          <a:solidFill>
            <a:schemeClr val="bg2"/>
          </a:solidFill>
          <a:ln w="127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099" y="4808533"/>
            <a:ext cx="1096961" cy="109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2" name="Conector de seta reta 34"/>
          <p:cNvCxnSpPr/>
          <p:nvPr/>
        </p:nvCxnSpPr>
        <p:spPr bwMode="auto">
          <a:xfrm>
            <a:off x="3895725" y="5394323"/>
            <a:ext cx="1176338" cy="23014"/>
          </a:xfrm>
          <a:prstGeom prst="straightConnector1">
            <a:avLst/>
          </a:prstGeom>
          <a:solidFill>
            <a:schemeClr val="bg2"/>
          </a:solidFill>
          <a:ln w="127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2864" y="2911475"/>
            <a:ext cx="1096961" cy="109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7" name="Conector de seta reta 38"/>
          <p:cNvCxnSpPr/>
          <p:nvPr/>
        </p:nvCxnSpPr>
        <p:spPr bwMode="auto">
          <a:xfrm flipV="1">
            <a:off x="6953052" y="3712770"/>
            <a:ext cx="2186384" cy="1830380"/>
          </a:xfrm>
          <a:prstGeom prst="straightConnector1">
            <a:avLst/>
          </a:prstGeom>
          <a:solidFill>
            <a:schemeClr val="bg2"/>
          </a:solidFill>
          <a:ln w="127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Conector de seta reta 41"/>
          <p:cNvCxnSpPr/>
          <p:nvPr/>
        </p:nvCxnSpPr>
        <p:spPr bwMode="auto">
          <a:xfrm flipH="1">
            <a:off x="3768727" y="4365625"/>
            <a:ext cx="622298" cy="632618"/>
          </a:xfrm>
          <a:prstGeom prst="straightConnector1">
            <a:avLst/>
          </a:prstGeom>
          <a:solidFill>
            <a:schemeClr val="bg2"/>
          </a:solidFill>
          <a:ln w="127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Conector de seta reta 45"/>
          <p:cNvCxnSpPr/>
          <p:nvPr/>
        </p:nvCxnSpPr>
        <p:spPr bwMode="auto">
          <a:xfrm flipH="1">
            <a:off x="3353196" y="2689224"/>
            <a:ext cx="1288258" cy="120649"/>
          </a:xfrm>
          <a:prstGeom prst="straightConnector1">
            <a:avLst/>
          </a:prstGeom>
          <a:solidFill>
            <a:schemeClr val="bg2"/>
          </a:solidFill>
          <a:ln w="127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Conector de seta reta 48"/>
          <p:cNvCxnSpPr/>
          <p:nvPr/>
        </p:nvCxnSpPr>
        <p:spPr bwMode="auto">
          <a:xfrm flipH="1" flipV="1">
            <a:off x="3070225" y="3108325"/>
            <a:ext cx="1193802" cy="859632"/>
          </a:xfrm>
          <a:prstGeom prst="straightConnector1">
            <a:avLst/>
          </a:prstGeom>
          <a:solidFill>
            <a:schemeClr val="bg2"/>
          </a:solidFill>
          <a:ln w="127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Conector de seta reta 50"/>
          <p:cNvCxnSpPr/>
          <p:nvPr/>
        </p:nvCxnSpPr>
        <p:spPr bwMode="auto">
          <a:xfrm flipH="1">
            <a:off x="5122864" y="3205955"/>
            <a:ext cx="939799" cy="638970"/>
          </a:xfrm>
          <a:prstGeom prst="straightConnector1">
            <a:avLst/>
          </a:prstGeom>
          <a:solidFill>
            <a:schemeClr val="bg2"/>
          </a:solidFill>
          <a:ln w="127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Elipse 1"/>
          <p:cNvSpPr/>
          <p:nvPr/>
        </p:nvSpPr>
        <p:spPr bwMode="auto">
          <a:xfrm>
            <a:off x="318770" y="3311525"/>
            <a:ext cx="3449955" cy="20828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pt-BR" sz="3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ejaVu Sans" panose="020B0603030804020204" charset="0"/>
                <a:cs typeface="DejaVu Sans" panose="020B0603030804020204" charset="0"/>
              </a:rPr>
              <a:t>Complex Networks</a:t>
            </a:r>
            <a:endParaRPr kumimoji="0" lang="en-US" altLang="pt-BR" sz="3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47" name="Elipse 32"/>
          <p:cNvSpPr/>
          <p:nvPr/>
        </p:nvSpPr>
        <p:spPr bwMode="auto">
          <a:xfrm>
            <a:off x="6595745" y="1252220"/>
            <a:ext cx="3711575" cy="20421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pt-BR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ejaVu Sans" panose="020B0603030804020204" charset="0"/>
                <a:cs typeface="DejaVu Sans" panose="020B0603030804020204" charset="0"/>
              </a:rPr>
              <a:t>Social Network Analisys</a:t>
            </a:r>
            <a:endParaRPr kumimoji="0" lang="en-US" altLang="pt-BR" sz="3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48" name="Elipse 35"/>
          <p:cNvSpPr/>
          <p:nvPr/>
        </p:nvSpPr>
        <p:spPr bwMode="auto">
          <a:xfrm>
            <a:off x="7920355" y="4237990"/>
            <a:ext cx="3606165" cy="223710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pt-BR" sz="3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DejaVu Sans" panose="020B0603030804020204" charset="0"/>
                <a:cs typeface="DejaVu Sans" panose="020B0603030804020204" charset="0"/>
              </a:rPr>
              <a:t>Knowledge Sharing</a:t>
            </a:r>
            <a:endParaRPr kumimoji="0" lang="en-US" altLang="pt-BR" sz="3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DejaVu Sans" panose="020B0603030804020204" charset="0"/>
              <a:cs typeface="DejaVu Sans" panose="020B060303080402020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850" y="2430780"/>
            <a:ext cx="879475" cy="8794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520" y="3566795"/>
            <a:ext cx="863600" cy="7988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6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500"/>
                            </p:stCondLst>
                            <p:childTnLst>
                              <p:par>
                                <p:cTn id="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000"/>
                            </p:stCondLst>
                            <p:childTnLst>
                              <p:par>
                                <p:cTn id="9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500"/>
                            </p:stCondLst>
                            <p:childTnLst>
                              <p:par>
                                <p:cTn id="9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6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1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1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2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ldLvl="0" animBg="1"/>
      <p:bldP spid="47" grpId="0" bldLvl="0" animBg="1"/>
      <p:bldP spid="48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" altLang="en-US" b="1">
                <a:solidFill>
                  <a:srgbClr val="002060"/>
                </a:solidFill>
                <a:latin typeface="DejaVu Sans" panose="020B0603030804020204" charset="0"/>
                <a:cs typeface="DejaVu Sans" panose="020B0603030804020204" charset="0"/>
                <a:sym typeface="+mn-ea"/>
              </a:rPr>
              <a:t>How to understand it? </a:t>
            </a:r>
            <a:r>
              <a:rPr lang="en-US" altLang="en-US" b="1">
                <a:solidFill>
                  <a:srgbClr val="002060"/>
                </a:solidFill>
                <a:latin typeface="DejaVu Sans" panose="020B0603030804020204" charset="0"/>
                <a:cs typeface="DejaVu Sans" panose="020B0603030804020204" charset="0"/>
                <a:sym typeface="+mn-ea"/>
              </a:rPr>
              <a:t>Complexity</a:t>
            </a:r>
            <a:endParaRPr lang="en-US" altLang="en-US"/>
          </a:p>
        </p:txBody>
      </p:sp>
      <p:sp>
        <p:nvSpPr>
          <p:cNvPr id="4" name="Oval 3"/>
          <p:cNvSpPr/>
          <p:nvPr/>
        </p:nvSpPr>
        <p:spPr>
          <a:xfrm>
            <a:off x="4166870" y="2966085"/>
            <a:ext cx="2689225" cy="2678430"/>
          </a:xfrm>
          <a:prstGeom prst="ellipse">
            <a:avLst/>
          </a:prstGeom>
          <a:ln w="1143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700" b="1">
                <a:latin typeface="Arial" panose="020B0604020202020204" pitchFamily="34" charset="0"/>
              </a:rPr>
              <a:t>Complex Systems</a:t>
            </a:r>
            <a:endParaRPr lang="en-US" altLang="en-US" sz="2700" b="1">
              <a:latin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334578" y="1809433"/>
            <a:ext cx="2418874" cy="2305050"/>
          </a:xfrm>
          <a:prstGeom prst="ellipse">
            <a:avLst/>
          </a:prstGeom>
          <a:ln w="1143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500" b="1">
                <a:latin typeface="DejaVu Sans" panose="020B0603030804020204" charset="0"/>
                <a:cs typeface="DejaVu Sans" panose="020B0603030804020204" charset="0"/>
              </a:rPr>
              <a:t>Network Theory</a:t>
            </a:r>
            <a:endParaRPr lang="en-US" altLang="en-US" sz="2500" b="1">
              <a:latin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103755" y="4114165"/>
            <a:ext cx="2420620" cy="2242185"/>
          </a:xfrm>
          <a:prstGeom prst="ellipse">
            <a:avLst/>
          </a:prstGeom>
          <a:ln w="1143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500" b="1">
                <a:latin typeface="DejaVu Sans" panose="020B0603030804020204" charset="0"/>
                <a:cs typeface="DejaVu Sans" panose="020B0603030804020204" charset="0"/>
              </a:rPr>
              <a:t>Systems Theory</a:t>
            </a:r>
            <a:endParaRPr lang="en-US" altLang="en-US" sz="2500" b="1">
              <a:latin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134225" y="2703830"/>
            <a:ext cx="2907030" cy="2407920"/>
          </a:xfrm>
          <a:prstGeom prst="ellipse">
            <a:avLst/>
          </a:prstGeom>
          <a:ln w="1143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auto"/>
            <a:r>
              <a:rPr lang="en-US" altLang="en-US" sz="2000" b="1">
                <a:latin typeface="DejaVu Sans" panose="020B0603030804020204" charset="0"/>
                <a:cs typeface="DejaVu Sans" panose="020B0603030804020204" charset="0"/>
              </a:rPr>
              <a:t>Self-organization</a:t>
            </a:r>
            <a:endParaRPr lang="en-US" altLang="en-US" sz="2000" b="1">
              <a:latin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050280" y="1360805"/>
            <a:ext cx="2996565" cy="2330450"/>
          </a:xfrm>
          <a:prstGeom prst="ellipse">
            <a:avLst/>
          </a:prstGeom>
          <a:ln w="1143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auto"/>
            <a:r>
              <a:rPr lang="en-US" altLang="en-US" sz="2000" b="1">
                <a:latin typeface="DejaVu Sans" panose="020B0603030804020204" charset="0"/>
                <a:cs typeface="DejaVu Sans" panose="020B0603030804020204" charset="0"/>
              </a:rPr>
              <a:t>Adaptation </a:t>
            </a:r>
            <a:endParaRPr lang="en-US" altLang="en-US" sz="2000" b="1">
              <a:latin typeface="DejaVu Sans" panose="020B0603030804020204" charset="0"/>
              <a:cs typeface="DejaVu Sans" panose="020B0603030804020204" charset="0"/>
            </a:endParaRPr>
          </a:p>
          <a:p>
            <a:pPr algn="ctr" fontAlgn="auto"/>
            <a:r>
              <a:rPr lang="en-US" altLang="en-US" sz="2000" b="1">
                <a:latin typeface="DejaVu Sans" panose="020B0603030804020204" charset="0"/>
                <a:cs typeface="DejaVu Sans" panose="020B0603030804020204" charset="0"/>
              </a:rPr>
              <a:t>&amp; Evolution</a:t>
            </a:r>
            <a:endParaRPr lang="en-US" altLang="en-US" sz="2000" b="1">
              <a:latin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753225" y="4371975"/>
            <a:ext cx="2752725" cy="2305050"/>
          </a:xfrm>
          <a:prstGeom prst="ellipse">
            <a:avLst/>
          </a:prstGeom>
          <a:ln w="1143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auto"/>
            <a:r>
              <a:rPr lang="en-US" altLang="en-US" sz="2025" b="1">
                <a:latin typeface="DejaVu Sans" panose="020B0603030804020204" charset="0"/>
                <a:cs typeface="DejaVu Sans" panose="020B0603030804020204" charset="0"/>
              </a:rPr>
              <a:t>Nonlinear</a:t>
            </a:r>
            <a:endParaRPr lang="en-US" altLang="en-US" sz="2025" b="1">
              <a:latin typeface="DejaVu Sans" panose="020B0603030804020204" charset="0"/>
              <a:cs typeface="DejaVu Sans" panose="020B0603030804020204" charset="0"/>
            </a:endParaRPr>
          </a:p>
          <a:p>
            <a:pPr algn="ctr" fontAlgn="auto"/>
            <a:r>
              <a:rPr lang="en-US" altLang="en-US" sz="2025" b="1">
                <a:latin typeface="DejaVu Sans" panose="020B0603030804020204" charset="0"/>
                <a:cs typeface="DejaVu Sans" panose="020B0603030804020204" charset="0"/>
              </a:rPr>
              <a:t>&amp;</a:t>
            </a:r>
            <a:endParaRPr lang="en-US" altLang="en-US" sz="2025" b="1">
              <a:latin typeface="DejaVu Sans" panose="020B0603030804020204" charset="0"/>
              <a:cs typeface="DejaVu Sans" panose="020B0603030804020204" charset="0"/>
            </a:endParaRPr>
          </a:p>
          <a:p>
            <a:pPr algn="ctr" fontAlgn="auto"/>
            <a:r>
              <a:rPr lang="en-US" altLang="en-US" sz="2025" b="1">
                <a:latin typeface="DejaVu Sans" panose="020B0603030804020204" charset="0"/>
                <a:cs typeface="DejaVu Sans" panose="020B0603030804020204" charset="0"/>
              </a:rPr>
              <a:t>Emergence</a:t>
            </a:r>
            <a:endParaRPr lang="en-US" altLang="en-US" sz="2025" b="1">
              <a:latin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011295" y="2626360"/>
            <a:ext cx="3360420" cy="3357245"/>
          </a:xfrm>
          <a:prstGeom prst="ellipse">
            <a:avLst/>
          </a:prstGeom>
          <a:ln w="152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700" b="1">
                <a:latin typeface="DejaVu Sans" panose="020B0603030804020204" charset="0"/>
                <a:cs typeface="DejaVu Sans" panose="020B0603030804020204" charset="0"/>
              </a:rPr>
              <a:t>Complexity Theory</a:t>
            </a:r>
            <a:endParaRPr lang="en-US" altLang="en-US" sz="2700" b="1">
              <a:latin typeface="DejaVu Sans" panose="020B0603030804020204" charset="0"/>
              <a:cs typeface="DejaVu Sans" panose="020B0603030804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9" grpId="0" bldLvl="0" animBg="1"/>
      <p:bldP spid="11" grpId="0" bldLvl="0" animBg="1"/>
      <p:bldP spid="8" grpId="0" bldLvl="0" animBg="1"/>
      <p:bldP spid="7" grpId="1" bldLvl="0" animBg="1"/>
      <p:bldP spid="6" grpId="0" bldLvl="0" animBg="1"/>
      <p:bldP spid="4" grpId="1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 b="1">
                <a:solidFill>
                  <a:srgbClr val="002060"/>
                </a:solidFill>
                <a:latin typeface="DejaVu Sans" panose="020B0603030804020204" charset="0"/>
                <a:cs typeface="DejaVu Sans" panose="020B0603030804020204" charset="0"/>
                <a:sym typeface="+mn-ea"/>
              </a:rPr>
              <a:t>Complicated vs Complex</a:t>
            </a:r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7620" y="1691005"/>
            <a:ext cx="4763770" cy="36804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105" y="1791335"/>
            <a:ext cx="4467860" cy="4067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86890"/>
          </a:xfrm>
        </p:spPr>
        <p:txBody>
          <a:bodyPr>
            <a:normAutofit/>
          </a:bodyPr>
          <a:p>
            <a:pPr algn="ctr"/>
            <a:r>
              <a:rPr lang="en-US" b="1">
                <a:solidFill>
                  <a:srgbClr val="002060"/>
                </a:solidFill>
                <a:latin typeface="DejaVu Sans" panose="020B0603030804020204" charset="0"/>
                <a:cs typeface="DejaVu Sans" panose="020B0603030804020204" charset="0"/>
                <a:sym typeface="+mn-ea"/>
              </a:rPr>
              <a:t>How </a:t>
            </a:r>
            <a:r>
              <a:rPr lang="en-US" altLang="en-US" b="1">
                <a:solidFill>
                  <a:srgbClr val="002060"/>
                </a:solidFill>
                <a:latin typeface="DejaVu Sans" panose="020B0603030804020204" charset="0"/>
                <a:cs typeface="DejaVu Sans" panose="020B0603030804020204" charset="0"/>
                <a:sym typeface="+mn-ea"/>
              </a:rPr>
              <a:t>to represent network connections?</a:t>
            </a:r>
            <a:r>
              <a:rPr lang="en-US" b="1">
                <a:solidFill>
                  <a:srgbClr val="002060"/>
                </a:solidFill>
                <a:latin typeface="DejaVu Sans" panose="020B0603030804020204" charset="0"/>
                <a:cs typeface="DejaVu Sans" panose="020B0603030804020204" charset="0"/>
                <a:sym typeface="+mn-ea"/>
              </a:rPr>
              <a:t> </a:t>
            </a:r>
            <a:endParaRPr lang="en-US" altLang="en-US"/>
          </a:p>
        </p:txBody>
      </p:sp>
      <p:sp>
        <p:nvSpPr>
          <p:cNvPr id="5" name="Oval 4"/>
          <p:cNvSpPr/>
          <p:nvPr/>
        </p:nvSpPr>
        <p:spPr>
          <a:xfrm>
            <a:off x="1668780" y="2525395"/>
            <a:ext cx="1480185" cy="1545590"/>
          </a:xfrm>
          <a:prstGeom prst="ellipse">
            <a:avLst/>
          </a:prstGeom>
          <a:ln w="28575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2100">
                <a:latin typeface="Arial" panose="020B0604020202020204" pitchFamily="34" charset="0"/>
              </a:rPr>
              <a:t>node</a:t>
            </a:r>
            <a:endParaRPr lang="en-US" altLang="en-US" sz="2100">
              <a:latin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21360" y="5147310"/>
            <a:ext cx="3375025" cy="82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07535" y="2152015"/>
            <a:ext cx="6946265" cy="37674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5" grpId="3" animBg="1"/>
      <p:bldP spid="5" grpId="4" animBg="1"/>
      <p:bldP spid="5" grpId="5" bldLvl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3871</Words>
  <Application>WPS Presentation</Application>
  <PresentationFormat>Widescreen</PresentationFormat>
  <Paragraphs>331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Arial</vt:lpstr>
      <vt:lpstr>SimSun</vt:lpstr>
      <vt:lpstr>Wingdings</vt:lpstr>
      <vt:lpstr>DejaVu Sans</vt:lpstr>
      <vt:lpstr>微软雅黑</vt:lpstr>
      <vt:lpstr>Arial Unicode MS</vt:lpstr>
      <vt:lpstr>Calibri</vt:lpstr>
      <vt:lpstr>Trebuchet MS</vt:lpstr>
      <vt:lpstr>方正书宋_GBK</vt:lpstr>
      <vt:lpstr>Times New Roman</vt:lpstr>
      <vt:lpstr>Office Theme</vt:lpstr>
      <vt:lpstr>ROLES IN A KNOWLEDGE SHARING NETWORK </vt:lpstr>
      <vt:lpstr>Who am I?</vt:lpstr>
      <vt:lpstr>Work Time</vt:lpstr>
      <vt:lpstr>PowerPoint 演示文稿</vt:lpstr>
      <vt:lpstr>Social Network: What is that?</vt:lpstr>
      <vt:lpstr>How to understand it? </vt:lpstr>
      <vt:lpstr>Complexity</vt:lpstr>
      <vt:lpstr>Complicated vs Complex</vt:lpstr>
      <vt:lpstr>How to represent network connections? </vt:lpstr>
      <vt:lpstr>This is a graph</vt:lpstr>
      <vt:lpstr>What can you assume? </vt:lpstr>
      <vt:lpstr>SNA - SOCIAL NETWORK ANALYSIS</vt:lpstr>
      <vt:lpstr>Measures  and Roles </vt:lpstr>
      <vt:lpstr>Network Behavior  -  Outdegree </vt:lpstr>
      <vt:lpstr>Measures  and Roles </vt:lpstr>
      <vt:lpstr>Network Behavior  -  Indegree </vt:lpstr>
      <vt:lpstr>Measures  and Roles </vt:lpstr>
      <vt:lpstr>Network Behavior  -  Closeness</vt:lpstr>
      <vt:lpstr>Measures  and Roles </vt:lpstr>
      <vt:lpstr>Network Behavior  -  Density</vt:lpstr>
      <vt:lpstr>Measures  and Roles </vt:lpstr>
      <vt:lpstr>Network Behavior  -  Betweeness</vt:lpstr>
      <vt:lpstr>Frequency</vt:lpstr>
      <vt:lpstr>WE ARE ALL CONNECTED!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ROLES IN A KNOWLEDGE SHARING NETWORK </dc:title>
  <dc:creator>ronaldo</dc:creator>
  <cp:lastModifiedBy>F</cp:lastModifiedBy>
  <cp:revision>112</cp:revision>
  <dcterms:created xsi:type="dcterms:W3CDTF">2019-10-26T00:52:38Z</dcterms:created>
  <dcterms:modified xsi:type="dcterms:W3CDTF">2019-10-26T00:52:38Z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