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  <Override PartName="/ppt/media/image6.png" ContentType="image/png"/>
  <Override PartName="/ppt/media/image2.jpeg" ContentType="image/jpeg"/>
  <Override PartName="/ppt/media/image4.png" ContentType="image/png"/>
  <Override PartName="/ppt/media/image3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  <p:sldMasterId id="2147483653" r:id="rId4"/>
    <p:sldMasterId id="2147483655" r:id="rId5"/>
    <p:sldMasterId id="2147483657" r:id="rId6"/>
    <p:sldMasterId id="2147483659" r:id="rId7"/>
    <p:sldMasterId id="2147483661" r:id="rId8"/>
    <p:sldMasterId id="2147483663" r:id="rId9"/>
    <p:sldMasterId id="2147483665" r:id="rId10"/>
    <p:sldMasterId id="2147483667" r:id="rId11"/>
    <p:sldMasterId id="2147483669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</p:sldIdLst>
  <p:sldSz cx="6858000" cy="9906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57160" y="1621080"/>
            <a:ext cx="5142600" cy="34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1A53E6-1DD3-4F83-BD38-E602A55E6B0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4DCCE833-61B2-45BA-988D-95391AB19A0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1F20D555-A9E6-4DAE-B73C-00CE78AB056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5415CE19-906C-496D-A0D7-D332A2705DC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57160" y="1621080"/>
            <a:ext cx="5142600" cy="34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3332B8-AC6A-4CEB-930C-12FB32799E0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32FEE32-A62D-41CE-9033-BF66B56FDD8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CBF504C-7A90-4868-AE15-9C7E8D4DC78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57160" y="1621080"/>
            <a:ext cx="5142600" cy="34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49AD302-8394-45A8-8742-F95EB4E25CA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91F2FEB-7FA0-4FB5-9B7D-53029997B4E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57160" y="1621080"/>
            <a:ext cx="5142600" cy="34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3AD1250B-8B02-4745-AB84-A5B55034D5B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6DC73A9C-ECC8-41B3-A50B-0F895E0522E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57160" y="1621080"/>
            <a:ext cx="5142600" cy="34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7D4DA708-E660-4217-8D1F-103931585BB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1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4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5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6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7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8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9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57160" y="1621080"/>
            <a:ext cx="5142600" cy="34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2271600" y="9181440"/>
            <a:ext cx="2313360" cy="52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4843440" y="9181440"/>
            <a:ext cx="1541880" cy="52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67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8D8730A-81AB-4472-83DE-2A4047C5A38E}" type="slidenum">
              <a:rPr b="0" lang="de-DE" sz="67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&lt;número&gt;</a:t>
            </a:fld>
            <a:endParaRPr b="0" lang="pt-BR" sz="6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71600" y="9181440"/>
            <a:ext cx="1541880" cy="52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ftr" idx="28"/>
          </p:nvPr>
        </p:nvSpPr>
        <p:spPr>
          <a:xfrm>
            <a:off x="2271600" y="9181440"/>
            <a:ext cx="2313360" cy="52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29"/>
          </p:nvPr>
        </p:nvSpPr>
        <p:spPr>
          <a:xfrm>
            <a:off x="4843440" y="9181440"/>
            <a:ext cx="1541880" cy="52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67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682372A-1827-4CB4-9DDB-AFA05612F7FA}" type="slidenum">
              <a:rPr b="0" lang="de-DE" sz="67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&lt;número&gt;</a:t>
            </a:fld>
            <a:endParaRPr b="0" lang="pt-BR" sz="6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30"/>
          </p:nvPr>
        </p:nvSpPr>
        <p:spPr>
          <a:xfrm>
            <a:off x="471600" y="9181440"/>
            <a:ext cx="1541880" cy="52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8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ftr" idx="31"/>
          </p:nvPr>
        </p:nvSpPr>
        <p:spPr>
          <a:xfrm>
            <a:off x="2271600" y="9181440"/>
            <a:ext cx="2313360" cy="52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ldNum" idx="32"/>
          </p:nvPr>
        </p:nvSpPr>
        <p:spPr>
          <a:xfrm>
            <a:off x="4843440" y="9181440"/>
            <a:ext cx="1541880" cy="52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67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8C35C9C-053F-49DE-8216-4F0607272C56}" type="slidenum">
              <a:rPr b="0" lang="de-DE" sz="67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&lt;número&gt;</a:t>
            </a:fld>
            <a:endParaRPr b="0" lang="pt-BR" sz="6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dt" idx="33"/>
          </p:nvPr>
        </p:nvSpPr>
        <p:spPr>
          <a:xfrm>
            <a:off x="471600" y="9181440"/>
            <a:ext cx="1541880" cy="52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0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ftr" idx="4"/>
          </p:nvPr>
        </p:nvSpPr>
        <p:spPr>
          <a:xfrm>
            <a:off x="2271600" y="9181440"/>
            <a:ext cx="2313360" cy="52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5"/>
          </p:nvPr>
        </p:nvSpPr>
        <p:spPr>
          <a:xfrm>
            <a:off x="4843440" y="9181440"/>
            <a:ext cx="1541880" cy="52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67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C4503F2-8ACC-4A6B-9BEF-4EC5F592E19E}" type="slidenum">
              <a:rPr b="0" lang="de-DE" sz="67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&lt;número&gt;</a:t>
            </a:fld>
            <a:endParaRPr b="0" lang="pt-BR" sz="6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6"/>
          </p:nvPr>
        </p:nvSpPr>
        <p:spPr>
          <a:xfrm>
            <a:off x="471600" y="9181440"/>
            <a:ext cx="1541880" cy="52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2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ftr" idx="7"/>
          </p:nvPr>
        </p:nvSpPr>
        <p:spPr>
          <a:xfrm>
            <a:off x="2271600" y="9181440"/>
            <a:ext cx="2313360" cy="52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ldNum" idx="8"/>
          </p:nvPr>
        </p:nvSpPr>
        <p:spPr>
          <a:xfrm>
            <a:off x="4843440" y="9181440"/>
            <a:ext cx="1541880" cy="52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67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C3B3A2C-EF32-4A53-B88E-83C44B6C98AA}" type="slidenum">
              <a:rPr b="0" lang="de-DE" sz="67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&lt;número&gt;</a:t>
            </a:fld>
            <a:endParaRPr b="0" lang="pt-BR" sz="6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9"/>
          </p:nvPr>
        </p:nvSpPr>
        <p:spPr>
          <a:xfrm>
            <a:off x="471600" y="9181440"/>
            <a:ext cx="1541880" cy="52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4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57160" y="1621080"/>
            <a:ext cx="5142600" cy="34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480" cy="574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ftr" idx="10"/>
          </p:nvPr>
        </p:nvSpPr>
        <p:spPr>
          <a:xfrm>
            <a:off x="2271600" y="9181440"/>
            <a:ext cx="2313360" cy="52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sldNum" idx="11"/>
          </p:nvPr>
        </p:nvSpPr>
        <p:spPr>
          <a:xfrm>
            <a:off x="4843440" y="9181440"/>
            <a:ext cx="1541880" cy="52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67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4D04AEE-45F2-4F9C-8BA7-52523D89F1AB}" type="slidenum">
              <a:rPr b="0" lang="de-DE" sz="67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&lt;número&gt;</a:t>
            </a:fld>
            <a:endParaRPr b="0" lang="pt-BR" sz="6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dt" idx="12"/>
          </p:nvPr>
        </p:nvSpPr>
        <p:spPr>
          <a:xfrm>
            <a:off x="471600" y="9181440"/>
            <a:ext cx="1541880" cy="52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6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ftr" idx="13"/>
          </p:nvPr>
        </p:nvSpPr>
        <p:spPr>
          <a:xfrm>
            <a:off x="2271600" y="9181440"/>
            <a:ext cx="2313360" cy="52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ldNum" idx="14"/>
          </p:nvPr>
        </p:nvSpPr>
        <p:spPr>
          <a:xfrm>
            <a:off x="4843440" y="9181440"/>
            <a:ext cx="1541880" cy="52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67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C32F623-9243-4CEC-80BC-1A6975676548}" type="slidenum">
              <a:rPr b="0" lang="de-DE" sz="67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&lt;número&gt;</a:t>
            </a:fld>
            <a:endParaRPr b="0" lang="pt-BR" sz="6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15"/>
          </p:nvPr>
        </p:nvSpPr>
        <p:spPr>
          <a:xfrm>
            <a:off x="471600" y="9181440"/>
            <a:ext cx="1541880" cy="52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8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57160" y="1621080"/>
            <a:ext cx="5142600" cy="34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400" cy="574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400" cy="574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ftr" idx="16"/>
          </p:nvPr>
        </p:nvSpPr>
        <p:spPr>
          <a:xfrm>
            <a:off x="2271600" y="9181440"/>
            <a:ext cx="2313360" cy="52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sldNum" idx="17"/>
          </p:nvPr>
        </p:nvSpPr>
        <p:spPr>
          <a:xfrm>
            <a:off x="4843440" y="9181440"/>
            <a:ext cx="1541880" cy="52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67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BD52882-AE9B-4A20-ACED-52EC96CA07D7}" type="slidenum">
              <a:rPr b="0" lang="de-DE" sz="67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&lt;número&gt;</a:t>
            </a:fld>
            <a:endParaRPr b="0" lang="pt-BR" sz="6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6"/>
          <p:cNvSpPr>
            <a:spLocks noGrp="1"/>
          </p:cNvSpPr>
          <p:nvPr>
            <p:ph type="dt" idx="18"/>
          </p:nvPr>
        </p:nvSpPr>
        <p:spPr>
          <a:xfrm>
            <a:off x="471600" y="9181440"/>
            <a:ext cx="1541880" cy="52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0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ftr" idx="19"/>
          </p:nvPr>
        </p:nvSpPr>
        <p:spPr>
          <a:xfrm>
            <a:off x="2271600" y="9181440"/>
            <a:ext cx="2313360" cy="52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sldNum" idx="20"/>
          </p:nvPr>
        </p:nvSpPr>
        <p:spPr>
          <a:xfrm>
            <a:off x="4843440" y="9181440"/>
            <a:ext cx="1541880" cy="52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67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9F9474F-5C40-4671-84B8-51A7E12DE5B0}" type="slidenum">
              <a:rPr b="0" lang="de-DE" sz="67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&lt;número&gt;</a:t>
            </a:fld>
            <a:endParaRPr b="0" lang="pt-BR" sz="6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dt" idx="21"/>
          </p:nvPr>
        </p:nvSpPr>
        <p:spPr>
          <a:xfrm>
            <a:off x="471600" y="9181440"/>
            <a:ext cx="1541880" cy="52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57160" y="1621080"/>
            <a:ext cx="5142600" cy="34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ftr" idx="22"/>
          </p:nvPr>
        </p:nvSpPr>
        <p:spPr>
          <a:xfrm>
            <a:off x="2271600" y="9181440"/>
            <a:ext cx="2313360" cy="52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sldNum" idx="23"/>
          </p:nvPr>
        </p:nvSpPr>
        <p:spPr>
          <a:xfrm>
            <a:off x="4843440" y="9181440"/>
            <a:ext cx="1541880" cy="52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67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B067FF9-826B-4B05-B878-B0F84066DD94}" type="slidenum">
              <a:rPr b="0" lang="de-DE" sz="67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&lt;número&gt;</a:t>
            </a:fld>
            <a:endParaRPr b="0" lang="pt-BR" sz="6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dt" idx="24"/>
          </p:nvPr>
        </p:nvSpPr>
        <p:spPr>
          <a:xfrm>
            <a:off x="471600" y="9181440"/>
            <a:ext cx="1541880" cy="52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4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ftr" idx="25"/>
          </p:nvPr>
        </p:nvSpPr>
        <p:spPr>
          <a:xfrm>
            <a:off x="2271600" y="9181440"/>
            <a:ext cx="2313360" cy="52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ldNum" idx="26"/>
          </p:nvPr>
        </p:nvSpPr>
        <p:spPr>
          <a:xfrm>
            <a:off x="4843440" y="9181440"/>
            <a:ext cx="1541880" cy="52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67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5DBA88E-0E2C-457D-AD8A-ECEA169E1A97}" type="slidenum">
              <a:rPr b="0" lang="de-DE" sz="67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&lt;número&gt;</a:t>
            </a:fld>
            <a:endParaRPr b="0" lang="pt-BR" sz="6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27"/>
          </p:nvPr>
        </p:nvSpPr>
        <p:spPr>
          <a:xfrm>
            <a:off x="471600" y="9181440"/>
            <a:ext cx="1541880" cy="52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6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ulo_componente"/>
          <p:cNvSpPr/>
          <p:nvPr/>
        </p:nvSpPr>
        <p:spPr>
          <a:xfrm>
            <a:off x="540000" y="720000"/>
            <a:ext cx="6119640" cy="12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latin typeface="Impact"/>
              </a:rPr>
              <a:t>Lorem ipsum dolor sit amet.</a:t>
            </a:r>
            <a:r>
              <a:rPr b="0" lang="pt-BR" sz="4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subtitulo_componente"/>
          <p:cNvSpPr/>
          <p:nvPr/>
        </p:nvSpPr>
        <p:spPr>
          <a:xfrm>
            <a:off x="540000" y="1620000"/>
            <a:ext cx="611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Arial Black"/>
              </a:rPr>
              <a:t>Lorem ipsum dolor sit amet. </a:t>
            </a:r>
            <a:endParaRPr b="0" lang="pt-BR" sz="3200" spc="-1" strike="noStrike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53" name="texto_componente"/>
          <p:cNvSpPr/>
          <p:nvPr/>
        </p:nvSpPr>
        <p:spPr>
          <a:xfrm>
            <a:off x="540000" y="3060000"/>
            <a:ext cx="6119640" cy="19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Lorem ipsum dolor sit amet. Qui ducimus Quis est iste doloribus qui voluptatum assumenda. Eos quia quidem ad odio dolore ut quia odit et voluptatibus fuga et ratione ducimus.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"/>
          <p:cNvSpPr/>
          <p:nvPr/>
        </p:nvSpPr>
        <p:spPr>
          <a:xfrm>
            <a:off x="0" y="0"/>
            <a:ext cx="6858000" cy="990612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titulo_componente 8"/>
          <p:cNvSpPr/>
          <p:nvPr/>
        </p:nvSpPr>
        <p:spPr>
          <a:xfrm>
            <a:off x="360000" y="5616000"/>
            <a:ext cx="6119640" cy="12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Impact"/>
              </a:rPr>
              <a:t>Tipos de Propriedades</a:t>
            </a:r>
            <a:endParaRPr b="0" lang="pt-BR" sz="3200" spc="-1" strike="noStrike">
              <a:solidFill>
                <a:srgbClr val="ffffff"/>
              </a:solidFill>
              <a:latin typeface="Impact"/>
            </a:endParaRPr>
          </a:p>
        </p:txBody>
      </p:sp>
      <p:sp>
        <p:nvSpPr>
          <p:cNvPr id="93" name=""/>
          <p:cNvSpPr/>
          <p:nvPr/>
        </p:nvSpPr>
        <p:spPr>
          <a:xfrm flipV="1">
            <a:off x="504000" y="6372000"/>
            <a:ext cx="5940000" cy="72000"/>
          </a:xfrm>
          <a:prstGeom prst="rect">
            <a:avLst/>
          </a:prstGeom>
          <a:gradFill rotWithShape="0">
            <a:gsLst>
              <a:gs pos="0">
                <a:srgbClr val="00a0fc"/>
              </a:gs>
              <a:gs pos="100000">
                <a:srgbClr val="023f62"/>
              </a:gs>
            </a:gsLst>
            <a:lin ang="30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Simple 3"/>
          <p:cNvSpPr txBox="1"/>
          <p:nvPr/>
        </p:nvSpPr>
        <p:spPr>
          <a:xfrm>
            <a:off x="2571480" y="2880000"/>
            <a:ext cx="1808280" cy="2561760"/>
          </a:xfrm>
          <a:prstGeom prst="rect">
            <a:avLst/>
          </a:prstGeom>
        </p:spPr>
        <p:txBody>
          <a:bodyPr wrap="none" lIns="122760" rIns="122760" tIns="79560" bIns="79560" anchor="ctr" anchorCtr="1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ln w="76320">
                  <a:solidFill>
                    <a:srgbClr val="ffffff"/>
                  </a:solidFill>
                  <a:miter/>
                </a:ln>
                <a:solidFill>
                  <a:srgbClr val="000000"/>
                </a:solidFill>
                <a:latin typeface="Noto Sans"/>
                <a:ea typeface="MS Gothic"/>
              </a:rPr>
              <a:t>03</a:t>
            </a:r>
            <a:endParaRPr b="1" lang="pt-BR" sz="2400" spc="-1" strike="noStrike">
              <a:ln w="76320">
                <a:solidFill>
                  <a:srgbClr val="ffffff"/>
                </a:solidFill>
                <a:miter/>
              </a:ln>
              <a:solidFill>
                <a:srgbClr val="000000"/>
              </a:solidFill>
              <a:latin typeface="Noto Sans"/>
              <a:ea typeface="MS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"/>
          <p:cNvSpPr/>
          <p:nvPr/>
        </p:nvSpPr>
        <p:spPr>
          <a:xfrm flipH="1" flipV="1" rot="16200000">
            <a:off x="0" y="540000"/>
            <a:ext cx="1152000" cy="72000"/>
          </a:xfrm>
          <a:prstGeom prst="rect">
            <a:avLst/>
          </a:prstGeom>
          <a:gradFill rotWithShape="0">
            <a:gsLst>
              <a:gs pos="0">
                <a:srgbClr val="00a0fc"/>
              </a:gs>
              <a:gs pos="100000">
                <a:srgbClr val="023f62"/>
              </a:gs>
            </a:gsLst>
            <a:lin ang="30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itulo_componente 9"/>
          <p:cNvSpPr/>
          <p:nvPr/>
        </p:nvSpPr>
        <p:spPr>
          <a:xfrm>
            <a:off x="576000" y="612000"/>
            <a:ext cx="6119640" cy="12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latin typeface="Arial"/>
              </a:rPr>
              <a:t>Mapeando diferentes tipos de dados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o_componente 7"/>
          <p:cNvSpPr/>
          <p:nvPr/>
        </p:nvSpPr>
        <p:spPr>
          <a:xfrm>
            <a:off x="576000" y="2124000"/>
            <a:ext cx="6119640" cy="12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O EF Core suporta uma ampla variedade de tipos de dados. Aqui estão alguns exemplos comuns: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subtitulo_componente 5"/>
          <p:cNvSpPr/>
          <p:nvPr/>
        </p:nvSpPr>
        <p:spPr>
          <a:xfrm>
            <a:off x="576000" y="3348000"/>
            <a:ext cx="611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Arial Black"/>
              </a:rPr>
              <a:t>Exemplo com diferentes tipos de dados</a:t>
            </a:r>
            <a:endParaRPr b="0" lang="pt-BR" sz="2200" spc="-1" strike="noStrike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99" name="texto_componente 8"/>
          <p:cNvSpPr/>
          <p:nvPr/>
        </p:nvSpPr>
        <p:spPr>
          <a:xfrm>
            <a:off x="540000" y="6480000"/>
            <a:ext cx="6119640" cy="12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Essas propriedades serão mapeadas automaticamente para tipos correspondentes no banco de dados, como int, nvarchar, datetime, bit e decimal.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612000" y="4151520"/>
            <a:ext cx="5688000" cy="215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"/>
          <p:cNvSpPr/>
          <p:nvPr/>
        </p:nvSpPr>
        <p:spPr>
          <a:xfrm>
            <a:off x="0" y="0"/>
            <a:ext cx="6858000" cy="990612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titulo_componente 10"/>
          <p:cNvSpPr/>
          <p:nvPr/>
        </p:nvSpPr>
        <p:spPr>
          <a:xfrm>
            <a:off x="360000" y="5616000"/>
            <a:ext cx="6119640" cy="12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Impact"/>
              </a:rPr>
              <a:t>Relacionamentos Entre Entidades</a:t>
            </a:r>
            <a:endParaRPr b="0" lang="pt-BR" sz="3200" spc="-1" strike="noStrike">
              <a:solidFill>
                <a:srgbClr val="ffffff"/>
              </a:solidFill>
              <a:latin typeface="Impact"/>
            </a:endParaRPr>
          </a:p>
        </p:txBody>
      </p:sp>
      <p:sp>
        <p:nvSpPr>
          <p:cNvPr id="103" name=""/>
          <p:cNvSpPr/>
          <p:nvPr/>
        </p:nvSpPr>
        <p:spPr>
          <a:xfrm flipV="1">
            <a:off x="504000" y="6372000"/>
            <a:ext cx="5940000" cy="72000"/>
          </a:xfrm>
          <a:prstGeom prst="rect">
            <a:avLst/>
          </a:prstGeom>
          <a:gradFill rotWithShape="0">
            <a:gsLst>
              <a:gs pos="0">
                <a:srgbClr val="00a0fc"/>
              </a:gs>
              <a:gs pos="100000">
                <a:srgbClr val="023f62"/>
              </a:gs>
            </a:gsLst>
            <a:lin ang="30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Simple 4"/>
          <p:cNvSpPr txBox="1"/>
          <p:nvPr/>
        </p:nvSpPr>
        <p:spPr>
          <a:xfrm>
            <a:off x="2571480" y="2880000"/>
            <a:ext cx="1808280" cy="2561760"/>
          </a:xfrm>
          <a:prstGeom prst="rect">
            <a:avLst/>
          </a:prstGeom>
        </p:spPr>
        <p:txBody>
          <a:bodyPr wrap="none" lIns="122760" rIns="122760" tIns="79560" bIns="79560" anchor="ctr" anchorCtr="1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ln w="76320">
                  <a:solidFill>
                    <a:srgbClr val="ffffff"/>
                  </a:solidFill>
                  <a:miter/>
                </a:ln>
                <a:solidFill>
                  <a:srgbClr val="000000"/>
                </a:solidFill>
                <a:latin typeface="Noto Sans"/>
                <a:ea typeface="MS Gothic"/>
              </a:rPr>
              <a:t>04</a:t>
            </a:r>
            <a:endParaRPr b="1" lang="pt-BR" sz="2400" spc="-1" strike="noStrike">
              <a:ln w="76320">
                <a:solidFill>
                  <a:srgbClr val="ffffff"/>
                </a:solidFill>
                <a:miter/>
              </a:ln>
              <a:solidFill>
                <a:srgbClr val="000000"/>
              </a:solidFill>
              <a:latin typeface="Noto Sans"/>
              <a:ea typeface="MS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"/>
          <p:cNvSpPr/>
          <p:nvPr/>
        </p:nvSpPr>
        <p:spPr>
          <a:xfrm flipH="1" flipV="1" rot="16200000">
            <a:off x="0" y="540000"/>
            <a:ext cx="1152000" cy="72000"/>
          </a:xfrm>
          <a:prstGeom prst="rect">
            <a:avLst/>
          </a:prstGeom>
          <a:gradFill rotWithShape="0">
            <a:gsLst>
              <a:gs pos="0">
                <a:srgbClr val="00a0fc"/>
              </a:gs>
              <a:gs pos="100000">
                <a:srgbClr val="023f62"/>
              </a:gs>
            </a:gsLst>
            <a:lin ang="30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itulo_componente 11"/>
          <p:cNvSpPr/>
          <p:nvPr/>
        </p:nvSpPr>
        <p:spPr>
          <a:xfrm>
            <a:off x="576000" y="612000"/>
            <a:ext cx="6119640" cy="12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latin typeface="Arial"/>
              </a:rPr>
              <a:t>Definindo como as tabelas se conectam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texto_componente 9"/>
          <p:cNvSpPr/>
          <p:nvPr/>
        </p:nvSpPr>
        <p:spPr>
          <a:xfrm>
            <a:off x="576000" y="2124000"/>
            <a:ext cx="6119640" cy="12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No EF Core, os relacionamentos são configurados por propriedades de navegação e chaves estrangeiras.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subtitulo_componente 6"/>
          <p:cNvSpPr/>
          <p:nvPr/>
        </p:nvSpPr>
        <p:spPr>
          <a:xfrm>
            <a:off x="576000" y="3348000"/>
            <a:ext cx="611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Arial Black"/>
              </a:rPr>
              <a:t>Relacionamento um-para-muitos</a:t>
            </a:r>
            <a:endParaRPr b="0" lang="pt-BR" sz="2200" spc="-1" strike="noStrike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109" name="texto_componente 10"/>
          <p:cNvSpPr/>
          <p:nvPr/>
        </p:nvSpPr>
        <p:spPr>
          <a:xfrm>
            <a:off x="576000" y="3780000"/>
            <a:ext cx="6119640" cy="5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Um cliente pode ter vários pedidos: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702360" y="4326120"/>
            <a:ext cx="5417640" cy="2837880"/>
          </a:xfrm>
          <a:prstGeom prst="rect">
            <a:avLst/>
          </a:prstGeom>
          <a:ln w="0">
            <a:noFill/>
          </a:ln>
        </p:spPr>
      </p:pic>
      <p:sp>
        <p:nvSpPr>
          <p:cNvPr id="111" name="texto_componente 11"/>
          <p:cNvSpPr/>
          <p:nvPr/>
        </p:nvSpPr>
        <p:spPr>
          <a:xfrm>
            <a:off x="720000" y="7380000"/>
            <a:ext cx="6119640" cy="5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Configure o relacionamento no Fluent API: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702360" y="7920000"/>
            <a:ext cx="5417640" cy="1521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"/>
          <p:cNvSpPr/>
          <p:nvPr/>
        </p:nvSpPr>
        <p:spPr>
          <a:xfrm>
            <a:off x="0" y="0"/>
            <a:ext cx="6858000" cy="990612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titulo_componente 12"/>
          <p:cNvSpPr/>
          <p:nvPr/>
        </p:nvSpPr>
        <p:spPr>
          <a:xfrm>
            <a:off x="360000" y="5616000"/>
            <a:ext cx="6119640" cy="12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Impact"/>
              </a:rPr>
              <a:t>Controle total sobre o mapeamento</a:t>
            </a:r>
            <a:endParaRPr b="0" lang="pt-BR" sz="3200" spc="-1" strike="noStrike">
              <a:solidFill>
                <a:srgbClr val="ffffff"/>
              </a:solidFill>
              <a:latin typeface="Impact"/>
            </a:endParaRPr>
          </a:p>
        </p:txBody>
      </p:sp>
      <p:sp>
        <p:nvSpPr>
          <p:cNvPr id="115" name=""/>
          <p:cNvSpPr/>
          <p:nvPr/>
        </p:nvSpPr>
        <p:spPr>
          <a:xfrm flipV="1">
            <a:off x="504000" y="6372000"/>
            <a:ext cx="5940000" cy="72000"/>
          </a:xfrm>
          <a:prstGeom prst="rect">
            <a:avLst/>
          </a:prstGeom>
          <a:gradFill rotWithShape="0">
            <a:gsLst>
              <a:gs pos="0">
                <a:srgbClr val="00a0fc"/>
              </a:gs>
              <a:gs pos="100000">
                <a:srgbClr val="023f62"/>
              </a:gs>
            </a:gsLst>
            <a:lin ang="30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Simple 5"/>
          <p:cNvSpPr txBox="1"/>
          <p:nvPr/>
        </p:nvSpPr>
        <p:spPr>
          <a:xfrm>
            <a:off x="2571480" y="2880000"/>
            <a:ext cx="1808280" cy="2561760"/>
          </a:xfrm>
          <a:prstGeom prst="rect">
            <a:avLst/>
          </a:prstGeom>
        </p:spPr>
        <p:txBody>
          <a:bodyPr wrap="none" lIns="122760" rIns="122760" tIns="79560" bIns="79560" anchor="ctr" anchorCtr="1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ln w="76320">
                  <a:solidFill>
                    <a:srgbClr val="ffffff"/>
                  </a:solidFill>
                  <a:miter/>
                </a:ln>
                <a:solidFill>
                  <a:srgbClr val="000000"/>
                </a:solidFill>
                <a:latin typeface="Noto Sans"/>
                <a:ea typeface="MS Gothic"/>
              </a:rPr>
              <a:t>05</a:t>
            </a:r>
            <a:endParaRPr b="1" lang="pt-BR" sz="2400" spc="-1" strike="noStrike">
              <a:ln w="76320">
                <a:solidFill>
                  <a:srgbClr val="ffffff"/>
                </a:solidFill>
                <a:miter/>
              </a:ln>
              <a:solidFill>
                <a:srgbClr val="000000"/>
              </a:solidFill>
              <a:latin typeface="Noto Sans"/>
              <a:ea typeface="MS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"/>
          <p:cNvSpPr/>
          <p:nvPr/>
        </p:nvSpPr>
        <p:spPr>
          <a:xfrm flipH="1" flipV="1" rot="16200000">
            <a:off x="0" y="540000"/>
            <a:ext cx="1152000" cy="72000"/>
          </a:xfrm>
          <a:prstGeom prst="rect">
            <a:avLst/>
          </a:prstGeom>
          <a:gradFill rotWithShape="0">
            <a:gsLst>
              <a:gs pos="0">
                <a:srgbClr val="00a0fc"/>
              </a:gs>
              <a:gs pos="100000">
                <a:srgbClr val="023f62"/>
              </a:gs>
            </a:gsLst>
            <a:lin ang="30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itulo_componente 13"/>
          <p:cNvSpPr/>
          <p:nvPr/>
        </p:nvSpPr>
        <p:spPr>
          <a:xfrm>
            <a:off x="576000" y="612000"/>
            <a:ext cx="6119640" cy="12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latin typeface="Arial"/>
              </a:rPr>
              <a:t>Controle total sobre o mapeamento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texto_componente 12"/>
          <p:cNvSpPr/>
          <p:nvPr/>
        </p:nvSpPr>
        <p:spPr>
          <a:xfrm>
            <a:off x="576000" y="2124000"/>
            <a:ext cx="6119640" cy="12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A Fluent API permite configurar detalhes adicionais, como restrições e nomes de colunas.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subtitulo_componente 7"/>
          <p:cNvSpPr/>
          <p:nvPr/>
        </p:nvSpPr>
        <p:spPr>
          <a:xfrm>
            <a:off x="576000" y="3348000"/>
            <a:ext cx="611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Arial Black"/>
              </a:rPr>
              <a:t>Exemplo com configurações avançadas</a:t>
            </a:r>
            <a:endParaRPr b="0" lang="pt-BR" sz="2200" spc="-1" strike="noStrike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121" name="texto_componente 14"/>
          <p:cNvSpPr/>
          <p:nvPr/>
        </p:nvSpPr>
        <p:spPr>
          <a:xfrm>
            <a:off x="720000" y="6660000"/>
            <a:ext cx="5580000" cy="5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Aqui, configuramos um limite de 100 caracteres para o nome e definimos o tipo da coluna Preco no banco de dados.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702360" y="4333680"/>
            <a:ext cx="5597640" cy="214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"/>
          <p:cNvSpPr/>
          <p:nvPr/>
        </p:nvSpPr>
        <p:spPr>
          <a:xfrm flipH="1" flipV="1" rot="16200000">
            <a:off x="0" y="540000"/>
            <a:ext cx="1152000" cy="72000"/>
          </a:xfrm>
          <a:prstGeom prst="rect">
            <a:avLst/>
          </a:prstGeom>
          <a:gradFill rotWithShape="0">
            <a:gsLst>
              <a:gs pos="0">
                <a:srgbClr val="00a0fc"/>
              </a:gs>
              <a:gs pos="100000">
                <a:srgbClr val="023f62"/>
              </a:gs>
            </a:gsLst>
            <a:lin ang="30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itulo_componente 14"/>
          <p:cNvSpPr/>
          <p:nvPr/>
        </p:nvSpPr>
        <p:spPr>
          <a:xfrm>
            <a:off x="576000" y="612000"/>
            <a:ext cx="6119640" cy="12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latin typeface="Arial"/>
              </a:rPr>
              <a:t>Conclusão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texto_componente 13"/>
          <p:cNvSpPr/>
          <p:nvPr/>
        </p:nvSpPr>
        <p:spPr>
          <a:xfrm>
            <a:off x="576000" y="2124000"/>
            <a:ext cx="6119640" cy="12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As entidades são o coração do EF Core, conectando o seu código ao banco de dados de maneira poderosa e flexível. Com o que você aprendeu aqui, já pode começar a criar modelos ricos e bem configurados. Continue explorando e praticando para aproveitar tudo o que o EF Core oferece!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"/>
          <p:cNvSpPr/>
          <p:nvPr/>
        </p:nvSpPr>
        <p:spPr>
          <a:xfrm>
            <a:off x="0" y="0"/>
            <a:ext cx="6858000" cy="990612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titulo_componente 1"/>
          <p:cNvSpPr/>
          <p:nvPr/>
        </p:nvSpPr>
        <p:spPr>
          <a:xfrm>
            <a:off x="360000" y="5616000"/>
            <a:ext cx="6119640" cy="12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latin typeface="Impact"/>
              </a:rPr>
              <a:t>Entidades</a:t>
            </a:r>
            <a:endParaRPr b="0" lang="pt-BR" sz="4000" spc="-1" strike="noStrike">
              <a:solidFill>
                <a:srgbClr val="ffffff"/>
              </a:solidFill>
              <a:latin typeface="Impact"/>
            </a:endParaRPr>
          </a:p>
        </p:txBody>
      </p:sp>
      <p:sp>
        <p:nvSpPr>
          <p:cNvPr id="56" name=""/>
          <p:cNvSpPr/>
          <p:nvPr/>
        </p:nvSpPr>
        <p:spPr>
          <a:xfrm flipV="1">
            <a:off x="504000" y="6372000"/>
            <a:ext cx="5940000" cy="72000"/>
          </a:xfrm>
          <a:prstGeom prst="rect">
            <a:avLst/>
          </a:prstGeom>
          <a:gradFill rotWithShape="0">
            <a:gsLst>
              <a:gs pos="0">
                <a:srgbClr val="00a0fc"/>
              </a:gs>
              <a:gs pos="100000">
                <a:srgbClr val="023f62"/>
              </a:gs>
            </a:gsLst>
            <a:lin ang="30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Simple"/>
          <p:cNvSpPr txBox="1"/>
          <p:nvPr/>
        </p:nvSpPr>
        <p:spPr>
          <a:xfrm>
            <a:off x="2571480" y="2880000"/>
            <a:ext cx="1808280" cy="2561760"/>
          </a:xfrm>
          <a:prstGeom prst="rect">
            <a:avLst/>
          </a:prstGeom>
        </p:spPr>
        <p:txBody>
          <a:bodyPr wrap="none" lIns="122760" rIns="122760" tIns="79560" bIns="79560" anchor="ctr" anchorCtr="1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ln w="76320">
                  <a:solidFill>
                    <a:srgbClr val="ffffff"/>
                  </a:solidFill>
                  <a:miter/>
                </a:ln>
                <a:solidFill>
                  <a:srgbClr val="000000"/>
                </a:solidFill>
                <a:latin typeface="Noto Sans"/>
                <a:ea typeface="MS Gothic"/>
              </a:rPr>
              <a:t>01</a:t>
            </a:r>
            <a:endParaRPr b="1" lang="pt-BR" sz="2400" spc="-1" strike="noStrike">
              <a:ln w="76320">
                <a:solidFill>
                  <a:srgbClr val="ffffff"/>
                </a:solidFill>
                <a:miter/>
              </a:ln>
              <a:solidFill>
                <a:srgbClr val="000000"/>
              </a:solidFill>
              <a:latin typeface="Noto Sans"/>
              <a:ea typeface="MS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ulo_componente 3"/>
          <p:cNvSpPr/>
          <p:nvPr/>
        </p:nvSpPr>
        <p:spPr>
          <a:xfrm>
            <a:off x="540000" y="720000"/>
            <a:ext cx="6119640" cy="12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latin typeface="Impact"/>
              </a:rPr>
              <a:t>Lorem ipsum dolor sit amet.</a:t>
            </a:r>
            <a:r>
              <a:rPr b="0" lang="pt-BR" sz="4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subtitulo_componente 2"/>
          <p:cNvSpPr/>
          <p:nvPr/>
        </p:nvSpPr>
        <p:spPr>
          <a:xfrm>
            <a:off x="540000" y="1620000"/>
            <a:ext cx="611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Arial Black"/>
              </a:rPr>
              <a:t>Lorem ipsum dolor sit amet. </a:t>
            </a:r>
            <a:endParaRPr b="0" lang="pt-BR" sz="3200" spc="-1" strike="noStrike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60" name="texto_componente 2"/>
          <p:cNvSpPr/>
          <p:nvPr/>
        </p:nvSpPr>
        <p:spPr>
          <a:xfrm>
            <a:off x="540000" y="3060000"/>
            <a:ext cx="6119640" cy="19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Lorem ipsum dolor sit amet. Qui ducimus Quis est iste doloribus qui voluptatum assumenda. Eos quia quidem ad odio dolore ut quia odit et voluptatibus fuga et ratione ducimus.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undo"/>
          <p:cNvSpPr/>
          <p:nvPr/>
        </p:nvSpPr>
        <p:spPr>
          <a:xfrm>
            <a:off x="-19440" y="-19440"/>
            <a:ext cx="6900120" cy="991548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0" dir="2700000" dist="101823" rotWithShape="0">
              <a:srgbClr val="80808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pt-BR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62" name="Título"/>
          <p:cNvSpPr/>
          <p:nvPr/>
        </p:nvSpPr>
        <p:spPr>
          <a:xfrm>
            <a:off x="-14760" y="-2880"/>
            <a:ext cx="6834960" cy="1857240"/>
          </a:xfrm>
          <a:prstGeom prst="rect">
            <a:avLst/>
          </a:prstGeom>
          <a:noFill/>
          <a:ln w="0">
            <a:noFill/>
          </a:ln>
          <a:effectLst>
            <a:outerShdw blurRad="0" dir="2700000" dist="101823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pt-BR" sz="4400" spc="-1" strike="noStrike">
                <a:solidFill>
                  <a:srgbClr val="ffffff"/>
                </a:solidFill>
                <a:latin typeface="Rockwell"/>
                <a:ea typeface="Aptos"/>
              </a:rPr>
              <a:t>O Império dos Dados Contra-Ataca: 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3" name="jedi" descr=""/>
          <p:cNvPicPr/>
          <p:nvPr/>
        </p:nvPicPr>
        <p:blipFill>
          <a:blip r:embed="rId1"/>
          <a:stretch/>
        </p:blipFill>
        <p:spPr>
          <a:xfrm>
            <a:off x="-25200" y="1440000"/>
            <a:ext cx="6882480" cy="6848280"/>
          </a:xfrm>
          <a:prstGeom prst="rect">
            <a:avLst/>
          </a:prstGeom>
          <a:ln w="0">
            <a:noFill/>
          </a:ln>
        </p:spPr>
      </p:pic>
      <p:pic>
        <p:nvPicPr>
          <p:cNvPr id="64" name="LogoEntity" descr="Uma imagem contendo Logotipo&#10;&#10;Descrição gerada automaticamente"/>
          <p:cNvPicPr/>
          <p:nvPr/>
        </p:nvPicPr>
        <p:blipFill>
          <a:blip r:embed="rId2"/>
          <a:srcRect l="23555" t="18532" r="23945" b="42866"/>
          <a:stretch/>
        </p:blipFill>
        <p:spPr>
          <a:xfrm>
            <a:off x="2520000" y="7560000"/>
            <a:ext cx="1798920" cy="718920"/>
          </a:xfrm>
          <a:prstGeom prst="rect">
            <a:avLst/>
          </a:prstGeom>
          <a:ln w="0">
            <a:noFill/>
          </a:ln>
        </p:spPr>
      </p:pic>
      <p:sp>
        <p:nvSpPr>
          <p:cNvPr id="65" name="Subtítulo"/>
          <p:cNvSpPr/>
          <p:nvPr/>
        </p:nvSpPr>
        <p:spPr>
          <a:xfrm>
            <a:off x="-19440" y="8402760"/>
            <a:ext cx="6834960" cy="881640"/>
          </a:xfrm>
          <a:prstGeom prst="rect">
            <a:avLst/>
          </a:prstGeom>
          <a:noFill/>
          <a:ln w="0">
            <a:noFill/>
          </a:ln>
          <a:effectLst>
            <a:outerShdw blurRad="0" dir="2700000" dist="101823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pt-BR" sz="2600" spc="-1" strike="noStrike">
                <a:solidFill>
                  <a:srgbClr val="ffffff"/>
                </a:solidFill>
                <a:latin typeface="Rockwell"/>
                <a:ea typeface="Aptos"/>
              </a:rPr>
              <a:t>Uma Nova Esperança para Dominar e Conquistar o Entity Framework Core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"/>
          <p:cNvSpPr/>
          <p:nvPr/>
        </p:nvSpPr>
        <p:spPr>
          <a:xfrm flipH="1" flipV="1" rot="16200000">
            <a:off x="0" y="540000"/>
            <a:ext cx="1152000" cy="72000"/>
          </a:xfrm>
          <a:prstGeom prst="rect">
            <a:avLst/>
          </a:prstGeom>
          <a:gradFill rotWithShape="0">
            <a:gsLst>
              <a:gs pos="0">
                <a:srgbClr val="00a0fc"/>
              </a:gs>
              <a:gs pos="100000">
                <a:srgbClr val="023f62"/>
              </a:gs>
            </a:gsLst>
            <a:lin ang="30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titulo_componente 5"/>
          <p:cNvSpPr/>
          <p:nvPr/>
        </p:nvSpPr>
        <p:spPr>
          <a:xfrm>
            <a:off x="576000" y="612000"/>
            <a:ext cx="6119640" cy="12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latin typeface="Arial"/>
              </a:rPr>
              <a:t>Guia Simplificado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subtitulo_componente 3"/>
          <p:cNvSpPr/>
          <p:nvPr/>
        </p:nvSpPr>
        <p:spPr>
          <a:xfrm>
            <a:off x="576000" y="1512000"/>
            <a:ext cx="611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Arial Black"/>
              </a:rPr>
              <a:t>Entidades no Entity Framework Core</a:t>
            </a:r>
            <a:endParaRPr b="0" lang="pt-BR" sz="3200" spc="-1" strike="noStrike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69" name="texto_componente 3"/>
          <p:cNvSpPr/>
          <p:nvPr/>
        </p:nvSpPr>
        <p:spPr>
          <a:xfrm>
            <a:off x="576000" y="2952000"/>
            <a:ext cx="6119640" cy="19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O Entity Framework Core (EF Core) é uma ferramenta poderosa para lidar com dados em aplicações .NET. Ele permite mapear classes C# para tabelas em um banco de dados, simplificando o desenvolvimento de aplicações baseadas em dados. Vamos explorar os principais tópicos relacionados a entidades no EF Core com exemplos práticos e explicativos.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"/>
          <p:cNvSpPr/>
          <p:nvPr/>
        </p:nvSpPr>
        <p:spPr>
          <a:xfrm>
            <a:off x="0" y="0"/>
            <a:ext cx="6858000" cy="990612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titulo_componente 4"/>
          <p:cNvSpPr/>
          <p:nvPr/>
        </p:nvSpPr>
        <p:spPr>
          <a:xfrm>
            <a:off x="360000" y="5616000"/>
            <a:ext cx="6119640" cy="12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latin typeface="Impact"/>
              </a:rPr>
              <a:t>O Que São Entidades?</a:t>
            </a:r>
            <a:endParaRPr b="0" lang="pt-BR" sz="4000" spc="-1" strike="noStrike">
              <a:solidFill>
                <a:srgbClr val="ffffff"/>
              </a:solidFill>
              <a:latin typeface="Impact"/>
            </a:endParaRPr>
          </a:p>
        </p:txBody>
      </p:sp>
      <p:sp>
        <p:nvSpPr>
          <p:cNvPr id="72" name=""/>
          <p:cNvSpPr/>
          <p:nvPr/>
        </p:nvSpPr>
        <p:spPr>
          <a:xfrm flipV="1">
            <a:off x="504000" y="6372000"/>
            <a:ext cx="5940000" cy="72000"/>
          </a:xfrm>
          <a:prstGeom prst="rect">
            <a:avLst/>
          </a:prstGeom>
          <a:gradFill rotWithShape="0">
            <a:gsLst>
              <a:gs pos="0">
                <a:srgbClr val="00a0fc"/>
              </a:gs>
              <a:gs pos="100000">
                <a:srgbClr val="023f62"/>
              </a:gs>
            </a:gsLst>
            <a:lin ang="30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Simple 2"/>
          <p:cNvSpPr txBox="1"/>
          <p:nvPr/>
        </p:nvSpPr>
        <p:spPr>
          <a:xfrm>
            <a:off x="2571480" y="2880000"/>
            <a:ext cx="1808280" cy="2561760"/>
          </a:xfrm>
          <a:prstGeom prst="rect">
            <a:avLst/>
          </a:prstGeom>
        </p:spPr>
        <p:txBody>
          <a:bodyPr wrap="none" lIns="122760" rIns="122760" tIns="79560" bIns="79560" anchor="ctr" anchorCtr="1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ln w="76320">
                  <a:solidFill>
                    <a:srgbClr val="ffffff"/>
                  </a:solidFill>
                  <a:miter/>
                </a:ln>
                <a:solidFill>
                  <a:srgbClr val="000000"/>
                </a:solidFill>
                <a:latin typeface="Noto Sans"/>
                <a:ea typeface="MS Gothic"/>
              </a:rPr>
              <a:t>01</a:t>
            </a:r>
            <a:endParaRPr b="1" lang="pt-BR" sz="2400" spc="-1" strike="noStrike">
              <a:ln w="76320">
                <a:solidFill>
                  <a:srgbClr val="ffffff"/>
                </a:solidFill>
                <a:miter/>
              </a:ln>
              <a:solidFill>
                <a:srgbClr val="000000"/>
              </a:solidFill>
              <a:latin typeface="Noto Sans"/>
              <a:ea typeface="MS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"/>
          <p:cNvSpPr/>
          <p:nvPr/>
        </p:nvSpPr>
        <p:spPr>
          <a:xfrm flipH="1" flipV="1" rot="16200000">
            <a:off x="0" y="540000"/>
            <a:ext cx="1152000" cy="72000"/>
          </a:xfrm>
          <a:prstGeom prst="rect">
            <a:avLst/>
          </a:prstGeom>
          <a:gradFill rotWithShape="0">
            <a:gsLst>
              <a:gs pos="0">
                <a:srgbClr val="00a0fc"/>
              </a:gs>
              <a:gs pos="100000">
                <a:srgbClr val="023f62"/>
              </a:gs>
            </a:gsLst>
            <a:lin ang="30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titulo_componente 2"/>
          <p:cNvSpPr/>
          <p:nvPr/>
        </p:nvSpPr>
        <p:spPr>
          <a:xfrm>
            <a:off x="576000" y="612000"/>
            <a:ext cx="6119640" cy="12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latin typeface="Arial"/>
              </a:rPr>
              <a:t>Conectando o código ao banco de dados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texto_componente 1"/>
          <p:cNvSpPr/>
          <p:nvPr/>
        </p:nvSpPr>
        <p:spPr>
          <a:xfrm>
            <a:off x="576000" y="2952000"/>
            <a:ext cx="6119640" cy="19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No EF Core, uma entidade é uma classe .NET que mapeia uma tabela ou vista no banco de dados. Por padrão, as propriedades da classe mapeiam para as colunas da tabela correspondente.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subtitulo_componente 1"/>
          <p:cNvSpPr/>
          <p:nvPr/>
        </p:nvSpPr>
        <p:spPr>
          <a:xfrm>
            <a:off x="720000" y="5040000"/>
            <a:ext cx="611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Arial Black"/>
              </a:rPr>
              <a:t>Exemplo básico de uma entidade</a:t>
            </a:r>
            <a:endParaRPr b="0" lang="pt-BR" sz="2200" spc="-1" strike="noStrike">
              <a:solidFill>
                <a:srgbClr val="000000"/>
              </a:solidFill>
              <a:latin typeface="Arial Black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39600" y="4608000"/>
            <a:ext cx="6857640" cy="3855960"/>
          </a:xfrm>
          <a:prstGeom prst="rect">
            <a:avLst/>
          </a:prstGeom>
          <a:ln w="0">
            <a:noFill/>
          </a:ln>
        </p:spPr>
      </p:pic>
      <p:sp>
        <p:nvSpPr>
          <p:cNvPr id="79" name="texto_componente 4"/>
          <p:cNvSpPr/>
          <p:nvPr/>
        </p:nvSpPr>
        <p:spPr>
          <a:xfrm>
            <a:off x="540000" y="7560000"/>
            <a:ext cx="6119640" cy="19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Neste exemplo, a classe Produto representa uma tabela Produtos no banco de dados.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"/>
          <p:cNvSpPr/>
          <p:nvPr/>
        </p:nvSpPr>
        <p:spPr>
          <a:xfrm>
            <a:off x="0" y="0"/>
            <a:ext cx="6858000" cy="990612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titulo_componente 6"/>
          <p:cNvSpPr/>
          <p:nvPr/>
        </p:nvSpPr>
        <p:spPr>
          <a:xfrm>
            <a:off x="360000" y="5616000"/>
            <a:ext cx="6119640" cy="12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Impact"/>
              </a:rPr>
              <a:t>Trabalhando com Chaves Primárias</a:t>
            </a:r>
            <a:endParaRPr b="0" lang="pt-BR" sz="3200" spc="-1" strike="noStrike">
              <a:solidFill>
                <a:srgbClr val="ffffff"/>
              </a:solidFill>
              <a:latin typeface="Impact"/>
            </a:endParaRPr>
          </a:p>
        </p:txBody>
      </p:sp>
      <p:sp>
        <p:nvSpPr>
          <p:cNvPr id="82" name=""/>
          <p:cNvSpPr/>
          <p:nvPr/>
        </p:nvSpPr>
        <p:spPr>
          <a:xfrm flipV="1">
            <a:off x="504000" y="6372000"/>
            <a:ext cx="5940000" cy="72000"/>
          </a:xfrm>
          <a:prstGeom prst="rect">
            <a:avLst/>
          </a:prstGeom>
          <a:gradFill rotWithShape="0">
            <a:gsLst>
              <a:gs pos="0">
                <a:srgbClr val="00a0fc"/>
              </a:gs>
              <a:gs pos="100000">
                <a:srgbClr val="023f62"/>
              </a:gs>
            </a:gsLst>
            <a:lin ang="30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Simple 1"/>
          <p:cNvSpPr txBox="1"/>
          <p:nvPr/>
        </p:nvSpPr>
        <p:spPr>
          <a:xfrm>
            <a:off x="2571480" y="2880000"/>
            <a:ext cx="1808280" cy="2561760"/>
          </a:xfrm>
          <a:prstGeom prst="rect">
            <a:avLst/>
          </a:prstGeom>
        </p:spPr>
        <p:txBody>
          <a:bodyPr wrap="none" lIns="122760" rIns="122760" tIns="79560" bIns="79560" anchor="ctr" anchorCtr="1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ln w="76320">
                  <a:solidFill>
                    <a:srgbClr val="ffffff"/>
                  </a:solidFill>
                  <a:miter/>
                </a:ln>
                <a:solidFill>
                  <a:srgbClr val="000000"/>
                </a:solidFill>
                <a:latin typeface="Noto Sans"/>
                <a:ea typeface="MS Gothic"/>
              </a:rPr>
              <a:t>02</a:t>
            </a:r>
            <a:endParaRPr b="1" lang="pt-BR" sz="2400" spc="-1" strike="noStrike">
              <a:ln w="76320">
                <a:solidFill>
                  <a:srgbClr val="ffffff"/>
                </a:solidFill>
                <a:miter/>
              </a:ln>
              <a:solidFill>
                <a:srgbClr val="000000"/>
              </a:solidFill>
              <a:latin typeface="Noto Sans"/>
              <a:ea typeface="MS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 flipH="1" flipV="1" rot="16200000">
            <a:off x="0" y="540000"/>
            <a:ext cx="1152000" cy="72000"/>
          </a:xfrm>
          <a:prstGeom prst="rect">
            <a:avLst/>
          </a:prstGeom>
          <a:gradFill rotWithShape="0">
            <a:gsLst>
              <a:gs pos="0">
                <a:srgbClr val="00a0fc"/>
              </a:gs>
              <a:gs pos="100000">
                <a:srgbClr val="023f62"/>
              </a:gs>
            </a:gsLst>
            <a:lin ang="30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itulo_componente 7"/>
          <p:cNvSpPr/>
          <p:nvPr/>
        </p:nvSpPr>
        <p:spPr>
          <a:xfrm>
            <a:off x="576000" y="612000"/>
            <a:ext cx="6119640" cy="12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latin typeface="Arial"/>
              </a:rPr>
              <a:t>Definindo o identificador único das suas tabelas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texto_componente 5"/>
          <p:cNvSpPr/>
          <p:nvPr/>
        </p:nvSpPr>
        <p:spPr>
          <a:xfrm>
            <a:off x="576000" y="2124000"/>
            <a:ext cx="6119640" cy="19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Toda entidade precisa de uma chave primária para ser rastreada pelo EF Core. Por padrão, o EF Core assume que uma propriedade chamada Id ou &lt;NomeDaClasse&gt; Id é a chave primária.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subtitulo_componente 4"/>
          <p:cNvSpPr/>
          <p:nvPr/>
        </p:nvSpPr>
        <p:spPr>
          <a:xfrm>
            <a:off x="576000" y="4140000"/>
            <a:ext cx="611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Arial Black"/>
              </a:rPr>
              <a:t>Exemplo com chave primária personalizada</a:t>
            </a:r>
            <a:endParaRPr b="0" lang="pt-BR" sz="2200" spc="-1" strike="noStrike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88" name="texto_componente 6"/>
          <p:cNvSpPr/>
          <p:nvPr/>
        </p:nvSpPr>
        <p:spPr>
          <a:xfrm>
            <a:off x="540000" y="6480000"/>
            <a:ext cx="6119640" cy="12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Se você quiser configurar explicitamente uma chave primária, pode usar o Fluent API: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621720" y="5004000"/>
            <a:ext cx="5822280" cy="1426680"/>
          </a:xfrm>
          <a:prstGeom prst="rect">
            <a:avLst/>
          </a:prstGeom>
          <a:ln w="0"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612000" y="7848000"/>
            <a:ext cx="5760000" cy="120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Application>LibreOffice/24.2.7.2$Linux_X86_64 LibreOffice_project/420$Build-2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2025-01-11T21:54:53Z</dcterms:created>
  <dc:creator/>
  <dc:description/>
  <dc:language>pt-BR</dc:language>
  <cp:lastModifiedBy/>
  <dcterms:modified xsi:type="dcterms:W3CDTF">2025-01-12T16:58:33Z</dcterms:modified>
  <cp:revision>49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Papel A4 (210 x 297 mm)</vt:lpwstr>
  </property>
  <property fmtid="{D5CDD505-2E9C-101B-9397-08002B2CF9AE}" pid="3" name="Slides">
    <vt:i4>2</vt:i4>
  </property>
</Properties>
</file>