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6858000" cy="990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076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164D3-CFDA-40AC-8151-69E1A366E9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0B97682-0E44-4516-AF25-AB1733A38D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DD78BC7-FE6D-4328-BC9F-86BCDAC1DE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8ED6EED-2E66-4391-AC07-F6B7CD7CF7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076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2EFB7F-323A-4433-B48A-3A769FA815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8B8037-972E-4974-AE09-CB9293292F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040CB2-955B-46E5-A933-907F9A9A33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076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C98FC36-3012-43A1-A5B9-49A12A424C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D35FAE8-5101-44FE-972B-1405A1FE85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04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04600" y="2317680"/>
            <a:ext cx="301104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629FB1E-BFD9-4FE4-8F8A-0929D7A84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BD45AD5-9EAD-4573-9377-E3433449B4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5818246-9F7D-4F0F-B914-54BE48BCF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076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CE3E00-47B2-43C0-B1E4-944BB1CAB869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28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9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B64CAE-DEE7-4668-887D-0EFE4E7DDE8C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0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ftr" idx="31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32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BEC822-B63D-458E-97DE-32806A2EA204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3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34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35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0551BA-B395-490B-A83E-D9834DC08113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6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E915C4-1325-41CC-9ECB-B84D522B35E7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C28225-F618-4F61-9197-EFFE15C3FA43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ftr" idx="10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11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5D0A87-2D98-49D9-9977-712EE67D2FA8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2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076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537052-AABB-4E93-A5D3-3FF886040418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ftr" idx="16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7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39565F-0533-4A16-931D-2EBB1C0BD94E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8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04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04960" y="2317680"/>
            <a:ext cx="3011040" cy="574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9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0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9405B9-D0E1-4B65-8ED1-560073C81110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21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2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3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3FAA86-40FA-4AF5-9F15-E3465D075D06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4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57160" y="1621080"/>
            <a:ext cx="5141520" cy="34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2271600" y="9181440"/>
            <a:ext cx="231228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484344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88CC0A-43AB-4706-BF2D-FF5114E60715}" type="slidenum">
              <a:rPr b="0" lang="de-DE" sz="6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6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471600" y="9181440"/>
            <a:ext cx="1540800" cy="5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ronaldofas/ebook-bootcamp-ia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10.jpeg"/><Relationship Id="rId4" Type="http://schemas.openxmlformats.org/officeDocument/2006/relationships/hyperlink" Target="https://www.linkedin.com/in/ronaldo-silva-75744834/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github.com/ronaldofas" TargetMode="External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undo"/>
          <p:cNvSpPr/>
          <p:nvPr/>
        </p:nvSpPr>
        <p:spPr>
          <a:xfrm>
            <a:off x="-19440" y="-19440"/>
            <a:ext cx="6899040" cy="992556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0" dir="2700000" dist="101823" rotWithShape="0">
              <a:srgbClr val="80808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57" name="Título"/>
          <p:cNvSpPr/>
          <p:nvPr/>
        </p:nvSpPr>
        <p:spPr>
          <a:xfrm>
            <a:off x="-14760" y="-2880"/>
            <a:ext cx="6833880" cy="1857240"/>
          </a:xfrm>
          <a:prstGeom prst="rect">
            <a:avLst/>
          </a:prstGeom>
          <a:noFill/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Rockwell"/>
                <a:ea typeface="Aptos"/>
              </a:rPr>
              <a:t>O Império dos Dados Contra-Ataca: 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jedi" descr=""/>
          <p:cNvPicPr/>
          <p:nvPr/>
        </p:nvPicPr>
        <p:blipFill>
          <a:blip r:embed="rId1"/>
          <a:stretch/>
        </p:blipFill>
        <p:spPr>
          <a:xfrm>
            <a:off x="-25200" y="1440000"/>
            <a:ext cx="6881400" cy="6847200"/>
          </a:xfrm>
          <a:prstGeom prst="rect">
            <a:avLst/>
          </a:prstGeom>
          <a:ln w="0">
            <a:noFill/>
          </a:ln>
        </p:spPr>
      </p:pic>
      <p:sp>
        <p:nvSpPr>
          <p:cNvPr id="59" name="Subtítulo"/>
          <p:cNvSpPr/>
          <p:nvPr/>
        </p:nvSpPr>
        <p:spPr>
          <a:xfrm>
            <a:off x="-19440" y="8402760"/>
            <a:ext cx="6833880" cy="881640"/>
          </a:xfrm>
          <a:prstGeom prst="rect">
            <a:avLst/>
          </a:prstGeom>
          <a:noFill/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2600" spc="-1" strike="noStrike">
                <a:solidFill>
                  <a:srgbClr val="ffffff"/>
                </a:solidFill>
                <a:latin typeface="Rockwell"/>
                <a:ea typeface="Aptos"/>
              </a:rPr>
              <a:t>Uma Nova Esperança para Dominar e Conquistar o Entity Framework Core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rcRect l="14178" t="14862" r="21969" b="9469"/>
          <a:stretch/>
        </p:blipFill>
        <p:spPr>
          <a:xfrm>
            <a:off x="2880000" y="7328160"/>
            <a:ext cx="1078920" cy="95904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1188000" y="9324000"/>
            <a:ext cx="4318920" cy="35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Impact"/>
              </a:rPr>
              <a:t>Ronaldo Silva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itulo_componente 11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Definindo como as tabelas se conectam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o_componente 9"/>
          <p:cNvSpPr/>
          <p:nvPr/>
        </p:nvSpPr>
        <p:spPr>
          <a:xfrm>
            <a:off x="576000" y="2124000"/>
            <a:ext cx="611856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No EF Core, os relacionamentos são configurados por propriedades de navegação e chaves estrangeiras.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subtitulo_componente 6"/>
          <p:cNvSpPr/>
          <p:nvPr/>
        </p:nvSpPr>
        <p:spPr>
          <a:xfrm>
            <a:off x="576000" y="3348000"/>
            <a:ext cx="611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Relacionamento um-para-muitos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o_componente 10"/>
          <p:cNvSpPr/>
          <p:nvPr/>
        </p:nvSpPr>
        <p:spPr>
          <a:xfrm>
            <a:off x="576000" y="3780000"/>
            <a:ext cx="611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Um cliente pode ter vários pedidos: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702360" y="4326120"/>
            <a:ext cx="5416560" cy="2836800"/>
          </a:xfrm>
          <a:prstGeom prst="rect">
            <a:avLst/>
          </a:prstGeom>
          <a:ln w="0">
            <a:noFill/>
          </a:ln>
        </p:spPr>
      </p:pic>
      <p:sp>
        <p:nvSpPr>
          <p:cNvPr id="114" name="texto_componente 11"/>
          <p:cNvSpPr/>
          <p:nvPr/>
        </p:nvSpPr>
        <p:spPr>
          <a:xfrm>
            <a:off x="720000" y="7380000"/>
            <a:ext cx="61185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Configure o relacionamento no Fluent API: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702360" y="7920000"/>
            <a:ext cx="5416560" cy="151992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 flipV="1">
            <a:off x="684000" y="190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E3AEE-6F5F-4779-A511-061C753FD5A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itulo_componente 12"/>
          <p:cNvSpPr/>
          <p:nvPr/>
        </p:nvSpPr>
        <p:spPr>
          <a:xfrm>
            <a:off x="360000" y="5616000"/>
            <a:ext cx="649692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 cap="all">
                <a:solidFill>
                  <a:srgbClr val="ffffff"/>
                </a:solidFill>
                <a:latin typeface="Impact"/>
              </a:rPr>
              <a:t>Controle total sobre o mapeamento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imple 5"/>
          <p:cNvSpPr txBox="1"/>
          <p:nvPr/>
        </p:nvSpPr>
        <p:spPr>
          <a:xfrm>
            <a:off x="2571480" y="2880000"/>
            <a:ext cx="1807200" cy="2560680"/>
          </a:xfrm>
          <a:prstGeom prst="rect">
            <a:avLst/>
          </a:prstGeom>
        </p:spPr>
        <p:txBody>
          <a:bodyPr wrap="none" lIns="237240" rIns="237240" tIns="79560" bIns="795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05</a:t>
            </a:r>
            <a:endParaRPr b="0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22F8CD-2E06-4DFD-A3E7-D8B73F2C5E0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itulo_componente 13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Controle total sobre o mapeamento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o_componente 12"/>
          <p:cNvSpPr/>
          <p:nvPr/>
        </p:nvSpPr>
        <p:spPr>
          <a:xfrm>
            <a:off x="576000" y="2124000"/>
            <a:ext cx="611856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Fluent API permite configurar detalhes adicionais, como restrições e nomes de colunas.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subtitulo_componente 7"/>
          <p:cNvSpPr/>
          <p:nvPr/>
        </p:nvSpPr>
        <p:spPr>
          <a:xfrm>
            <a:off x="576000" y="3348000"/>
            <a:ext cx="611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com configurações avançadas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o_componente 14"/>
          <p:cNvSpPr/>
          <p:nvPr/>
        </p:nvSpPr>
        <p:spPr>
          <a:xfrm>
            <a:off x="720000" y="6660000"/>
            <a:ext cx="557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Aqui, configuramos um limite de 100 caracteres para o nome e definimos o tipo da coluna Preco no banco de dados.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02360" y="4333680"/>
            <a:ext cx="5596560" cy="214524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 flipV="1">
            <a:off x="684000" y="190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4680000" y="8053200"/>
            <a:ext cx="1618920" cy="1213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A89FA-A159-4BF6-9BFE-1B6FBA42AAC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itulo_componente 1"/>
          <p:cNvSpPr/>
          <p:nvPr/>
        </p:nvSpPr>
        <p:spPr>
          <a:xfrm>
            <a:off x="360000" y="5616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 cap="all">
                <a:solidFill>
                  <a:srgbClr val="ffffff"/>
                </a:solidFill>
                <a:latin typeface="Impact"/>
              </a:rPr>
              <a:t>Conclusão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9EA004-16F4-4863-B1CD-1BC7192EA8D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itulo_componente 14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O Coração do Entity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o_componente 13"/>
          <p:cNvSpPr/>
          <p:nvPr/>
        </p:nvSpPr>
        <p:spPr>
          <a:xfrm>
            <a:off x="576000" y="2124000"/>
            <a:ext cx="611856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As entidades são o coração do EF Core, conectando o seu código ao banco de dados de maneira poderosa e flexível. Com o que você aprendeu aqui, já pode começar a criar modelos ricos e bem configurados. Continue explorando e praticando para aproveitar tudo o que o EF Core oferece!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 flipV="1">
            <a:off x="684000" y="190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680000" y="8052840"/>
            <a:ext cx="1618920" cy="1213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AEFBD-68BE-48C2-BBB2-1C0905F867E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itulo_componente 3"/>
          <p:cNvSpPr/>
          <p:nvPr/>
        </p:nvSpPr>
        <p:spPr>
          <a:xfrm>
            <a:off x="360000" y="5616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 cap="all">
                <a:solidFill>
                  <a:srgbClr val="ffffff"/>
                </a:solidFill>
                <a:latin typeface="Impact"/>
              </a:rPr>
              <a:t>Agradecimentos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ABFE9-8E0E-42B2-9F29-5418CE0F66C8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itulo_componente 15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Obrigado pela Leitura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o_componente 2"/>
          <p:cNvSpPr/>
          <p:nvPr/>
        </p:nvSpPr>
        <p:spPr>
          <a:xfrm>
            <a:off x="576000" y="2124000"/>
            <a:ext cx="611856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Esse Ebook foi gerado com o auxílio de IA e diagramado por mim.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Esse conteúdo foi gerado com fins didáticos de construção, não foi realizado uma validação criteriosa para avaliar os exemplos gerados, por favor utilize-o com cautela. Projeto disponível em:</a:t>
            </a:r>
            <a:br>
              <a:rPr sz="2400"/>
            </a:br>
            <a:r>
              <a:rPr b="0" lang="pt-BR" sz="16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https://github.com/ronaldofas/ebook-bootcamp-ia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flipV="1">
            <a:off x="684000" y="190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4680000" y="8052840"/>
            <a:ext cx="1618920" cy="121392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725040" y="6120000"/>
            <a:ext cx="5758920" cy="16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Autor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Ronaldo Silva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900000" y="6660000"/>
            <a:ext cx="54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882360" y="6820560"/>
            <a:ext cx="916920" cy="7387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1980000" y="7200000"/>
            <a:ext cx="359280" cy="35928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2472480" y="7152480"/>
            <a:ext cx="406800" cy="406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1DC63-52BB-49A9-A359-4595B6C8D60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itulo_componente 5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Guia Simplificado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ubtitulo_componente 3"/>
          <p:cNvSpPr/>
          <p:nvPr/>
        </p:nvSpPr>
        <p:spPr>
          <a:xfrm>
            <a:off x="576000" y="1512000"/>
            <a:ext cx="611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 Black"/>
              </a:rPr>
              <a:t>Entidades no Entity Framework Core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o_componente 3"/>
          <p:cNvSpPr/>
          <p:nvPr/>
        </p:nvSpPr>
        <p:spPr>
          <a:xfrm>
            <a:off x="576000" y="2952000"/>
            <a:ext cx="611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Entity Framework Core (EF Core) é uma ferramenta poderosa para lidar com dados em aplicações .NET. Ele permite mapear classes C# para tabelas em um banco de dados, simplificando o desenvolvimento de aplicações baseadas em dados. Vamos explorar os principais tópicos relacionados a entidades no EF Core com exemplos práticos e explicativos.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flipV="1">
            <a:off x="647640" y="136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4680000" y="8053200"/>
            <a:ext cx="1618920" cy="1213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77325-B15F-4137-8135-8EC9C4EAE61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itulo_componente 4"/>
          <p:cNvSpPr/>
          <p:nvPr/>
        </p:nvSpPr>
        <p:spPr>
          <a:xfrm>
            <a:off x="360000" y="5616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 cap="all">
                <a:solidFill>
                  <a:srgbClr val="ffffff"/>
                </a:solidFill>
                <a:latin typeface="Impact"/>
              </a:rPr>
              <a:t>O Que São Entidades?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Simple 2"/>
          <p:cNvSpPr txBox="1"/>
          <p:nvPr/>
        </p:nvSpPr>
        <p:spPr>
          <a:xfrm>
            <a:off x="2571480" y="2880000"/>
            <a:ext cx="1807200" cy="2560680"/>
          </a:xfrm>
          <a:prstGeom prst="rect">
            <a:avLst/>
          </a:prstGeom>
        </p:spPr>
        <p:txBody>
          <a:bodyPr wrap="none" lIns="237240" rIns="237240" tIns="79560" bIns="795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01</a:t>
            </a:r>
            <a:endParaRPr b="0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6189E-F1B3-4B2E-AEBD-66357642BD0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itulo_componente 2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Conectando o código ao banco de dados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o_componente 1"/>
          <p:cNvSpPr/>
          <p:nvPr/>
        </p:nvSpPr>
        <p:spPr>
          <a:xfrm>
            <a:off x="576000" y="2952000"/>
            <a:ext cx="611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No EF Core, uma entidade é uma classe .NET que mapeia uma tabela ou vista no banco de dados. Por padrão, as propriedades da classe mapeiam para as colunas da tabela correspondente.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ubtitulo_componente 1"/>
          <p:cNvSpPr/>
          <p:nvPr/>
        </p:nvSpPr>
        <p:spPr>
          <a:xfrm>
            <a:off x="720000" y="5040000"/>
            <a:ext cx="611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básico de uma entidade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9600" y="4608000"/>
            <a:ext cx="6856560" cy="38548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4680000" y="8053200"/>
            <a:ext cx="1618920" cy="1213920"/>
          </a:xfrm>
          <a:prstGeom prst="rect">
            <a:avLst/>
          </a:prstGeom>
          <a:ln w="0">
            <a:noFill/>
          </a:ln>
        </p:spPr>
      </p:pic>
      <p:sp>
        <p:nvSpPr>
          <p:cNvPr id="78" name="texto_componente 4"/>
          <p:cNvSpPr/>
          <p:nvPr/>
        </p:nvSpPr>
        <p:spPr>
          <a:xfrm>
            <a:off x="540000" y="7560000"/>
            <a:ext cx="611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Neste exemplo, a classe Produto representa uma tabela Produtos no banco de dados.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 flipV="1">
            <a:off x="720000" y="1977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37261-2AEF-4E98-BDEC-9C0310AB4E7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titulo_componente 6"/>
          <p:cNvSpPr/>
          <p:nvPr/>
        </p:nvSpPr>
        <p:spPr>
          <a:xfrm>
            <a:off x="288000" y="5724000"/>
            <a:ext cx="649728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 cap="all">
                <a:solidFill>
                  <a:srgbClr val="ffffff"/>
                </a:solidFill>
                <a:latin typeface="Impact"/>
              </a:rPr>
              <a:t>Trabalhando com Chaves Primárias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imple 1"/>
          <p:cNvSpPr txBox="1"/>
          <p:nvPr/>
        </p:nvSpPr>
        <p:spPr>
          <a:xfrm>
            <a:off x="2571480" y="2880000"/>
            <a:ext cx="1807200" cy="2560680"/>
          </a:xfrm>
          <a:prstGeom prst="rect">
            <a:avLst/>
          </a:prstGeom>
        </p:spPr>
        <p:txBody>
          <a:bodyPr wrap="none" lIns="237240" rIns="237240" tIns="79560" bIns="795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02</a:t>
            </a:r>
            <a:endParaRPr b="0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DEAA81-BEF2-4310-9B97-8394431B6CC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itulo_componente 7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Definindo o identificador único das suas tabelas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o_componente 5"/>
          <p:cNvSpPr/>
          <p:nvPr/>
        </p:nvSpPr>
        <p:spPr>
          <a:xfrm>
            <a:off x="576000" y="2124000"/>
            <a:ext cx="611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Toda entidade precisa de uma chave primária para ser rastreada pelo EF Core. Por padrão, o EF Core assume que uma propriedade chamada Id ou &lt;NomeDaClasse&gt; Id é a chave primária.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ubtitulo_componente 4"/>
          <p:cNvSpPr/>
          <p:nvPr/>
        </p:nvSpPr>
        <p:spPr>
          <a:xfrm>
            <a:off x="576000" y="4140000"/>
            <a:ext cx="611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com chave primária personalizada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o_componente 6"/>
          <p:cNvSpPr/>
          <p:nvPr/>
        </p:nvSpPr>
        <p:spPr>
          <a:xfrm>
            <a:off x="540000" y="6480000"/>
            <a:ext cx="611856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Se você quiser configurar explicitamente uma chave primária, pode usar o Fluent API: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21720" y="5004000"/>
            <a:ext cx="5821200" cy="14256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12000" y="7848000"/>
            <a:ext cx="5758920" cy="12042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 flipV="1">
            <a:off x="684000" y="190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8B3E62-99AD-498B-9721-13C595618F9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itulo_componente 8"/>
          <p:cNvSpPr/>
          <p:nvPr/>
        </p:nvSpPr>
        <p:spPr>
          <a:xfrm>
            <a:off x="360000" y="5616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 cap="all">
                <a:solidFill>
                  <a:srgbClr val="ffffff"/>
                </a:solidFill>
                <a:latin typeface="Impact"/>
              </a:rPr>
              <a:t>Tipos de Propriedades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imple 3"/>
          <p:cNvSpPr txBox="1"/>
          <p:nvPr/>
        </p:nvSpPr>
        <p:spPr>
          <a:xfrm>
            <a:off x="2571480" y="2880000"/>
            <a:ext cx="1807200" cy="2560680"/>
          </a:xfrm>
          <a:prstGeom prst="rect">
            <a:avLst/>
          </a:prstGeom>
        </p:spPr>
        <p:txBody>
          <a:bodyPr wrap="none" lIns="237240" rIns="237240" tIns="79560" bIns="795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03</a:t>
            </a:r>
            <a:endParaRPr b="0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4E9074-B0AE-467E-829C-7C2AF3DD3E2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 flipH="1" flipV="1" rot="16200000">
            <a:off x="-360" y="539640"/>
            <a:ext cx="1150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3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itulo_componente 9"/>
          <p:cNvSpPr/>
          <p:nvPr/>
        </p:nvSpPr>
        <p:spPr>
          <a:xfrm>
            <a:off x="576000" y="612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</a:rPr>
              <a:t>Mapeando diferentes tipos de dados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o_componente 7"/>
          <p:cNvSpPr/>
          <p:nvPr/>
        </p:nvSpPr>
        <p:spPr>
          <a:xfrm>
            <a:off x="576000" y="2124000"/>
            <a:ext cx="611856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EF Core suporta uma ampla variedade de tipos de dados. Aqui estão alguns exemplos comuns: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ubtitulo_componente 5"/>
          <p:cNvSpPr/>
          <p:nvPr/>
        </p:nvSpPr>
        <p:spPr>
          <a:xfrm>
            <a:off x="576000" y="3348000"/>
            <a:ext cx="611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 Black"/>
              </a:rPr>
              <a:t>Exemplo com diferentes tipos de dados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o_componente 8"/>
          <p:cNvSpPr/>
          <p:nvPr/>
        </p:nvSpPr>
        <p:spPr>
          <a:xfrm>
            <a:off x="540000" y="6480000"/>
            <a:ext cx="611856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Essas propriedades serão mapeadas automaticamente para tipos correspondentes no banco de dados, como int, nvarchar, datetime, bit e decimal.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12000" y="4151520"/>
            <a:ext cx="5686920" cy="215244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 flipV="1">
            <a:off x="684000" y="190512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4680000" y="8053200"/>
            <a:ext cx="1618920" cy="1213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F7CA5-4653-4CC5-A86E-39B8F7118B3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0" y="0"/>
            <a:ext cx="6856920" cy="9905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itulo_componente 10"/>
          <p:cNvSpPr/>
          <p:nvPr/>
        </p:nvSpPr>
        <p:spPr>
          <a:xfrm>
            <a:off x="360000" y="5616000"/>
            <a:ext cx="611856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 cap="all">
                <a:solidFill>
                  <a:srgbClr val="ffffff"/>
                </a:solidFill>
                <a:latin typeface="Impact"/>
              </a:rPr>
              <a:t>Relacionamentos Entre Entidades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 flipV="1">
            <a:off x="504000" y="6370560"/>
            <a:ext cx="5938920" cy="70920"/>
          </a:xfrm>
          <a:prstGeom prst="rect">
            <a:avLst/>
          </a:prstGeom>
          <a:gradFill rotWithShape="0">
            <a:gsLst>
              <a:gs pos="0">
                <a:srgbClr val="00a0fc"/>
              </a:gs>
              <a:gs pos="100000">
                <a:srgbClr val="023f62"/>
              </a:gs>
            </a:gsLst>
            <a:lin ang="18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Simple 4"/>
          <p:cNvSpPr txBox="1"/>
          <p:nvPr/>
        </p:nvSpPr>
        <p:spPr>
          <a:xfrm>
            <a:off x="2571480" y="2880000"/>
            <a:ext cx="1807200" cy="2560680"/>
          </a:xfrm>
          <a:prstGeom prst="rect">
            <a:avLst/>
          </a:prstGeom>
        </p:spPr>
        <p:txBody>
          <a:bodyPr wrap="none" lIns="237240" rIns="237240" tIns="79560" bIns="7956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7632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04</a:t>
            </a:r>
            <a:endParaRPr b="0" lang="pt-BR" sz="2400" spc="-1" strike="noStrike">
              <a:ln w="7632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Usando entity como um Jedi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A5DF83-50FB-49C9-AA80-54C59BF6E09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2025-01-11T21:54:53Z</dcterms:created>
  <dc:creator/>
  <dc:description/>
  <cp:keywords>ebook entity framework csharp</cp:keywords>
  <dc:language>pt-BR</dc:language>
  <cp:lastModifiedBy/>
  <dcterms:modified xsi:type="dcterms:W3CDTF">2025-01-14T19:31:08Z</dcterms:modified>
  <cp:revision>60</cp:revision>
  <dc:subject>Entity Framework; Ebook</dc:subject>
  <dc:title>O Império dos dados contra-ataca: Um nova esperança para dominar e conquistar o Entity Framework Core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A4 (210 x 297 mm)</vt:lpwstr>
  </property>
  <property fmtid="{D5CDD505-2E9C-101B-9397-08002B2CF9AE}" pid="3" name="Slides">
    <vt:i4>2</vt:i4>
  </property>
</Properties>
</file>