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31"/>
  </p:notesMasterIdLst>
  <p:sldIdLst>
    <p:sldId id="256" r:id="rId3"/>
    <p:sldId id="258" r:id="rId4"/>
    <p:sldId id="307" r:id="rId5"/>
    <p:sldId id="259" r:id="rId6"/>
    <p:sldId id="302" r:id="rId7"/>
    <p:sldId id="260" r:id="rId8"/>
    <p:sldId id="303" r:id="rId9"/>
    <p:sldId id="261" r:id="rId10"/>
    <p:sldId id="304" r:id="rId11"/>
    <p:sldId id="305" r:id="rId12"/>
    <p:sldId id="262" r:id="rId13"/>
    <p:sldId id="312" r:id="rId14"/>
    <p:sldId id="306" r:id="rId15"/>
    <p:sldId id="313" r:id="rId16"/>
    <p:sldId id="309" r:id="rId17"/>
    <p:sldId id="314" r:id="rId18"/>
    <p:sldId id="311" r:id="rId19"/>
    <p:sldId id="310" r:id="rId20"/>
    <p:sldId id="323" r:id="rId21"/>
    <p:sldId id="315" r:id="rId22"/>
    <p:sldId id="316" r:id="rId23"/>
    <p:sldId id="317" r:id="rId24"/>
    <p:sldId id="318" r:id="rId25"/>
    <p:sldId id="319" r:id="rId26"/>
    <p:sldId id="322" r:id="rId27"/>
    <p:sldId id="284" r:id="rId28"/>
    <p:sldId id="320" r:id="rId29"/>
    <p:sldId id="321" r:id="rId30"/>
  </p:sldIdLst>
  <p:sldSz cx="9144000" cy="5143500" type="screen16x9"/>
  <p:notesSz cx="6858000" cy="9144000"/>
  <p:embeddedFontLst>
    <p:embeddedFont>
      <p:font typeface="Anonymous Pro" panose="020B0604020202020204" charset="0"/>
      <p:regular r:id="rId32"/>
      <p:bold r:id="rId33"/>
      <p:italic r:id="rId34"/>
      <p:boldItalic r:id="rId35"/>
    </p:embeddedFont>
    <p:embeddedFont>
      <p:font typeface="Coming Soon" panose="020B0604020202020204" charset="0"/>
      <p:regular r:id="rId36"/>
    </p:embeddedFont>
    <p:embeddedFont>
      <p:font typeface="Concert One" pitchFamily="2" charset="0"/>
      <p:regular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Proxima Nova" panose="020B0604020202020204" charset="0"/>
      <p:regular r:id="rId42"/>
      <p:bold r:id="rId43"/>
      <p:italic r:id="rId44"/>
      <p:boldItalic r:id="rId45"/>
    </p:embeddedFont>
    <p:embeddedFont>
      <p:font typeface="Proxima Nova Semibold" panose="020B0604020202020204" charset="0"/>
      <p:regular r:id="rId46"/>
      <p:bold r:id="rId47"/>
      <p:boldItalic r:id="rId48"/>
    </p:embeddedFont>
    <p:embeddedFont>
      <p:font typeface="Roboto Mono Medium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70822E-3916-4413-90E7-10F3331887A4}">
  <a:tblStyle styleId="{7670822E-3916-4413-90E7-10F3331887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>
        <p:scale>
          <a:sx n="100" d="100"/>
          <a:sy n="100" d="100"/>
        </p:scale>
        <p:origin x="492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20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8.xml"/><Relationship Id="rId41" Type="http://schemas.openxmlformats.org/officeDocument/2006/relationships/font" Target="fonts/font10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04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53034354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53034354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738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53034354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53034354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614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39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53034354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53034354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318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182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53034354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53034354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635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53034354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53034354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640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53034354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53034354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969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77e3144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77e3144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699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108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67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464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093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999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53034354b_0_12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53034354b_0_12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53034354b_0_12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53034354b_0_12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9081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53034354b_0_12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53034354b_0_12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03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77e3144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77e3144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010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897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446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61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BIG_NUMBER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>
            <a:spLocks noGrp="1"/>
          </p:cNvSpPr>
          <p:nvPr>
            <p:ph type="title" hasCustomPrompt="1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1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2" hasCustomPrompt="1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3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4" hasCustomPrompt="1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5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1" r:id="rId7"/>
    <p:sldLayoutId id="2147483663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fil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localhost:3000/film/edit/25" TargetMode="External"/><Relationship Id="rId4" Type="http://schemas.openxmlformats.org/officeDocument/2006/relationships/hyperlink" Target="http://localhost:3000/film/ad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jadwal/add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localhost:3000/film/edit/25" TargetMode="External"/><Relationship Id="rId4" Type="http://schemas.openxmlformats.org/officeDocument/2006/relationships/hyperlink" Target="http://localhost:3000/film/ad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kategori/ad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localhost:3000/film/edit/25" TargetMode="External"/><Relationship Id="rId4" Type="http://schemas.openxmlformats.org/officeDocument/2006/relationships/hyperlink" Target="http://localhost:3000/film/add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penghubung/ad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3000/film/add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FILM INFORMATION WEBSITE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9646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Selamat Menyaksikan</a:t>
            </a:r>
            <a:r>
              <a:rPr lang="en" b="0" dirty="0"/>
              <a:t>!</a:t>
            </a:r>
            <a:endParaRPr b="0" dirty="0"/>
          </a:p>
        </p:txBody>
      </p:sp>
      <p:sp>
        <p:nvSpPr>
          <p:cNvPr id="178" name="Google Shape;178;p29"/>
          <p:cNvSpPr/>
          <p:nvPr/>
        </p:nvSpPr>
        <p:spPr>
          <a:xfrm>
            <a:off x="2640700" y="2929265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Google Shape;179;p29"/>
          <p:cNvSpPr/>
          <p:nvPr/>
        </p:nvSpPr>
        <p:spPr>
          <a:xfrm>
            <a:off x="5822625" y="2886561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Google Shape;180;p29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1" name="Google Shape;181;p29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4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635361" y="2571750"/>
            <a:ext cx="3873274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Technology Stack</a:t>
            </a:r>
            <a:endParaRPr sz="3900" dirty="0"/>
          </a:p>
        </p:txBody>
      </p:sp>
    </p:spTree>
    <p:extLst>
      <p:ext uri="{BB962C8B-B14F-4D97-AF65-F5344CB8AC3E}">
        <p14:creationId xmlns:p14="http://schemas.microsoft.com/office/powerpoint/2010/main" val="533336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body" idx="2"/>
          </p:nvPr>
        </p:nvSpPr>
        <p:spPr>
          <a:xfrm>
            <a:off x="4917276" y="546212"/>
            <a:ext cx="3224400" cy="15066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1400" dirty="0" err="1"/>
              <a:t>Sequelize</a:t>
            </a:r>
            <a:endParaRPr lang="en-ID" sz="1400" dirty="0"/>
          </a:p>
          <a:p>
            <a:pPr marL="139700" indent="0">
              <a:buNone/>
            </a:pPr>
            <a:endParaRPr lang="en-ID" sz="1400" dirty="0"/>
          </a:p>
          <a:p>
            <a:r>
              <a:rPr lang="en-ID" sz="1400" dirty="0"/>
              <a:t>EJS with Bootstrap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1002324" y="711181"/>
            <a:ext cx="29601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Stack</a:t>
            </a:r>
            <a:endParaRPr dirty="0"/>
          </a:p>
        </p:txBody>
      </p:sp>
      <p:sp>
        <p:nvSpPr>
          <p:cNvPr id="12" name="Google Shape;478;p46">
            <a:extLst>
              <a:ext uri="{FF2B5EF4-FFF2-40B4-BE49-F238E27FC236}">
                <a16:creationId xmlns:a16="http://schemas.microsoft.com/office/drawing/2014/main" id="{12EE7CFA-63B3-DF15-ADD1-B1687D138A62}"/>
              </a:ext>
            </a:extLst>
          </p:cNvPr>
          <p:cNvSpPr txBox="1">
            <a:spLocks/>
          </p:cNvSpPr>
          <p:nvPr/>
        </p:nvSpPr>
        <p:spPr>
          <a:xfrm>
            <a:off x="692669" y="1240177"/>
            <a:ext cx="2310304" cy="671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en-ID" sz="1800" dirty="0"/>
              <a:t>Microsoft Visio</a:t>
            </a:r>
          </a:p>
          <a:p>
            <a:endParaRPr lang="en-ID" sz="2000" dirty="0"/>
          </a:p>
          <a:p>
            <a:r>
              <a:rPr lang="en-ID" sz="2000" dirty="0"/>
              <a:t>Node.js</a:t>
            </a:r>
          </a:p>
          <a:p>
            <a:endParaRPr lang="en-ID" sz="2000" dirty="0"/>
          </a:p>
          <a:p>
            <a:r>
              <a:rPr lang="en-ID" sz="2000" dirty="0"/>
              <a:t>Express</a:t>
            </a:r>
          </a:p>
          <a:p>
            <a:endParaRPr lang="en-ID" sz="2000" dirty="0"/>
          </a:p>
          <a:p>
            <a:r>
              <a:rPr lang="en-ID" sz="2000" dirty="0"/>
              <a:t>Postgres (DBMS)</a:t>
            </a:r>
          </a:p>
          <a:p>
            <a:endParaRPr lang="en-ID" sz="2000" dirty="0"/>
          </a:p>
          <a:p>
            <a:endParaRPr lang="en-ID" sz="2000" dirty="0"/>
          </a:p>
          <a:p>
            <a:pPr marL="169329" indent="0">
              <a:buFont typeface="Roboto Mono Medium"/>
              <a:buNone/>
            </a:pPr>
            <a:endParaRPr lang="en-ID" sz="2000" dirty="0"/>
          </a:p>
        </p:txBody>
      </p:sp>
      <p:pic>
        <p:nvPicPr>
          <p:cNvPr id="1026" name="Picture 2" descr="Microsoft Visio Download for Free - 2022 Latest Version">
            <a:extLst>
              <a:ext uri="{FF2B5EF4-FFF2-40B4-BE49-F238E27FC236}">
                <a16:creationId xmlns:a16="http://schemas.microsoft.com/office/drawing/2014/main" id="{E7E05CBD-C0DB-3E2F-5A16-C0F3C6C05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285" y="1240178"/>
            <a:ext cx="1016992" cy="87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A21655-4714-5EB5-B92A-8602D5B0A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076" y="2052894"/>
            <a:ext cx="1439513" cy="7760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AF6DBB-6549-C807-94DD-549A617E6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973" y="2724642"/>
            <a:ext cx="1301616" cy="7760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EA95E8-AA30-9273-B964-24092AF80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7" y="3325015"/>
            <a:ext cx="1301616" cy="1010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618227-29CB-48D6-FBEE-C25186DACE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73" y="546212"/>
            <a:ext cx="1610592" cy="5844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1E5C42-B8AE-D328-5C44-EF9A8EA0E7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415" y="1576051"/>
            <a:ext cx="959486" cy="5844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5E0DB8-EF03-C13E-0C90-3F8E441E2A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73" y="1474739"/>
            <a:ext cx="855114" cy="8743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922700" y="1324474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672999" y="2478885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Struktur File</a:t>
            </a:r>
            <a:endParaRPr sz="3900" dirty="0"/>
          </a:p>
        </p:txBody>
      </p:sp>
    </p:spTree>
    <p:extLst>
      <p:ext uri="{BB962C8B-B14F-4D97-AF65-F5344CB8AC3E}">
        <p14:creationId xmlns:p14="http://schemas.microsoft.com/office/powerpoint/2010/main" val="226956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0A8A7D-9ABF-4292-F059-A9B76CBF056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ff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06152B-FE11-A223-DB55-ABABF245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325" y="430626"/>
            <a:ext cx="2403900" cy="572700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FIle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7E7CA-D906-D6B9-8AD9-2E60C164D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592" y="948631"/>
            <a:ext cx="1590897" cy="11431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C0A9F2-E096-FAF8-8DBC-B6C0C6614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435" y="3554877"/>
            <a:ext cx="2686425" cy="981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FC86E-8431-449B-3BB7-576A7857C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641" y="948631"/>
            <a:ext cx="1724266" cy="3191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5194BD-8E2E-411E-92C5-EA29BBEAD7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0435" y="607411"/>
            <a:ext cx="1667108" cy="1457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9C7089-8497-B5A2-9565-67C921296E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9653" y="2121476"/>
            <a:ext cx="1752845" cy="1286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0455CE-8698-AB89-68DB-F5D2453801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8835" y="2121476"/>
            <a:ext cx="1590897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8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922699" y="1324474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672999" y="2478885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Struktur</a:t>
            </a:r>
            <a:r>
              <a:rPr lang="en-US" sz="2400" dirty="0"/>
              <a:t> File Database </a:t>
            </a:r>
            <a:r>
              <a:rPr lang="en-US" sz="2400" dirty="0" err="1"/>
              <a:t>Dbeaver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73394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2">
            <a:extLst>
              <a:ext uri="{FF2B5EF4-FFF2-40B4-BE49-F238E27FC236}">
                <a16:creationId xmlns:a16="http://schemas.microsoft.com/office/drawing/2014/main" id="{C51AB654-A2EF-5995-C9B4-C376666C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188" y="680007"/>
            <a:ext cx="6614211" cy="572700"/>
          </a:xfrm>
        </p:spPr>
        <p:txBody>
          <a:bodyPr/>
          <a:lstStyle/>
          <a:p>
            <a:r>
              <a:rPr lang="en-US" sz="3600" dirty="0" err="1"/>
              <a:t>Struktur</a:t>
            </a:r>
            <a:r>
              <a:rPr lang="en-US" sz="3600" dirty="0"/>
              <a:t> File Database </a:t>
            </a:r>
            <a:r>
              <a:rPr lang="en-US" sz="3600" dirty="0" err="1"/>
              <a:t>Dbeaver</a:t>
            </a:r>
            <a:endParaRPr lang="en-ID" sz="36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4DC45E0-4F8F-AD7E-365E-7176BC32E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228" y="1776301"/>
            <a:ext cx="5018808" cy="19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55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4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672999" y="2478885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Implementasi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704557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2">
            <a:extLst>
              <a:ext uri="{FF2B5EF4-FFF2-40B4-BE49-F238E27FC236}">
                <a16:creationId xmlns:a16="http://schemas.microsoft.com/office/drawing/2014/main" id="{C51AB654-A2EF-5995-C9B4-C376666C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579" y="353131"/>
            <a:ext cx="6614211" cy="540487"/>
          </a:xfrm>
        </p:spPr>
        <p:txBody>
          <a:bodyPr/>
          <a:lstStyle/>
          <a:p>
            <a:r>
              <a:rPr lang="en-US" sz="4000" dirty="0" err="1"/>
              <a:t>Implementasi</a:t>
            </a:r>
            <a:r>
              <a:rPr lang="en-US" sz="4000" dirty="0"/>
              <a:t> One to Many</a:t>
            </a:r>
            <a:endParaRPr lang="en-ID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48240-0E79-B21B-9344-C7CF465B3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205" y="1084953"/>
            <a:ext cx="3010049" cy="6295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BFC7B0-D37F-728B-0C20-AF61D96EF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204" y="1942202"/>
            <a:ext cx="3228259" cy="9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17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2">
            <a:extLst>
              <a:ext uri="{FF2B5EF4-FFF2-40B4-BE49-F238E27FC236}">
                <a16:creationId xmlns:a16="http://schemas.microsoft.com/office/drawing/2014/main" id="{C51AB654-A2EF-5995-C9B4-C376666C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579" y="353131"/>
            <a:ext cx="6614211" cy="540487"/>
          </a:xfrm>
        </p:spPr>
        <p:txBody>
          <a:bodyPr/>
          <a:lstStyle/>
          <a:p>
            <a:r>
              <a:rPr lang="en-US" sz="4000" dirty="0" err="1"/>
              <a:t>Implementasi</a:t>
            </a:r>
            <a:r>
              <a:rPr lang="en-US" sz="4000" dirty="0"/>
              <a:t> Many to Many</a:t>
            </a:r>
            <a:endParaRPr lang="en-ID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FEB26-5156-3084-590B-934C49E10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428" y="955804"/>
            <a:ext cx="5525271" cy="1200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33BD2-563E-6D43-A5A9-DEEBAFE19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428" y="2218308"/>
            <a:ext cx="5096586" cy="943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997785-576E-5927-D339-5734EB177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428" y="3223601"/>
            <a:ext cx="3639058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2">
            <a:extLst>
              <a:ext uri="{FF2B5EF4-FFF2-40B4-BE49-F238E27FC236}">
                <a16:creationId xmlns:a16="http://schemas.microsoft.com/office/drawing/2014/main" id="{C51AB654-A2EF-5995-C9B4-C376666C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579" y="353131"/>
            <a:ext cx="6614211" cy="540487"/>
          </a:xfrm>
        </p:spPr>
        <p:txBody>
          <a:bodyPr/>
          <a:lstStyle/>
          <a:p>
            <a:r>
              <a:rPr lang="en-US" sz="4000" dirty="0" err="1"/>
              <a:t>Implementasi</a:t>
            </a:r>
            <a:r>
              <a:rPr lang="en-US" sz="4000" dirty="0"/>
              <a:t> </a:t>
            </a:r>
            <a:r>
              <a:rPr lang="en-US" sz="4000" dirty="0" err="1"/>
              <a:t>Penghubung</a:t>
            </a:r>
            <a:endParaRPr lang="en-ID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78FD15-8865-399D-F504-9690E6F82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409700"/>
            <a:ext cx="4781877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0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Daftar Isi!</a:t>
            </a:r>
            <a:endParaRPr dirty="0"/>
          </a:p>
        </p:txBody>
      </p:sp>
      <p:sp>
        <p:nvSpPr>
          <p:cNvPr id="195" name="Google Shape;195;p31"/>
          <p:cNvSpPr/>
          <p:nvPr/>
        </p:nvSpPr>
        <p:spPr>
          <a:xfrm>
            <a:off x="7639575" y="711175"/>
            <a:ext cx="674863" cy="488424"/>
          </a:xfrm>
          <a:custGeom>
            <a:avLst/>
            <a:gdLst/>
            <a:ahLst/>
            <a:cxnLst/>
            <a:rect l="l" t="t" r="r" b="b"/>
            <a:pathLst>
              <a:path w="35347" h="25582" extrusionOk="0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7125750" y="544900"/>
            <a:ext cx="564034" cy="445373"/>
          </a:xfrm>
          <a:custGeom>
            <a:avLst/>
            <a:gdLst/>
            <a:ahLst/>
            <a:cxnLst/>
            <a:rect l="l" t="t" r="r" b="b"/>
            <a:pathLst>
              <a:path w="39020" h="30811" extrusionOk="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907470" y="157395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1"/>
          </p:nvPr>
        </p:nvSpPr>
        <p:spPr>
          <a:xfrm>
            <a:off x="929350" y="1994073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dirty="0" err="1"/>
              <a:t>Membahas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alasan</a:t>
            </a:r>
            <a:r>
              <a:rPr lang="en-ID" dirty="0"/>
              <a:t> 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mini-</a:t>
            </a:r>
            <a:r>
              <a:rPr lang="en-ID" dirty="0" err="1"/>
              <a:t>projek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ID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2"/>
          </p:nvPr>
        </p:nvSpPr>
        <p:spPr>
          <a:xfrm>
            <a:off x="5318712" y="1216910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Teknologi Stack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3"/>
          </p:nvPr>
        </p:nvSpPr>
        <p:spPr>
          <a:xfrm>
            <a:off x="5361199" y="1607920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Berisi</a:t>
            </a:r>
            <a:r>
              <a:rPr lang="en-US" sz="1400" dirty="0"/>
              <a:t> daftar </a:t>
            </a:r>
            <a:r>
              <a:rPr lang="en-US" sz="1400" dirty="0" err="1"/>
              <a:t>teknologi</a:t>
            </a:r>
            <a:r>
              <a:rPr lang="en-US" sz="1400" dirty="0"/>
              <a:t> yang di </a:t>
            </a:r>
            <a:r>
              <a:rPr lang="en-US" sz="1400" dirty="0" err="1"/>
              <a:t>gunakan</a:t>
            </a:r>
            <a:r>
              <a:rPr lang="en-US" sz="1400" dirty="0"/>
              <a:t>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pengerjaan</a:t>
            </a:r>
            <a:r>
              <a:rPr lang="en-US" sz="1400" dirty="0"/>
              <a:t> website</a:t>
            </a:r>
            <a:endParaRPr sz="1400" dirty="0"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 idx="4"/>
          </p:nvPr>
        </p:nvSpPr>
        <p:spPr>
          <a:xfrm>
            <a:off x="929350" y="308276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sp>
        <p:nvSpPr>
          <p:cNvPr id="202" name="Google Shape;202;p31"/>
          <p:cNvSpPr txBox="1">
            <a:spLocks noGrp="1"/>
          </p:cNvSpPr>
          <p:nvPr>
            <p:ph type="subTitle" idx="5"/>
          </p:nvPr>
        </p:nvSpPr>
        <p:spPr>
          <a:xfrm>
            <a:off x="929350" y="3584803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Berisi</a:t>
            </a:r>
            <a:r>
              <a:rPr lang="en-US" dirty="0"/>
              <a:t> diagram ERD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database</a:t>
            </a:r>
            <a:endParaRPr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7"/>
          </p:nvPr>
        </p:nvSpPr>
        <p:spPr>
          <a:xfrm>
            <a:off x="5440438" y="304505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dirty="0" err="1"/>
              <a:t>Berisi</a:t>
            </a:r>
            <a:r>
              <a:rPr lang="en-ID" dirty="0"/>
              <a:t> screenshot </a:t>
            </a:r>
            <a:r>
              <a:rPr lang="en-ID" dirty="0" err="1"/>
              <a:t>struktur</a:t>
            </a:r>
            <a:r>
              <a:rPr lang="en-ID" dirty="0"/>
              <a:t> file pada </a:t>
            </a:r>
            <a:r>
              <a:rPr lang="en-ID" dirty="0" err="1"/>
              <a:t>vscode</a:t>
            </a:r>
            <a:endParaRPr lang="en-ID" dirty="0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-8782544" flipH="1">
            <a:off x="2490549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97;p31">
            <a:extLst>
              <a:ext uri="{FF2B5EF4-FFF2-40B4-BE49-F238E27FC236}">
                <a16:creationId xmlns:a16="http://schemas.microsoft.com/office/drawing/2014/main" id="{EB1920A0-7332-EC53-AB7D-7A40711FFC09}"/>
              </a:ext>
            </a:extLst>
          </p:cNvPr>
          <p:cNvSpPr txBox="1">
            <a:spLocks/>
          </p:cNvSpPr>
          <p:nvPr/>
        </p:nvSpPr>
        <p:spPr>
          <a:xfrm>
            <a:off x="5294436" y="2602179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ncert One"/>
              <a:buNone/>
              <a:defRPr sz="21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dirty="0" err="1"/>
              <a:t>Struktur</a:t>
            </a:r>
            <a:r>
              <a:rPr lang="en-ID" dirty="0"/>
              <a:t> File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4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672999" y="2478885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END POINT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214402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subTitle" idx="1"/>
          </p:nvPr>
        </p:nvSpPr>
        <p:spPr>
          <a:xfrm>
            <a:off x="1384672" y="474029"/>
            <a:ext cx="3439500" cy="642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 POINT INDEX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065AD-B29D-0D02-5D5A-7DC6625EE10E}"/>
              </a:ext>
            </a:extLst>
          </p:cNvPr>
          <p:cNvSpPr txBox="1"/>
          <p:nvPr/>
        </p:nvSpPr>
        <p:spPr>
          <a:xfrm>
            <a:off x="1384672" y="971312"/>
            <a:ext cx="694892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Get  / </a:t>
            </a:r>
          </a:p>
          <a:p>
            <a:pPr marL="269875" indent="-269875"/>
            <a:r>
              <a:rPr lang="en-ID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</a:p>
          <a:p>
            <a:pPr marL="2420938" indent="-2420938"/>
            <a:r>
              <a:rPr lang="en-ID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hlinkClick r:id="rId3"/>
              </a:rPr>
              <a:t>http://localhost:3000/</a:t>
            </a:r>
            <a:r>
              <a:rPr lang="en-ID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en-ID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untuk</a:t>
            </a:r>
            <a:r>
              <a:rPr lang="en-ID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menampilkan</a:t>
            </a:r>
            <a:r>
              <a:rPr lang="en-ID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halaman</a:t>
            </a:r>
            <a:r>
              <a:rPr lang="en-ID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depan</a:t>
            </a:r>
            <a:r>
              <a:rPr lang="en-ID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pada Information Film Website</a:t>
            </a:r>
            <a:endParaRPr lang="en-ID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ID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ID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ID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626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subTitle" idx="1"/>
          </p:nvPr>
        </p:nvSpPr>
        <p:spPr>
          <a:xfrm>
            <a:off x="1405454" y="372484"/>
            <a:ext cx="3439500" cy="479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 POINT FILM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C64C5-C249-B7BB-7A5B-1E6A5023F38C}"/>
              </a:ext>
            </a:extLst>
          </p:cNvPr>
          <p:cNvSpPr txBox="1"/>
          <p:nvPr/>
        </p:nvSpPr>
        <p:spPr>
          <a:xfrm>
            <a:off x="1582016" y="852055"/>
            <a:ext cx="6793056" cy="389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Get /  </a:t>
            </a:r>
          </a:p>
          <a:p>
            <a:pPr marL="3138488" indent="-3138488"/>
            <a:r>
              <a:rPr lang="en-ID" sz="13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hlinkClick r:id="rId3"/>
              </a:rPr>
              <a:t>http://localhost:3000/film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menampikan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halaman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daftar   film</a:t>
            </a:r>
          </a:p>
          <a:p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2. Post /add</a:t>
            </a:r>
          </a:p>
          <a:p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hlinkClick r:id="rId4"/>
              </a:rPr>
              <a:t>http://localhost:3000/film/add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menginput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data film</a:t>
            </a:r>
          </a:p>
          <a:p>
            <a:endParaRPr lang="en-ID" sz="13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3. Get  /add</a:t>
            </a:r>
          </a:p>
          <a:p>
            <a:pPr marL="3232150" indent="-3232150"/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hlinkClick r:id="rId4"/>
              </a:rPr>
              <a:t>   http://localhost:3000/film/add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menampilkan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form input data film</a:t>
            </a:r>
          </a:p>
          <a:p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4. Post /edit/:id </a:t>
            </a:r>
          </a:p>
          <a:p>
            <a:pPr marL="3502025" indent="-3502025"/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ID" sz="13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http://localhost:3000/film/edit/id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edit data film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berdasarkan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id yang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ingin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di edit</a:t>
            </a:r>
          </a:p>
          <a:p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5. Get  /edit/:id </a:t>
            </a:r>
          </a:p>
          <a:p>
            <a:pPr marL="3584575" indent="-3584575"/>
            <a:r>
              <a:rPr lang="en-ID" sz="13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hlinkClick r:id="rId5"/>
              </a:rPr>
              <a:t>   </a:t>
            </a:r>
            <a:r>
              <a:rPr lang="en-ID" sz="13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http://localhost:3000/film/edit/id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menampikan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halaman</a:t>
            </a:r>
            <a:r>
              <a:rPr lang="en-ID" sz="13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form edit film</a:t>
            </a:r>
          </a:p>
          <a:p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6. Get  /delete/:id : </a:t>
            </a:r>
          </a:p>
          <a:p>
            <a:r>
              <a:rPr lang="en-ID" sz="13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http://localhost:3000/film/delete/id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delete data film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sesuai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id </a:t>
            </a:r>
          </a:p>
          <a:p>
            <a:pPr marL="342900" indent="-342900">
              <a:buFont typeface="Arial"/>
              <a:buAutoNum type="arabicPeriod"/>
            </a:pPr>
            <a:endParaRPr lang="en-ID" sz="13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ID" sz="13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ID" sz="13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52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subTitle" idx="1"/>
          </p:nvPr>
        </p:nvSpPr>
        <p:spPr>
          <a:xfrm>
            <a:off x="1384672" y="474029"/>
            <a:ext cx="3439500" cy="642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 POINT JADWAL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D694D-5D2A-67D3-5C40-652A3018D9A8}"/>
              </a:ext>
            </a:extLst>
          </p:cNvPr>
          <p:cNvSpPr txBox="1"/>
          <p:nvPr/>
        </p:nvSpPr>
        <p:spPr>
          <a:xfrm>
            <a:off x="1384672" y="976152"/>
            <a:ext cx="7094310" cy="389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Get /  </a:t>
            </a:r>
          </a:p>
          <a:p>
            <a:pPr marL="3408363" indent="-3408363"/>
            <a:r>
              <a:rPr lang="en-ID" sz="13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http://localhost:3000/jadwal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 :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menampikan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halaman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daftar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jadwal</a:t>
            </a:r>
            <a:endParaRPr lang="en-ID" sz="13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2. Post /add</a:t>
            </a:r>
          </a:p>
          <a:p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hlinkClick r:id="rId3"/>
              </a:rPr>
              <a:t>http://localhost:3000/jadwal/add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menginput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jadwal</a:t>
            </a:r>
            <a:endParaRPr lang="en-ID" sz="13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ID" sz="13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3. Get  /add</a:t>
            </a:r>
          </a:p>
          <a:p>
            <a:pPr marL="3408363" indent="-3408363"/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hlinkClick r:id="rId4"/>
              </a:rPr>
              <a:t>   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hlinkClick r:id="rId3"/>
              </a:rPr>
              <a:t>http://localhost:3000/jadwal/add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menampilkan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form input data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jadwal</a:t>
            </a:r>
            <a:endParaRPr lang="en-ID" sz="13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4. Post /edit/:id </a:t>
            </a:r>
          </a:p>
          <a:p>
            <a:pPr marL="3584575" indent="-3584575"/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ID" sz="13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http://localhost:3000/jadwal/edit/id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:untuk edit data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jadwalberdasarkan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id yang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ingin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di edit</a:t>
            </a:r>
          </a:p>
          <a:p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5. Get  /edit/:id </a:t>
            </a:r>
          </a:p>
          <a:p>
            <a:pPr marL="3678238" indent="-3678238"/>
            <a:r>
              <a:rPr lang="en-ID" sz="13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hlinkClick r:id="rId5"/>
              </a:rPr>
              <a:t>   </a:t>
            </a:r>
            <a:r>
              <a:rPr lang="en-ID" sz="13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http://localhost:3000/jadwal/edit/id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menampikan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halaman</a:t>
            </a:r>
            <a:r>
              <a:rPr lang="en-ID" sz="13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form edit 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jadwal</a:t>
            </a:r>
            <a:endParaRPr lang="en-ID" sz="13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6. Get  /delete/:id : </a:t>
            </a:r>
          </a:p>
          <a:p>
            <a:r>
              <a:rPr lang="en-ID" sz="13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http://localhost:3000/jadwal/delete/id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delete data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jadwal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sesuai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id </a:t>
            </a:r>
          </a:p>
          <a:p>
            <a:pPr marL="342900" indent="-342900">
              <a:buFont typeface="Arial"/>
              <a:buAutoNum type="arabicPeriod"/>
            </a:pPr>
            <a:endParaRPr lang="en-ID" sz="13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ID" sz="13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ID" sz="13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70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subTitle" idx="1"/>
          </p:nvPr>
        </p:nvSpPr>
        <p:spPr>
          <a:xfrm>
            <a:off x="1384672" y="474029"/>
            <a:ext cx="3439500" cy="642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 POINT KATEGORI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F7BAB-E812-B094-C5F1-E21B619934B5}"/>
              </a:ext>
            </a:extLst>
          </p:cNvPr>
          <p:cNvSpPr txBox="1"/>
          <p:nvPr/>
        </p:nvSpPr>
        <p:spPr>
          <a:xfrm>
            <a:off x="1277016" y="970714"/>
            <a:ext cx="7337047" cy="389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Get /  </a:t>
            </a:r>
          </a:p>
          <a:p>
            <a:pPr marL="3408363" indent="-3408363"/>
            <a:r>
              <a:rPr lang="en-ID" sz="13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http://localhost:3000/kategori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: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menampikan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halaman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daftar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kategori</a:t>
            </a:r>
            <a:endParaRPr lang="en-ID" sz="13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2. Post /add</a:t>
            </a:r>
          </a:p>
          <a:p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hlinkClick r:id="rId3"/>
              </a:rPr>
              <a:t>http://localhost:3000/kategori/add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menginput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kategori</a:t>
            </a:r>
            <a:endParaRPr lang="en-ID" sz="13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ID" sz="13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3. Get  /add</a:t>
            </a:r>
          </a:p>
          <a:p>
            <a:pPr marL="3584575" indent="-3584575"/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hlinkClick r:id="rId4"/>
              </a:rPr>
              <a:t>   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hlinkClick r:id="rId3"/>
              </a:rPr>
              <a:t>http://localhost:3000/kategori/add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menampilkan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form input data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kategori</a:t>
            </a:r>
            <a:endParaRPr lang="en-ID" sz="13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4. Post /edit/:id </a:t>
            </a:r>
          </a:p>
          <a:p>
            <a:pPr marL="3854450" indent="-3854450"/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ID" sz="13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http://localhost:3000/kategori/edit/id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:untuk edit data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kategori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berdasarkan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id yang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ingin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di edit</a:t>
            </a:r>
          </a:p>
          <a:p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5. Get  /edit/:id </a:t>
            </a:r>
          </a:p>
          <a:p>
            <a:pPr marL="3854450" indent="-3854450">
              <a:tabLst>
                <a:tab pos="3854450" algn="l"/>
              </a:tabLst>
            </a:pPr>
            <a:r>
              <a:rPr lang="en-ID" sz="13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hlinkClick r:id="rId5"/>
              </a:rPr>
              <a:t>   </a:t>
            </a:r>
            <a:r>
              <a:rPr lang="en-ID" sz="13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http://localhost:3000/kategori/edit/id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menampikan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halaman</a:t>
            </a:r>
            <a:r>
              <a:rPr lang="en-ID" sz="13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form edit  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kategori</a:t>
            </a:r>
            <a:endParaRPr lang="en-ID" sz="13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6. Get  /delete/:id : </a:t>
            </a:r>
          </a:p>
          <a:p>
            <a:r>
              <a:rPr lang="en-ID" sz="13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http://localhost:3000/jadwal/delete/id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delete data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kategori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sesuai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id </a:t>
            </a:r>
          </a:p>
          <a:p>
            <a:pPr marL="342900" indent="-342900">
              <a:buFont typeface="Arial"/>
              <a:buAutoNum type="arabicPeriod"/>
            </a:pPr>
            <a:endParaRPr lang="en-ID" sz="13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ID" sz="13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ID" sz="13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870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subTitle" idx="1"/>
          </p:nvPr>
        </p:nvSpPr>
        <p:spPr>
          <a:xfrm>
            <a:off x="1384672" y="474029"/>
            <a:ext cx="3439500" cy="642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 POINT PENGHUBUNG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F7BAB-E812-B094-C5F1-E21B619934B5}"/>
              </a:ext>
            </a:extLst>
          </p:cNvPr>
          <p:cNvSpPr txBox="1"/>
          <p:nvPr/>
        </p:nvSpPr>
        <p:spPr>
          <a:xfrm>
            <a:off x="1277016" y="970714"/>
            <a:ext cx="7337047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Post /add</a:t>
            </a:r>
          </a:p>
          <a:p>
            <a:pPr marL="3771900" indent="-3771900"/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hlinkClick r:id="rId3"/>
              </a:rPr>
              <a:t>http://localhost:3000/penghubung/add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menginput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keseluruhan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akan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masuk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halaman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depan</a:t>
            </a:r>
            <a:endParaRPr lang="en-ID" sz="13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Get  /add</a:t>
            </a:r>
          </a:p>
          <a:p>
            <a:pPr marL="3771900" indent="-3771900"/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hlinkClick r:id="rId4"/>
              </a:rPr>
              <a:t>   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hlinkClick r:id="rId3"/>
              </a:rPr>
              <a:t>http://localhost:3000/penghubung/add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menampilkan</a:t>
            </a:r>
            <a:r>
              <a:rPr lang="en-ID" sz="13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form input data </a:t>
            </a:r>
            <a:r>
              <a:rPr lang="en-ID" sz="13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penghubung</a:t>
            </a:r>
            <a:endParaRPr lang="en-ID" sz="13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ID" sz="13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37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7"/>
          <p:cNvSpPr txBox="1">
            <a:spLocks noGrp="1"/>
          </p:cNvSpPr>
          <p:nvPr>
            <p:ph type="title" idx="4294967295"/>
          </p:nvPr>
        </p:nvSpPr>
        <p:spPr>
          <a:xfrm>
            <a:off x="1048350" y="95440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Link Github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7"/>
          <p:cNvSpPr txBox="1">
            <a:spLocks noGrp="1"/>
          </p:cNvSpPr>
          <p:nvPr>
            <p:ph type="body" idx="4294967295"/>
          </p:nvPr>
        </p:nvSpPr>
        <p:spPr>
          <a:xfrm>
            <a:off x="0" y="2154065"/>
            <a:ext cx="9144000" cy="1410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https://github.com/ronaldofernandus/mini-project-back-end</a:t>
            </a:r>
            <a:r>
              <a:rPr lang="en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2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7"/>
          <p:cNvSpPr txBox="1">
            <a:spLocks noGrp="1"/>
          </p:cNvSpPr>
          <p:nvPr>
            <p:ph type="title" idx="4294967295"/>
          </p:nvPr>
        </p:nvSpPr>
        <p:spPr>
          <a:xfrm>
            <a:off x="1048350" y="201427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DEMO APP</a:t>
            </a:r>
            <a:endParaRPr sz="4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3407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7"/>
          <p:cNvSpPr txBox="1">
            <a:spLocks noGrp="1"/>
          </p:cNvSpPr>
          <p:nvPr>
            <p:ph type="title" idx="4294967295"/>
          </p:nvPr>
        </p:nvSpPr>
        <p:spPr>
          <a:xfrm>
            <a:off x="1048350" y="201427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 dirty="0">
                <a:latin typeface="Arial"/>
                <a:ea typeface="Arial"/>
                <a:cs typeface="Arial"/>
                <a:sym typeface="Arial"/>
              </a:rPr>
              <a:t>THANKS!!</a:t>
            </a:r>
            <a:endParaRPr sz="4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8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Daftar Isi!</a:t>
            </a:r>
            <a:endParaRPr dirty="0"/>
          </a:p>
        </p:txBody>
      </p:sp>
      <p:sp>
        <p:nvSpPr>
          <p:cNvPr id="195" name="Google Shape;195;p31"/>
          <p:cNvSpPr/>
          <p:nvPr/>
        </p:nvSpPr>
        <p:spPr>
          <a:xfrm>
            <a:off x="7639575" y="711175"/>
            <a:ext cx="674863" cy="488424"/>
          </a:xfrm>
          <a:custGeom>
            <a:avLst/>
            <a:gdLst/>
            <a:ahLst/>
            <a:cxnLst/>
            <a:rect l="l" t="t" r="r" b="b"/>
            <a:pathLst>
              <a:path w="35347" h="25582" extrusionOk="0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7125750" y="544900"/>
            <a:ext cx="564034" cy="445373"/>
          </a:xfrm>
          <a:custGeom>
            <a:avLst/>
            <a:gdLst/>
            <a:ahLst/>
            <a:cxnLst/>
            <a:rect l="l" t="t" r="r" b="b"/>
            <a:pathLst>
              <a:path w="39020" h="30811" extrusionOk="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2"/>
          </p:nvPr>
        </p:nvSpPr>
        <p:spPr>
          <a:xfrm>
            <a:off x="745375" y="271077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Implementasi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3"/>
          </p:nvPr>
        </p:nvSpPr>
        <p:spPr>
          <a:xfrm>
            <a:off x="5361199" y="1607920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1400" dirty="0" err="1"/>
              <a:t>Berisi</a:t>
            </a:r>
            <a:r>
              <a:rPr lang="en-US" sz="1400" dirty="0"/>
              <a:t> daftar endpoint yang di </a:t>
            </a:r>
            <a:r>
              <a:rPr lang="en-US" sz="1400" dirty="0" err="1"/>
              <a:t>butuhkan</a:t>
            </a:r>
            <a:r>
              <a:rPr lang="en-US" sz="1400" dirty="0"/>
              <a:t> </a:t>
            </a:r>
            <a:r>
              <a:rPr lang="en-US" sz="1400" dirty="0" err="1"/>
              <a:t>selama</a:t>
            </a:r>
            <a:r>
              <a:rPr lang="en-US" sz="1400" dirty="0"/>
              <a:t> </a:t>
            </a:r>
            <a:r>
              <a:rPr lang="en-US" sz="1400" dirty="0" err="1"/>
              <a:t>pengerjaan</a:t>
            </a:r>
            <a:r>
              <a:rPr lang="en-US" sz="1400" dirty="0"/>
              <a:t> di </a:t>
            </a:r>
            <a:r>
              <a:rPr lang="en-US" sz="1400" dirty="0" err="1"/>
              <a:t>lakukan</a:t>
            </a:r>
            <a:endParaRPr lang="en-US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</a:t>
            </a:r>
            <a:r>
              <a:rPr lang="en-US" sz="1400" dirty="0" err="1"/>
              <a:t>gunakan</a:t>
            </a:r>
            <a:r>
              <a:rPr lang="en-US" sz="1400" dirty="0"/>
              <a:t>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pengerjaan</a:t>
            </a:r>
            <a:r>
              <a:rPr lang="en-US" sz="1400" dirty="0"/>
              <a:t> website</a:t>
            </a:r>
            <a:endParaRPr sz="1400" dirty="0"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 idx="4"/>
          </p:nvPr>
        </p:nvSpPr>
        <p:spPr>
          <a:xfrm>
            <a:off x="920768" y="1328285"/>
            <a:ext cx="3224459" cy="7450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Struktur File Database DBeaver</a:t>
            </a:r>
            <a:endParaRPr sz="1800" dirty="0"/>
          </a:p>
        </p:txBody>
      </p:sp>
      <p:sp>
        <p:nvSpPr>
          <p:cNvPr id="202" name="Google Shape;202;p31"/>
          <p:cNvSpPr txBox="1">
            <a:spLocks noGrp="1"/>
          </p:cNvSpPr>
          <p:nvPr>
            <p:ph type="subTitle" idx="5"/>
          </p:nvPr>
        </p:nvSpPr>
        <p:spPr>
          <a:xfrm>
            <a:off x="829562" y="1966270"/>
            <a:ext cx="3403659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dirty="0" err="1"/>
              <a:t>Berisi</a:t>
            </a:r>
            <a:r>
              <a:rPr lang="en-ID" dirty="0"/>
              <a:t> screenshot </a:t>
            </a:r>
            <a:r>
              <a:rPr lang="en-ID" dirty="0" err="1"/>
              <a:t>struktur</a:t>
            </a:r>
            <a:r>
              <a:rPr lang="en-ID" dirty="0"/>
              <a:t> file pada </a:t>
            </a:r>
            <a:r>
              <a:rPr lang="en-ID" dirty="0" err="1"/>
              <a:t>dbeaver</a:t>
            </a:r>
            <a:endParaRPr lang="en-ID"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6"/>
          </p:nvPr>
        </p:nvSpPr>
        <p:spPr>
          <a:xfrm>
            <a:off x="5305431" y="1150061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Endpoint</a:t>
            </a:r>
            <a:endParaRPr dirty="0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-8782544" flipH="1">
            <a:off x="2513449" y="963682"/>
            <a:ext cx="850661" cy="510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2;p31">
            <a:extLst>
              <a:ext uri="{FF2B5EF4-FFF2-40B4-BE49-F238E27FC236}">
                <a16:creationId xmlns:a16="http://schemas.microsoft.com/office/drawing/2014/main" id="{A2C65D5A-B0B1-CFD6-A2C1-9C9819662F4B}"/>
              </a:ext>
            </a:extLst>
          </p:cNvPr>
          <p:cNvSpPr txBox="1">
            <a:spLocks/>
          </p:cNvSpPr>
          <p:nvPr/>
        </p:nvSpPr>
        <p:spPr>
          <a:xfrm>
            <a:off x="741569" y="3243577"/>
            <a:ext cx="3403659" cy="9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/>
            <a:r>
              <a:rPr lang="en-ID" dirty="0" err="1"/>
              <a:t>Berisi</a:t>
            </a:r>
            <a:r>
              <a:rPr lang="en-ID" dirty="0"/>
              <a:t> screenshot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relasi</a:t>
            </a:r>
            <a:r>
              <a:rPr lang="en-ID" dirty="0"/>
              <a:t> one to many, many to many</a:t>
            </a:r>
          </a:p>
        </p:txBody>
      </p:sp>
    </p:spTree>
    <p:extLst>
      <p:ext uri="{BB962C8B-B14F-4D97-AF65-F5344CB8AC3E}">
        <p14:creationId xmlns:p14="http://schemas.microsoft.com/office/powerpoint/2010/main" val="7914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LATAR BELAKANG</a:t>
            </a:r>
            <a:endParaRPr sz="3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872835" y="1429466"/>
            <a:ext cx="3620682" cy="1399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/>
              <a:t>Website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berisikan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mengenai</a:t>
            </a:r>
            <a:r>
              <a:rPr lang="en-US" sz="1800" dirty="0"/>
              <a:t> film </a:t>
            </a:r>
            <a:r>
              <a:rPr lang="en-US" sz="1800" dirty="0" err="1"/>
              <a:t>apa</a:t>
            </a:r>
            <a:r>
              <a:rPr lang="en-US" sz="1800" dirty="0"/>
              <a:t> yang </a:t>
            </a:r>
            <a:r>
              <a:rPr lang="en-US" sz="1800" dirty="0" err="1"/>
              <a:t>sedang</a:t>
            </a:r>
            <a:r>
              <a:rPr lang="en-US" sz="1800" dirty="0"/>
              <a:t> trend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endParaRPr lang="en-US" sz="1800" dirty="0"/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872836" y="416805"/>
            <a:ext cx="26864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LATAR BELAKANG</a:t>
            </a:r>
            <a:endParaRPr sz="2700" dirty="0"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913272" y="1215220"/>
            <a:ext cx="1918825" cy="2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21;p33">
            <a:extLst>
              <a:ext uri="{FF2B5EF4-FFF2-40B4-BE49-F238E27FC236}">
                <a16:creationId xmlns:a16="http://schemas.microsoft.com/office/drawing/2014/main" id="{10BD15D5-020C-A313-C8ED-A04961460C6F}"/>
              </a:ext>
            </a:extLst>
          </p:cNvPr>
          <p:cNvSpPr txBox="1">
            <a:spLocks/>
          </p:cNvSpPr>
          <p:nvPr/>
        </p:nvSpPr>
        <p:spPr>
          <a:xfrm>
            <a:off x="872835" y="786027"/>
            <a:ext cx="26864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700" dirty="0"/>
              <a:t>W</a:t>
            </a:r>
            <a:r>
              <a:rPr lang="en-ID" sz="2700" dirty="0"/>
              <a:t>hat??</a:t>
            </a:r>
          </a:p>
        </p:txBody>
      </p:sp>
      <p:sp>
        <p:nvSpPr>
          <p:cNvPr id="12" name="Google Shape;221;p33">
            <a:extLst>
              <a:ext uri="{FF2B5EF4-FFF2-40B4-BE49-F238E27FC236}">
                <a16:creationId xmlns:a16="http://schemas.microsoft.com/office/drawing/2014/main" id="{B5106819-4E95-0A02-44BA-40093F77075C}"/>
              </a:ext>
            </a:extLst>
          </p:cNvPr>
          <p:cNvSpPr txBox="1">
            <a:spLocks/>
          </p:cNvSpPr>
          <p:nvPr/>
        </p:nvSpPr>
        <p:spPr>
          <a:xfrm>
            <a:off x="5431709" y="454365"/>
            <a:ext cx="26864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700" dirty="0"/>
              <a:t>W</a:t>
            </a:r>
            <a:r>
              <a:rPr lang="en-ID" sz="2700" dirty="0" err="1"/>
              <a:t>hy</a:t>
            </a:r>
            <a:r>
              <a:rPr lang="en-ID" sz="2700" dirty="0"/>
              <a:t>??</a:t>
            </a:r>
          </a:p>
        </p:txBody>
      </p:sp>
      <p:pic>
        <p:nvPicPr>
          <p:cNvPr id="13" name="Google Shape;222;p33">
            <a:extLst>
              <a:ext uri="{FF2B5EF4-FFF2-40B4-BE49-F238E27FC236}">
                <a16:creationId xmlns:a16="http://schemas.microsoft.com/office/drawing/2014/main" id="{FA6485E9-1972-36B3-22F0-FC095E86E5FB}"/>
              </a:ext>
            </a:extLst>
          </p:cNvPr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5196613" y="911833"/>
            <a:ext cx="1918825" cy="2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20;p33">
            <a:extLst>
              <a:ext uri="{FF2B5EF4-FFF2-40B4-BE49-F238E27FC236}">
                <a16:creationId xmlns:a16="http://schemas.microsoft.com/office/drawing/2014/main" id="{7C7309C4-D2CF-0C40-FC68-3F1AA7884B3A}"/>
              </a:ext>
            </a:extLst>
          </p:cNvPr>
          <p:cNvSpPr txBox="1">
            <a:spLocks/>
          </p:cNvSpPr>
          <p:nvPr/>
        </p:nvSpPr>
        <p:spPr>
          <a:xfrm>
            <a:off x="5196612" y="1083142"/>
            <a:ext cx="3392081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Roboto Mono Medium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Roboto Mono Medium"/>
              <a:buNone/>
            </a:pPr>
            <a:r>
              <a:rPr lang="en-US" sz="1800" dirty="0" err="1"/>
              <a:t>Alasan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website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memberi</a:t>
            </a:r>
            <a:r>
              <a:rPr lang="en-US" sz="1800" dirty="0"/>
              <a:t> </a:t>
            </a:r>
            <a:r>
              <a:rPr lang="en-US" sz="1800" dirty="0" err="1"/>
              <a:t>kenyamanan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user </a:t>
            </a:r>
            <a:r>
              <a:rPr lang="en-US" sz="1800" dirty="0" err="1"/>
              <a:t>terutama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kecepatan</a:t>
            </a:r>
            <a:r>
              <a:rPr lang="en-US" sz="1800" dirty="0"/>
              <a:t> </a:t>
            </a:r>
            <a:r>
              <a:rPr lang="en-US" sz="1800" dirty="0" err="1"/>
              <a:t>mengakses</a:t>
            </a:r>
            <a:r>
              <a:rPr lang="en-US" sz="1800" dirty="0"/>
              <a:t> website,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membantu</a:t>
            </a:r>
            <a:r>
              <a:rPr lang="en-US" sz="1800" dirty="0"/>
              <a:t> user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menentukan</a:t>
            </a:r>
            <a:r>
              <a:rPr lang="en-US" sz="1800" dirty="0"/>
              <a:t> film </a:t>
            </a:r>
            <a:r>
              <a:rPr lang="en-US" sz="1800" dirty="0" err="1"/>
              <a:t>apa</a:t>
            </a:r>
            <a:r>
              <a:rPr lang="en-US" sz="1800" dirty="0"/>
              <a:t>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tonton</a:t>
            </a:r>
            <a:r>
              <a:rPr lang="en-US" sz="1800" dirty="0"/>
              <a:t> </a:t>
            </a:r>
            <a:r>
              <a:rPr lang="en-US" sz="1800" dirty="0" err="1"/>
              <a:t>nanti</a:t>
            </a:r>
            <a:endParaRPr lang="en-US" sz="1800" dirty="0"/>
          </a:p>
        </p:txBody>
      </p:sp>
      <p:sp>
        <p:nvSpPr>
          <p:cNvPr id="9" name="Google Shape;221;p33">
            <a:extLst>
              <a:ext uri="{FF2B5EF4-FFF2-40B4-BE49-F238E27FC236}">
                <a16:creationId xmlns:a16="http://schemas.microsoft.com/office/drawing/2014/main" id="{B082FCCE-70B4-5BC2-2A52-2443D9CBA6AC}"/>
              </a:ext>
            </a:extLst>
          </p:cNvPr>
          <p:cNvSpPr txBox="1">
            <a:spLocks/>
          </p:cNvSpPr>
          <p:nvPr/>
        </p:nvSpPr>
        <p:spPr>
          <a:xfrm>
            <a:off x="913272" y="2543001"/>
            <a:ext cx="26864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700" dirty="0"/>
              <a:t>W</a:t>
            </a:r>
            <a:r>
              <a:rPr lang="en-ID" sz="2700" dirty="0" err="1"/>
              <a:t>ho</a:t>
            </a:r>
            <a:r>
              <a:rPr lang="en-ID" sz="2700" dirty="0"/>
              <a:t>??</a:t>
            </a:r>
          </a:p>
        </p:txBody>
      </p:sp>
      <p:pic>
        <p:nvPicPr>
          <p:cNvPr id="10" name="Google Shape;222;p33">
            <a:extLst>
              <a:ext uri="{FF2B5EF4-FFF2-40B4-BE49-F238E27FC236}">
                <a16:creationId xmlns:a16="http://schemas.microsoft.com/office/drawing/2014/main" id="{52A3BD7D-F2A3-E5A0-340B-C6A4851711AB}"/>
              </a:ext>
            </a:extLst>
          </p:cNvPr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913272" y="2948275"/>
            <a:ext cx="1918825" cy="2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20;p33">
            <a:extLst>
              <a:ext uri="{FF2B5EF4-FFF2-40B4-BE49-F238E27FC236}">
                <a16:creationId xmlns:a16="http://schemas.microsoft.com/office/drawing/2014/main" id="{37975F88-3223-A3F0-662B-579D9E6C139F}"/>
              </a:ext>
            </a:extLst>
          </p:cNvPr>
          <p:cNvSpPr txBox="1">
            <a:spLocks/>
          </p:cNvSpPr>
          <p:nvPr/>
        </p:nvSpPr>
        <p:spPr>
          <a:xfrm>
            <a:off x="872835" y="3164476"/>
            <a:ext cx="3392081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Roboto Mono Medium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Roboto Mono Medium"/>
              <a:buNone/>
            </a:pPr>
            <a:r>
              <a:rPr lang="en-US" sz="1800" dirty="0"/>
              <a:t>Website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ditujukan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orang yang </a:t>
            </a:r>
            <a:r>
              <a:rPr lang="en-US" sz="1800" dirty="0" err="1"/>
              <a:t>ingin</a:t>
            </a:r>
            <a:r>
              <a:rPr lang="en-US" sz="1800" dirty="0"/>
              <a:t> </a:t>
            </a:r>
            <a:r>
              <a:rPr lang="en-US" sz="1800" dirty="0" err="1"/>
              <a:t>melihat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film </a:t>
            </a:r>
            <a:r>
              <a:rPr lang="en-US" sz="1800" dirty="0" err="1"/>
              <a:t>apa</a:t>
            </a:r>
            <a:r>
              <a:rPr lang="en-US" sz="1800" dirty="0"/>
              <a:t> yang </a:t>
            </a:r>
            <a:r>
              <a:rPr lang="en-US" sz="1800" dirty="0" err="1"/>
              <a:t>sedang</a:t>
            </a:r>
            <a:r>
              <a:rPr lang="en-US" sz="1800" dirty="0"/>
              <a:t> trend</a:t>
            </a:r>
          </a:p>
        </p:txBody>
      </p:sp>
    </p:spTree>
    <p:extLst>
      <p:ext uri="{BB962C8B-B14F-4D97-AF65-F5344CB8AC3E}">
        <p14:creationId xmlns:p14="http://schemas.microsoft.com/office/powerpoint/2010/main" val="378327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821671" y="1233353"/>
            <a:ext cx="3620682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/>
              <a:t>Website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di </a:t>
            </a:r>
            <a:r>
              <a:rPr lang="en-US" sz="1800" dirty="0" err="1"/>
              <a:t>akses</a:t>
            </a:r>
            <a:r>
              <a:rPr lang="en-US" sz="1800" dirty="0"/>
              <a:t> di mana </a:t>
            </a:r>
            <a:r>
              <a:rPr lang="en-US" sz="1800" dirty="0" err="1"/>
              <a:t>saja</a:t>
            </a:r>
            <a:r>
              <a:rPr lang="en-US" sz="1800" dirty="0"/>
              <a:t> </a:t>
            </a:r>
            <a:r>
              <a:rPr lang="en-US" sz="1800" dirty="0" err="1"/>
              <a:t>selama</a:t>
            </a:r>
            <a:r>
              <a:rPr lang="en-US" sz="1800" dirty="0"/>
              <a:t> di </a:t>
            </a:r>
            <a:r>
              <a:rPr lang="en-US" sz="1800" dirty="0" err="1"/>
              <a:t>daerah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mengakses</a:t>
            </a:r>
            <a:r>
              <a:rPr lang="en-US" sz="1800" dirty="0"/>
              <a:t> internet</a:t>
            </a:r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1001644" y="967116"/>
            <a:ext cx="1918825" cy="2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21;p33">
            <a:extLst>
              <a:ext uri="{FF2B5EF4-FFF2-40B4-BE49-F238E27FC236}">
                <a16:creationId xmlns:a16="http://schemas.microsoft.com/office/drawing/2014/main" id="{10BD15D5-020C-A313-C8ED-A04961460C6F}"/>
              </a:ext>
            </a:extLst>
          </p:cNvPr>
          <p:cNvSpPr txBox="1">
            <a:spLocks/>
          </p:cNvSpPr>
          <p:nvPr/>
        </p:nvSpPr>
        <p:spPr>
          <a:xfrm>
            <a:off x="1001645" y="540913"/>
            <a:ext cx="26864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700" dirty="0"/>
              <a:t>W</a:t>
            </a:r>
            <a:r>
              <a:rPr lang="en-ID" sz="2700" dirty="0"/>
              <a:t>here??</a:t>
            </a:r>
          </a:p>
        </p:txBody>
      </p:sp>
      <p:sp>
        <p:nvSpPr>
          <p:cNvPr id="12" name="Google Shape;221;p33">
            <a:extLst>
              <a:ext uri="{FF2B5EF4-FFF2-40B4-BE49-F238E27FC236}">
                <a16:creationId xmlns:a16="http://schemas.microsoft.com/office/drawing/2014/main" id="{B5106819-4E95-0A02-44BA-40093F77075C}"/>
              </a:ext>
            </a:extLst>
          </p:cNvPr>
          <p:cNvSpPr txBox="1">
            <a:spLocks/>
          </p:cNvSpPr>
          <p:nvPr/>
        </p:nvSpPr>
        <p:spPr>
          <a:xfrm>
            <a:off x="6124852" y="1113613"/>
            <a:ext cx="26864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700" dirty="0"/>
              <a:t>How</a:t>
            </a:r>
            <a:r>
              <a:rPr lang="en-ID" sz="2700" dirty="0"/>
              <a:t>??</a:t>
            </a:r>
          </a:p>
        </p:txBody>
      </p:sp>
      <p:pic>
        <p:nvPicPr>
          <p:cNvPr id="13" name="Google Shape;222;p33">
            <a:extLst>
              <a:ext uri="{FF2B5EF4-FFF2-40B4-BE49-F238E27FC236}">
                <a16:creationId xmlns:a16="http://schemas.microsoft.com/office/drawing/2014/main" id="{FA6485E9-1972-36B3-22F0-FC095E86E5FB}"/>
              </a:ext>
            </a:extLst>
          </p:cNvPr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5727911" y="1605569"/>
            <a:ext cx="1918825" cy="2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20;p33">
            <a:extLst>
              <a:ext uri="{FF2B5EF4-FFF2-40B4-BE49-F238E27FC236}">
                <a16:creationId xmlns:a16="http://schemas.microsoft.com/office/drawing/2014/main" id="{7C7309C4-D2CF-0C40-FC68-3F1AA7884B3A}"/>
              </a:ext>
            </a:extLst>
          </p:cNvPr>
          <p:cNvSpPr txBox="1">
            <a:spLocks/>
          </p:cNvSpPr>
          <p:nvPr/>
        </p:nvSpPr>
        <p:spPr>
          <a:xfrm>
            <a:off x="5049981" y="1957226"/>
            <a:ext cx="3509363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Roboto Mono Medium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ctr">
              <a:spcAft>
                <a:spcPts val="1600"/>
              </a:spcAft>
              <a:buFont typeface="Roboto Mono Medium"/>
              <a:buNone/>
            </a:pPr>
            <a:r>
              <a:rPr lang="en-US" dirty="0"/>
              <a:t>Website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backend </a:t>
            </a:r>
            <a:r>
              <a:rPr lang="en-US" dirty="0" err="1"/>
              <a:t>nya</a:t>
            </a:r>
            <a:r>
              <a:rPr lang="en-US" dirty="0"/>
              <a:t>, </a:t>
            </a:r>
            <a:r>
              <a:rPr lang="en-US" dirty="0" err="1"/>
              <a:t>postgree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DBMS </a:t>
            </a:r>
            <a:r>
              <a:rPr lang="en-US" dirty="0" err="1"/>
              <a:t>nya</a:t>
            </a:r>
            <a:r>
              <a:rPr lang="en-US" dirty="0"/>
              <a:t> dan bootstrap </a:t>
            </a:r>
            <a:r>
              <a:rPr lang="en-US" dirty="0" err="1"/>
              <a:t>sebagai</a:t>
            </a:r>
            <a:r>
              <a:rPr lang="en-US" dirty="0"/>
              <a:t> framework frontend </a:t>
            </a:r>
            <a:r>
              <a:rPr lang="en-US" dirty="0" err="1"/>
              <a:t>nya</a:t>
            </a:r>
            <a:endParaRPr lang="en-US" dirty="0"/>
          </a:p>
        </p:txBody>
      </p:sp>
      <p:sp>
        <p:nvSpPr>
          <p:cNvPr id="17" name="Google Shape;221;p33">
            <a:extLst>
              <a:ext uri="{FF2B5EF4-FFF2-40B4-BE49-F238E27FC236}">
                <a16:creationId xmlns:a16="http://schemas.microsoft.com/office/drawing/2014/main" id="{A46DFA09-B17F-4D17-713C-B3EE170088D5}"/>
              </a:ext>
            </a:extLst>
          </p:cNvPr>
          <p:cNvSpPr txBox="1">
            <a:spLocks/>
          </p:cNvSpPr>
          <p:nvPr/>
        </p:nvSpPr>
        <p:spPr>
          <a:xfrm>
            <a:off x="821671" y="2519726"/>
            <a:ext cx="26864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700" dirty="0"/>
              <a:t>W</a:t>
            </a:r>
            <a:r>
              <a:rPr lang="en-ID" sz="2700" dirty="0"/>
              <a:t>hen??</a:t>
            </a:r>
          </a:p>
        </p:txBody>
      </p:sp>
      <p:pic>
        <p:nvPicPr>
          <p:cNvPr id="18" name="Google Shape;222;p33">
            <a:extLst>
              <a:ext uri="{FF2B5EF4-FFF2-40B4-BE49-F238E27FC236}">
                <a16:creationId xmlns:a16="http://schemas.microsoft.com/office/drawing/2014/main" id="{D378D820-A97A-BC53-1339-71956EAD637D}"/>
              </a:ext>
            </a:extLst>
          </p:cNvPr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865150" y="2876226"/>
            <a:ext cx="1918825" cy="2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20;p33">
            <a:extLst>
              <a:ext uri="{FF2B5EF4-FFF2-40B4-BE49-F238E27FC236}">
                <a16:creationId xmlns:a16="http://schemas.microsoft.com/office/drawing/2014/main" id="{9B2ED57B-9F8D-B16C-D6AD-0D6612815BF9}"/>
              </a:ext>
            </a:extLst>
          </p:cNvPr>
          <p:cNvSpPr txBox="1">
            <a:spLocks/>
          </p:cNvSpPr>
          <p:nvPr/>
        </p:nvSpPr>
        <p:spPr>
          <a:xfrm>
            <a:off x="813256" y="3092426"/>
            <a:ext cx="3620682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Roboto Mono Medium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Roboto Mono Medium"/>
              <a:buNone/>
            </a:pPr>
            <a:r>
              <a:rPr lang="en-US" sz="1800" dirty="0"/>
              <a:t>Website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segera</a:t>
            </a:r>
            <a:r>
              <a:rPr lang="en-US" sz="1800" dirty="0"/>
              <a:t> </a:t>
            </a:r>
            <a:r>
              <a:rPr lang="en-US" sz="1800" dirty="0" err="1"/>
              <a:t>setelah</a:t>
            </a:r>
            <a:r>
              <a:rPr lang="en-US" sz="1800" dirty="0"/>
              <a:t> proses testing </a:t>
            </a:r>
            <a:r>
              <a:rPr lang="en-US" sz="1800" dirty="0" err="1"/>
              <a:t>selesai</a:t>
            </a:r>
            <a:r>
              <a:rPr lang="en-US" sz="1800" dirty="0"/>
              <a:t> di </a:t>
            </a:r>
            <a:r>
              <a:rPr lang="en-US" sz="1800" dirty="0" err="1"/>
              <a:t>lakukan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672999" y="2478885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ERD</a:t>
            </a:r>
            <a:endParaRPr sz="3900" dirty="0"/>
          </a:p>
        </p:txBody>
      </p:sp>
    </p:spTree>
    <p:extLst>
      <p:ext uri="{BB962C8B-B14F-4D97-AF65-F5344CB8AC3E}">
        <p14:creationId xmlns:p14="http://schemas.microsoft.com/office/powerpoint/2010/main" val="141030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1384671" y="972076"/>
            <a:ext cx="2792473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Relasi antar database</a:t>
            </a:r>
            <a:endParaRPr dirty="0"/>
          </a:p>
        </p:txBody>
      </p:sp>
      <p:sp>
        <p:nvSpPr>
          <p:cNvPr id="234" name="Google Shape;234;p34"/>
          <p:cNvSpPr txBox="1">
            <a:spLocks noGrp="1"/>
          </p:cNvSpPr>
          <p:nvPr>
            <p:ph type="subTitle" idx="1"/>
          </p:nvPr>
        </p:nvSpPr>
        <p:spPr>
          <a:xfrm>
            <a:off x="1384672" y="474029"/>
            <a:ext cx="3439500" cy="642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 Erd 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96CB5E-9F38-D432-F295-C39EB273D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670" y="1335256"/>
            <a:ext cx="6865712" cy="33342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1384671" y="972076"/>
            <a:ext cx="6322528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Sehingga jika di terjemahkan ke diagram erd, akan menjadi seperti berikut</a:t>
            </a:r>
            <a:endParaRPr dirty="0"/>
          </a:p>
        </p:txBody>
      </p:sp>
      <p:sp>
        <p:nvSpPr>
          <p:cNvPr id="234" name="Google Shape;234;p34"/>
          <p:cNvSpPr txBox="1">
            <a:spLocks noGrp="1"/>
          </p:cNvSpPr>
          <p:nvPr>
            <p:ph type="subTitle" idx="1"/>
          </p:nvPr>
        </p:nvSpPr>
        <p:spPr>
          <a:xfrm>
            <a:off x="1384672" y="474029"/>
            <a:ext cx="3439500" cy="642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 Erd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93DE0-C982-444C-2C61-1BA318881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285" y="1614517"/>
            <a:ext cx="5401429" cy="296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6808"/>
      </p:ext>
    </p:extLst>
  </p:cSld>
  <p:clrMapOvr>
    <a:masterClrMapping/>
  </p:clrMapOvr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799</Words>
  <Application>Microsoft Office PowerPoint</Application>
  <PresentationFormat>On-screen Show (16:9)</PresentationFormat>
  <Paragraphs>127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Roboto Mono Medium</vt:lpstr>
      <vt:lpstr>Anonymous Pro</vt:lpstr>
      <vt:lpstr>Consolas</vt:lpstr>
      <vt:lpstr>Arial</vt:lpstr>
      <vt:lpstr>Proxima Nova Semibold</vt:lpstr>
      <vt:lpstr>Concert One</vt:lpstr>
      <vt:lpstr>Coming Soon</vt:lpstr>
      <vt:lpstr>Proxima Nova</vt:lpstr>
      <vt:lpstr>Notebook Lesson by Slidesgo</vt:lpstr>
      <vt:lpstr>Slidesgo Final Pages</vt:lpstr>
      <vt:lpstr>FILM INFORMATION WEBSITE</vt:lpstr>
      <vt:lpstr>Daftar Isi!</vt:lpstr>
      <vt:lpstr>Daftar Isi!</vt:lpstr>
      <vt:lpstr>01</vt:lpstr>
      <vt:lpstr>LATAR BELAKANG</vt:lpstr>
      <vt:lpstr>PowerPoint Presentation</vt:lpstr>
      <vt:lpstr>02</vt:lpstr>
      <vt:lpstr>Relasi antar database</vt:lpstr>
      <vt:lpstr>Sehingga jika di terjemahkan ke diagram erd, akan menjadi seperti berikut</vt:lpstr>
      <vt:lpstr>03</vt:lpstr>
      <vt:lpstr>Technology Stack</vt:lpstr>
      <vt:lpstr>04</vt:lpstr>
      <vt:lpstr>Struktur FIle</vt:lpstr>
      <vt:lpstr>05</vt:lpstr>
      <vt:lpstr>Struktur File Database Dbeaver</vt:lpstr>
      <vt:lpstr>06</vt:lpstr>
      <vt:lpstr>Implementasi One to Many</vt:lpstr>
      <vt:lpstr>Implementasi Many to Many</vt:lpstr>
      <vt:lpstr>Implementasi Penghubung</vt:lpstr>
      <vt:lpstr>07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 Github</vt:lpstr>
      <vt:lpstr>DEMO APP</vt:lpstr>
      <vt:lpstr>THANKS!!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INFORMATION WEBSITE</dc:title>
  <cp:lastModifiedBy>ronaldo fernandus</cp:lastModifiedBy>
  <cp:revision>24</cp:revision>
  <dcterms:modified xsi:type="dcterms:W3CDTF">2022-04-28T08:04:22Z</dcterms:modified>
</cp:coreProperties>
</file>