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embeddedFontLst>
    <p:embeddedFont>
      <p:font typeface="Proxima Nova" panose="020B060402020202020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BBAB2-17F0-467C-ABCE-B8A1A681F8C2}" v="50" dt="2021-03-15T21:03:30.427"/>
    <p1510:client id="{42E2E709-F0B5-44A8-9678-AFD3B528E779}" v="243" dt="2021-03-21T20:59:21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41e68732c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41e68732c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41e68732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41e68732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41e68732c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41e68732c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41e68732c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41e68732c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796350" y="281075"/>
            <a:ext cx="69330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Participantes: 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pt-BR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Carlos Alberto Vasconcelos  dos Santos | RA: 1904127</a:t>
            </a:r>
          </a:p>
          <a:p>
            <a:r>
              <a:rPr lang="pt-BR" sz="1800" dirty="0">
                <a:solidFill>
                  <a:srgbClr val="FFFFFF"/>
                </a:solidFill>
                <a:latin typeface="Roboto"/>
                <a:ea typeface="Roboto"/>
              </a:rPr>
              <a:t>Gabriel Fernandes Correa | RA: 1902664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Ronaldo Correa Alves Junior | RA: 1904094</a:t>
            </a:r>
            <a:endParaRPr lang="pt-BR" sz="1800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384125" y="178000"/>
            <a:ext cx="4609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ea typeface="Proxima Nova"/>
                <a:cs typeface="Proxima Nova"/>
                <a:sym typeface="Proxima Nova"/>
              </a:rPr>
              <a:t>Contexto de negócio</a:t>
            </a:r>
            <a:endParaRPr sz="3600">
              <a:solidFill>
                <a:schemeClr val="lt1"/>
              </a:solidFill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5250750" y="1492925"/>
            <a:ext cx="3537300" cy="2629500"/>
          </a:xfrm>
          <a:prstGeom prst="roundRect">
            <a:avLst>
              <a:gd name="adj" fmla="val 1206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5372525" y="1609650"/>
            <a:ext cx="307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Plano de Saúde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346625" y="1696600"/>
            <a:ext cx="1761600" cy="1095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FFFF"/>
                </a:solidFill>
              </a:rPr>
              <a:t>Cliente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4" name="Google Shape;94;p14"/>
          <p:cNvCxnSpPr>
            <a:stCxn id="93" idx="3"/>
          </p:cNvCxnSpPr>
          <p:nvPr/>
        </p:nvCxnSpPr>
        <p:spPr>
          <a:xfrm>
            <a:off x="2108225" y="2244250"/>
            <a:ext cx="3119700" cy="23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 txBox="1"/>
          <p:nvPr/>
        </p:nvSpPr>
        <p:spPr>
          <a:xfrm>
            <a:off x="2481350" y="1609650"/>
            <a:ext cx="26646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AutoNum type="arabicPeriod"/>
            </a:pPr>
            <a:r>
              <a:rPr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Contratar um plano de saúde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04800">
              <a:buClr>
                <a:srgbClr val="FFFFFF"/>
              </a:buClr>
              <a:buSzPts val="1200"/>
              <a:buFont typeface="Roboto"/>
              <a:buAutoNum type="arabicPeriod"/>
            </a:pPr>
            <a:r>
              <a:rPr lang="pt-BR" sz="120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Aumento devido ao sinistro</a:t>
            </a:r>
            <a:endParaRPr lang="pt-BR"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Cancelar o plano de saúde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384125" y="184886"/>
            <a:ext cx="844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ea typeface="Proxima Nova"/>
                <a:cs typeface="Proxima Nova"/>
                <a:sym typeface="Proxima Nova"/>
              </a:rPr>
              <a:t>Cenário 1 : Contratar um Plano de Saúde</a:t>
            </a:r>
            <a:endParaRPr lang="pt-BR" sz="2800" dirty="0">
              <a:solidFill>
                <a:schemeClr val="lt1"/>
              </a:solidFill>
              <a:ea typeface="Proxima Nova"/>
              <a:cs typeface="Proxima Nova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5034938" y="1531813"/>
            <a:ext cx="3835800" cy="2790000"/>
          </a:xfrm>
          <a:prstGeom prst="roundRect">
            <a:avLst>
              <a:gd name="adj" fmla="val 1206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5324275" y="1581550"/>
            <a:ext cx="307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Plano de Saúde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384125" y="2103600"/>
            <a:ext cx="1661700" cy="936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FFFF"/>
                </a:solidFill>
              </a:rPr>
              <a:t>Cliente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04" name="Google Shape;104;p15"/>
          <p:cNvCxnSpPr>
            <a:stCxn id="105" idx="3"/>
            <a:endCxn id="106" idx="0"/>
          </p:cNvCxnSpPr>
          <p:nvPr/>
        </p:nvCxnSpPr>
        <p:spPr>
          <a:xfrm>
            <a:off x="6909550" y="2777925"/>
            <a:ext cx="2100" cy="648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5"/>
          <p:cNvSpPr/>
          <p:nvPr/>
        </p:nvSpPr>
        <p:spPr>
          <a:xfrm>
            <a:off x="5894800" y="2162325"/>
            <a:ext cx="2183400" cy="6156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Corretora de planos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(Nó Operacional)</a:t>
            </a:r>
            <a:endParaRPr sz="1200"/>
          </a:p>
        </p:txBody>
      </p:sp>
      <p:sp>
        <p:nvSpPr>
          <p:cNvPr id="106" name="Google Shape;106;p15"/>
          <p:cNvSpPr/>
          <p:nvPr/>
        </p:nvSpPr>
        <p:spPr>
          <a:xfrm>
            <a:off x="6188100" y="3426225"/>
            <a:ext cx="1446825" cy="526650"/>
          </a:xfrm>
          <a:prstGeom prst="flowChartPredefinedProcess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Realizar a preparação do contrato</a:t>
            </a:r>
            <a:endParaRPr sz="1200"/>
          </a:p>
        </p:txBody>
      </p:sp>
      <p:cxnSp>
        <p:nvCxnSpPr>
          <p:cNvPr id="107" name="Google Shape;107;p15"/>
          <p:cNvCxnSpPr>
            <a:stCxn id="103" idx="3"/>
            <a:endCxn id="105" idx="2"/>
          </p:cNvCxnSpPr>
          <p:nvPr/>
        </p:nvCxnSpPr>
        <p:spPr>
          <a:xfrm rot="10800000" flipH="1">
            <a:off x="2045825" y="2547150"/>
            <a:ext cx="3849000" cy="24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5"/>
          <p:cNvSpPr/>
          <p:nvPr/>
        </p:nvSpPr>
        <p:spPr>
          <a:xfrm>
            <a:off x="1098325" y="973475"/>
            <a:ext cx="2973775" cy="728950"/>
          </a:xfrm>
          <a:prstGeom prst="flowChartProcess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Neste cenário : O cliente realiza o cadastro na corretora desejada, faz a escolha do plano e por fim envia seus dados para realização do contrato</a:t>
            </a:r>
            <a:endParaRPr sz="1000"/>
          </a:p>
        </p:txBody>
      </p:sp>
      <p:cxnSp>
        <p:nvCxnSpPr>
          <p:cNvPr id="109" name="Google Shape;109;p15"/>
          <p:cNvCxnSpPr/>
          <p:nvPr/>
        </p:nvCxnSpPr>
        <p:spPr>
          <a:xfrm>
            <a:off x="4131675" y="1367850"/>
            <a:ext cx="1761300" cy="955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4131675" y="1047550"/>
            <a:ext cx="0" cy="580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5"/>
          <p:cNvSpPr/>
          <p:nvPr/>
        </p:nvSpPr>
        <p:spPr>
          <a:xfrm>
            <a:off x="1715850" y="3812575"/>
            <a:ext cx="2524275" cy="648300"/>
          </a:xfrm>
          <a:prstGeom prst="flowChartProcess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Neste cenário a Corretora de Planos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(Nó Operacional) necessita da capacidade de realizar a preparação do contrato</a:t>
            </a:r>
            <a:endParaRPr sz="1000"/>
          </a:p>
        </p:txBody>
      </p:sp>
      <p:cxnSp>
        <p:nvCxnSpPr>
          <p:cNvPr id="112" name="Google Shape;112;p15"/>
          <p:cNvCxnSpPr/>
          <p:nvPr/>
        </p:nvCxnSpPr>
        <p:spPr>
          <a:xfrm rot="10800000" flipH="1">
            <a:off x="4306850" y="3698625"/>
            <a:ext cx="1881300" cy="443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5"/>
          <p:cNvCxnSpPr/>
          <p:nvPr/>
        </p:nvCxnSpPr>
        <p:spPr>
          <a:xfrm>
            <a:off x="4299675" y="3919875"/>
            <a:ext cx="7200" cy="487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903EA0B5-E81D-495A-8B7D-73EF453E6FB3}"/>
              </a:ext>
            </a:extLst>
          </p:cNvPr>
          <p:cNvSpPr txBox="1"/>
          <p:nvPr/>
        </p:nvSpPr>
        <p:spPr>
          <a:xfrm>
            <a:off x="563237" y="339457"/>
            <a:ext cx="80244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solidFill>
                  <a:schemeClr val="lt1"/>
                </a:solidFill>
              </a:rPr>
              <a:t>Cenário 2 : Aumento devido ao sinistro</a:t>
            </a:r>
          </a:p>
        </p:txBody>
      </p:sp>
      <p:sp>
        <p:nvSpPr>
          <p:cNvPr id="10" name="Google Shape;108;p15">
            <a:extLst>
              <a:ext uri="{FF2B5EF4-FFF2-40B4-BE49-F238E27FC236}">
                <a16:creationId xmlns:a16="http://schemas.microsoft.com/office/drawing/2014/main" id="{F30DFC6B-76D2-421C-87C7-D08B837FE7E5}"/>
              </a:ext>
            </a:extLst>
          </p:cNvPr>
          <p:cNvSpPr/>
          <p:nvPr/>
        </p:nvSpPr>
        <p:spPr>
          <a:xfrm>
            <a:off x="733392" y="1118072"/>
            <a:ext cx="2973775" cy="728950"/>
          </a:xfrm>
          <a:prstGeom prst="flowChartProcess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000" dirty="0"/>
              <a:t>Neste cenário : O cliente ao realizar muitos exames recebe um aumento no valor do plano de </a:t>
            </a:r>
            <a:r>
              <a:rPr lang="pt-BR" sz="1000"/>
              <a:t>saúde</a:t>
            </a:r>
            <a:endParaRPr sz="1000"/>
          </a:p>
        </p:txBody>
      </p:sp>
      <p:sp>
        <p:nvSpPr>
          <p:cNvPr id="12" name="Google Shape;101;p15">
            <a:extLst>
              <a:ext uri="{FF2B5EF4-FFF2-40B4-BE49-F238E27FC236}">
                <a16:creationId xmlns:a16="http://schemas.microsoft.com/office/drawing/2014/main" id="{6D4AA7EC-A0CE-48D9-BC2D-F11F503954CD}"/>
              </a:ext>
            </a:extLst>
          </p:cNvPr>
          <p:cNvSpPr/>
          <p:nvPr/>
        </p:nvSpPr>
        <p:spPr>
          <a:xfrm>
            <a:off x="5034938" y="1531813"/>
            <a:ext cx="3835800" cy="2790000"/>
          </a:xfrm>
          <a:prstGeom prst="roundRect">
            <a:avLst>
              <a:gd name="adj" fmla="val 1206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2;p15">
            <a:extLst>
              <a:ext uri="{FF2B5EF4-FFF2-40B4-BE49-F238E27FC236}">
                <a16:creationId xmlns:a16="http://schemas.microsoft.com/office/drawing/2014/main" id="{67D02F6A-E210-4FA0-B6E4-769A9F681C32}"/>
              </a:ext>
            </a:extLst>
          </p:cNvPr>
          <p:cNvSpPr txBox="1"/>
          <p:nvPr/>
        </p:nvSpPr>
        <p:spPr>
          <a:xfrm>
            <a:off x="5324275" y="1581550"/>
            <a:ext cx="307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Plano de Saúde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05;p15">
            <a:extLst>
              <a:ext uri="{FF2B5EF4-FFF2-40B4-BE49-F238E27FC236}">
                <a16:creationId xmlns:a16="http://schemas.microsoft.com/office/drawing/2014/main" id="{3B7E9252-C05A-4690-B20B-025410ABFFD8}"/>
              </a:ext>
            </a:extLst>
          </p:cNvPr>
          <p:cNvSpPr/>
          <p:nvPr/>
        </p:nvSpPr>
        <p:spPr>
          <a:xfrm>
            <a:off x="5894800" y="2162325"/>
            <a:ext cx="2183400" cy="6156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200"/>
              <a:t>Operadora de Planos</a:t>
            </a:r>
            <a:endParaRPr lang="en-US" sz="1200"/>
          </a:p>
          <a:p>
            <a:pPr algn="ctr"/>
            <a:r>
              <a:rPr lang="pt-BR" sz="1200"/>
              <a:t>(Nó Operacional)</a:t>
            </a:r>
            <a:endParaRPr lang="en-US" sz="1200"/>
          </a:p>
        </p:txBody>
      </p:sp>
      <p:sp>
        <p:nvSpPr>
          <p:cNvPr id="18" name="Google Shape;124;p16">
            <a:extLst>
              <a:ext uri="{FF2B5EF4-FFF2-40B4-BE49-F238E27FC236}">
                <a16:creationId xmlns:a16="http://schemas.microsoft.com/office/drawing/2014/main" id="{1DA95A91-1B65-406A-8720-E3D0829C59D8}"/>
              </a:ext>
            </a:extLst>
          </p:cNvPr>
          <p:cNvSpPr/>
          <p:nvPr/>
        </p:nvSpPr>
        <p:spPr>
          <a:xfrm>
            <a:off x="6181099" y="3212773"/>
            <a:ext cx="1446875" cy="526675"/>
          </a:xfrm>
          <a:prstGeom prst="flowChartPredefinedProcess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100" dirty="0"/>
              <a:t>Aumentar valor do plano </a:t>
            </a:r>
            <a:r>
              <a:rPr lang="pt-BR" sz="1100"/>
              <a:t>de saúde</a:t>
            </a:r>
            <a:endParaRPr lang="pt-BR" sz="1100" dirty="0"/>
          </a:p>
        </p:txBody>
      </p:sp>
      <p:cxnSp>
        <p:nvCxnSpPr>
          <p:cNvPr id="20" name="Google Shape;109;p15">
            <a:extLst>
              <a:ext uri="{FF2B5EF4-FFF2-40B4-BE49-F238E27FC236}">
                <a16:creationId xmlns:a16="http://schemas.microsoft.com/office/drawing/2014/main" id="{D8BBE89F-A4B2-4DFD-A126-D271AD2B2C97}"/>
              </a:ext>
            </a:extLst>
          </p:cNvPr>
          <p:cNvCxnSpPr/>
          <p:nvPr/>
        </p:nvCxnSpPr>
        <p:spPr>
          <a:xfrm>
            <a:off x="3763207" y="1420489"/>
            <a:ext cx="2107209" cy="1068295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09;p15">
            <a:extLst>
              <a:ext uri="{FF2B5EF4-FFF2-40B4-BE49-F238E27FC236}">
                <a16:creationId xmlns:a16="http://schemas.microsoft.com/office/drawing/2014/main" id="{A94BD76E-4DA6-4488-A77D-273C4B89AE18}"/>
              </a:ext>
            </a:extLst>
          </p:cNvPr>
          <p:cNvCxnSpPr/>
          <p:nvPr/>
        </p:nvCxnSpPr>
        <p:spPr>
          <a:xfrm flipH="1">
            <a:off x="6900620" y="2774041"/>
            <a:ext cx="5838" cy="414079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03;p15">
            <a:extLst>
              <a:ext uri="{FF2B5EF4-FFF2-40B4-BE49-F238E27FC236}">
                <a16:creationId xmlns:a16="http://schemas.microsoft.com/office/drawing/2014/main" id="{6BC01F63-BD7C-4E16-A9BC-67D565630B43}"/>
              </a:ext>
            </a:extLst>
          </p:cNvPr>
          <p:cNvSpPr/>
          <p:nvPr/>
        </p:nvSpPr>
        <p:spPr>
          <a:xfrm>
            <a:off x="361566" y="2058482"/>
            <a:ext cx="1661700" cy="936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FFFF"/>
                </a:solidFill>
              </a:rPr>
              <a:t>Cliente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5" name="Google Shape;109;p15">
            <a:extLst>
              <a:ext uri="{FF2B5EF4-FFF2-40B4-BE49-F238E27FC236}">
                <a16:creationId xmlns:a16="http://schemas.microsoft.com/office/drawing/2014/main" id="{B920A064-C301-4DAF-BD9D-CB1456ECF578}"/>
              </a:ext>
            </a:extLst>
          </p:cNvPr>
          <p:cNvCxnSpPr>
            <a:cxnSpLocks/>
          </p:cNvCxnSpPr>
          <p:nvPr/>
        </p:nvCxnSpPr>
        <p:spPr>
          <a:xfrm>
            <a:off x="2026148" y="2555968"/>
            <a:ext cx="3859305" cy="30573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28;p16">
            <a:extLst>
              <a:ext uri="{FF2B5EF4-FFF2-40B4-BE49-F238E27FC236}">
                <a16:creationId xmlns:a16="http://schemas.microsoft.com/office/drawing/2014/main" id="{135FFC8D-3B18-4D95-B691-ACEBB3ED300D}"/>
              </a:ext>
            </a:extLst>
          </p:cNvPr>
          <p:cNvSpPr/>
          <p:nvPr/>
        </p:nvSpPr>
        <p:spPr>
          <a:xfrm>
            <a:off x="500483" y="3736516"/>
            <a:ext cx="3209575" cy="812925"/>
          </a:xfrm>
          <a:prstGeom prst="flowChartProcess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Neste cenário a Operadora responsável pelos Planos</a:t>
            </a:r>
            <a:endParaRPr sz="1000"/>
          </a:p>
          <a:p>
            <a:r>
              <a:rPr lang="pt-BR" sz="1000" dirty="0"/>
              <a:t>(Nó Operacional) necessita da capacidade de conferir o alto número de exames realizados pelo paciente </a:t>
            </a:r>
            <a:r>
              <a:rPr lang="pt-BR" sz="1000"/>
              <a:t>para assim aumentar o valor a ser pago pelo cliente sobre o plano de saúde</a:t>
            </a:r>
            <a:endParaRPr sz="1000"/>
          </a:p>
        </p:txBody>
      </p:sp>
      <p:cxnSp>
        <p:nvCxnSpPr>
          <p:cNvPr id="29" name="Google Shape;109;p15">
            <a:extLst>
              <a:ext uri="{FF2B5EF4-FFF2-40B4-BE49-F238E27FC236}">
                <a16:creationId xmlns:a16="http://schemas.microsoft.com/office/drawing/2014/main" id="{0E782292-23A1-4FAE-BB2A-2674B5344559}"/>
              </a:ext>
            </a:extLst>
          </p:cNvPr>
          <p:cNvCxnSpPr>
            <a:cxnSpLocks/>
          </p:cNvCxnSpPr>
          <p:nvPr/>
        </p:nvCxnSpPr>
        <p:spPr>
          <a:xfrm flipV="1">
            <a:off x="3755685" y="3466350"/>
            <a:ext cx="2407997" cy="676283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30;p16">
            <a:extLst>
              <a:ext uri="{FF2B5EF4-FFF2-40B4-BE49-F238E27FC236}">
                <a16:creationId xmlns:a16="http://schemas.microsoft.com/office/drawing/2014/main" id="{547379BA-A361-4B13-BBE6-E67D6D22DD01}"/>
              </a:ext>
            </a:extLst>
          </p:cNvPr>
          <p:cNvCxnSpPr/>
          <p:nvPr/>
        </p:nvCxnSpPr>
        <p:spPr>
          <a:xfrm>
            <a:off x="3743214" y="3897316"/>
            <a:ext cx="7200" cy="487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130;p16">
            <a:extLst>
              <a:ext uri="{FF2B5EF4-FFF2-40B4-BE49-F238E27FC236}">
                <a16:creationId xmlns:a16="http://schemas.microsoft.com/office/drawing/2014/main" id="{B2342190-0172-4AB6-8758-9016518E11AA}"/>
              </a:ext>
            </a:extLst>
          </p:cNvPr>
          <p:cNvCxnSpPr/>
          <p:nvPr/>
        </p:nvCxnSpPr>
        <p:spPr>
          <a:xfrm>
            <a:off x="3743214" y="1205250"/>
            <a:ext cx="7200" cy="487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0582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384125" y="178000"/>
            <a:ext cx="844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Cenário 3 : Cancelar o Plano de Saúde</a:t>
            </a:r>
            <a:endParaRPr sz="2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4993625" y="1490500"/>
            <a:ext cx="3835800" cy="2790000"/>
          </a:xfrm>
          <a:prstGeom prst="roundRect">
            <a:avLst>
              <a:gd name="adj" fmla="val 1206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5324275" y="1581550"/>
            <a:ext cx="307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Plano de Saúde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384125" y="2103600"/>
            <a:ext cx="1661700" cy="936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FFFF"/>
                </a:solidFill>
              </a:rPr>
              <a:t>Cliente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22" name="Google Shape;122;p16"/>
          <p:cNvCxnSpPr>
            <a:stCxn id="123" idx="3"/>
            <a:endCxn id="124" idx="0"/>
          </p:cNvCxnSpPr>
          <p:nvPr/>
        </p:nvCxnSpPr>
        <p:spPr>
          <a:xfrm>
            <a:off x="6909550" y="2777925"/>
            <a:ext cx="2100" cy="648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6"/>
          <p:cNvSpPr/>
          <p:nvPr/>
        </p:nvSpPr>
        <p:spPr>
          <a:xfrm>
            <a:off x="5894800" y="2162325"/>
            <a:ext cx="2183400" cy="6156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Operadora de Planos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(Nó Operacional)</a:t>
            </a:r>
            <a:endParaRPr sz="1200"/>
          </a:p>
        </p:txBody>
      </p:sp>
      <p:sp>
        <p:nvSpPr>
          <p:cNvPr id="124" name="Google Shape;124;p16"/>
          <p:cNvSpPr/>
          <p:nvPr/>
        </p:nvSpPr>
        <p:spPr>
          <a:xfrm>
            <a:off x="6188075" y="3426225"/>
            <a:ext cx="1446875" cy="526675"/>
          </a:xfrm>
          <a:prstGeom prst="flowChartPredefinedProcess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Realizar o cancelamento do contrato</a:t>
            </a:r>
            <a:endParaRPr sz="1100"/>
          </a:p>
        </p:txBody>
      </p:sp>
      <p:cxnSp>
        <p:nvCxnSpPr>
          <p:cNvPr id="125" name="Google Shape;125;p16"/>
          <p:cNvCxnSpPr>
            <a:stCxn id="121" idx="3"/>
            <a:endCxn id="123" idx="2"/>
          </p:cNvCxnSpPr>
          <p:nvPr/>
        </p:nvCxnSpPr>
        <p:spPr>
          <a:xfrm rot="10800000" flipH="1">
            <a:off x="2045825" y="2547150"/>
            <a:ext cx="3849000" cy="24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4133525" y="1367850"/>
            <a:ext cx="1761300" cy="955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4096550" y="1053400"/>
            <a:ext cx="0" cy="580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16"/>
          <p:cNvSpPr/>
          <p:nvPr/>
        </p:nvSpPr>
        <p:spPr>
          <a:xfrm>
            <a:off x="1011825" y="3759075"/>
            <a:ext cx="3209575" cy="812925"/>
          </a:xfrm>
          <a:prstGeom prst="flowChartProcess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Neste cenário a Operadora responsável pelos Planos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(Nó Operacional) necessita da capacidade de realizar o cancelamento do contrato</a:t>
            </a:r>
            <a:endParaRPr sz="1000"/>
          </a:p>
        </p:txBody>
      </p:sp>
      <p:cxnSp>
        <p:nvCxnSpPr>
          <p:cNvPr id="129" name="Google Shape;129;p16"/>
          <p:cNvCxnSpPr/>
          <p:nvPr/>
        </p:nvCxnSpPr>
        <p:spPr>
          <a:xfrm rot="10800000" flipH="1">
            <a:off x="4306850" y="3698625"/>
            <a:ext cx="1881300" cy="443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4299675" y="3919875"/>
            <a:ext cx="7200" cy="487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16"/>
          <p:cNvSpPr/>
          <p:nvPr/>
        </p:nvSpPr>
        <p:spPr>
          <a:xfrm>
            <a:off x="1098325" y="973475"/>
            <a:ext cx="2973775" cy="728950"/>
          </a:xfrm>
          <a:prstGeom prst="flowChartProcess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Neste cenário : O cliente realiza o contato com a operadora de planos, informa seus dados e informa seus motivos para o cancelamento.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5</Slides>
  <Notes>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Geometric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91</cp:revision>
  <dcterms:modified xsi:type="dcterms:W3CDTF">2021-03-21T20:59:40Z</dcterms:modified>
</cp:coreProperties>
</file>