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_rels/notesSlide1.xml.rels" ContentType="application/vnd.openxmlformats-package.relationships+xml"/>
  <Override PartName="/ppt/notesSlides/_rels/notesSlide2.xml.rels" ContentType="application/vnd.openxmlformats-package.relationships+xml"/>
  <Override PartName="/ppt/notesSlides/_rels/notesSlide3.xml.rels" ContentType="application/vnd.openxmlformats-package.relationships+xml"/>
  <Override PartName="/ppt/notesSlides/_rels/notesSlide4.xml.rels" ContentType="application/vnd.openxmlformats-package.relationships+xml"/>
  <Override PartName="/ppt/notesSlides/_rels/notesSlide5.xml.rels" ContentType="application/vnd.openxmlformats-package.relationship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media/image57.png" ContentType="image/png"/>
  <Override PartName="/ppt/media/image1.png" ContentType="image/png"/>
  <Override PartName="/ppt/media/image9.png" ContentType="image/png"/>
  <Override PartName="/ppt/media/image58.png" ContentType="image/png"/>
  <Override PartName="/ppt/media/image2.png" ContentType="image/png"/>
  <Override PartName="/ppt/media/image59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46.jpeg" ContentType="image/jpe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1.png" ContentType="image/png"/>
  <Override PartName="/ppt/media/image22.png" ContentType="image/png"/>
  <Override PartName="/ppt/media/image23.png" ContentType="image/png"/>
  <Override PartName="/ppt/media/image24.png" ContentType="image/png"/>
  <Override PartName="/ppt/media/image25.png" ContentType="image/png"/>
  <Override PartName="/ppt/media/image26.png" ContentType="image/png"/>
  <Override PartName="/ppt/media/image27.png" ContentType="image/png"/>
  <Override PartName="/ppt/media/image28.png" ContentType="image/png"/>
  <Override PartName="/ppt/media/image29.png" ContentType="image/png"/>
  <Override PartName="/ppt/media/image30.png" ContentType="image/png"/>
  <Override PartName="/ppt/media/image31.png" ContentType="image/png"/>
  <Override PartName="/ppt/media/image32.png" ContentType="image/png"/>
  <Override PartName="/ppt/media/image33.jpeg" ContentType="image/jpeg"/>
  <Override PartName="/ppt/media/image34.png" ContentType="image/png"/>
  <Override PartName="/ppt/media/image35.png" ContentType="image/png"/>
  <Override PartName="/ppt/media/image36.png" ContentType="image/png"/>
  <Override PartName="/ppt/media/image37.png" ContentType="image/png"/>
  <Override PartName="/ppt/media/image38.png" ContentType="image/png"/>
  <Override PartName="/ppt/media/image39.png" ContentType="image/png"/>
  <Override PartName="/ppt/media/image40.png" ContentType="image/png"/>
  <Override PartName="/ppt/media/image41.png" ContentType="image/png"/>
  <Override PartName="/ppt/media/image42.png" ContentType="image/png"/>
  <Override PartName="/ppt/media/image43.png" ContentType="image/png"/>
  <Override PartName="/ppt/media/image44.png" ContentType="image/png"/>
  <Override PartName="/ppt/media/image45.png" ContentType="image/png"/>
  <Override PartName="/ppt/media/image47.png" ContentType="image/png"/>
  <Override PartName="/ppt/media/image48.png" ContentType="image/png"/>
  <Override PartName="/ppt/media/image49.png" ContentType="image/png"/>
  <Override PartName="/ppt/media/image50.png" ContentType="image/png"/>
  <Override PartName="/ppt/media/image51.png" ContentType="image/png"/>
  <Override PartName="/ppt/media/image52.png" ContentType="image/png"/>
  <Override PartName="/ppt/media/image53.png" ContentType="image/png"/>
  <Override PartName="/ppt/media/image54.png" ContentType="image/png"/>
  <Override PartName="/ppt/media/image55.png" ContentType="image/png"/>
  <Override PartName="/ppt/media/image56.png" ContentType="image/png"/>
  <Override PartName="/ppt/media/image60.png" ContentType="image/png"/>
  <Override PartName="/ppt/media/image61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latin typeface="Arial"/>
              </a:rPr>
              <a:t>Clique para mover o slide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pt-BR" sz="2000" spc="-1" strike="noStrike">
                <a:latin typeface="Arial"/>
              </a:rPr>
              <a:t>Clique para editar o formato de notas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pt-BR" sz="1400" spc="-1" strike="noStrike">
                <a:latin typeface="Times New Roman"/>
              </a:rPr>
              <a:t>&lt;cabeçalho&gt;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pt-BR" sz="1400" spc="-1" strike="noStrike">
                <a:latin typeface="Times New Roman"/>
              </a:rPr>
              <a:t>&lt;data/hora&gt;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pt-BR" sz="1400" spc="-1" strike="noStrike">
                <a:latin typeface="Times New Roman"/>
              </a:rPr>
              <a:t>&lt;rodapé&gt;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AA545A22-50F9-4AFA-9DAB-6325904FC609}" type="slidenum">
              <a:rPr b="0" lang="pt-BR" sz="1400" spc="-1" strike="noStrike">
                <a:latin typeface="Times New Roman"/>
              </a:rPr>
              <a:t>&lt;número&gt;</a:t>
            </a:fld>
            <a:endParaRPr b="0" lang="pt-B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</p:sp>
      <p:sp>
        <p:nvSpPr>
          <p:cNvPr id="26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pt-BR" sz="2000" spc="-1" strike="noStrike">
                <a:latin typeface="Arial"/>
              </a:rPr>
              <a:t>Compartilhar minha ideia acredito ajuda entregarmos qualidade ao nosso cliente.</a:t>
            </a:r>
            <a:endParaRPr b="0" lang="pt-BR" sz="2000" spc="-1" strike="noStrike">
              <a:latin typeface="Arial"/>
            </a:endParaRPr>
          </a:p>
          <a:p>
            <a:endParaRPr b="0" lang="pt-BR" sz="2000" spc="-1" strike="noStrike">
              <a:latin typeface="Arial"/>
            </a:endParaRPr>
          </a:p>
          <a:p>
            <a:r>
              <a:rPr b="0" lang="pt-BR" sz="2000" spc="-1" strike="noStrike">
                <a:latin typeface="Arial"/>
              </a:rPr>
              <a:t>Juntando minha percepção do dia-a-dia com verbalização de Milton que me reforçou.</a:t>
            </a:r>
            <a:endParaRPr b="0" lang="pt-BR" sz="2000" spc="-1" strike="noStrike">
              <a:latin typeface="Arial"/>
            </a:endParaRPr>
          </a:p>
          <a:p>
            <a:endParaRPr b="0" lang="pt-BR" sz="2000" spc="-1" strike="noStrike">
              <a:latin typeface="Arial"/>
            </a:endParaRPr>
          </a:p>
          <a:p>
            <a:r>
              <a:rPr b="0" lang="pt-BR" sz="2000" spc="-1" strike="noStrike">
                <a:latin typeface="Arial"/>
              </a:rPr>
              <a:t>Apelidei a solução de FTP CHEKER mantendo padrão dos meus projetos pessoais em demosntração de portfolio.</a:t>
            </a:r>
            <a:endParaRPr b="0" lang="pt-BR" sz="2000" spc="-1" strike="noStrike">
              <a:latin typeface="Arial"/>
            </a:endParaRPr>
          </a:p>
          <a:p>
            <a:endParaRPr b="0" lang="pt-BR" sz="2000" spc="-1" strike="noStrike">
              <a:latin typeface="Arial"/>
            </a:endParaRPr>
          </a:p>
          <a:p>
            <a:endParaRPr b="0" lang="pt-BR" sz="2000" spc="-1" strike="noStrike">
              <a:latin typeface="Arial"/>
            </a:endParaRPr>
          </a:p>
          <a:p>
            <a:endParaRPr b="0" lang="pt-BR" sz="2000" spc="-1" strike="noStrike">
              <a:latin typeface="Arial"/>
            </a:endParaRPr>
          </a:p>
          <a:p>
            <a:endParaRPr b="0" lang="pt-BR" sz="2000" spc="-1" strike="noStrike">
              <a:latin typeface="Arial"/>
            </a:endParaRPr>
          </a:p>
          <a:p>
            <a:endParaRPr b="0" lang="pt-BR" sz="20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</p:sp>
      <p:sp>
        <p:nvSpPr>
          <p:cNvPr id="266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pt-BR" sz="2000" spc="-1" strike="noStrike">
                <a:latin typeface="Arial"/>
              </a:rPr>
              <a:t>Hoje percebo as dores:</a:t>
            </a:r>
            <a:endParaRPr b="0" lang="pt-BR" sz="2000" spc="-1" strike="noStrike">
              <a:latin typeface="Arial"/>
            </a:endParaRPr>
          </a:p>
          <a:p>
            <a:endParaRPr b="0" lang="pt-BR" sz="2000" spc="-1" strike="noStrike">
              <a:latin typeface="Arial"/>
            </a:endParaRPr>
          </a:p>
          <a:p>
            <a:r>
              <a:rPr b="0" lang="pt-BR" sz="2000" spc="-1" strike="noStrike">
                <a:latin typeface="Arial"/>
              </a:rPr>
              <a:t>- Quando cliente sente falta de transferência dos arquivos ped/ret/nf/estoque etc. Experiência do cliente. Memória do cliente. Reação do cliente: reclamar e buscar suporte.</a:t>
            </a:r>
            <a:endParaRPr b="0" lang="pt-BR" sz="2000" spc="-1" strike="noStrike">
              <a:latin typeface="Arial"/>
            </a:endParaRPr>
          </a:p>
          <a:p>
            <a:endParaRPr b="0" lang="pt-BR" sz="2000" spc="-1" strike="noStrike">
              <a:latin typeface="Arial"/>
            </a:endParaRPr>
          </a:p>
          <a:p>
            <a:r>
              <a:rPr b="0" lang="pt-BR" sz="2000" spc="-1" strike="noStrike">
                <a:latin typeface="Arial"/>
              </a:rPr>
              <a:t>- Quando cliente procura suporte: comumente lembra primeiro do comercial. Comercial não ideal: ferramentas, informações da plataforma, e foco no comercial; Comercial é capacitado pode repassar, mas tem esforço desnecessário, e experiência do cliente pode ser de mais objetividade.</a:t>
            </a:r>
            <a:endParaRPr b="0" lang="pt-BR" sz="2000" spc="-1" strike="noStrike">
              <a:latin typeface="Arial"/>
            </a:endParaRPr>
          </a:p>
          <a:p>
            <a:endParaRPr b="0" lang="pt-BR" sz="20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PlaceHolder 1"/>
          <p:cNvSpPr>
            <a:spLocks noGrp="1"/>
          </p:cNvSpPr>
          <p:nvPr>
            <p:ph type="sldImg"/>
          </p:nvPr>
        </p:nvSpPr>
        <p:spPr>
          <a:xfrm>
            <a:off x="1106640" y="812520"/>
            <a:ext cx="5346000" cy="4008960"/>
          </a:xfrm>
          <a:prstGeom prst="rect">
            <a:avLst/>
          </a:prstGeom>
        </p:spPr>
      </p:sp>
      <p:sp>
        <p:nvSpPr>
          <p:cNvPr id="268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pt-BR" sz="2000" spc="-1" strike="noStrike">
                <a:latin typeface="Arial"/>
                <a:ea typeface="Microsoft YaHei"/>
              </a:rPr>
              <a:t>Objetivo da solução é experiência de </a:t>
            </a:r>
            <a:r>
              <a:rPr b="0" lang="pt-BR" sz="2000" spc="-1" strike="noStrike">
                <a:latin typeface="Arial"/>
              </a:rPr>
              <a:t>fluidez para o cliente: sem perceber que houve interrupção de transferência;</a:t>
            </a:r>
            <a:endParaRPr b="0" lang="pt-BR" sz="2000" spc="-1" strike="noStrike">
              <a:latin typeface="Arial"/>
            </a:endParaRPr>
          </a:p>
          <a:p>
            <a:endParaRPr b="0" lang="pt-BR" sz="2000" spc="-1" strike="noStrike">
              <a:latin typeface="Arial"/>
            </a:endParaRPr>
          </a:p>
          <a:p>
            <a:r>
              <a:rPr b="0" lang="pt-BR" sz="2000" spc="-1" strike="noStrike">
                <a:latin typeface="Arial"/>
              </a:rPr>
              <a:t>Nossa ação de forma ativa antes da percepção do cliente.</a:t>
            </a:r>
            <a:endParaRPr b="0" lang="pt-BR" sz="2000" spc="-1" strike="noStrike">
              <a:latin typeface="Arial"/>
            </a:endParaRPr>
          </a:p>
          <a:p>
            <a:endParaRPr b="0" lang="pt-BR" sz="2000" spc="-1" strike="noStrike">
              <a:latin typeface="Arial"/>
            </a:endParaRPr>
          </a:p>
          <a:p>
            <a:r>
              <a:rPr b="0" lang="pt-BR" sz="2000" spc="-1" strike="noStrike">
                <a:latin typeface="Arial"/>
              </a:rPr>
              <a:t>Quando percebe interrupção e solicita suporte experiência de solução um pouco mais rápida PQ temos a informação que ajuda direcionar à solução.</a:t>
            </a:r>
            <a:endParaRPr b="0" lang="pt-BR" sz="2000" spc="-1" strike="noStrike">
              <a:latin typeface="Arial"/>
            </a:endParaRPr>
          </a:p>
          <a:p>
            <a:endParaRPr b="0" lang="pt-BR" sz="2000" spc="-1" strike="noStrike">
              <a:latin typeface="Arial"/>
            </a:endParaRPr>
          </a:p>
          <a:p>
            <a:endParaRPr b="0" lang="pt-BR" sz="20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PlaceHolder 1"/>
          <p:cNvSpPr>
            <a:spLocks noGrp="1"/>
          </p:cNvSpPr>
          <p:nvPr>
            <p:ph type="sldImg"/>
          </p:nvPr>
        </p:nvSpPr>
        <p:spPr>
          <a:xfrm>
            <a:off x="1106640" y="812520"/>
            <a:ext cx="5346000" cy="4008960"/>
          </a:xfrm>
          <a:prstGeom prst="rect">
            <a:avLst/>
          </a:prstGeom>
        </p:spPr>
      </p:sp>
      <p:sp>
        <p:nvSpPr>
          <p:cNvPr id="270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pt-BR" sz="2000" spc="-1" strike="noStrike">
                <a:latin typeface="Arial"/>
              </a:rPr>
              <a:t>Os pilares da solução:</a:t>
            </a:r>
            <a:endParaRPr b="0" lang="pt-BR" sz="2000" spc="-1" strike="noStrike">
              <a:latin typeface="Arial"/>
            </a:endParaRPr>
          </a:p>
          <a:p>
            <a:endParaRPr b="0" lang="pt-BR" sz="2000" spc="-1" strike="noStrike">
              <a:latin typeface="Arial"/>
            </a:endParaRPr>
          </a:p>
          <a:p>
            <a:r>
              <a:rPr b="0" lang="pt-BR" sz="2000" spc="-1" strike="noStrike">
                <a:latin typeface="Arial"/>
              </a:rPr>
              <a:t>- constante conferência do estado (de conformidade) do FTP de cada integração (nosso-cliente  ↔ player)</a:t>
            </a:r>
            <a:endParaRPr b="0" lang="pt-BR" sz="2000" spc="-1" strike="noStrike">
              <a:latin typeface="Arial"/>
            </a:endParaRPr>
          </a:p>
          <a:p>
            <a:endParaRPr b="0" lang="pt-BR" sz="2000" spc="-1" strike="noStrike">
              <a:latin typeface="Arial"/>
            </a:endParaRPr>
          </a:p>
          <a:p>
            <a:r>
              <a:rPr b="0" lang="pt-BR" sz="2000" spc="-1" strike="noStrike">
                <a:latin typeface="Arial"/>
              </a:rPr>
              <a:t>- centralização das informações adiquiridas no monitoramento para um painel de demonstração dos estados, acessível à nossa equipe conforme coerência de nossas políticas.</a:t>
            </a:r>
            <a:endParaRPr b="0" lang="pt-BR" sz="2000" spc="-1" strike="noStrike">
              <a:latin typeface="Arial"/>
            </a:endParaRPr>
          </a:p>
          <a:p>
            <a:endParaRPr b="0" lang="pt-BR" sz="2000" spc="-1" strike="noStrike">
              <a:latin typeface="Arial"/>
            </a:endParaRPr>
          </a:p>
          <a:p>
            <a:r>
              <a:rPr b="0" lang="pt-BR" sz="2000" spc="-1" strike="noStrike">
                <a:latin typeface="Arial"/>
              </a:rPr>
              <a:t>- dev ? N / sup ? S / adm ? N / hml ? S / com ? S* ressalvas.</a:t>
            </a:r>
            <a:endParaRPr b="0" lang="pt-BR" sz="20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1"/>
          <p:cNvSpPr>
            <a:spLocks noGrp="1"/>
          </p:cNvSpPr>
          <p:nvPr>
            <p:ph type="sldImg"/>
          </p:nvPr>
        </p:nvSpPr>
        <p:spPr>
          <a:xfrm>
            <a:off x="1106640" y="812520"/>
            <a:ext cx="5346000" cy="4008960"/>
          </a:xfrm>
          <a:prstGeom prst="rect">
            <a:avLst/>
          </a:prstGeom>
        </p:spPr>
      </p:sp>
      <p:sp>
        <p:nvSpPr>
          <p:cNvPr id="27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pt-BR" sz="2000" spc="-1" strike="noStrike">
                <a:latin typeface="Arial"/>
              </a:rPr>
              <a:t>O...</a:t>
            </a:r>
            <a:endParaRPr b="0" lang="pt-BR" sz="20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33333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Line 1"/>
          <p:cNvSpPr/>
          <p:nvPr/>
        </p:nvSpPr>
        <p:spPr>
          <a:xfrm>
            <a:off x="1404000" y="2787120"/>
            <a:ext cx="7272000" cy="0"/>
          </a:xfrm>
          <a:prstGeom prst="line">
            <a:avLst/>
          </a:prstGeom>
          <a:ln>
            <a:solidFill>
              <a:srgbClr val="cccccc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latin typeface="Arial"/>
              </a:rPr>
              <a:t>Clique para editar o formato do texto do título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33333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Line 1"/>
          <p:cNvSpPr/>
          <p:nvPr/>
        </p:nvSpPr>
        <p:spPr>
          <a:xfrm>
            <a:off x="504000" y="1563120"/>
            <a:ext cx="9071640" cy="0"/>
          </a:xfrm>
          <a:prstGeom prst="line">
            <a:avLst/>
          </a:prstGeom>
          <a:ln>
            <a:solidFill>
              <a:srgbClr val="cccccc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PlaceHolder 2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latin typeface="Arial"/>
              </a:rPr>
              <a:t>Clique para editar o formato do texto do título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42.png"/><Relationship Id="rId2" Type="http://schemas.openxmlformats.org/officeDocument/2006/relationships/image" Target="../media/image43.png"/><Relationship Id="rId3" Type="http://schemas.openxmlformats.org/officeDocument/2006/relationships/image" Target="../media/image44.png"/><Relationship Id="rId4" Type="http://schemas.openxmlformats.org/officeDocument/2006/relationships/image" Target="../media/image45.png"/><Relationship Id="rId5" Type="http://schemas.openxmlformats.org/officeDocument/2006/relationships/image" Target="../media/image46.jpeg"/><Relationship Id="rId6" Type="http://schemas.openxmlformats.org/officeDocument/2006/relationships/image" Target="../media/image47.png"/><Relationship Id="rId7" Type="http://schemas.openxmlformats.org/officeDocument/2006/relationships/image" Target="../media/image48.png"/><Relationship Id="rId8" Type="http://schemas.openxmlformats.org/officeDocument/2006/relationships/image" Target="../media/image49.png"/><Relationship Id="rId9" Type="http://schemas.openxmlformats.org/officeDocument/2006/relationships/image" Target="../media/image50.png"/><Relationship Id="rId10" Type="http://schemas.openxmlformats.org/officeDocument/2006/relationships/image" Target="../media/image51.png"/><Relationship Id="rId11" Type="http://schemas.openxmlformats.org/officeDocument/2006/relationships/image" Target="../media/image52.png"/><Relationship Id="rId12" Type="http://schemas.openxmlformats.org/officeDocument/2006/relationships/image" Target="../media/image53.png"/><Relationship Id="rId13" Type="http://schemas.openxmlformats.org/officeDocument/2006/relationships/image" Target="../media/image54.png"/><Relationship Id="rId14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55.png"/><Relationship Id="rId2" Type="http://schemas.openxmlformats.org/officeDocument/2006/relationships/image" Target="../media/image56.png"/><Relationship Id="rId3" Type="http://schemas.openxmlformats.org/officeDocument/2006/relationships/image" Target="../media/image57.png"/><Relationship Id="rId4" Type="http://schemas.openxmlformats.org/officeDocument/2006/relationships/image" Target="../media/image58.png"/><Relationship Id="rId5" Type="http://schemas.openxmlformats.org/officeDocument/2006/relationships/image" Target="../media/image59.png"/><Relationship Id="rId6" Type="http://schemas.openxmlformats.org/officeDocument/2006/relationships/image" Target="../media/image60.png"/><Relationship Id="rId7" Type="http://schemas.openxmlformats.org/officeDocument/2006/relationships/image" Target="../media/image61.png"/><Relationship Id="rId8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6" Type="http://schemas.openxmlformats.org/officeDocument/2006/relationships/image" Target="../media/image24.png"/><Relationship Id="rId7" Type="http://schemas.openxmlformats.org/officeDocument/2006/relationships/image" Target="../media/image25.png"/><Relationship Id="rId8" Type="http://schemas.openxmlformats.org/officeDocument/2006/relationships/image" Target="../media/image26.png"/><Relationship Id="rId9" Type="http://schemas.openxmlformats.org/officeDocument/2006/relationships/image" Target="../media/image27.png"/><Relationship Id="rId10" Type="http://schemas.openxmlformats.org/officeDocument/2006/relationships/image" Target="../media/image28.png"/><Relationship Id="rId1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image" Target="../media/image30.png"/><Relationship Id="rId3" Type="http://schemas.openxmlformats.org/officeDocument/2006/relationships/image" Target="../media/image31.png"/><Relationship Id="rId4" Type="http://schemas.openxmlformats.org/officeDocument/2006/relationships/image" Target="../media/image32.png"/><Relationship Id="rId5" Type="http://schemas.openxmlformats.org/officeDocument/2006/relationships/image" Target="../media/image33.jpeg"/><Relationship Id="rId6" Type="http://schemas.openxmlformats.org/officeDocument/2006/relationships/image" Target="../media/image34.png"/><Relationship Id="rId7" Type="http://schemas.openxmlformats.org/officeDocument/2006/relationships/image" Target="../media/image35.png"/><Relationship Id="rId8" Type="http://schemas.openxmlformats.org/officeDocument/2006/relationships/image" Target="../media/image36.png"/><Relationship Id="rId9" Type="http://schemas.openxmlformats.org/officeDocument/2006/relationships/image" Target="../media/image37.png"/><Relationship Id="rId10" Type="http://schemas.openxmlformats.org/officeDocument/2006/relationships/image" Target="../media/image38.png"/><Relationship Id="rId11" Type="http://schemas.openxmlformats.org/officeDocument/2006/relationships/image" Target="../media/image39.png"/><Relationship Id="rId12" Type="http://schemas.openxmlformats.org/officeDocument/2006/relationships/image" Target="../media/image40.png"/><Relationship Id="rId13" Type="http://schemas.openxmlformats.org/officeDocument/2006/relationships/image" Target="../media/image41.png"/><Relationship Id="rId14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000000"/>
            </a:gs>
            <a:gs pos="100000">
              <a:srgbClr val="085060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504000" y="1524960"/>
            <a:ext cx="9069480" cy="126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en-IN" sz="5400" spc="-1" strike="noStrike">
                <a:solidFill>
                  <a:srgbClr val="cccccc"/>
                </a:solidFill>
                <a:latin typeface="Open Sans Condensed"/>
                <a:ea typeface="DejaVu Sans"/>
              </a:rPr>
              <a:t>FTP CHECKER</a:t>
            </a:r>
            <a:endParaRPr b="0" lang="pt-BR" sz="5400" spc="-1" strike="noStrike"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504000" y="3024000"/>
            <a:ext cx="9069480" cy="276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3600" spc="-1" strike="noStrike">
                <a:solidFill>
                  <a:srgbClr val="cccccc"/>
                </a:solidFill>
                <a:latin typeface="Open Sans"/>
                <a:ea typeface="DejaVu Sans"/>
              </a:rPr>
              <a:t>Saber antes que nosso cliente</a:t>
            </a:r>
            <a:endParaRPr b="0" lang="pt-BR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000000"/>
            </a:gs>
            <a:gs pos="100000">
              <a:srgbClr val="085060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0" name="Group 1"/>
          <p:cNvGrpSpPr/>
          <p:nvPr/>
        </p:nvGrpSpPr>
        <p:grpSpPr>
          <a:xfrm>
            <a:off x="2661840" y="3596040"/>
            <a:ext cx="1284120" cy="2127240"/>
            <a:chOff x="2661840" y="3596040"/>
            <a:chExt cx="1284120" cy="2127240"/>
          </a:xfrm>
        </p:grpSpPr>
        <p:sp>
          <p:nvSpPr>
            <p:cNvPr id="201" name="CustomShape 2"/>
            <p:cNvSpPr/>
            <p:nvPr/>
          </p:nvSpPr>
          <p:spPr>
            <a:xfrm rot="16677600">
              <a:off x="2300760" y="4151160"/>
              <a:ext cx="2005920" cy="10162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930" y="7160"/>
                  </a:moveTo>
                  <a:cubicBezTo>
                    <a:pt x="1530" y="4490"/>
                    <a:pt x="3400" y="1970"/>
                    <a:pt x="5270" y="1970"/>
                  </a:cubicBezTo>
                  <a:cubicBezTo>
                    <a:pt x="5860" y="1950"/>
                    <a:pt x="6470" y="2210"/>
                    <a:pt x="6970" y="2600"/>
                  </a:cubicBezTo>
                  <a:cubicBezTo>
                    <a:pt x="7450" y="1390"/>
                    <a:pt x="8340" y="650"/>
                    <a:pt x="9340" y="650"/>
                  </a:cubicBezTo>
                  <a:cubicBezTo>
                    <a:pt x="10004" y="690"/>
                    <a:pt x="10710" y="1050"/>
                    <a:pt x="11210" y="1700"/>
                  </a:cubicBezTo>
                  <a:cubicBezTo>
                    <a:pt x="11570" y="630"/>
                    <a:pt x="12330" y="0"/>
                    <a:pt x="13150" y="0"/>
                  </a:cubicBezTo>
                  <a:cubicBezTo>
                    <a:pt x="13840" y="0"/>
                    <a:pt x="14470" y="460"/>
                    <a:pt x="14870" y="1160"/>
                  </a:cubicBezTo>
                  <a:cubicBezTo>
                    <a:pt x="15330" y="440"/>
                    <a:pt x="16020" y="0"/>
                    <a:pt x="16740" y="0"/>
                  </a:cubicBezTo>
                  <a:cubicBezTo>
                    <a:pt x="17910" y="0"/>
                    <a:pt x="18900" y="1130"/>
                    <a:pt x="19110" y="2710"/>
                  </a:cubicBezTo>
                  <a:cubicBezTo>
                    <a:pt x="20240" y="3150"/>
                    <a:pt x="21060" y="4580"/>
                    <a:pt x="21060" y="6220"/>
                  </a:cubicBezTo>
                  <a:cubicBezTo>
                    <a:pt x="21060" y="6720"/>
                    <a:pt x="21000" y="7200"/>
                    <a:pt x="20830" y="7660"/>
                  </a:cubicBezTo>
                  <a:cubicBezTo>
                    <a:pt x="21310" y="8460"/>
                    <a:pt x="21600" y="9450"/>
                    <a:pt x="21600" y="10460"/>
                  </a:cubicBezTo>
                  <a:cubicBezTo>
                    <a:pt x="21600" y="12750"/>
                    <a:pt x="20310" y="14680"/>
                    <a:pt x="18650" y="15010"/>
                  </a:cubicBezTo>
                  <a:cubicBezTo>
                    <a:pt x="18650" y="17200"/>
                    <a:pt x="17370" y="18920"/>
                    <a:pt x="15770" y="18920"/>
                  </a:cubicBezTo>
                  <a:cubicBezTo>
                    <a:pt x="15220" y="18920"/>
                    <a:pt x="14700" y="18710"/>
                    <a:pt x="14240" y="18310"/>
                  </a:cubicBezTo>
                  <a:cubicBezTo>
                    <a:pt x="13820" y="20240"/>
                    <a:pt x="12490" y="21600"/>
                    <a:pt x="11000" y="21600"/>
                  </a:cubicBezTo>
                  <a:cubicBezTo>
                    <a:pt x="9890" y="21600"/>
                    <a:pt x="8840" y="20790"/>
                    <a:pt x="8210" y="19510"/>
                  </a:cubicBezTo>
                  <a:cubicBezTo>
                    <a:pt x="7620" y="20000"/>
                    <a:pt x="7930" y="20290"/>
                    <a:pt x="6240" y="20290"/>
                  </a:cubicBezTo>
                  <a:cubicBezTo>
                    <a:pt x="4850" y="20290"/>
                    <a:pt x="3570" y="19280"/>
                    <a:pt x="2900" y="17640"/>
                  </a:cubicBezTo>
                  <a:cubicBezTo>
                    <a:pt x="1300" y="17600"/>
                    <a:pt x="480" y="16300"/>
                    <a:pt x="480" y="14660"/>
                  </a:cubicBezTo>
                  <a:cubicBezTo>
                    <a:pt x="480" y="13900"/>
                    <a:pt x="690" y="13210"/>
                    <a:pt x="1070" y="12640"/>
                  </a:cubicBezTo>
                  <a:cubicBezTo>
                    <a:pt x="380" y="12160"/>
                    <a:pt x="0" y="11210"/>
                    <a:pt x="0" y="10120"/>
                  </a:cubicBezTo>
                  <a:cubicBezTo>
                    <a:pt x="0" y="8590"/>
                    <a:pt x="840" y="7330"/>
                    <a:pt x="1930" y="7160"/>
                  </a:cubicBezTo>
                  <a:close/>
                  <a:moveTo>
                    <a:pt x="1930" y="7160"/>
                  </a:moveTo>
                  <a:cubicBezTo>
                    <a:pt x="1950" y="7410"/>
                    <a:pt x="2040" y="7690"/>
                    <a:pt x="2090" y="7920"/>
                  </a:cubicBezTo>
                  <a:moveTo>
                    <a:pt x="6970" y="2600"/>
                  </a:moveTo>
                  <a:cubicBezTo>
                    <a:pt x="7200" y="2790"/>
                    <a:pt x="7480" y="3050"/>
                    <a:pt x="7670" y="3310"/>
                  </a:cubicBezTo>
                  <a:moveTo>
                    <a:pt x="11210" y="1700"/>
                  </a:moveTo>
                  <a:cubicBezTo>
                    <a:pt x="11130" y="1910"/>
                    <a:pt x="11080" y="2160"/>
                    <a:pt x="11030" y="2400"/>
                  </a:cubicBezTo>
                  <a:moveTo>
                    <a:pt x="14870" y="1160"/>
                  </a:moveTo>
                  <a:cubicBezTo>
                    <a:pt x="14720" y="1400"/>
                    <a:pt x="14640" y="1720"/>
                    <a:pt x="14540" y="2010"/>
                  </a:cubicBezTo>
                  <a:moveTo>
                    <a:pt x="19110" y="2710"/>
                  </a:moveTo>
                  <a:cubicBezTo>
                    <a:pt x="19130" y="2890"/>
                    <a:pt x="19230" y="3290"/>
                    <a:pt x="19190" y="3380"/>
                  </a:cubicBezTo>
                  <a:moveTo>
                    <a:pt x="20830" y="7660"/>
                  </a:moveTo>
                  <a:cubicBezTo>
                    <a:pt x="20660" y="8170"/>
                    <a:pt x="20430" y="8620"/>
                    <a:pt x="20110" y="8990"/>
                  </a:cubicBezTo>
                  <a:moveTo>
                    <a:pt x="18660" y="15010"/>
                  </a:moveTo>
                  <a:cubicBezTo>
                    <a:pt x="18740" y="14200"/>
                    <a:pt x="18280" y="12200"/>
                    <a:pt x="17000" y="11450"/>
                  </a:cubicBezTo>
                  <a:moveTo>
                    <a:pt x="14240" y="18310"/>
                  </a:moveTo>
                  <a:cubicBezTo>
                    <a:pt x="14320" y="17980"/>
                    <a:pt x="14350" y="17680"/>
                    <a:pt x="14370" y="17360"/>
                  </a:cubicBezTo>
                  <a:moveTo>
                    <a:pt x="8220" y="19510"/>
                  </a:moveTo>
                  <a:cubicBezTo>
                    <a:pt x="8060" y="19250"/>
                    <a:pt x="7960" y="18950"/>
                    <a:pt x="7860" y="18640"/>
                  </a:cubicBezTo>
                  <a:moveTo>
                    <a:pt x="2900" y="17640"/>
                  </a:moveTo>
                  <a:cubicBezTo>
                    <a:pt x="3090" y="17600"/>
                    <a:pt x="3280" y="17540"/>
                    <a:pt x="3460" y="17450"/>
                  </a:cubicBezTo>
                  <a:moveTo>
                    <a:pt x="1070" y="12640"/>
                  </a:moveTo>
                  <a:cubicBezTo>
                    <a:pt x="1400" y="12900"/>
                    <a:pt x="1780" y="13130"/>
                    <a:pt x="2330" y="13040"/>
                  </a:cubicBezTo>
                </a:path>
              </a:pathLst>
            </a:custGeom>
            <a:solidFill>
              <a:srgbClr val="bdbdbd"/>
            </a:solidFill>
            <a:ln>
              <a:solidFill>
                <a:srgbClr val="757575"/>
              </a:solidFill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202" name="" descr=""/>
            <p:cNvPicPr/>
            <p:nvPr/>
          </p:nvPicPr>
          <p:blipFill>
            <a:blip r:embed="rId1">
              <a:alphaModFix amt="84000"/>
            </a:blip>
            <a:stretch/>
          </p:blipFill>
          <p:spPr>
            <a:xfrm rot="16200000">
              <a:off x="2882160" y="4528080"/>
              <a:ext cx="874080" cy="30060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203" name="CustomShape 3"/>
          <p:cNvSpPr/>
          <p:nvPr/>
        </p:nvSpPr>
        <p:spPr>
          <a:xfrm>
            <a:off x="504000" y="300960"/>
            <a:ext cx="9069480" cy="1260360"/>
          </a:xfrm>
          <a:prstGeom prst="rect">
            <a:avLst/>
          </a:prstGeom>
          <a:noFill/>
          <a:ln w="360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en-IN" sz="4400" spc="-1" strike="noStrike">
                <a:solidFill>
                  <a:srgbClr val="cccccc"/>
                </a:solidFill>
                <a:latin typeface="Open Sans Condensed"/>
                <a:ea typeface="DejaVu Sans"/>
              </a:rPr>
              <a:t>ARQUITETURA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204" name="CustomShape 4"/>
          <p:cNvSpPr/>
          <p:nvPr/>
        </p:nvSpPr>
        <p:spPr>
          <a:xfrm>
            <a:off x="513360" y="1740600"/>
            <a:ext cx="9069480" cy="777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1840">
              <a:lnSpc>
                <a:spcPct val="100000"/>
              </a:lnSpc>
              <a:spcAft>
                <a:spcPts val="1412"/>
              </a:spcAft>
              <a:buClr>
                <a:srgbClr val="cccccc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cccccc"/>
                </a:solidFill>
                <a:latin typeface="Open Sans"/>
                <a:ea typeface="Droid Sans Fallback"/>
              </a:rPr>
              <a:t>Intercâmbio com plataforma atual por API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205" name="CustomShape 5"/>
          <p:cNvSpPr/>
          <p:nvPr/>
        </p:nvSpPr>
        <p:spPr>
          <a:xfrm>
            <a:off x="0" y="6768000"/>
            <a:ext cx="4965840" cy="78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marL="230400">
              <a:lnSpc>
                <a:spcPct val="100000"/>
              </a:lnSpc>
            </a:pPr>
            <a:r>
              <a:rPr b="0" lang="en-IN" sz="1800" spc="-1" strike="noStrike">
                <a:solidFill>
                  <a:srgbClr val="cccccc"/>
                </a:solidFill>
                <a:latin typeface="Open Sans"/>
                <a:ea typeface="Droid Sans Fallback"/>
              </a:rPr>
              <a:t>FTP CHECKER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06" name="CustomShape 6"/>
          <p:cNvSpPr/>
          <p:nvPr/>
        </p:nvSpPr>
        <p:spPr>
          <a:xfrm>
            <a:off x="5112000" y="6768000"/>
            <a:ext cx="4965840" cy="78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algn="r">
              <a:lnSpc>
                <a:spcPct val="100000"/>
              </a:lnSpc>
            </a:pPr>
            <a:r>
              <a:rPr b="0" lang="en-IN" sz="1800" spc="-1" strike="noStrike">
                <a:solidFill>
                  <a:srgbClr val="cccccc"/>
                </a:solidFill>
                <a:latin typeface="Open Sans"/>
                <a:ea typeface="Droid Sans Fallback"/>
              </a:rPr>
              <a:t>RONALDO MARQUES    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07" name="CustomShape 7"/>
          <p:cNvSpPr/>
          <p:nvPr/>
        </p:nvSpPr>
        <p:spPr>
          <a:xfrm>
            <a:off x="4032360" y="2520000"/>
            <a:ext cx="2517840" cy="4173840"/>
          </a:xfrm>
          <a:custGeom>
            <a:avLst/>
            <a:gdLst/>
            <a:ahLst/>
            <a:rect l="l" t="t" r="r" b="b"/>
            <a:pathLst>
              <a:path w="7002" h="11602">
                <a:moveTo>
                  <a:pt x="686" y="0"/>
                </a:moveTo>
                <a:lnTo>
                  <a:pt x="687" y="0"/>
                </a:lnTo>
                <a:cubicBezTo>
                  <a:pt x="566" y="0"/>
                  <a:pt x="448" y="32"/>
                  <a:pt x="343" y="92"/>
                </a:cubicBezTo>
                <a:cubicBezTo>
                  <a:pt x="239" y="152"/>
                  <a:pt x="152" y="239"/>
                  <a:pt x="92" y="343"/>
                </a:cubicBezTo>
                <a:cubicBezTo>
                  <a:pt x="32" y="448"/>
                  <a:pt x="0" y="566"/>
                  <a:pt x="0" y="687"/>
                </a:cubicBezTo>
                <a:lnTo>
                  <a:pt x="0" y="10914"/>
                </a:lnTo>
                <a:lnTo>
                  <a:pt x="0" y="10914"/>
                </a:lnTo>
                <a:cubicBezTo>
                  <a:pt x="0" y="11035"/>
                  <a:pt x="32" y="11153"/>
                  <a:pt x="92" y="11258"/>
                </a:cubicBezTo>
                <a:cubicBezTo>
                  <a:pt x="152" y="11362"/>
                  <a:pt x="239" y="11449"/>
                  <a:pt x="343" y="11509"/>
                </a:cubicBezTo>
                <a:cubicBezTo>
                  <a:pt x="448" y="11569"/>
                  <a:pt x="566" y="11601"/>
                  <a:pt x="687" y="11601"/>
                </a:cubicBezTo>
                <a:lnTo>
                  <a:pt x="6314" y="11601"/>
                </a:lnTo>
                <a:lnTo>
                  <a:pt x="6314" y="11601"/>
                </a:lnTo>
                <a:cubicBezTo>
                  <a:pt x="6435" y="11601"/>
                  <a:pt x="6553" y="11569"/>
                  <a:pt x="6658" y="11509"/>
                </a:cubicBezTo>
                <a:cubicBezTo>
                  <a:pt x="6762" y="11449"/>
                  <a:pt x="6849" y="11362"/>
                  <a:pt x="6909" y="11258"/>
                </a:cubicBezTo>
                <a:cubicBezTo>
                  <a:pt x="6969" y="11153"/>
                  <a:pt x="7001" y="11035"/>
                  <a:pt x="7001" y="10914"/>
                </a:cubicBezTo>
                <a:lnTo>
                  <a:pt x="7001" y="686"/>
                </a:lnTo>
                <a:lnTo>
                  <a:pt x="7001" y="687"/>
                </a:lnTo>
                <a:lnTo>
                  <a:pt x="7001" y="687"/>
                </a:lnTo>
                <a:cubicBezTo>
                  <a:pt x="7001" y="566"/>
                  <a:pt x="6969" y="448"/>
                  <a:pt x="6909" y="343"/>
                </a:cubicBezTo>
                <a:cubicBezTo>
                  <a:pt x="6849" y="239"/>
                  <a:pt x="6762" y="152"/>
                  <a:pt x="6658" y="92"/>
                </a:cubicBezTo>
                <a:cubicBezTo>
                  <a:pt x="6553" y="32"/>
                  <a:pt x="6435" y="0"/>
                  <a:pt x="6314" y="0"/>
                </a:cubicBezTo>
                <a:lnTo>
                  <a:pt x="686" y="0"/>
                </a:lnTo>
              </a:path>
            </a:pathLst>
          </a:custGeom>
          <a:solidFill>
            <a:srgbClr val="c5cae9"/>
          </a:solidFill>
          <a:ln>
            <a:solidFill>
              <a:srgbClr val="7986cb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700" spc="-1" strike="noStrike">
                <a:solidFill>
                  <a:srgbClr val="000000"/>
                </a:solidFill>
                <a:latin typeface="Arial"/>
                <a:ea typeface="DejaVu Sans"/>
              </a:rPr>
              <a:t>Servidor de aplicações</a:t>
            </a:r>
            <a:endParaRPr b="0" lang="pt-BR" sz="17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Arial"/>
                <a:ea typeface="DejaVu Sans"/>
              </a:rPr>
              <a:t>Heroku</a:t>
            </a: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</p:txBody>
      </p:sp>
      <p:sp>
        <p:nvSpPr>
          <p:cNvPr id="208" name="CustomShape 8"/>
          <p:cNvSpPr/>
          <p:nvPr/>
        </p:nvSpPr>
        <p:spPr>
          <a:xfrm>
            <a:off x="4608000" y="3312000"/>
            <a:ext cx="1726200" cy="2485800"/>
          </a:xfrm>
          <a:custGeom>
            <a:avLst/>
            <a:gdLst/>
            <a:ahLst/>
            <a:rect l="l" t="t" r="r" b="b"/>
            <a:pathLst>
              <a:path w="4803" h="6913">
                <a:moveTo>
                  <a:pt x="800" y="0"/>
                </a:moveTo>
                <a:lnTo>
                  <a:pt x="800" y="0"/>
                </a:lnTo>
                <a:cubicBezTo>
                  <a:pt x="660" y="0"/>
                  <a:pt x="522" y="37"/>
                  <a:pt x="400" y="107"/>
                </a:cubicBezTo>
                <a:cubicBezTo>
                  <a:pt x="279" y="177"/>
                  <a:pt x="177" y="279"/>
                  <a:pt x="107" y="400"/>
                </a:cubicBezTo>
                <a:cubicBezTo>
                  <a:pt x="37" y="522"/>
                  <a:pt x="0" y="660"/>
                  <a:pt x="0" y="800"/>
                </a:cubicBezTo>
                <a:lnTo>
                  <a:pt x="0" y="6111"/>
                </a:lnTo>
                <a:lnTo>
                  <a:pt x="0" y="6112"/>
                </a:lnTo>
                <a:cubicBezTo>
                  <a:pt x="0" y="6252"/>
                  <a:pt x="37" y="6390"/>
                  <a:pt x="107" y="6512"/>
                </a:cubicBezTo>
                <a:cubicBezTo>
                  <a:pt x="177" y="6633"/>
                  <a:pt x="279" y="6735"/>
                  <a:pt x="400" y="6805"/>
                </a:cubicBezTo>
                <a:cubicBezTo>
                  <a:pt x="522" y="6875"/>
                  <a:pt x="660" y="6912"/>
                  <a:pt x="800" y="6912"/>
                </a:cubicBezTo>
                <a:lnTo>
                  <a:pt x="4001" y="6912"/>
                </a:lnTo>
                <a:lnTo>
                  <a:pt x="4002" y="6912"/>
                </a:lnTo>
                <a:cubicBezTo>
                  <a:pt x="4142" y="6912"/>
                  <a:pt x="4280" y="6875"/>
                  <a:pt x="4402" y="6805"/>
                </a:cubicBezTo>
                <a:cubicBezTo>
                  <a:pt x="4523" y="6735"/>
                  <a:pt x="4625" y="6633"/>
                  <a:pt x="4695" y="6512"/>
                </a:cubicBezTo>
                <a:cubicBezTo>
                  <a:pt x="4765" y="6390"/>
                  <a:pt x="4802" y="6252"/>
                  <a:pt x="4802" y="6112"/>
                </a:cubicBezTo>
                <a:lnTo>
                  <a:pt x="4802" y="800"/>
                </a:lnTo>
                <a:lnTo>
                  <a:pt x="4802" y="800"/>
                </a:lnTo>
                <a:lnTo>
                  <a:pt x="4802" y="800"/>
                </a:lnTo>
                <a:cubicBezTo>
                  <a:pt x="4802" y="660"/>
                  <a:pt x="4765" y="522"/>
                  <a:pt x="4695" y="400"/>
                </a:cubicBezTo>
                <a:cubicBezTo>
                  <a:pt x="4625" y="279"/>
                  <a:pt x="4523" y="177"/>
                  <a:pt x="4402" y="107"/>
                </a:cubicBezTo>
                <a:cubicBezTo>
                  <a:pt x="4280" y="37"/>
                  <a:pt x="4142" y="0"/>
                  <a:pt x="4002" y="0"/>
                </a:cubicBezTo>
                <a:lnTo>
                  <a:pt x="800" y="0"/>
                </a:lnTo>
              </a:path>
            </a:pathLst>
          </a:custGeom>
          <a:solidFill>
            <a:srgbClr val="ffe0b2"/>
          </a:solidFill>
          <a:ln>
            <a:solidFill>
              <a:srgbClr val="fb8c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700" spc="-1" strike="noStrike">
                <a:solidFill>
                  <a:srgbClr val="000000"/>
                </a:solidFill>
                <a:latin typeface="Arial"/>
                <a:ea typeface="DejaVu Sans"/>
              </a:rPr>
              <a:t>Aplicação</a:t>
            </a:r>
            <a:endParaRPr b="0" lang="pt-BR" sz="17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Arial"/>
                <a:ea typeface="DejaVu Sans"/>
              </a:rPr>
              <a:t>Java 11</a:t>
            </a: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</p:txBody>
      </p:sp>
      <p:pic>
        <p:nvPicPr>
          <p:cNvPr id="209" name="" descr=""/>
          <p:cNvPicPr/>
          <p:nvPr/>
        </p:nvPicPr>
        <p:blipFill>
          <a:blip r:embed="rId2"/>
          <a:stretch/>
        </p:blipFill>
        <p:spPr>
          <a:xfrm>
            <a:off x="4778280" y="4104000"/>
            <a:ext cx="547560" cy="547560"/>
          </a:xfrm>
          <a:prstGeom prst="rect">
            <a:avLst/>
          </a:prstGeom>
          <a:ln>
            <a:noFill/>
          </a:ln>
        </p:spPr>
      </p:pic>
      <p:sp>
        <p:nvSpPr>
          <p:cNvPr id="210" name="CustomShape 9"/>
          <p:cNvSpPr/>
          <p:nvPr/>
        </p:nvSpPr>
        <p:spPr>
          <a:xfrm>
            <a:off x="4464000" y="5040360"/>
            <a:ext cx="898200" cy="1509480"/>
          </a:xfrm>
          <a:custGeom>
            <a:avLst/>
            <a:gdLst/>
            <a:ahLst/>
            <a:rect l="l" t="t" r="r" b="b"/>
            <a:pathLst>
              <a:path w="2503" h="4201">
                <a:moveTo>
                  <a:pt x="417" y="0"/>
                </a:moveTo>
                <a:lnTo>
                  <a:pt x="417" y="0"/>
                </a:lnTo>
                <a:cubicBezTo>
                  <a:pt x="344" y="0"/>
                  <a:pt x="272" y="19"/>
                  <a:pt x="209" y="56"/>
                </a:cubicBezTo>
                <a:cubicBezTo>
                  <a:pt x="145" y="92"/>
                  <a:pt x="92" y="145"/>
                  <a:pt x="56" y="209"/>
                </a:cubicBezTo>
                <a:cubicBezTo>
                  <a:pt x="19" y="272"/>
                  <a:pt x="0" y="344"/>
                  <a:pt x="0" y="417"/>
                </a:cubicBezTo>
                <a:lnTo>
                  <a:pt x="0" y="3783"/>
                </a:lnTo>
                <a:lnTo>
                  <a:pt x="0" y="3783"/>
                </a:lnTo>
                <a:cubicBezTo>
                  <a:pt x="0" y="3856"/>
                  <a:pt x="19" y="3928"/>
                  <a:pt x="56" y="3992"/>
                </a:cubicBezTo>
                <a:cubicBezTo>
                  <a:pt x="92" y="4055"/>
                  <a:pt x="145" y="4108"/>
                  <a:pt x="209" y="4144"/>
                </a:cubicBezTo>
                <a:cubicBezTo>
                  <a:pt x="272" y="4181"/>
                  <a:pt x="344" y="4200"/>
                  <a:pt x="417" y="4200"/>
                </a:cubicBezTo>
                <a:lnTo>
                  <a:pt x="2085" y="4200"/>
                </a:lnTo>
                <a:lnTo>
                  <a:pt x="2085" y="4200"/>
                </a:lnTo>
                <a:cubicBezTo>
                  <a:pt x="2158" y="4200"/>
                  <a:pt x="2230" y="4181"/>
                  <a:pt x="2294" y="4144"/>
                </a:cubicBezTo>
                <a:cubicBezTo>
                  <a:pt x="2357" y="4108"/>
                  <a:pt x="2410" y="4055"/>
                  <a:pt x="2446" y="3992"/>
                </a:cubicBezTo>
                <a:cubicBezTo>
                  <a:pt x="2483" y="3928"/>
                  <a:pt x="2502" y="3856"/>
                  <a:pt x="2502" y="3783"/>
                </a:cubicBezTo>
                <a:lnTo>
                  <a:pt x="2502" y="417"/>
                </a:lnTo>
                <a:lnTo>
                  <a:pt x="2502" y="417"/>
                </a:lnTo>
                <a:lnTo>
                  <a:pt x="2502" y="417"/>
                </a:lnTo>
                <a:cubicBezTo>
                  <a:pt x="2502" y="344"/>
                  <a:pt x="2483" y="272"/>
                  <a:pt x="2446" y="209"/>
                </a:cubicBezTo>
                <a:cubicBezTo>
                  <a:pt x="2410" y="145"/>
                  <a:pt x="2357" y="92"/>
                  <a:pt x="2294" y="56"/>
                </a:cubicBezTo>
                <a:cubicBezTo>
                  <a:pt x="2230" y="19"/>
                  <a:pt x="2158" y="0"/>
                  <a:pt x="2085" y="0"/>
                </a:cubicBezTo>
                <a:lnTo>
                  <a:pt x="417" y="0"/>
                </a:lnTo>
              </a:path>
            </a:pathLst>
          </a:custGeom>
          <a:solidFill>
            <a:srgbClr val="729fcf">
              <a:alpha val="75000"/>
            </a:srgbClr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S.G.B.D.</a:t>
            </a:r>
            <a:endParaRPr b="0" lang="pt-BR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Arial"/>
                <a:ea typeface="DejaVu Sans"/>
              </a:rPr>
              <a:t>Postgres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211" name="CustomShape 10"/>
          <p:cNvSpPr/>
          <p:nvPr/>
        </p:nvSpPr>
        <p:spPr>
          <a:xfrm>
            <a:off x="4753800" y="5218200"/>
            <a:ext cx="465840" cy="429840"/>
          </a:xfrm>
          <a:prstGeom prst="can">
            <a:avLst>
              <a:gd name="adj" fmla="val 25000"/>
            </a:avLst>
          </a:prstGeom>
          <a:solidFill>
            <a:srgbClr val="90caf9"/>
          </a:solidFill>
          <a:ln>
            <a:solidFill>
              <a:srgbClr val="1e88e5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B.D.</a:t>
            </a:r>
            <a:endParaRPr b="0" lang="pt-BR" sz="1400" spc="-1" strike="noStrike">
              <a:latin typeface="Arial"/>
            </a:endParaRPr>
          </a:p>
        </p:txBody>
      </p:sp>
      <p:grpSp>
        <p:nvGrpSpPr>
          <p:cNvPr id="212" name="Group 11"/>
          <p:cNvGrpSpPr/>
          <p:nvPr/>
        </p:nvGrpSpPr>
        <p:grpSpPr>
          <a:xfrm>
            <a:off x="6749640" y="3779280"/>
            <a:ext cx="1083960" cy="1582200"/>
            <a:chOff x="6749640" y="3779280"/>
            <a:chExt cx="1083960" cy="1582200"/>
          </a:xfrm>
        </p:grpSpPr>
        <p:sp>
          <p:nvSpPr>
            <p:cNvPr id="213" name="CustomShape 12"/>
            <p:cNvSpPr/>
            <p:nvPr/>
          </p:nvSpPr>
          <p:spPr>
            <a:xfrm rot="5196600">
              <a:off x="6528240" y="4072680"/>
              <a:ext cx="1526040" cy="9954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930" y="7160"/>
                  </a:moveTo>
                  <a:cubicBezTo>
                    <a:pt x="1530" y="4490"/>
                    <a:pt x="3400" y="1970"/>
                    <a:pt x="5270" y="1970"/>
                  </a:cubicBezTo>
                  <a:cubicBezTo>
                    <a:pt x="5860" y="1950"/>
                    <a:pt x="6470" y="2210"/>
                    <a:pt x="6970" y="2600"/>
                  </a:cubicBezTo>
                  <a:cubicBezTo>
                    <a:pt x="7450" y="1390"/>
                    <a:pt x="8340" y="650"/>
                    <a:pt x="9340" y="650"/>
                  </a:cubicBezTo>
                  <a:cubicBezTo>
                    <a:pt x="10004" y="690"/>
                    <a:pt x="10710" y="1050"/>
                    <a:pt x="11210" y="1700"/>
                  </a:cubicBezTo>
                  <a:cubicBezTo>
                    <a:pt x="11570" y="630"/>
                    <a:pt x="12330" y="0"/>
                    <a:pt x="13150" y="0"/>
                  </a:cubicBezTo>
                  <a:cubicBezTo>
                    <a:pt x="13840" y="0"/>
                    <a:pt x="14470" y="460"/>
                    <a:pt x="14870" y="1160"/>
                  </a:cubicBezTo>
                  <a:cubicBezTo>
                    <a:pt x="15330" y="440"/>
                    <a:pt x="16020" y="0"/>
                    <a:pt x="16740" y="0"/>
                  </a:cubicBezTo>
                  <a:cubicBezTo>
                    <a:pt x="17910" y="0"/>
                    <a:pt x="18900" y="1130"/>
                    <a:pt x="19110" y="2710"/>
                  </a:cubicBezTo>
                  <a:cubicBezTo>
                    <a:pt x="20240" y="3150"/>
                    <a:pt x="21060" y="4580"/>
                    <a:pt x="21060" y="6220"/>
                  </a:cubicBezTo>
                  <a:cubicBezTo>
                    <a:pt x="21060" y="6720"/>
                    <a:pt x="21000" y="7200"/>
                    <a:pt x="20830" y="7660"/>
                  </a:cubicBezTo>
                  <a:cubicBezTo>
                    <a:pt x="21310" y="8460"/>
                    <a:pt x="21600" y="9450"/>
                    <a:pt x="21600" y="10460"/>
                  </a:cubicBezTo>
                  <a:cubicBezTo>
                    <a:pt x="21600" y="12750"/>
                    <a:pt x="20310" y="14680"/>
                    <a:pt x="18650" y="15010"/>
                  </a:cubicBezTo>
                  <a:cubicBezTo>
                    <a:pt x="18650" y="17200"/>
                    <a:pt x="17370" y="18920"/>
                    <a:pt x="15770" y="18920"/>
                  </a:cubicBezTo>
                  <a:cubicBezTo>
                    <a:pt x="15220" y="18920"/>
                    <a:pt x="14700" y="18710"/>
                    <a:pt x="14240" y="18310"/>
                  </a:cubicBezTo>
                  <a:cubicBezTo>
                    <a:pt x="13820" y="20240"/>
                    <a:pt x="12490" y="21600"/>
                    <a:pt x="11000" y="21600"/>
                  </a:cubicBezTo>
                  <a:cubicBezTo>
                    <a:pt x="9890" y="21600"/>
                    <a:pt x="8840" y="20790"/>
                    <a:pt x="8210" y="19510"/>
                  </a:cubicBezTo>
                  <a:cubicBezTo>
                    <a:pt x="7620" y="20000"/>
                    <a:pt x="7930" y="20290"/>
                    <a:pt x="6240" y="20290"/>
                  </a:cubicBezTo>
                  <a:cubicBezTo>
                    <a:pt x="4850" y="20290"/>
                    <a:pt x="3570" y="19280"/>
                    <a:pt x="2900" y="17640"/>
                  </a:cubicBezTo>
                  <a:cubicBezTo>
                    <a:pt x="1300" y="17600"/>
                    <a:pt x="480" y="16300"/>
                    <a:pt x="480" y="14660"/>
                  </a:cubicBezTo>
                  <a:cubicBezTo>
                    <a:pt x="480" y="13900"/>
                    <a:pt x="690" y="13210"/>
                    <a:pt x="1070" y="12640"/>
                  </a:cubicBezTo>
                  <a:cubicBezTo>
                    <a:pt x="380" y="12160"/>
                    <a:pt x="0" y="11210"/>
                    <a:pt x="0" y="10120"/>
                  </a:cubicBezTo>
                  <a:cubicBezTo>
                    <a:pt x="0" y="8590"/>
                    <a:pt x="840" y="7330"/>
                    <a:pt x="1930" y="7160"/>
                  </a:cubicBezTo>
                  <a:close/>
                  <a:moveTo>
                    <a:pt x="1930" y="7160"/>
                  </a:moveTo>
                  <a:cubicBezTo>
                    <a:pt x="1950" y="7410"/>
                    <a:pt x="2040" y="7690"/>
                    <a:pt x="2090" y="7920"/>
                  </a:cubicBezTo>
                  <a:moveTo>
                    <a:pt x="6970" y="2600"/>
                  </a:moveTo>
                  <a:cubicBezTo>
                    <a:pt x="7200" y="2790"/>
                    <a:pt x="7480" y="3050"/>
                    <a:pt x="7670" y="3310"/>
                  </a:cubicBezTo>
                  <a:moveTo>
                    <a:pt x="11210" y="1700"/>
                  </a:moveTo>
                  <a:cubicBezTo>
                    <a:pt x="11130" y="1910"/>
                    <a:pt x="11080" y="2160"/>
                    <a:pt x="11030" y="2400"/>
                  </a:cubicBezTo>
                  <a:moveTo>
                    <a:pt x="14870" y="1160"/>
                  </a:moveTo>
                  <a:cubicBezTo>
                    <a:pt x="14720" y="1400"/>
                    <a:pt x="14640" y="1720"/>
                    <a:pt x="14540" y="2010"/>
                  </a:cubicBezTo>
                  <a:moveTo>
                    <a:pt x="19110" y="2710"/>
                  </a:moveTo>
                  <a:cubicBezTo>
                    <a:pt x="19130" y="2890"/>
                    <a:pt x="19230" y="3290"/>
                    <a:pt x="19190" y="3380"/>
                  </a:cubicBezTo>
                  <a:moveTo>
                    <a:pt x="20830" y="7660"/>
                  </a:moveTo>
                  <a:cubicBezTo>
                    <a:pt x="20660" y="8170"/>
                    <a:pt x="20430" y="8620"/>
                    <a:pt x="20110" y="8990"/>
                  </a:cubicBezTo>
                  <a:moveTo>
                    <a:pt x="18660" y="15010"/>
                  </a:moveTo>
                  <a:cubicBezTo>
                    <a:pt x="18740" y="14200"/>
                    <a:pt x="18280" y="12200"/>
                    <a:pt x="17000" y="11450"/>
                  </a:cubicBezTo>
                  <a:moveTo>
                    <a:pt x="14240" y="18310"/>
                  </a:moveTo>
                  <a:cubicBezTo>
                    <a:pt x="14320" y="17980"/>
                    <a:pt x="14350" y="17680"/>
                    <a:pt x="14370" y="17360"/>
                  </a:cubicBezTo>
                  <a:moveTo>
                    <a:pt x="8220" y="19510"/>
                  </a:moveTo>
                  <a:cubicBezTo>
                    <a:pt x="8060" y="19250"/>
                    <a:pt x="7960" y="18950"/>
                    <a:pt x="7860" y="18640"/>
                  </a:cubicBezTo>
                  <a:moveTo>
                    <a:pt x="2900" y="17640"/>
                  </a:moveTo>
                  <a:cubicBezTo>
                    <a:pt x="3090" y="17600"/>
                    <a:pt x="3280" y="17540"/>
                    <a:pt x="3460" y="17450"/>
                  </a:cubicBezTo>
                  <a:moveTo>
                    <a:pt x="1070" y="12640"/>
                  </a:moveTo>
                  <a:cubicBezTo>
                    <a:pt x="1400" y="12900"/>
                    <a:pt x="1780" y="13130"/>
                    <a:pt x="2330" y="13040"/>
                  </a:cubicBezTo>
                </a:path>
              </a:pathLst>
            </a:custGeom>
            <a:solidFill>
              <a:srgbClr val="bdbdbd"/>
            </a:solidFill>
            <a:ln>
              <a:solidFill>
                <a:srgbClr val="757575"/>
              </a:solidFill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214" name="" descr=""/>
            <p:cNvPicPr/>
            <p:nvPr/>
          </p:nvPicPr>
          <p:blipFill>
            <a:blip r:embed="rId3">
              <a:alphaModFix amt="85000"/>
            </a:blip>
            <a:stretch/>
          </p:blipFill>
          <p:spPr>
            <a:xfrm>
              <a:off x="7042320" y="4320000"/>
              <a:ext cx="587520" cy="57384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215" name="Line 13"/>
          <p:cNvSpPr/>
          <p:nvPr/>
        </p:nvSpPr>
        <p:spPr>
          <a:xfrm flipV="1">
            <a:off x="6120000" y="3960000"/>
            <a:ext cx="2088000" cy="432000"/>
          </a:xfrm>
          <a:prstGeom prst="line">
            <a:avLst/>
          </a:prstGeom>
          <a:ln w="36000">
            <a:solidFill>
              <a:srgbClr val="b71c1c"/>
            </a:solidFill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16" name="Line 14"/>
          <p:cNvSpPr/>
          <p:nvPr/>
        </p:nvSpPr>
        <p:spPr>
          <a:xfrm flipV="1">
            <a:off x="6120000" y="4968000"/>
            <a:ext cx="2376000" cy="144000"/>
          </a:xfrm>
          <a:prstGeom prst="line">
            <a:avLst/>
          </a:prstGeom>
          <a:ln w="36000">
            <a:solidFill>
              <a:srgbClr val="b71c1c"/>
            </a:solidFill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pic>
        <p:nvPicPr>
          <p:cNvPr id="217" name="" descr=""/>
          <p:cNvPicPr/>
          <p:nvPr/>
        </p:nvPicPr>
        <p:blipFill>
          <a:blip r:embed="rId4"/>
          <a:stretch/>
        </p:blipFill>
        <p:spPr>
          <a:xfrm>
            <a:off x="936000" y="2660400"/>
            <a:ext cx="1437840" cy="1437840"/>
          </a:xfrm>
          <a:prstGeom prst="rect">
            <a:avLst/>
          </a:prstGeom>
          <a:ln>
            <a:noFill/>
          </a:ln>
        </p:spPr>
      </p:pic>
      <p:pic>
        <p:nvPicPr>
          <p:cNvPr id="218" name="" descr=""/>
          <p:cNvPicPr/>
          <p:nvPr/>
        </p:nvPicPr>
        <p:blipFill>
          <a:blip r:embed="rId5"/>
          <a:stretch/>
        </p:blipFill>
        <p:spPr>
          <a:xfrm>
            <a:off x="1368000" y="2912400"/>
            <a:ext cx="573840" cy="573840"/>
          </a:xfrm>
          <a:prstGeom prst="rect">
            <a:avLst/>
          </a:prstGeom>
          <a:ln>
            <a:noFill/>
          </a:ln>
        </p:spPr>
      </p:pic>
      <p:sp>
        <p:nvSpPr>
          <p:cNvPr id="219" name="Line 15"/>
          <p:cNvSpPr/>
          <p:nvPr/>
        </p:nvSpPr>
        <p:spPr>
          <a:xfrm>
            <a:off x="2160000" y="3600000"/>
            <a:ext cx="2690280" cy="720000"/>
          </a:xfrm>
          <a:prstGeom prst="line">
            <a:avLst/>
          </a:prstGeom>
          <a:ln w="36000">
            <a:solidFill>
              <a:srgbClr val="b71c1c"/>
            </a:solidFill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20" name="CustomShape 16"/>
          <p:cNvSpPr/>
          <p:nvPr/>
        </p:nvSpPr>
        <p:spPr>
          <a:xfrm>
            <a:off x="576000" y="4356000"/>
            <a:ext cx="1725840" cy="1581840"/>
          </a:xfrm>
          <a:custGeom>
            <a:avLst/>
            <a:gdLst/>
            <a:ahLst/>
            <a:rect l="l" t="t" r="r" b="b"/>
            <a:pathLst>
              <a:path w="4802" h="4402">
                <a:moveTo>
                  <a:pt x="431" y="0"/>
                </a:moveTo>
                <a:lnTo>
                  <a:pt x="432" y="0"/>
                </a:lnTo>
                <a:cubicBezTo>
                  <a:pt x="356" y="0"/>
                  <a:pt x="281" y="20"/>
                  <a:pt x="216" y="58"/>
                </a:cubicBezTo>
                <a:cubicBezTo>
                  <a:pt x="150" y="96"/>
                  <a:pt x="96" y="150"/>
                  <a:pt x="58" y="216"/>
                </a:cubicBezTo>
                <a:cubicBezTo>
                  <a:pt x="20" y="281"/>
                  <a:pt x="0" y="356"/>
                  <a:pt x="0" y="432"/>
                </a:cubicBezTo>
                <a:lnTo>
                  <a:pt x="0" y="3969"/>
                </a:lnTo>
                <a:lnTo>
                  <a:pt x="0" y="3969"/>
                </a:lnTo>
                <a:cubicBezTo>
                  <a:pt x="0" y="4045"/>
                  <a:pt x="20" y="4120"/>
                  <a:pt x="58" y="4185"/>
                </a:cubicBezTo>
                <a:cubicBezTo>
                  <a:pt x="96" y="4251"/>
                  <a:pt x="150" y="4305"/>
                  <a:pt x="216" y="4343"/>
                </a:cubicBezTo>
                <a:cubicBezTo>
                  <a:pt x="281" y="4381"/>
                  <a:pt x="356" y="4401"/>
                  <a:pt x="432" y="4401"/>
                </a:cubicBezTo>
                <a:lnTo>
                  <a:pt x="4369" y="4401"/>
                </a:lnTo>
                <a:lnTo>
                  <a:pt x="4369" y="4401"/>
                </a:lnTo>
                <a:cubicBezTo>
                  <a:pt x="4445" y="4401"/>
                  <a:pt x="4520" y="4381"/>
                  <a:pt x="4585" y="4343"/>
                </a:cubicBezTo>
                <a:cubicBezTo>
                  <a:pt x="4651" y="4305"/>
                  <a:pt x="4705" y="4251"/>
                  <a:pt x="4743" y="4185"/>
                </a:cubicBezTo>
                <a:cubicBezTo>
                  <a:pt x="4781" y="4120"/>
                  <a:pt x="4801" y="4045"/>
                  <a:pt x="4801" y="3969"/>
                </a:cubicBezTo>
                <a:lnTo>
                  <a:pt x="4801" y="431"/>
                </a:lnTo>
                <a:lnTo>
                  <a:pt x="4801" y="432"/>
                </a:lnTo>
                <a:lnTo>
                  <a:pt x="4801" y="432"/>
                </a:lnTo>
                <a:cubicBezTo>
                  <a:pt x="4801" y="356"/>
                  <a:pt x="4781" y="281"/>
                  <a:pt x="4743" y="216"/>
                </a:cubicBezTo>
                <a:cubicBezTo>
                  <a:pt x="4705" y="150"/>
                  <a:pt x="4651" y="96"/>
                  <a:pt x="4585" y="58"/>
                </a:cubicBezTo>
                <a:cubicBezTo>
                  <a:pt x="4520" y="20"/>
                  <a:pt x="4445" y="0"/>
                  <a:pt x="4369" y="0"/>
                </a:cubicBezTo>
                <a:lnTo>
                  <a:pt x="431" y="0"/>
                </a:lnTo>
              </a:path>
            </a:pathLst>
          </a:custGeom>
          <a:solidFill>
            <a:srgbClr val="c5cae9"/>
          </a:solidFill>
          <a:ln>
            <a:solidFill>
              <a:srgbClr val="7986cb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PDVLink Plus</a:t>
            </a:r>
            <a:endParaRPr b="0" lang="pt-BR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600" spc="-1" strike="noStrike">
              <a:latin typeface="Arial"/>
            </a:endParaRPr>
          </a:p>
        </p:txBody>
      </p:sp>
      <p:sp>
        <p:nvSpPr>
          <p:cNvPr id="221" name="CustomShape 17"/>
          <p:cNvSpPr/>
          <p:nvPr/>
        </p:nvSpPr>
        <p:spPr>
          <a:xfrm>
            <a:off x="1116000" y="4968000"/>
            <a:ext cx="573840" cy="573840"/>
          </a:xfrm>
          <a:prstGeom prst="can">
            <a:avLst>
              <a:gd name="adj" fmla="val 25000"/>
            </a:avLst>
          </a:prstGeom>
          <a:solidFill>
            <a:srgbClr val="90caf9"/>
          </a:solidFill>
          <a:ln>
            <a:solidFill>
              <a:srgbClr val="1e88e5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B.D.</a:t>
            </a:r>
            <a:endParaRPr b="0" lang="pt-BR" sz="1800" spc="-1" strike="noStrike">
              <a:latin typeface="Arial"/>
            </a:endParaRPr>
          </a:p>
        </p:txBody>
      </p:sp>
      <p:grpSp>
        <p:nvGrpSpPr>
          <p:cNvPr id="222" name="Group 18"/>
          <p:cNvGrpSpPr/>
          <p:nvPr/>
        </p:nvGrpSpPr>
        <p:grpSpPr>
          <a:xfrm>
            <a:off x="2132640" y="5168880"/>
            <a:ext cx="649440" cy="591840"/>
            <a:chOff x="2132640" y="5168880"/>
            <a:chExt cx="649440" cy="591840"/>
          </a:xfrm>
        </p:grpSpPr>
        <p:sp>
          <p:nvSpPr>
            <p:cNvPr id="223" name="CustomShape 19"/>
            <p:cNvSpPr/>
            <p:nvPr/>
          </p:nvSpPr>
          <p:spPr>
            <a:xfrm rot="16200000">
              <a:off x="1983240" y="5365800"/>
              <a:ext cx="492840" cy="19404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4" name="CustomShape 20"/>
            <p:cNvSpPr/>
            <p:nvPr/>
          </p:nvSpPr>
          <p:spPr>
            <a:xfrm rot="16200000">
              <a:off x="2193480" y="5172120"/>
              <a:ext cx="591840" cy="585360"/>
            </a:xfrm>
            <a:prstGeom prst="blockArc">
              <a:avLst>
                <a:gd name="adj1" fmla="val 10800000"/>
                <a:gd name="adj2" fmla="val 0"/>
                <a:gd name="adj3" fmla="val 25000"/>
              </a:avLst>
            </a:prstGeom>
            <a:solidFill>
              <a:srgbClr val="729fc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25" name="Group 21"/>
          <p:cNvGrpSpPr/>
          <p:nvPr/>
        </p:nvGrpSpPr>
        <p:grpSpPr>
          <a:xfrm>
            <a:off x="3794040" y="5103720"/>
            <a:ext cx="393840" cy="573840"/>
            <a:chOff x="3794040" y="5103720"/>
            <a:chExt cx="393840" cy="573840"/>
          </a:xfrm>
        </p:grpSpPr>
        <p:sp>
          <p:nvSpPr>
            <p:cNvPr id="226" name="CustomShape 22"/>
            <p:cNvSpPr/>
            <p:nvPr/>
          </p:nvSpPr>
          <p:spPr>
            <a:xfrm rot="16200000">
              <a:off x="3788280" y="5277960"/>
              <a:ext cx="573840" cy="2250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7" name="CustomShape 23"/>
            <p:cNvSpPr/>
            <p:nvPr/>
          </p:nvSpPr>
          <p:spPr>
            <a:xfrm rot="16200000">
              <a:off x="3792240" y="5280120"/>
              <a:ext cx="228240" cy="225000"/>
            </a:xfrm>
            <a:prstGeom prst="ellipse">
              <a:avLst/>
            </a:prstGeom>
            <a:solidFill>
              <a:srgbClr val="729fc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28" name="Line 24"/>
          <p:cNvSpPr/>
          <p:nvPr/>
        </p:nvSpPr>
        <p:spPr>
          <a:xfrm flipV="1">
            <a:off x="2448000" y="5400000"/>
            <a:ext cx="1346040" cy="72000"/>
          </a:xfrm>
          <a:prstGeom prst="line">
            <a:avLst/>
          </a:prstGeom>
          <a:ln w="36000">
            <a:solidFill>
              <a:srgbClr val="b71c1c"/>
            </a:solidFill>
            <a:round/>
            <a:headEnd len="sm" type="oval" w="lg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29" name="CustomShape 25"/>
          <p:cNvSpPr/>
          <p:nvPr/>
        </p:nvSpPr>
        <p:spPr>
          <a:xfrm rot="16200000">
            <a:off x="1970280" y="5281200"/>
            <a:ext cx="547200" cy="31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API</a:t>
            </a:r>
            <a:endParaRPr b="0" lang="pt-BR" sz="1600" spc="-1" strike="noStrike">
              <a:latin typeface="Arial"/>
            </a:endParaRPr>
          </a:p>
        </p:txBody>
      </p:sp>
      <p:sp>
        <p:nvSpPr>
          <p:cNvPr id="230" name="CustomShape 26"/>
          <p:cNvSpPr/>
          <p:nvPr/>
        </p:nvSpPr>
        <p:spPr>
          <a:xfrm rot="5400000">
            <a:off x="3814920" y="5267880"/>
            <a:ext cx="547200" cy="31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API</a:t>
            </a:r>
            <a:endParaRPr b="0" lang="pt-BR" sz="1600" spc="-1" strike="noStrike">
              <a:latin typeface="Arial"/>
            </a:endParaRPr>
          </a:p>
        </p:txBody>
      </p:sp>
      <p:pic>
        <p:nvPicPr>
          <p:cNvPr id="231" name="" descr=""/>
          <p:cNvPicPr/>
          <p:nvPr/>
        </p:nvPicPr>
        <p:blipFill>
          <a:blip r:embed="rId6"/>
          <a:stretch/>
        </p:blipFill>
        <p:spPr>
          <a:xfrm>
            <a:off x="5616000" y="4284000"/>
            <a:ext cx="547560" cy="547560"/>
          </a:xfrm>
          <a:prstGeom prst="rect">
            <a:avLst/>
          </a:prstGeom>
          <a:ln>
            <a:noFill/>
          </a:ln>
        </p:spPr>
      </p:pic>
      <p:pic>
        <p:nvPicPr>
          <p:cNvPr id="232" name="" descr=""/>
          <p:cNvPicPr/>
          <p:nvPr/>
        </p:nvPicPr>
        <p:blipFill>
          <a:blip r:embed="rId7"/>
          <a:stretch/>
        </p:blipFill>
        <p:spPr>
          <a:xfrm>
            <a:off x="5616000" y="4968000"/>
            <a:ext cx="547560" cy="547560"/>
          </a:xfrm>
          <a:prstGeom prst="rect">
            <a:avLst/>
          </a:prstGeom>
          <a:ln>
            <a:noFill/>
          </a:ln>
        </p:spPr>
      </p:pic>
      <p:grpSp>
        <p:nvGrpSpPr>
          <p:cNvPr id="233" name="Group 27"/>
          <p:cNvGrpSpPr/>
          <p:nvPr/>
        </p:nvGrpSpPr>
        <p:grpSpPr>
          <a:xfrm>
            <a:off x="8136000" y="2534400"/>
            <a:ext cx="1872000" cy="3856680"/>
            <a:chOff x="8136000" y="2534400"/>
            <a:chExt cx="1872000" cy="3856680"/>
          </a:xfrm>
        </p:grpSpPr>
        <p:pic>
          <p:nvPicPr>
            <p:cNvPr id="234" name="" descr=""/>
            <p:cNvPicPr/>
            <p:nvPr/>
          </p:nvPicPr>
          <p:blipFill>
            <a:blip r:embed="rId8"/>
            <a:stretch/>
          </p:blipFill>
          <p:spPr>
            <a:xfrm>
              <a:off x="8136000" y="3581640"/>
              <a:ext cx="749880" cy="52128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35" name="" descr=""/>
            <p:cNvPicPr/>
            <p:nvPr/>
          </p:nvPicPr>
          <p:blipFill>
            <a:blip r:embed="rId9"/>
            <a:stretch/>
          </p:blipFill>
          <p:spPr>
            <a:xfrm>
              <a:off x="8498880" y="4691520"/>
              <a:ext cx="565200" cy="594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36" name="" descr=""/>
            <p:cNvPicPr/>
            <p:nvPr/>
          </p:nvPicPr>
          <p:blipFill>
            <a:blip r:embed="rId10"/>
            <a:stretch/>
          </p:blipFill>
          <p:spPr>
            <a:xfrm>
              <a:off x="8335800" y="2917080"/>
              <a:ext cx="626040" cy="71172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37" name="" descr=""/>
            <p:cNvPicPr/>
            <p:nvPr/>
          </p:nvPicPr>
          <p:blipFill>
            <a:blip r:embed="rId11"/>
            <a:stretch/>
          </p:blipFill>
          <p:spPr>
            <a:xfrm>
              <a:off x="8671680" y="5905080"/>
              <a:ext cx="518400" cy="486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38" name="" descr=""/>
            <p:cNvPicPr/>
            <p:nvPr/>
          </p:nvPicPr>
          <p:blipFill>
            <a:blip r:embed="rId12"/>
            <a:stretch/>
          </p:blipFill>
          <p:spPr>
            <a:xfrm>
              <a:off x="8496000" y="5365080"/>
              <a:ext cx="608040" cy="44532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39" name="" descr=""/>
            <p:cNvPicPr/>
            <p:nvPr/>
          </p:nvPicPr>
          <p:blipFill>
            <a:blip r:embed="rId13"/>
            <a:stretch/>
          </p:blipFill>
          <p:spPr>
            <a:xfrm>
              <a:off x="8463960" y="2534400"/>
              <a:ext cx="620640" cy="344520"/>
            </a:xfrm>
            <a:prstGeom prst="rect">
              <a:avLst/>
            </a:prstGeom>
            <a:ln>
              <a:noFill/>
            </a:ln>
          </p:spPr>
        </p:pic>
        <p:sp>
          <p:nvSpPr>
            <p:cNvPr id="240" name="CustomShape 28"/>
            <p:cNvSpPr/>
            <p:nvPr/>
          </p:nvSpPr>
          <p:spPr>
            <a:xfrm>
              <a:off x="8835480" y="3714840"/>
              <a:ext cx="668520" cy="2880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IN" sz="1400" spc="-1" strike="noStrike">
                  <a:solidFill>
                    <a:srgbClr val="bdbdbd"/>
                  </a:solidFill>
                  <a:latin typeface="Arial"/>
                  <a:ea typeface="DejaVu Sans"/>
                </a:rPr>
                <a:t>Dist A</a:t>
              </a:r>
              <a:endParaRPr b="0" lang="pt-BR" sz="1400" spc="-1" strike="noStrike">
                <a:latin typeface="Arial"/>
              </a:endParaRPr>
            </a:p>
          </p:txBody>
        </p:sp>
        <p:sp>
          <p:nvSpPr>
            <p:cNvPr id="241" name="CustomShape 29"/>
            <p:cNvSpPr/>
            <p:nvPr/>
          </p:nvSpPr>
          <p:spPr>
            <a:xfrm>
              <a:off x="9124560" y="6018840"/>
              <a:ext cx="883440" cy="2880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IN" sz="1400" spc="-1" strike="noStrike">
                  <a:solidFill>
                    <a:srgbClr val="bdbdbd"/>
                  </a:solidFill>
                  <a:latin typeface="Arial"/>
                  <a:ea typeface="DejaVu Sans"/>
                </a:rPr>
                <a:t>Rede C</a:t>
              </a:r>
              <a:endParaRPr b="0" lang="pt-BR" sz="1400" spc="-1" strike="noStrike">
                <a:latin typeface="Arial"/>
              </a:endParaRPr>
            </a:p>
          </p:txBody>
        </p:sp>
        <p:sp>
          <p:nvSpPr>
            <p:cNvPr id="242" name="CustomShape 30"/>
            <p:cNvSpPr/>
            <p:nvPr/>
          </p:nvSpPr>
          <p:spPr>
            <a:xfrm>
              <a:off x="8943480" y="3210840"/>
              <a:ext cx="668520" cy="2880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IN" sz="1400" spc="-1" strike="noStrike">
                  <a:solidFill>
                    <a:srgbClr val="bdbdbd"/>
                  </a:solidFill>
                  <a:latin typeface="Arial"/>
                  <a:ea typeface="DejaVu Sans"/>
                </a:rPr>
                <a:t>Dist B</a:t>
              </a:r>
              <a:endParaRPr b="0" lang="pt-BR" sz="1400" spc="-1" strike="noStrike">
                <a:latin typeface="Arial"/>
              </a:endParaRPr>
            </a:p>
          </p:txBody>
        </p:sp>
        <p:sp>
          <p:nvSpPr>
            <p:cNvPr id="243" name="CustomShape 31"/>
            <p:cNvSpPr/>
            <p:nvPr/>
          </p:nvSpPr>
          <p:spPr>
            <a:xfrm>
              <a:off x="9015480" y="2670840"/>
              <a:ext cx="668520" cy="2880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IN" sz="1400" spc="-1" strike="noStrike">
                  <a:solidFill>
                    <a:srgbClr val="bdbdbd"/>
                  </a:solidFill>
                  <a:latin typeface="Arial"/>
                  <a:ea typeface="DejaVu Sans"/>
                </a:rPr>
                <a:t>Dist C</a:t>
              </a:r>
              <a:endParaRPr b="0" lang="pt-BR" sz="1400" spc="-1" strike="noStrike">
                <a:latin typeface="Arial"/>
              </a:endParaRPr>
            </a:p>
          </p:txBody>
        </p:sp>
        <p:sp>
          <p:nvSpPr>
            <p:cNvPr id="244" name="CustomShape 32"/>
            <p:cNvSpPr/>
            <p:nvPr/>
          </p:nvSpPr>
          <p:spPr>
            <a:xfrm>
              <a:off x="9016560" y="5442840"/>
              <a:ext cx="883440" cy="2880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IN" sz="1400" spc="-1" strike="noStrike">
                  <a:solidFill>
                    <a:srgbClr val="bdbdbd"/>
                  </a:solidFill>
                  <a:latin typeface="Arial"/>
                  <a:ea typeface="DejaVu Sans"/>
                </a:rPr>
                <a:t>Rede B</a:t>
              </a:r>
              <a:endParaRPr b="0" lang="pt-BR" sz="1400" spc="-1" strike="noStrike">
                <a:latin typeface="Arial"/>
              </a:endParaRPr>
            </a:p>
          </p:txBody>
        </p:sp>
        <p:sp>
          <p:nvSpPr>
            <p:cNvPr id="245" name="CustomShape 33"/>
            <p:cNvSpPr/>
            <p:nvPr/>
          </p:nvSpPr>
          <p:spPr>
            <a:xfrm>
              <a:off x="8944560" y="4902840"/>
              <a:ext cx="883440" cy="2880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IN" sz="1400" spc="-1" strike="noStrike">
                  <a:solidFill>
                    <a:srgbClr val="bdbdbd"/>
                  </a:solidFill>
                  <a:latin typeface="Arial"/>
                  <a:ea typeface="DejaVu Sans"/>
                </a:rPr>
                <a:t>Rede A</a:t>
              </a:r>
              <a:endParaRPr b="0" lang="pt-BR" sz="1400" spc="-1" strike="noStrike"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000000"/>
            </a:gs>
            <a:gs pos="100000">
              <a:srgbClr val="085060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CustomShape 1"/>
          <p:cNvSpPr/>
          <p:nvPr/>
        </p:nvSpPr>
        <p:spPr>
          <a:xfrm>
            <a:off x="504000" y="300960"/>
            <a:ext cx="9069480" cy="1260360"/>
          </a:xfrm>
          <a:prstGeom prst="rect">
            <a:avLst/>
          </a:prstGeom>
          <a:noFill/>
          <a:ln w="360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en-IN" sz="4400" spc="-1" strike="noStrike">
                <a:solidFill>
                  <a:srgbClr val="cccccc"/>
                </a:solidFill>
                <a:latin typeface="Open Sans Condensed"/>
                <a:ea typeface="DejaVu Sans"/>
              </a:rPr>
              <a:t>CONCLUSÃO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247" name="CustomShape 2"/>
          <p:cNvSpPr/>
          <p:nvPr/>
        </p:nvSpPr>
        <p:spPr>
          <a:xfrm>
            <a:off x="504000" y="1768680"/>
            <a:ext cx="9069480" cy="438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91000"/>
          </a:bodyPr>
          <a:p>
            <a:pPr marL="432000" indent="-321840">
              <a:lnSpc>
                <a:spcPct val="100000"/>
              </a:lnSpc>
              <a:spcAft>
                <a:spcPts val="1412"/>
              </a:spcAft>
              <a:buClr>
                <a:srgbClr val="cccccc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cccccc"/>
                </a:solidFill>
                <a:latin typeface="Open Sans"/>
                <a:ea typeface="DejaVu Sans"/>
              </a:rPr>
              <a:t>Ferramenta interna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2"/>
              </a:spcAft>
            </a:pPr>
            <a:endParaRPr b="0" lang="pt-BR" sz="32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Aft>
                <a:spcPts val="1412"/>
              </a:spcAft>
              <a:buClr>
                <a:srgbClr val="cccccc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cccccc"/>
                </a:solidFill>
                <a:latin typeface="Open Sans"/>
                <a:ea typeface="DejaVu Sans"/>
              </a:rPr>
              <a:t>Não adiciona/altera estrutura-TI atual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2"/>
              </a:spcAft>
            </a:pPr>
            <a:endParaRPr b="0" lang="pt-BR" sz="32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Aft>
                <a:spcPts val="1412"/>
              </a:spcAft>
              <a:buClr>
                <a:srgbClr val="cccccc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cccccc"/>
                </a:solidFill>
                <a:latin typeface="Open Sans"/>
                <a:ea typeface="DejaVu Sans"/>
              </a:rPr>
              <a:t>Não adiciona/altera processos atuais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2"/>
              </a:spcAft>
            </a:pPr>
            <a:endParaRPr b="0" lang="pt-BR" sz="32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Aft>
                <a:spcPts val="1412"/>
              </a:spcAft>
              <a:buClr>
                <a:srgbClr val="cccccc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cccccc"/>
                </a:solidFill>
                <a:latin typeface="Open Sans"/>
                <a:ea typeface="DejaVu Sans"/>
              </a:rPr>
              <a:t>Demonstra demandas para nossa qualidade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248" name="CustomShape 3"/>
          <p:cNvSpPr/>
          <p:nvPr/>
        </p:nvSpPr>
        <p:spPr>
          <a:xfrm>
            <a:off x="0" y="6768000"/>
            <a:ext cx="4965840" cy="78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marL="230400">
              <a:lnSpc>
                <a:spcPct val="100000"/>
              </a:lnSpc>
            </a:pPr>
            <a:r>
              <a:rPr b="0" lang="en-IN" sz="1800" spc="-1" strike="noStrike">
                <a:solidFill>
                  <a:srgbClr val="cccccc"/>
                </a:solidFill>
                <a:latin typeface="Open Sans"/>
                <a:ea typeface="Droid Sans Fallback"/>
              </a:rPr>
              <a:t>FTP CHECKER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49" name="CustomShape 4"/>
          <p:cNvSpPr/>
          <p:nvPr/>
        </p:nvSpPr>
        <p:spPr>
          <a:xfrm>
            <a:off x="5112000" y="6768000"/>
            <a:ext cx="4965840" cy="78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algn="r">
              <a:lnSpc>
                <a:spcPct val="100000"/>
              </a:lnSpc>
            </a:pPr>
            <a:r>
              <a:rPr b="0" lang="en-IN" sz="1800" spc="-1" strike="noStrike">
                <a:solidFill>
                  <a:srgbClr val="cccccc"/>
                </a:solidFill>
                <a:latin typeface="Open Sans"/>
                <a:ea typeface="Droid Sans Fallback"/>
              </a:rPr>
              <a:t>RONALDO MARQUES    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000000"/>
            </a:gs>
            <a:gs pos="100000">
              <a:srgbClr val="085060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0" name="" descr=""/>
          <p:cNvPicPr/>
          <p:nvPr/>
        </p:nvPicPr>
        <p:blipFill>
          <a:blip r:embed="rId1"/>
          <a:stretch/>
        </p:blipFill>
        <p:spPr>
          <a:xfrm>
            <a:off x="5907600" y="1945080"/>
            <a:ext cx="3540240" cy="3525840"/>
          </a:xfrm>
          <a:prstGeom prst="rect">
            <a:avLst/>
          </a:prstGeom>
          <a:ln>
            <a:noFill/>
          </a:ln>
        </p:spPr>
      </p:pic>
      <p:pic>
        <p:nvPicPr>
          <p:cNvPr id="251" name="" descr=""/>
          <p:cNvPicPr/>
          <p:nvPr/>
        </p:nvPicPr>
        <p:blipFill>
          <a:blip r:embed="rId2"/>
          <a:stretch/>
        </p:blipFill>
        <p:spPr>
          <a:xfrm>
            <a:off x="5927400" y="1945080"/>
            <a:ext cx="3500640" cy="3525840"/>
          </a:xfrm>
          <a:prstGeom prst="rect">
            <a:avLst/>
          </a:prstGeom>
          <a:ln>
            <a:noFill/>
          </a:ln>
        </p:spPr>
      </p:pic>
      <p:sp>
        <p:nvSpPr>
          <p:cNvPr id="252" name="CustomShape 1"/>
          <p:cNvSpPr/>
          <p:nvPr/>
        </p:nvSpPr>
        <p:spPr>
          <a:xfrm>
            <a:off x="504000" y="300960"/>
            <a:ext cx="9069480" cy="1260360"/>
          </a:xfrm>
          <a:prstGeom prst="rect">
            <a:avLst/>
          </a:prstGeom>
          <a:noFill/>
          <a:ln w="360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en-IN" sz="4800" spc="-1" strike="noStrike">
                <a:solidFill>
                  <a:srgbClr val="cccccc"/>
                </a:solidFill>
                <a:latin typeface="Open Sans Condensed"/>
                <a:ea typeface="DejaVu Sans"/>
              </a:rPr>
              <a:t>IR ALÉM ...</a:t>
            </a:r>
            <a:endParaRPr b="0" lang="pt-BR" sz="4800" spc="-1" strike="noStrike">
              <a:latin typeface="Arial"/>
            </a:endParaRPr>
          </a:p>
        </p:txBody>
      </p:sp>
      <p:sp>
        <p:nvSpPr>
          <p:cNvPr id="253" name="CustomShape 2"/>
          <p:cNvSpPr/>
          <p:nvPr/>
        </p:nvSpPr>
        <p:spPr>
          <a:xfrm>
            <a:off x="504000" y="1768680"/>
            <a:ext cx="5507280" cy="406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90000"/>
          </a:bodyPr>
          <a:p>
            <a:pPr>
              <a:lnSpc>
                <a:spcPct val="100000"/>
              </a:lnSpc>
            </a:pPr>
            <a:r>
              <a:rPr b="0" lang="en-IN" sz="3200" spc="-1" strike="noStrike">
                <a:solidFill>
                  <a:srgbClr val="cccccc"/>
                </a:solidFill>
                <a:latin typeface="Open Sans"/>
                <a:ea typeface="DejaVu Sans"/>
              </a:rPr>
              <a:t>Insumo para projetos futuros: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32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Aft>
                <a:spcPts val="1412"/>
              </a:spcAft>
              <a:buClr>
                <a:srgbClr val="cccccc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cccccc"/>
                </a:solidFill>
                <a:latin typeface="Open Sans"/>
                <a:ea typeface="DejaVu Sans"/>
              </a:rPr>
              <a:t>“</a:t>
            </a:r>
            <a:r>
              <a:rPr b="0" lang="en-IN" sz="2000" spc="-1" strike="noStrike">
                <a:solidFill>
                  <a:srgbClr val="cccccc"/>
                </a:solidFill>
                <a:latin typeface="Open Sans"/>
                <a:ea typeface="DejaVu Sans"/>
              </a:rPr>
              <a:t>PSP Web”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2"/>
              </a:spcAft>
            </a:pPr>
            <a:endParaRPr b="0" lang="pt-BR" sz="20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Aft>
                <a:spcPts val="1412"/>
              </a:spcAft>
              <a:buClr>
                <a:srgbClr val="cccccc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cccccc"/>
                </a:solidFill>
                <a:latin typeface="Open Sans"/>
                <a:ea typeface="DejaVu Sans"/>
              </a:rPr>
              <a:t>“</a:t>
            </a:r>
            <a:r>
              <a:rPr b="0" lang="en-IN" sz="2000" spc="-1" strike="noStrike">
                <a:solidFill>
                  <a:srgbClr val="cccccc"/>
                </a:solidFill>
                <a:latin typeface="Open Sans"/>
                <a:ea typeface="DejaVu Sans"/>
              </a:rPr>
              <a:t>MPM - Malha de Players”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2"/>
              </a:spcAft>
            </a:pPr>
            <a:endParaRPr b="0" lang="pt-BR" sz="20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Aft>
                <a:spcPts val="1412"/>
              </a:spcAft>
              <a:buClr>
                <a:srgbClr val="cccccc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cccccc"/>
                </a:solidFill>
                <a:latin typeface="Open Sans"/>
                <a:ea typeface="DejaVu Sans"/>
              </a:rPr>
              <a:t>“</a:t>
            </a:r>
            <a:r>
              <a:rPr b="0" lang="en-IN" sz="2000" spc="-1" strike="noStrike">
                <a:solidFill>
                  <a:srgbClr val="cccccc"/>
                </a:solidFill>
                <a:latin typeface="Open Sans"/>
                <a:ea typeface="DejaVu Sans"/>
              </a:rPr>
              <a:t>Gerador de Pedido Teste”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2"/>
              </a:spcAft>
            </a:pPr>
            <a:endParaRPr b="0" lang="pt-BR" sz="20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Aft>
                <a:spcPts val="1412"/>
              </a:spcAft>
              <a:buClr>
                <a:srgbClr val="cccccc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cccccc"/>
                </a:solidFill>
                <a:latin typeface="Open Sans"/>
                <a:ea typeface="DejaVu Sans"/>
              </a:rPr>
              <a:t>“</a:t>
            </a:r>
            <a:r>
              <a:rPr b="0" lang="en-IN" sz="2000" spc="-1" strike="noStrike">
                <a:solidFill>
                  <a:srgbClr val="cccccc"/>
                </a:solidFill>
                <a:latin typeface="Open Sans"/>
                <a:ea typeface="DejaVu Sans"/>
              </a:rPr>
              <a:t>Validador de Layout Web”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254" name="CustomShape 3"/>
          <p:cNvSpPr/>
          <p:nvPr/>
        </p:nvSpPr>
        <p:spPr>
          <a:xfrm>
            <a:off x="0" y="6768000"/>
            <a:ext cx="4965840" cy="78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marL="230400">
              <a:lnSpc>
                <a:spcPct val="100000"/>
              </a:lnSpc>
            </a:pPr>
            <a:r>
              <a:rPr b="0" lang="en-IN" sz="1800" spc="-1" strike="noStrike">
                <a:solidFill>
                  <a:srgbClr val="cccccc"/>
                </a:solidFill>
                <a:latin typeface="Open Sans"/>
                <a:ea typeface="Droid Sans Fallback"/>
              </a:rPr>
              <a:t>FTP CHECKER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55" name="CustomShape 4"/>
          <p:cNvSpPr/>
          <p:nvPr/>
        </p:nvSpPr>
        <p:spPr>
          <a:xfrm>
            <a:off x="5112000" y="6768000"/>
            <a:ext cx="4965840" cy="78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algn="r">
              <a:lnSpc>
                <a:spcPct val="100000"/>
              </a:lnSpc>
            </a:pPr>
            <a:r>
              <a:rPr b="0" lang="en-IN" sz="1800" spc="-1" strike="noStrike">
                <a:solidFill>
                  <a:srgbClr val="cccccc"/>
                </a:solidFill>
                <a:latin typeface="Open Sans"/>
                <a:ea typeface="Droid Sans Fallback"/>
              </a:rPr>
              <a:t>RONALDO MARQUES    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256" name="" descr=""/>
          <p:cNvPicPr/>
          <p:nvPr/>
        </p:nvPicPr>
        <p:blipFill>
          <a:blip r:embed="rId3"/>
          <a:stretch/>
        </p:blipFill>
        <p:spPr>
          <a:xfrm>
            <a:off x="5914800" y="1945080"/>
            <a:ext cx="3525840" cy="3525840"/>
          </a:xfrm>
          <a:prstGeom prst="rect">
            <a:avLst/>
          </a:prstGeom>
          <a:ln>
            <a:noFill/>
          </a:ln>
        </p:spPr>
      </p:pic>
      <p:sp>
        <p:nvSpPr>
          <p:cNvPr id="257" name="CustomShape 5"/>
          <p:cNvSpPr/>
          <p:nvPr/>
        </p:nvSpPr>
        <p:spPr>
          <a:xfrm>
            <a:off x="504360" y="5904000"/>
            <a:ext cx="9069480" cy="78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  <a:spcAft>
                <a:spcPts val="1412"/>
              </a:spcAft>
            </a:pPr>
            <a:r>
              <a:rPr b="0" lang="en-IN" sz="4000" spc="-1" strike="noStrike">
                <a:solidFill>
                  <a:srgbClr val="cccccc"/>
                </a:solidFill>
                <a:latin typeface="Open Sans"/>
                <a:ea typeface="DejaVu Sans"/>
              </a:rPr>
              <a:t>Obrigado !</a:t>
            </a:r>
            <a:endParaRPr b="0" lang="pt-BR" sz="4000" spc="-1" strike="noStrike">
              <a:latin typeface="Arial"/>
            </a:endParaRPr>
          </a:p>
        </p:txBody>
      </p:sp>
      <p:pic>
        <p:nvPicPr>
          <p:cNvPr id="258" name="" descr=""/>
          <p:cNvPicPr/>
          <p:nvPr/>
        </p:nvPicPr>
        <p:blipFill>
          <a:blip r:embed="rId4"/>
          <a:stretch/>
        </p:blipFill>
        <p:spPr>
          <a:xfrm>
            <a:off x="5922000" y="1945080"/>
            <a:ext cx="3511440" cy="3525840"/>
          </a:xfrm>
          <a:prstGeom prst="rect">
            <a:avLst/>
          </a:prstGeom>
          <a:ln>
            <a:noFill/>
          </a:ln>
        </p:spPr>
      </p:pic>
      <p:pic>
        <p:nvPicPr>
          <p:cNvPr id="259" name="" descr=""/>
          <p:cNvPicPr/>
          <p:nvPr/>
        </p:nvPicPr>
        <p:blipFill>
          <a:blip r:embed="rId5"/>
          <a:stretch/>
        </p:blipFill>
        <p:spPr>
          <a:xfrm>
            <a:off x="5911200" y="1945080"/>
            <a:ext cx="3533040" cy="3525840"/>
          </a:xfrm>
          <a:prstGeom prst="rect">
            <a:avLst/>
          </a:prstGeom>
          <a:ln>
            <a:noFill/>
          </a:ln>
        </p:spPr>
      </p:pic>
      <p:pic>
        <p:nvPicPr>
          <p:cNvPr id="260" name="" descr=""/>
          <p:cNvPicPr/>
          <p:nvPr/>
        </p:nvPicPr>
        <p:blipFill>
          <a:blip r:embed="rId6"/>
          <a:stretch/>
        </p:blipFill>
        <p:spPr>
          <a:xfrm>
            <a:off x="5925600" y="1945080"/>
            <a:ext cx="3504240" cy="3525840"/>
          </a:xfrm>
          <a:prstGeom prst="rect">
            <a:avLst/>
          </a:prstGeom>
          <a:ln>
            <a:noFill/>
          </a:ln>
        </p:spPr>
      </p:pic>
      <p:pic>
        <p:nvPicPr>
          <p:cNvPr id="261" name="" descr=""/>
          <p:cNvPicPr/>
          <p:nvPr/>
        </p:nvPicPr>
        <p:blipFill>
          <a:blip r:embed="rId7"/>
          <a:stretch/>
        </p:blipFill>
        <p:spPr>
          <a:xfrm>
            <a:off x="5907240" y="1944720"/>
            <a:ext cx="3540960" cy="3526560"/>
          </a:xfrm>
          <a:prstGeom prst="rect">
            <a:avLst/>
          </a:prstGeom>
          <a:ln>
            <a:noFill/>
          </a:ln>
        </p:spPr>
      </p:pic>
      <p:sp>
        <p:nvSpPr>
          <p:cNvPr id="262" name="CustomShape 6"/>
          <p:cNvSpPr/>
          <p:nvPr/>
        </p:nvSpPr>
        <p:spPr>
          <a:xfrm>
            <a:off x="5852880" y="1909080"/>
            <a:ext cx="3649680" cy="3597840"/>
          </a:xfrm>
          <a:prstGeom prst="rect">
            <a:avLst/>
          </a:prstGeom>
          <a:noFill/>
          <a:ln w="6480">
            <a:solidFill>
              <a:srgbClr val="f5f5f5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60" dur="indefinite" restart="never" nodeType="tmRoot">
          <p:childTnLst>
            <p:seq>
              <p:cTn id="61" dur="indefinite" nodeType="mainSeq">
                <p:childTnLst>
                  <p:par>
                    <p:cTn id="62" fill="hold">
                      <p:stCondLst>
                        <p:cond delay="0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nodeType="afterEffect" fill="hold" presetClass="entr" presetID="9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66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3500"/>
                            </p:stCondLst>
                            <p:childTnLst>
                              <p:par>
                                <p:cTn id="68" nodeType="afterEffect" fill="hold" presetClass="entr" presetID="9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70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set>
                                <p:cBhvr>
                                  <p:cTn id="71" dur="1" fill="hold">
                                    <p:stCondLst>
                                      <p:cond delay="3000"/>
                                    </p:stCondLst>
                                  </p:cTn>
                                  <p:tgtEl>
                                    <p:spTgt spid="250"/>
                                  </p:tgtEl>
                                  <p:attrNameLst>
                                    <p:attrName>style.visibility</p:attrName>
                                  </p:attrNameLst>
                                </p:cBhvr>
                                <p:to>
                                  <p:strVal val="hidden"/>
                                </p:to>
                              </p:set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7000"/>
                            </p:stCondLst>
                            <p:childTnLst>
                              <p:par>
                                <p:cTn id="73" nodeType="afterEffect" fill="hold" presetClass="entr" presetID="9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75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set>
                                <p:cBhvr>
                                  <p:cTn id="76" dur="1" fill="hold">
                                    <p:stCondLst>
                                      <p:cond delay="3000"/>
                                    </p:stCondLst>
                                  </p:cTn>
                                  <p:tgtEl>
                                    <p:spTgt spid="251"/>
                                  </p:tgtEl>
                                  <p:attrNameLst>
                                    <p:attrName>style.visibility</p:attrName>
                                  </p:attrNameLst>
                                </p:cBhvr>
                                <p:to>
                                  <p:strVal val="hidden"/>
                                </p:to>
                              </p:set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0500"/>
                            </p:stCondLst>
                            <p:childTnLst>
                              <p:par>
                                <p:cTn id="78" nodeType="afterEffect" fill="hold" presetClass="entr" presetID="9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80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set>
                                <p:cBhvr>
                                  <p:cTn id="81" dur="1" fill="hold">
                                    <p:stCondLst>
                                      <p:cond delay="3000"/>
                                    </p:stCondLst>
                                  </p:cTn>
                                  <p:tgtEl>
                                    <p:spTgt spid="256"/>
                                  </p:tgtEl>
                                  <p:attrNameLst>
                                    <p:attrName>style.visibility</p:attrName>
                                  </p:attrNameLst>
                                </p:cBhvr>
                                <p:to>
                                  <p:strVal val="hidden"/>
                                </p:to>
                              </p:set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4000"/>
                            </p:stCondLst>
                            <p:childTnLst>
                              <p:par>
                                <p:cTn id="83" nodeType="afterEffect" fill="hold" presetClass="entr" presetID="9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85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set>
                                <p:cBhvr>
                                  <p:cTn id="86" dur="1" fill="hold">
                                    <p:stCondLst>
                                      <p:cond delay="3000"/>
                                    </p:stCondLst>
                                  </p:cTn>
                                  <p:tgtEl>
                                    <p:spTgt spid="258"/>
                                  </p:tgtEl>
                                  <p:attrNameLst>
                                    <p:attrName>style.visibility</p:attrName>
                                  </p:attrNameLst>
                                </p:cBhvr>
                                <p:to>
                                  <p:strVal val="hidden"/>
                                </p:to>
                              </p:set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7500"/>
                            </p:stCondLst>
                            <p:childTnLst>
                              <p:par>
                                <p:cTn id="88" nodeType="afterEffect" fill="hold" presetClass="entr" presetID="9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90"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set>
                                <p:cBhvr>
                                  <p:cTn id="91" dur="1" fill="hold">
                                    <p:stCondLst>
                                      <p:cond delay="3000"/>
                                    </p:stCondLst>
                                  </p:cTn>
                                  <p:tgtEl>
                                    <p:spTgt spid="259"/>
                                  </p:tgtEl>
                                  <p:attrNameLst>
                                    <p:attrName>style.visibility</p:attrName>
                                  </p:attrNameLst>
                                </p:cBhvr>
                                <p:to>
                                  <p:strVal val="hidden"/>
                                </p:to>
                              </p:set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21000"/>
                            </p:stCondLst>
                            <p:childTnLst>
                              <p:par>
                                <p:cTn id="93" nodeType="afterEffect" fill="hold" presetClass="entr" presetID="9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95"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set>
                                <p:cBhvr>
                                  <p:cTn id="96" dur="1" fill="hold">
                                    <p:stCondLst>
                                      <p:cond delay="3000"/>
                                    </p:stCondLst>
                                  </p:cTn>
                                  <p:tgtEl>
                                    <p:spTgt spid="260"/>
                                  </p:tgtEl>
                                  <p:attrNameLst>
                                    <p:attrName>style.visibility</p:attrName>
                                  </p:attrNameLst>
                                </p:cBhvr>
                                <p:to>
                                  <p:strVal val="hidden"/>
                                </p:to>
                              </p:set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24500"/>
                            </p:stCondLst>
                            <p:childTnLst>
                              <p:par>
                                <p:cTn id="98" nodeType="afterEffect" fill="remove" presetClass="entr" presetID="9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100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set>
                                <p:cBhvr>
                                  <p:cTn id="101" dur="1" fill="hold">
                                    <p:stCondLst>
                                      <p:cond evt="end">
                                        <p:tn val="98"/>
                                      </p:cond>
                                    </p:stCondLst>
                                  </p:cTn>
                                  <p:tgtEl>
                                    <p:spTgt spid="262"/>
                                  </p:tgtEl>
                                  <p:attrNameLst>
                                    <p:attrName>style.visibility</p:attrName>
                                  </p:attrNameLst>
                                </p:cBhvr>
                                <p:to>
                                  <p:strVal val="hidden"/>
                                </p:to>
                              </p:set>
                              <p:set>
                                <p:cBhvr>
                                  <p:cTn id="102" dur="1" fill="hold">
                                    <p:stCondLst>
                                      <p:cond delay="3000"/>
                                    </p:stCondLst>
                                  </p:cTn>
                                  <p:tgtEl>
                                    <p:spTgt spid="261"/>
                                  </p:tgtEl>
                                  <p:attrNameLst>
                                    <p:attrName>style.visibility</p:attrName>
                                  </p:attrNameLst>
                                </p:cBhvr>
                                <p:to>
                                  <p:strVal val="hidden"/>
                                </p:to>
                              </p:set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000000"/>
            </a:gs>
            <a:gs pos="100000">
              <a:srgbClr val="085060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04000" y="300960"/>
            <a:ext cx="9069480" cy="1260360"/>
          </a:xfrm>
          <a:prstGeom prst="rect">
            <a:avLst/>
          </a:prstGeom>
          <a:noFill/>
          <a:ln w="360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en-IN" sz="4400" spc="-1" strike="noStrike">
                <a:solidFill>
                  <a:srgbClr val="cccccc"/>
                </a:solidFill>
                <a:latin typeface="Open Sans Condensed"/>
                <a:ea typeface="DejaVu Sans"/>
              </a:rPr>
              <a:t>DORES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504000" y="1768680"/>
            <a:ext cx="9069480" cy="438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Aft>
                <a:spcPts val="1412"/>
              </a:spcAft>
            </a:pPr>
            <a:endParaRPr b="0" lang="pt-BR" sz="18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Aft>
                <a:spcPts val="1412"/>
              </a:spcAft>
              <a:buClr>
                <a:srgbClr val="cccccc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cccccc"/>
                </a:solidFill>
                <a:latin typeface="Open Sans"/>
                <a:ea typeface="DejaVu Sans"/>
              </a:rPr>
              <a:t>Experiência do cliente – Falta de transferência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2"/>
              </a:spcAft>
            </a:pPr>
            <a:endParaRPr b="0" lang="pt-BR" sz="32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Aft>
                <a:spcPts val="1412"/>
              </a:spcAft>
              <a:buClr>
                <a:srgbClr val="cccccc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cccccc"/>
                </a:solidFill>
                <a:latin typeface="Open Sans"/>
                <a:ea typeface="DejaVu Sans"/>
              </a:rPr>
              <a:t>Demanda para FocoPDV – Comercial é a fachada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88" name="CustomShape 3"/>
          <p:cNvSpPr/>
          <p:nvPr/>
        </p:nvSpPr>
        <p:spPr>
          <a:xfrm>
            <a:off x="0" y="6768000"/>
            <a:ext cx="4965840" cy="78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marL="230400">
              <a:lnSpc>
                <a:spcPct val="100000"/>
              </a:lnSpc>
            </a:pPr>
            <a:r>
              <a:rPr b="0" lang="en-IN" sz="1800" spc="-1" strike="noStrike">
                <a:solidFill>
                  <a:srgbClr val="cccccc"/>
                </a:solidFill>
                <a:latin typeface="Open Sans"/>
                <a:ea typeface="Droid Sans Fallback"/>
              </a:rPr>
              <a:t>FTP CHECKER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89" name="CustomShape 4"/>
          <p:cNvSpPr/>
          <p:nvPr/>
        </p:nvSpPr>
        <p:spPr>
          <a:xfrm>
            <a:off x="5112000" y="6768000"/>
            <a:ext cx="4965840" cy="78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algn="r">
              <a:lnSpc>
                <a:spcPct val="100000"/>
              </a:lnSpc>
            </a:pPr>
            <a:r>
              <a:rPr b="0" lang="en-IN" sz="1800" spc="-1" strike="noStrike">
                <a:solidFill>
                  <a:srgbClr val="cccccc"/>
                </a:solidFill>
                <a:latin typeface="Open Sans"/>
                <a:ea typeface="Droid Sans Fallback"/>
              </a:rPr>
              <a:t>RONALDO MARQUES    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90" name="" descr=""/>
          <p:cNvPicPr/>
          <p:nvPr/>
        </p:nvPicPr>
        <p:blipFill>
          <a:blip r:embed="rId1"/>
          <a:stretch/>
        </p:blipFill>
        <p:spPr>
          <a:xfrm>
            <a:off x="8373600" y="1908000"/>
            <a:ext cx="732240" cy="1257840"/>
          </a:xfrm>
          <a:prstGeom prst="rect">
            <a:avLst/>
          </a:prstGeom>
          <a:ln>
            <a:noFill/>
          </a:ln>
        </p:spPr>
      </p:pic>
      <p:pic>
        <p:nvPicPr>
          <p:cNvPr id="91" name="" descr=""/>
          <p:cNvPicPr/>
          <p:nvPr/>
        </p:nvPicPr>
        <p:blipFill>
          <a:blip r:embed="rId2"/>
          <a:stretch/>
        </p:blipFill>
        <p:spPr>
          <a:xfrm>
            <a:off x="8715600" y="4104000"/>
            <a:ext cx="642240" cy="1257840"/>
          </a:xfrm>
          <a:prstGeom prst="rect">
            <a:avLst/>
          </a:prstGeom>
          <a:ln>
            <a:noFill/>
          </a:ln>
        </p:spPr>
      </p:pic>
      <p:grpSp>
        <p:nvGrpSpPr>
          <p:cNvPr id="92" name="Group 5"/>
          <p:cNvGrpSpPr/>
          <p:nvPr/>
        </p:nvGrpSpPr>
        <p:grpSpPr>
          <a:xfrm>
            <a:off x="6940800" y="4464000"/>
            <a:ext cx="1846080" cy="1437840"/>
            <a:chOff x="6940800" y="4464000"/>
            <a:chExt cx="1846080" cy="1437840"/>
          </a:xfrm>
        </p:grpSpPr>
        <p:pic>
          <p:nvPicPr>
            <p:cNvPr id="93" name="" descr=""/>
            <p:cNvPicPr/>
            <p:nvPr/>
          </p:nvPicPr>
          <p:blipFill>
            <a:blip r:embed="rId3"/>
            <a:stretch/>
          </p:blipFill>
          <p:spPr>
            <a:xfrm>
              <a:off x="7696800" y="4896000"/>
              <a:ext cx="811440" cy="10058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94" name="" descr=""/>
            <p:cNvPicPr/>
            <p:nvPr/>
          </p:nvPicPr>
          <p:blipFill>
            <a:blip r:embed="rId4"/>
            <a:stretch/>
          </p:blipFill>
          <p:spPr>
            <a:xfrm>
              <a:off x="6940800" y="4608000"/>
              <a:ext cx="577440" cy="717840"/>
            </a:xfrm>
            <a:prstGeom prst="rect">
              <a:avLst/>
            </a:prstGeom>
            <a:ln>
              <a:noFill/>
            </a:ln>
          </p:spPr>
        </p:pic>
        <p:sp>
          <p:nvSpPr>
            <p:cNvPr id="95" name="CustomShape 6"/>
            <p:cNvSpPr/>
            <p:nvPr/>
          </p:nvSpPr>
          <p:spPr>
            <a:xfrm flipV="1" rot="10800000">
              <a:off x="8278560" y="4464000"/>
              <a:ext cx="480240" cy="285840"/>
            </a:xfrm>
            <a:custGeom>
              <a:avLst/>
              <a:gdLst/>
              <a:ahLst/>
              <a:rect l="l" t="t" r="r" b="b"/>
              <a:pathLst>
                <a:path w="142" h="147">
                  <a:moveTo>
                    <a:pt x="98" y="21"/>
                  </a:moveTo>
                  <a:cubicBezTo>
                    <a:pt x="64" y="21"/>
                    <a:pt x="36" y="50"/>
                    <a:pt x="36" y="84"/>
                  </a:cubicBezTo>
                  <a:cubicBezTo>
                    <a:pt x="36" y="102"/>
                    <a:pt x="22" y="116"/>
                    <a:pt x="4" y="116"/>
                  </a:cubicBezTo>
                  <a:cubicBezTo>
                    <a:pt x="0" y="116"/>
                    <a:pt x="0" y="116"/>
                    <a:pt x="0" y="116"/>
                  </a:cubicBezTo>
                  <a:cubicBezTo>
                    <a:pt x="0" y="147"/>
                    <a:pt x="0" y="147"/>
                    <a:pt x="0" y="147"/>
                  </a:cubicBezTo>
                  <a:cubicBezTo>
                    <a:pt x="4" y="147"/>
                    <a:pt x="4" y="147"/>
                    <a:pt x="4" y="147"/>
                  </a:cubicBezTo>
                  <a:cubicBezTo>
                    <a:pt x="39" y="147"/>
                    <a:pt x="67" y="119"/>
                    <a:pt x="67" y="84"/>
                  </a:cubicBezTo>
                  <a:cubicBezTo>
                    <a:pt x="67" y="67"/>
                    <a:pt x="81" y="53"/>
                    <a:pt x="98" y="53"/>
                  </a:cubicBezTo>
                  <a:cubicBezTo>
                    <a:pt x="103" y="53"/>
                    <a:pt x="103" y="53"/>
                    <a:pt x="103" y="53"/>
                  </a:cubicBezTo>
                  <a:cubicBezTo>
                    <a:pt x="103" y="73"/>
                    <a:pt x="103" y="73"/>
                    <a:pt x="103" y="73"/>
                  </a:cubicBezTo>
                  <a:cubicBezTo>
                    <a:pt x="142" y="37"/>
                    <a:pt x="142" y="37"/>
                    <a:pt x="142" y="37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103" y="21"/>
                    <a:pt x="103" y="21"/>
                    <a:pt x="103" y="21"/>
                  </a:cubicBezTo>
                  <a:lnTo>
                    <a:pt x="98" y="21"/>
                  </a:lnTo>
                  <a:close/>
                </a:path>
              </a:pathLst>
            </a:custGeom>
            <a:solidFill>
              <a:srgbClr val="fbc02d">
                <a:alpha val="80000"/>
              </a:srgbClr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6" name="CustomShape 7"/>
            <p:cNvSpPr/>
            <p:nvPr/>
          </p:nvSpPr>
          <p:spPr>
            <a:xfrm rot="10800000">
              <a:off x="8501040" y="4673880"/>
              <a:ext cx="285840" cy="249840"/>
            </a:xfrm>
            <a:custGeom>
              <a:avLst/>
              <a:gdLst/>
              <a:ahLst/>
              <a:rect l="l" t="t" r="r" b="b"/>
              <a:pathLst>
                <a:path w="142" h="147">
                  <a:moveTo>
                    <a:pt x="98" y="21"/>
                  </a:moveTo>
                  <a:cubicBezTo>
                    <a:pt x="64" y="21"/>
                    <a:pt x="36" y="50"/>
                    <a:pt x="36" y="84"/>
                  </a:cubicBezTo>
                  <a:cubicBezTo>
                    <a:pt x="36" y="102"/>
                    <a:pt x="22" y="116"/>
                    <a:pt x="4" y="116"/>
                  </a:cubicBezTo>
                  <a:cubicBezTo>
                    <a:pt x="0" y="116"/>
                    <a:pt x="0" y="116"/>
                    <a:pt x="0" y="116"/>
                  </a:cubicBezTo>
                  <a:cubicBezTo>
                    <a:pt x="0" y="147"/>
                    <a:pt x="0" y="147"/>
                    <a:pt x="0" y="147"/>
                  </a:cubicBezTo>
                  <a:cubicBezTo>
                    <a:pt x="4" y="147"/>
                    <a:pt x="4" y="147"/>
                    <a:pt x="4" y="147"/>
                  </a:cubicBezTo>
                  <a:cubicBezTo>
                    <a:pt x="39" y="147"/>
                    <a:pt x="67" y="119"/>
                    <a:pt x="67" y="84"/>
                  </a:cubicBezTo>
                  <a:cubicBezTo>
                    <a:pt x="67" y="67"/>
                    <a:pt x="81" y="53"/>
                    <a:pt x="98" y="53"/>
                  </a:cubicBezTo>
                  <a:cubicBezTo>
                    <a:pt x="103" y="53"/>
                    <a:pt x="103" y="53"/>
                    <a:pt x="103" y="53"/>
                  </a:cubicBezTo>
                  <a:cubicBezTo>
                    <a:pt x="103" y="73"/>
                    <a:pt x="103" y="73"/>
                    <a:pt x="103" y="73"/>
                  </a:cubicBezTo>
                  <a:cubicBezTo>
                    <a:pt x="142" y="37"/>
                    <a:pt x="142" y="37"/>
                    <a:pt x="142" y="37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103" y="21"/>
                    <a:pt x="103" y="21"/>
                    <a:pt x="103" y="21"/>
                  </a:cubicBezTo>
                  <a:lnTo>
                    <a:pt x="98" y="21"/>
                  </a:lnTo>
                  <a:close/>
                </a:path>
              </a:pathLst>
            </a:custGeom>
            <a:solidFill>
              <a:srgbClr val="fbc02d">
                <a:alpha val="80000"/>
              </a:srgbClr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7" dur="25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nodeType="click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12" dur="25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1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000000"/>
            </a:gs>
            <a:gs pos="100000">
              <a:srgbClr val="085060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504000" y="300960"/>
            <a:ext cx="9069480" cy="1260360"/>
          </a:xfrm>
          <a:prstGeom prst="rect">
            <a:avLst/>
          </a:prstGeom>
          <a:noFill/>
          <a:ln w="360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en-IN" sz="4400" spc="-1" strike="noStrike">
                <a:solidFill>
                  <a:srgbClr val="cccccc"/>
                </a:solidFill>
                <a:latin typeface="Open Sans Condensed"/>
                <a:ea typeface="DejaVu Sans"/>
              </a:rPr>
              <a:t>BENEFÍCIOS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504000" y="1768680"/>
            <a:ext cx="9069480" cy="438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Aft>
                <a:spcPts val="1412"/>
              </a:spcAft>
            </a:pPr>
            <a:endParaRPr b="0" lang="pt-BR" sz="18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Aft>
                <a:spcPts val="1412"/>
              </a:spcAft>
              <a:buClr>
                <a:srgbClr val="cccccc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cccccc"/>
                </a:solidFill>
                <a:latin typeface="Open Sans"/>
                <a:ea typeface="DejaVu Sans"/>
              </a:rPr>
              <a:t>Experiência do cliente – Fluidez e rapidez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2"/>
              </a:spcAft>
            </a:pPr>
            <a:endParaRPr b="0" lang="pt-BR" sz="32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Aft>
                <a:spcPts val="1412"/>
              </a:spcAft>
              <a:buClr>
                <a:srgbClr val="cccccc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cccccc"/>
                </a:solidFill>
                <a:latin typeface="Open Sans"/>
                <a:ea typeface="DejaVu Sans"/>
              </a:rPr>
              <a:t>Assertividade – ‘Ativo’ pelo e para colaborador correto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99" name="CustomShape 3"/>
          <p:cNvSpPr/>
          <p:nvPr/>
        </p:nvSpPr>
        <p:spPr>
          <a:xfrm>
            <a:off x="0" y="6768000"/>
            <a:ext cx="4965840" cy="78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marL="230400">
              <a:lnSpc>
                <a:spcPct val="100000"/>
              </a:lnSpc>
            </a:pPr>
            <a:r>
              <a:rPr b="0" lang="en-IN" sz="1800" spc="-1" strike="noStrike">
                <a:solidFill>
                  <a:srgbClr val="cccccc"/>
                </a:solidFill>
                <a:latin typeface="Open Sans"/>
                <a:ea typeface="Droid Sans Fallback"/>
              </a:rPr>
              <a:t>FTP CHECKER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00" name="CustomShape 4"/>
          <p:cNvSpPr/>
          <p:nvPr/>
        </p:nvSpPr>
        <p:spPr>
          <a:xfrm>
            <a:off x="5112000" y="6768000"/>
            <a:ext cx="4965840" cy="78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algn="r">
              <a:lnSpc>
                <a:spcPct val="100000"/>
              </a:lnSpc>
            </a:pPr>
            <a:r>
              <a:rPr b="0" lang="en-IN" sz="1800" spc="-1" strike="noStrike">
                <a:solidFill>
                  <a:srgbClr val="cccccc"/>
                </a:solidFill>
                <a:latin typeface="Open Sans"/>
                <a:ea typeface="Droid Sans Fallback"/>
              </a:rPr>
              <a:t>RONALDO MARQUES    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101" name="" descr=""/>
          <p:cNvPicPr/>
          <p:nvPr/>
        </p:nvPicPr>
        <p:blipFill>
          <a:blip r:embed="rId1"/>
          <a:stretch/>
        </p:blipFill>
        <p:spPr>
          <a:xfrm>
            <a:off x="7488000" y="2216880"/>
            <a:ext cx="1931040" cy="1092960"/>
          </a:xfrm>
          <a:prstGeom prst="rect">
            <a:avLst/>
          </a:prstGeom>
          <a:ln>
            <a:noFill/>
          </a:ln>
        </p:spPr>
      </p:pic>
      <p:pic>
        <p:nvPicPr>
          <p:cNvPr id="102" name="" descr=""/>
          <p:cNvPicPr/>
          <p:nvPr/>
        </p:nvPicPr>
        <p:blipFill>
          <a:blip r:embed="rId2"/>
          <a:stretch/>
        </p:blipFill>
        <p:spPr>
          <a:xfrm>
            <a:off x="7488360" y="4460400"/>
            <a:ext cx="1977480" cy="12614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8" dur="indefinite" restart="never" nodeType="tmRoot">
          <p:childTnLst>
            <p:seq>
              <p:cTn id="19" dur="indefinite" nodeType="mainSeq">
                <p:childTnLst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nodeType="click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24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nodeType="click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29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000000"/>
            </a:gs>
            <a:gs pos="100000">
              <a:srgbClr val="085060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504000" y="300960"/>
            <a:ext cx="9069480" cy="1260360"/>
          </a:xfrm>
          <a:prstGeom prst="rect">
            <a:avLst/>
          </a:prstGeom>
          <a:noFill/>
          <a:ln w="360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en-IN" sz="4400" spc="-1" strike="noStrike">
                <a:solidFill>
                  <a:srgbClr val="cccccc"/>
                </a:solidFill>
                <a:latin typeface="Open Sans Condensed"/>
                <a:ea typeface="DejaVu Sans"/>
              </a:rPr>
              <a:t>SOLUÇÃO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04" name="CustomShape 2"/>
          <p:cNvSpPr/>
          <p:nvPr/>
        </p:nvSpPr>
        <p:spPr>
          <a:xfrm>
            <a:off x="513360" y="1749960"/>
            <a:ext cx="9069480" cy="438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Aft>
                <a:spcPts val="1412"/>
              </a:spcAft>
              <a:buClr>
                <a:srgbClr val="cccccc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cccccc"/>
                </a:solidFill>
                <a:latin typeface="Open Sans"/>
                <a:ea typeface="DejaVu Sans"/>
              </a:rPr>
              <a:t>Constante conferência em cada integração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2"/>
              </a:spcAft>
            </a:pPr>
            <a:r>
              <a:rPr b="0" lang="en-IN" sz="1820" spc="-1" strike="noStrike">
                <a:solidFill>
                  <a:srgbClr val="cccccc"/>
                </a:solidFill>
                <a:latin typeface="Open Sans"/>
                <a:ea typeface="DejaVu Sans"/>
              </a:rPr>
              <a:t>(projeto-cliente </a:t>
            </a:r>
            <a:r>
              <a:rPr b="0" lang="en-IN" sz="1820" spc="-1" strike="noStrike">
                <a:solidFill>
                  <a:srgbClr val="cccccc"/>
                </a:solidFill>
                <a:latin typeface="Times New Roman"/>
                <a:ea typeface="Times New Roman"/>
              </a:rPr>
              <a:t>↔</a:t>
            </a:r>
            <a:r>
              <a:rPr b="0" lang="en-IN" sz="1820" spc="-1" strike="noStrike">
                <a:solidFill>
                  <a:srgbClr val="cccccc"/>
                </a:solidFill>
                <a:latin typeface="Open Sans"/>
                <a:ea typeface="Times New Roman"/>
              </a:rPr>
              <a:t> distribuidora)</a:t>
            </a:r>
            <a:endParaRPr b="0" lang="pt-BR" sz="182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2"/>
              </a:spcAft>
            </a:pPr>
            <a:endParaRPr b="0" lang="pt-BR" sz="182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2"/>
              </a:spcAft>
            </a:pPr>
            <a:endParaRPr b="0" lang="pt-BR" sz="182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Aft>
                <a:spcPts val="1412"/>
              </a:spcAft>
              <a:buClr>
                <a:srgbClr val="cccccc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cccccc"/>
                </a:solidFill>
                <a:latin typeface="Open Sans"/>
                <a:ea typeface="Droid Sans Fallback"/>
              </a:rPr>
              <a:t>Convergência dos resultados a </a:t>
            </a:r>
            <a:r>
              <a:rPr b="0" lang="en-IN" sz="3200" spc="-1" strike="noStrike" u="sng">
                <a:solidFill>
                  <a:srgbClr val="cccccc"/>
                </a:solidFill>
                <a:uFillTx/>
                <a:latin typeface="Open Sans"/>
                <a:ea typeface="Droid Sans Fallback"/>
              </a:rPr>
              <a:t>um</a:t>
            </a:r>
            <a:r>
              <a:rPr b="0" lang="en-IN" sz="3200" spc="-1" strike="noStrike">
                <a:solidFill>
                  <a:srgbClr val="cccccc"/>
                </a:solidFill>
                <a:latin typeface="Open Sans"/>
                <a:ea typeface="Droid Sans Fallback"/>
              </a:rPr>
              <a:t> ponto de acesso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2"/>
              </a:spcAft>
            </a:pPr>
            <a:r>
              <a:rPr b="0" lang="en-IN" sz="1820" spc="-1" strike="noStrike">
                <a:solidFill>
                  <a:srgbClr val="cccccc"/>
                </a:solidFill>
                <a:latin typeface="Open Sans"/>
                <a:ea typeface="Droid Sans Fallback"/>
              </a:rPr>
              <a:t>(acesso via web)</a:t>
            </a:r>
            <a:endParaRPr b="0" lang="pt-BR" sz="1820" spc="-1" strike="noStrike">
              <a:latin typeface="Arial"/>
            </a:endParaRPr>
          </a:p>
        </p:txBody>
      </p:sp>
      <p:sp>
        <p:nvSpPr>
          <p:cNvPr id="105" name="CustomShape 3"/>
          <p:cNvSpPr/>
          <p:nvPr/>
        </p:nvSpPr>
        <p:spPr>
          <a:xfrm>
            <a:off x="0" y="6768000"/>
            <a:ext cx="4965840" cy="78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marL="230400">
              <a:lnSpc>
                <a:spcPct val="100000"/>
              </a:lnSpc>
            </a:pPr>
            <a:r>
              <a:rPr b="0" lang="en-IN" sz="1800" spc="-1" strike="noStrike">
                <a:solidFill>
                  <a:srgbClr val="cccccc"/>
                </a:solidFill>
                <a:latin typeface="Open Sans"/>
                <a:ea typeface="Droid Sans Fallback"/>
              </a:rPr>
              <a:t>FTP CHECKER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06" name="CustomShape 4"/>
          <p:cNvSpPr/>
          <p:nvPr/>
        </p:nvSpPr>
        <p:spPr>
          <a:xfrm>
            <a:off x="5112000" y="6768000"/>
            <a:ext cx="4965840" cy="78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algn="r">
              <a:lnSpc>
                <a:spcPct val="100000"/>
              </a:lnSpc>
            </a:pPr>
            <a:r>
              <a:rPr b="0" lang="en-IN" sz="1800" spc="-1" strike="noStrike">
                <a:solidFill>
                  <a:srgbClr val="cccccc"/>
                </a:solidFill>
                <a:latin typeface="Open Sans"/>
                <a:ea typeface="Droid Sans Fallback"/>
              </a:rPr>
              <a:t>RONALDO MARQUES    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107" name="" descr=""/>
          <p:cNvPicPr/>
          <p:nvPr/>
        </p:nvPicPr>
        <p:blipFill>
          <a:blip r:embed="rId1"/>
          <a:stretch/>
        </p:blipFill>
        <p:spPr>
          <a:xfrm>
            <a:off x="7212960" y="2340000"/>
            <a:ext cx="2288880" cy="1268640"/>
          </a:xfrm>
          <a:prstGeom prst="rect">
            <a:avLst/>
          </a:prstGeom>
          <a:ln>
            <a:noFill/>
          </a:ln>
        </p:spPr>
      </p:pic>
      <p:pic>
        <p:nvPicPr>
          <p:cNvPr id="108" name="" descr=""/>
          <p:cNvPicPr/>
          <p:nvPr/>
        </p:nvPicPr>
        <p:blipFill>
          <a:blip r:embed="rId2"/>
          <a:stretch/>
        </p:blipFill>
        <p:spPr>
          <a:xfrm>
            <a:off x="6696000" y="4860000"/>
            <a:ext cx="2917440" cy="7178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0" dur="indefinite" restart="never" nodeType="tmRoot">
          <p:childTnLst>
            <p:seq>
              <p:cTn id="31" dur="indefinite" nodeType="mainSeq">
                <p:childTnLst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nodeType="click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36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nodeType="click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41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000000"/>
            </a:gs>
            <a:gs pos="100000">
              <a:srgbClr val="085060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" descr=""/>
          <p:cNvPicPr/>
          <p:nvPr/>
        </p:nvPicPr>
        <p:blipFill>
          <a:blip r:embed="rId1"/>
          <a:stretch/>
        </p:blipFill>
        <p:spPr>
          <a:xfrm>
            <a:off x="2637000" y="1883880"/>
            <a:ext cx="4792680" cy="4792680"/>
          </a:xfrm>
          <a:prstGeom prst="rect">
            <a:avLst/>
          </a:prstGeom>
          <a:ln>
            <a:noFill/>
          </a:ln>
        </p:spPr>
      </p:pic>
      <p:pic>
        <p:nvPicPr>
          <p:cNvPr id="110" name="" descr=""/>
          <p:cNvPicPr/>
          <p:nvPr/>
        </p:nvPicPr>
        <p:blipFill>
          <a:blip r:embed="rId2"/>
          <a:stretch/>
        </p:blipFill>
        <p:spPr>
          <a:xfrm>
            <a:off x="2637000" y="1883880"/>
            <a:ext cx="4792680" cy="4792680"/>
          </a:xfrm>
          <a:prstGeom prst="rect">
            <a:avLst/>
          </a:prstGeom>
          <a:ln>
            <a:noFill/>
          </a:ln>
        </p:spPr>
      </p:pic>
      <p:pic>
        <p:nvPicPr>
          <p:cNvPr id="111" name="" descr=""/>
          <p:cNvPicPr/>
          <p:nvPr/>
        </p:nvPicPr>
        <p:blipFill>
          <a:blip r:embed="rId3"/>
          <a:stretch/>
        </p:blipFill>
        <p:spPr>
          <a:xfrm>
            <a:off x="2637000" y="1879920"/>
            <a:ext cx="4792680" cy="4800240"/>
          </a:xfrm>
          <a:prstGeom prst="rect">
            <a:avLst/>
          </a:prstGeom>
          <a:ln>
            <a:noFill/>
          </a:ln>
        </p:spPr>
      </p:pic>
      <p:sp>
        <p:nvSpPr>
          <p:cNvPr id="112" name="CustomShape 1"/>
          <p:cNvSpPr/>
          <p:nvPr/>
        </p:nvSpPr>
        <p:spPr>
          <a:xfrm>
            <a:off x="504000" y="300960"/>
            <a:ext cx="9069480" cy="1260360"/>
          </a:xfrm>
          <a:prstGeom prst="rect">
            <a:avLst/>
          </a:prstGeom>
          <a:noFill/>
          <a:ln w="360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en-IN" sz="4400" spc="-1" strike="noStrike">
                <a:solidFill>
                  <a:srgbClr val="cccccc"/>
                </a:solidFill>
                <a:latin typeface="Open Sans Condensed"/>
                <a:ea typeface="DejaVu Sans"/>
              </a:rPr>
              <a:t>SOLUÇÃO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13" name="CustomShape 2"/>
          <p:cNvSpPr/>
          <p:nvPr/>
        </p:nvSpPr>
        <p:spPr>
          <a:xfrm>
            <a:off x="0" y="6768000"/>
            <a:ext cx="4965840" cy="78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marL="230400">
              <a:lnSpc>
                <a:spcPct val="100000"/>
              </a:lnSpc>
            </a:pPr>
            <a:r>
              <a:rPr b="0" lang="en-IN" sz="1800" spc="-1" strike="noStrike">
                <a:solidFill>
                  <a:srgbClr val="cccccc"/>
                </a:solidFill>
                <a:latin typeface="Open Sans"/>
                <a:ea typeface="Droid Sans Fallback"/>
              </a:rPr>
              <a:t>FTP CHECKER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14" name="CustomShape 3"/>
          <p:cNvSpPr/>
          <p:nvPr/>
        </p:nvSpPr>
        <p:spPr>
          <a:xfrm>
            <a:off x="5112000" y="6768000"/>
            <a:ext cx="4965840" cy="78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algn="r">
              <a:lnSpc>
                <a:spcPct val="100000"/>
              </a:lnSpc>
            </a:pPr>
            <a:r>
              <a:rPr b="0" lang="en-IN" sz="1800" spc="-1" strike="noStrike">
                <a:solidFill>
                  <a:srgbClr val="cccccc"/>
                </a:solidFill>
                <a:latin typeface="Open Sans"/>
                <a:ea typeface="Droid Sans Fallback"/>
              </a:rPr>
              <a:t>RONALDO MARQUES    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115" name="" descr=""/>
          <p:cNvPicPr/>
          <p:nvPr/>
        </p:nvPicPr>
        <p:blipFill>
          <a:blip r:embed="rId4"/>
          <a:stretch/>
        </p:blipFill>
        <p:spPr>
          <a:xfrm>
            <a:off x="2637000" y="1883880"/>
            <a:ext cx="4792680" cy="47926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2" dur="indefinite" restart="never" nodeType="tmRoot">
          <p:childTnLst>
            <p:seq>
              <p:cTn id="43" dur="indefinite" nodeType="mainSeq">
                <p:childTnLst>
                  <p:par>
                    <p:cTn id="44" fill="hold">
                      <p:stCondLst>
                        <p:cond delay="0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nodeType="afterEffect" fill="hold" presetClass="entr" presetID="1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1"/>
                            </p:stCondLst>
                            <p:childTnLst>
                              <p:par>
                                <p:cTn id="49" nodeType="afterEffect" fill="hold" presetClass="entr" presetID="1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set>
                                <p:cBhvr>
                                  <p:cTn id="51" dur="1" fill="hold">
                                    <p:stCondLst>
                                      <p:cond delay="2000"/>
                                    </p:stCondLst>
                                  </p:cTn>
                                  <p:tgtEl>
                                    <p:spTgt spid="115"/>
                                  </p:tgtEl>
                                  <p:attrNameLst>
                                    <p:attrName>style.visibility</p:attrName>
                                  </p:attrNameLst>
                                </p:cBhvr>
                                <p:to>
                                  <p:strVal val="hidden"/>
                                </p:to>
                              </p:set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502"/>
                            </p:stCondLst>
                            <p:childTnLst>
                              <p:par>
                                <p:cTn id="53" nodeType="afterEffect" fill="hold" presetClass="entr" presetID="1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set>
                                <p:cBhvr>
                                  <p:cTn id="55" dur="1" fill="hold">
                                    <p:stCondLst>
                                      <p:cond delay="1000"/>
                                    </p:stCondLst>
                                  </p:cTn>
                                  <p:tgtEl>
                                    <p:spTgt spid="111"/>
                                  </p:tgtEl>
                                  <p:attrNameLst>
                                    <p:attrName>style.visibility</p:attrName>
                                  </p:attrNameLst>
                                </p:cBhvr>
                                <p:to>
                                  <p:strVal val="hidden"/>
                                </p:to>
                              </p:set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502"/>
                            </p:stCondLst>
                            <p:childTnLst>
                              <p:par>
                                <p:cTn id="57" nodeType="afterEffect" fill="hold" presetClass="entr" presetID="1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set>
                                <p:cBhvr>
                                  <p:cTn id="59" dur="1" fill="hold">
                                    <p:stCondLst>
                                      <p:cond delay="1000"/>
                                    </p:stCondLst>
                                  </p:cTn>
                                  <p:tgtEl>
                                    <p:spTgt spid="110"/>
                                  </p:tgtEl>
                                  <p:attrNameLst>
                                    <p:attrName>style.visibility</p:attrName>
                                  </p:attrNameLst>
                                </p:cBhvr>
                                <p:to>
                                  <p:strVal val="hidden"/>
                                </p:to>
                              </p:set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000000"/>
            </a:gs>
            <a:gs pos="100000">
              <a:srgbClr val="085060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504000" y="300960"/>
            <a:ext cx="9069480" cy="1260360"/>
          </a:xfrm>
          <a:prstGeom prst="rect">
            <a:avLst/>
          </a:prstGeom>
          <a:noFill/>
          <a:ln w="360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en-IN" sz="4400" spc="-1" strike="noStrike">
                <a:solidFill>
                  <a:srgbClr val="cccccc"/>
                </a:solidFill>
                <a:latin typeface="Open Sans Condensed"/>
                <a:ea typeface="DejaVu Sans"/>
              </a:rPr>
              <a:t>ARQUITETURA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17" name="CustomShape 2"/>
          <p:cNvSpPr/>
          <p:nvPr/>
        </p:nvSpPr>
        <p:spPr>
          <a:xfrm>
            <a:off x="513360" y="1740600"/>
            <a:ext cx="9069480" cy="777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1840">
              <a:lnSpc>
                <a:spcPct val="100000"/>
              </a:lnSpc>
              <a:spcAft>
                <a:spcPts val="1412"/>
              </a:spcAft>
              <a:buClr>
                <a:srgbClr val="cccccc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cccccc"/>
                </a:solidFill>
                <a:latin typeface="Open Sans"/>
                <a:ea typeface="DejaVu Sans"/>
              </a:rPr>
              <a:t>Software web </a:t>
            </a:r>
            <a:r>
              <a:rPr b="1" i="1" lang="en-IN" sz="3200" spc="-1" strike="noStrike">
                <a:solidFill>
                  <a:srgbClr val="cccccc"/>
                </a:solidFill>
                <a:latin typeface="Open Sans"/>
                <a:ea typeface="DejaVu Sans"/>
              </a:rPr>
              <a:t>backend multi-thread</a:t>
            </a:r>
            <a:r>
              <a:rPr b="0" lang="en-IN" sz="3200" spc="-1" strike="noStrike">
                <a:solidFill>
                  <a:srgbClr val="cccccc"/>
                </a:solidFill>
                <a:latin typeface="Open Sans"/>
                <a:ea typeface="DejaVu Sans"/>
              </a:rPr>
              <a:t> 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18" name="CustomShape 3"/>
          <p:cNvSpPr/>
          <p:nvPr/>
        </p:nvSpPr>
        <p:spPr>
          <a:xfrm>
            <a:off x="0" y="6768000"/>
            <a:ext cx="4965840" cy="78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marL="230400">
              <a:lnSpc>
                <a:spcPct val="100000"/>
              </a:lnSpc>
            </a:pPr>
            <a:r>
              <a:rPr b="0" lang="en-IN" sz="1800" spc="-1" strike="noStrike">
                <a:solidFill>
                  <a:srgbClr val="cccccc"/>
                </a:solidFill>
                <a:latin typeface="Open Sans"/>
                <a:ea typeface="Droid Sans Fallback"/>
              </a:rPr>
              <a:t>FTP CHECKER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19" name="CustomShape 4"/>
          <p:cNvSpPr/>
          <p:nvPr/>
        </p:nvSpPr>
        <p:spPr>
          <a:xfrm>
            <a:off x="5112000" y="6768000"/>
            <a:ext cx="4965840" cy="78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algn="r">
              <a:lnSpc>
                <a:spcPct val="100000"/>
              </a:lnSpc>
            </a:pPr>
            <a:r>
              <a:rPr b="0" lang="en-IN" sz="1800" spc="-1" strike="noStrike">
                <a:solidFill>
                  <a:srgbClr val="cccccc"/>
                </a:solidFill>
                <a:latin typeface="Open Sans"/>
                <a:ea typeface="Droid Sans Fallback"/>
              </a:rPr>
              <a:t>RONALDO MARQUES    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20" name="CustomShape 5"/>
          <p:cNvSpPr/>
          <p:nvPr/>
        </p:nvSpPr>
        <p:spPr>
          <a:xfrm>
            <a:off x="4032720" y="2521080"/>
            <a:ext cx="2517840" cy="4173840"/>
          </a:xfrm>
          <a:custGeom>
            <a:avLst/>
            <a:gdLst/>
            <a:ahLst/>
            <a:rect l="l" t="t" r="r" b="b"/>
            <a:pathLst>
              <a:path w="7002" h="11602">
                <a:moveTo>
                  <a:pt x="686" y="0"/>
                </a:moveTo>
                <a:lnTo>
                  <a:pt x="687" y="0"/>
                </a:lnTo>
                <a:cubicBezTo>
                  <a:pt x="566" y="0"/>
                  <a:pt x="448" y="32"/>
                  <a:pt x="343" y="92"/>
                </a:cubicBezTo>
                <a:cubicBezTo>
                  <a:pt x="239" y="152"/>
                  <a:pt x="152" y="239"/>
                  <a:pt x="92" y="343"/>
                </a:cubicBezTo>
                <a:cubicBezTo>
                  <a:pt x="32" y="448"/>
                  <a:pt x="0" y="566"/>
                  <a:pt x="0" y="687"/>
                </a:cubicBezTo>
                <a:lnTo>
                  <a:pt x="0" y="10914"/>
                </a:lnTo>
                <a:lnTo>
                  <a:pt x="0" y="10914"/>
                </a:lnTo>
                <a:cubicBezTo>
                  <a:pt x="0" y="11035"/>
                  <a:pt x="32" y="11153"/>
                  <a:pt x="92" y="11258"/>
                </a:cubicBezTo>
                <a:cubicBezTo>
                  <a:pt x="152" y="11362"/>
                  <a:pt x="239" y="11449"/>
                  <a:pt x="343" y="11509"/>
                </a:cubicBezTo>
                <a:cubicBezTo>
                  <a:pt x="448" y="11569"/>
                  <a:pt x="566" y="11601"/>
                  <a:pt x="687" y="11601"/>
                </a:cubicBezTo>
                <a:lnTo>
                  <a:pt x="6314" y="11601"/>
                </a:lnTo>
                <a:lnTo>
                  <a:pt x="6314" y="11601"/>
                </a:lnTo>
                <a:cubicBezTo>
                  <a:pt x="6435" y="11601"/>
                  <a:pt x="6553" y="11569"/>
                  <a:pt x="6658" y="11509"/>
                </a:cubicBezTo>
                <a:cubicBezTo>
                  <a:pt x="6762" y="11449"/>
                  <a:pt x="6849" y="11362"/>
                  <a:pt x="6909" y="11258"/>
                </a:cubicBezTo>
                <a:cubicBezTo>
                  <a:pt x="6969" y="11153"/>
                  <a:pt x="7001" y="11035"/>
                  <a:pt x="7001" y="10914"/>
                </a:cubicBezTo>
                <a:lnTo>
                  <a:pt x="7001" y="686"/>
                </a:lnTo>
                <a:lnTo>
                  <a:pt x="7001" y="687"/>
                </a:lnTo>
                <a:lnTo>
                  <a:pt x="7001" y="687"/>
                </a:lnTo>
                <a:cubicBezTo>
                  <a:pt x="7001" y="566"/>
                  <a:pt x="6969" y="448"/>
                  <a:pt x="6909" y="343"/>
                </a:cubicBezTo>
                <a:cubicBezTo>
                  <a:pt x="6849" y="239"/>
                  <a:pt x="6762" y="152"/>
                  <a:pt x="6658" y="92"/>
                </a:cubicBezTo>
                <a:cubicBezTo>
                  <a:pt x="6553" y="32"/>
                  <a:pt x="6435" y="0"/>
                  <a:pt x="6314" y="0"/>
                </a:cubicBezTo>
                <a:lnTo>
                  <a:pt x="686" y="0"/>
                </a:lnTo>
              </a:path>
            </a:pathLst>
          </a:custGeom>
          <a:solidFill>
            <a:srgbClr val="c5cae9"/>
          </a:solidFill>
          <a:ln>
            <a:solidFill>
              <a:srgbClr val="7986cb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700" spc="-1" strike="noStrike">
                <a:solidFill>
                  <a:srgbClr val="000000"/>
                </a:solidFill>
                <a:latin typeface="Arial"/>
                <a:ea typeface="DejaVu Sans"/>
              </a:rPr>
              <a:t>Servidor de aplicações</a:t>
            </a:r>
            <a:endParaRPr b="0" lang="pt-BR" sz="17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Arial"/>
                <a:ea typeface="DejaVu Sans"/>
              </a:rPr>
              <a:t>Heroku</a:t>
            </a: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</p:txBody>
      </p:sp>
      <p:sp>
        <p:nvSpPr>
          <p:cNvPr id="121" name="CustomShape 6"/>
          <p:cNvSpPr/>
          <p:nvPr/>
        </p:nvSpPr>
        <p:spPr>
          <a:xfrm>
            <a:off x="4608360" y="3313080"/>
            <a:ext cx="1726200" cy="2485800"/>
          </a:xfrm>
          <a:custGeom>
            <a:avLst/>
            <a:gdLst/>
            <a:ahLst/>
            <a:rect l="l" t="t" r="r" b="b"/>
            <a:pathLst>
              <a:path w="4803" h="6913">
                <a:moveTo>
                  <a:pt x="800" y="0"/>
                </a:moveTo>
                <a:lnTo>
                  <a:pt x="800" y="0"/>
                </a:lnTo>
                <a:cubicBezTo>
                  <a:pt x="660" y="0"/>
                  <a:pt x="522" y="37"/>
                  <a:pt x="400" y="107"/>
                </a:cubicBezTo>
                <a:cubicBezTo>
                  <a:pt x="279" y="177"/>
                  <a:pt x="177" y="279"/>
                  <a:pt x="107" y="400"/>
                </a:cubicBezTo>
                <a:cubicBezTo>
                  <a:pt x="37" y="522"/>
                  <a:pt x="0" y="660"/>
                  <a:pt x="0" y="800"/>
                </a:cubicBezTo>
                <a:lnTo>
                  <a:pt x="0" y="6111"/>
                </a:lnTo>
                <a:lnTo>
                  <a:pt x="0" y="6112"/>
                </a:lnTo>
                <a:cubicBezTo>
                  <a:pt x="0" y="6252"/>
                  <a:pt x="37" y="6390"/>
                  <a:pt x="107" y="6512"/>
                </a:cubicBezTo>
                <a:cubicBezTo>
                  <a:pt x="177" y="6633"/>
                  <a:pt x="279" y="6735"/>
                  <a:pt x="400" y="6805"/>
                </a:cubicBezTo>
                <a:cubicBezTo>
                  <a:pt x="522" y="6875"/>
                  <a:pt x="660" y="6912"/>
                  <a:pt x="800" y="6912"/>
                </a:cubicBezTo>
                <a:lnTo>
                  <a:pt x="4001" y="6912"/>
                </a:lnTo>
                <a:lnTo>
                  <a:pt x="4002" y="6912"/>
                </a:lnTo>
                <a:cubicBezTo>
                  <a:pt x="4142" y="6912"/>
                  <a:pt x="4280" y="6875"/>
                  <a:pt x="4402" y="6805"/>
                </a:cubicBezTo>
                <a:cubicBezTo>
                  <a:pt x="4523" y="6735"/>
                  <a:pt x="4625" y="6633"/>
                  <a:pt x="4695" y="6512"/>
                </a:cubicBezTo>
                <a:cubicBezTo>
                  <a:pt x="4765" y="6390"/>
                  <a:pt x="4802" y="6252"/>
                  <a:pt x="4802" y="6112"/>
                </a:cubicBezTo>
                <a:lnTo>
                  <a:pt x="4802" y="800"/>
                </a:lnTo>
                <a:lnTo>
                  <a:pt x="4802" y="800"/>
                </a:lnTo>
                <a:lnTo>
                  <a:pt x="4802" y="800"/>
                </a:lnTo>
                <a:cubicBezTo>
                  <a:pt x="4802" y="660"/>
                  <a:pt x="4765" y="522"/>
                  <a:pt x="4695" y="400"/>
                </a:cubicBezTo>
                <a:cubicBezTo>
                  <a:pt x="4625" y="279"/>
                  <a:pt x="4523" y="177"/>
                  <a:pt x="4402" y="107"/>
                </a:cubicBezTo>
                <a:cubicBezTo>
                  <a:pt x="4280" y="37"/>
                  <a:pt x="4142" y="0"/>
                  <a:pt x="4002" y="0"/>
                </a:cubicBezTo>
                <a:lnTo>
                  <a:pt x="800" y="0"/>
                </a:lnTo>
              </a:path>
            </a:pathLst>
          </a:custGeom>
          <a:solidFill>
            <a:srgbClr val="ffe0b2"/>
          </a:solidFill>
          <a:ln>
            <a:solidFill>
              <a:srgbClr val="fb8c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700" spc="-1" strike="noStrike">
                <a:solidFill>
                  <a:srgbClr val="000000"/>
                </a:solidFill>
                <a:latin typeface="Arial"/>
                <a:ea typeface="DejaVu Sans"/>
              </a:rPr>
              <a:t>Aplicação</a:t>
            </a:r>
            <a:endParaRPr b="0" lang="pt-BR" sz="17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Arial"/>
                <a:ea typeface="DejaVu Sans"/>
              </a:rPr>
              <a:t>Java 11</a:t>
            </a: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</p:txBody>
      </p:sp>
      <p:pic>
        <p:nvPicPr>
          <p:cNvPr id="122" name="" descr=""/>
          <p:cNvPicPr/>
          <p:nvPr/>
        </p:nvPicPr>
        <p:blipFill>
          <a:blip r:embed="rId1"/>
          <a:stretch/>
        </p:blipFill>
        <p:spPr>
          <a:xfrm>
            <a:off x="4778640" y="4105080"/>
            <a:ext cx="547560" cy="547560"/>
          </a:xfrm>
          <a:prstGeom prst="rect">
            <a:avLst/>
          </a:prstGeom>
          <a:ln>
            <a:noFill/>
          </a:ln>
        </p:spPr>
      </p:pic>
      <p:pic>
        <p:nvPicPr>
          <p:cNvPr id="123" name="" descr=""/>
          <p:cNvPicPr/>
          <p:nvPr/>
        </p:nvPicPr>
        <p:blipFill>
          <a:blip r:embed="rId2"/>
          <a:stretch/>
        </p:blipFill>
        <p:spPr>
          <a:xfrm>
            <a:off x="5616360" y="4285080"/>
            <a:ext cx="547560" cy="547560"/>
          </a:xfrm>
          <a:prstGeom prst="rect">
            <a:avLst/>
          </a:prstGeom>
          <a:ln>
            <a:noFill/>
          </a:ln>
        </p:spPr>
      </p:pic>
      <p:pic>
        <p:nvPicPr>
          <p:cNvPr id="124" name="" descr=""/>
          <p:cNvPicPr/>
          <p:nvPr/>
        </p:nvPicPr>
        <p:blipFill>
          <a:blip r:embed="rId3"/>
          <a:stretch/>
        </p:blipFill>
        <p:spPr>
          <a:xfrm>
            <a:off x="5616360" y="4969080"/>
            <a:ext cx="547560" cy="5475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000000"/>
            </a:gs>
            <a:gs pos="100000">
              <a:srgbClr val="085060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504000" y="300960"/>
            <a:ext cx="9069480" cy="1260360"/>
          </a:xfrm>
          <a:prstGeom prst="rect">
            <a:avLst/>
          </a:prstGeom>
          <a:noFill/>
          <a:ln w="360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en-IN" sz="4400" spc="-1" strike="noStrike">
                <a:solidFill>
                  <a:srgbClr val="cccccc"/>
                </a:solidFill>
                <a:latin typeface="Open Sans Condensed"/>
                <a:ea typeface="DejaVu Sans"/>
              </a:rPr>
              <a:t>ARQUITETURA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26" name="CustomShape 2"/>
          <p:cNvSpPr/>
          <p:nvPr/>
        </p:nvSpPr>
        <p:spPr>
          <a:xfrm>
            <a:off x="513360" y="1740600"/>
            <a:ext cx="9069480" cy="777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1840">
              <a:lnSpc>
                <a:spcPct val="100000"/>
              </a:lnSpc>
              <a:spcAft>
                <a:spcPts val="1412"/>
              </a:spcAft>
              <a:buClr>
                <a:srgbClr val="cccccc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cccccc"/>
                </a:solidFill>
                <a:latin typeface="Open Sans"/>
                <a:ea typeface="Droid Sans Fallback"/>
              </a:rPr>
              <a:t>Banco de dados relacional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27" name="CustomShape 3"/>
          <p:cNvSpPr/>
          <p:nvPr/>
        </p:nvSpPr>
        <p:spPr>
          <a:xfrm>
            <a:off x="0" y="6768000"/>
            <a:ext cx="4965840" cy="78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marL="230400">
              <a:lnSpc>
                <a:spcPct val="100000"/>
              </a:lnSpc>
            </a:pPr>
            <a:r>
              <a:rPr b="0" lang="en-IN" sz="1800" spc="-1" strike="noStrike">
                <a:solidFill>
                  <a:srgbClr val="cccccc"/>
                </a:solidFill>
                <a:latin typeface="Open Sans"/>
                <a:ea typeface="Droid Sans Fallback"/>
              </a:rPr>
              <a:t>FTP CHECKER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28" name="CustomShape 4"/>
          <p:cNvSpPr/>
          <p:nvPr/>
        </p:nvSpPr>
        <p:spPr>
          <a:xfrm>
            <a:off x="5112000" y="6768000"/>
            <a:ext cx="4965840" cy="78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algn="r">
              <a:lnSpc>
                <a:spcPct val="100000"/>
              </a:lnSpc>
            </a:pPr>
            <a:r>
              <a:rPr b="0" lang="en-IN" sz="1800" spc="-1" strike="noStrike">
                <a:solidFill>
                  <a:srgbClr val="cccccc"/>
                </a:solidFill>
                <a:latin typeface="Open Sans"/>
                <a:ea typeface="Droid Sans Fallback"/>
              </a:rPr>
              <a:t>RONALDO MARQUES    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29" name="CustomShape 5"/>
          <p:cNvSpPr/>
          <p:nvPr/>
        </p:nvSpPr>
        <p:spPr>
          <a:xfrm>
            <a:off x="4032360" y="2520720"/>
            <a:ext cx="2517840" cy="4173840"/>
          </a:xfrm>
          <a:custGeom>
            <a:avLst/>
            <a:gdLst/>
            <a:ahLst/>
            <a:rect l="l" t="t" r="r" b="b"/>
            <a:pathLst>
              <a:path w="7002" h="11602">
                <a:moveTo>
                  <a:pt x="686" y="0"/>
                </a:moveTo>
                <a:lnTo>
                  <a:pt x="687" y="0"/>
                </a:lnTo>
                <a:cubicBezTo>
                  <a:pt x="566" y="0"/>
                  <a:pt x="448" y="32"/>
                  <a:pt x="343" y="92"/>
                </a:cubicBezTo>
                <a:cubicBezTo>
                  <a:pt x="239" y="152"/>
                  <a:pt x="152" y="239"/>
                  <a:pt x="92" y="343"/>
                </a:cubicBezTo>
                <a:cubicBezTo>
                  <a:pt x="32" y="448"/>
                  <a:pt x="0" y="566"/>
                  <a:pt x="0" y="687"/>
                </a:cubicBezTo>
                <a:lnTo>
                  <a:pt x="0" y="10914"/>
                </a:lnTo>
                <a:lnTo>
                  <a:pt x="0" y="10914"/>
                </a:lnTo>
                <a:cubicBezTo>
                  <a:pt x="0" y="11035"/>
                  <a:pt x="32" y="11153"/>
                  <a:pt x="92" y="11258"/>
                </a:cubicBezTo>
                <a:cubicBezTo>
                  <a:pt x="152" y="11362"/>
                  <a:pt x="239" y="11449"/>
                  <a:pt x="343" y="11509"/>
                </a:cubicBezTo>
                <a:cubicBezTo>
                  <a:pt x="448" y="11569"/>
                  <a:pt x="566" y="11601"/>
                  <a:pt x="687" y="11601"/>
                </a:cubicBezTo>
                <a:lnTo>
                  <a:pt x="6314" y="11601"/>
                </a:lnTo>
                <a:lnTo>
                  <a:pt x="6314" y="11601"/>
                </a:lnTo>
                <a:cubicBezTo>
                  <a:pt x="6435" y="11601"/>
                  <a:pt x="6553" y="11569"/>
                  <a:pt x="6658" y="11509"/>
                </a:cubicBezTo>
                <a:cubicBezTo>
                  <a:pt x="6762" y="11449"/>
                  <a:pt x="6849" y="11362"/>
                  <a:pt x="6909" y="11258"/>
                </a:cubicBezTo>
                <a:cubicBezTo>
                  <a:pt x="6969" y="11153"/>
                  <a:pt x="7001" y="11035"/>
                  <a:pt x="7001" y="10914"/>
                </a:cubicBezTo>
                <a:lnTo>
                  <a:pt x="7001" y="686"/>
                </a:lnTo>
                <a:lnTo>
                  <a:pt x="7001" y="687"/>
                </a:lnTo>
                <a:lnTo>
                  <a:pt x="7001" y="687"/>
                </a:lnTo>
                <a:cubicBezTo>
                  <a:pt x="7001" y="566"/>
                  <a:pt x="6969" y="448"/>
                  <a:pt x="6909" y="343"/>
                </a:cubicBezTo>
                <a:cubicBezTo>
                  <a:pt x="6849" y="239"/>
                  <a:pt x="6762" y="152"/>
                  <a:pt x="6658" y="92"/>
                </a:cubicBezTo>
                <a:cubicBezTo>
                  <a:pt x="6553" y="32"/>
                  <a:pt x="6435" y="0"/>
                  <a:pt x="6314" y="0"/>
                </a:cubicBezTo>
                <a:lnTo>
                  <a:pt x="686" y="0"/>
                </a:lnTo>
              </a:path>
            </a:pathLst>
          </a:custGeom>
          <a:solidFill>
            <a:srgbClr val="c5cae9"/>
          </a:solidFill>
          <a:ln>
            <a:solidFill>
              <a:srgbClr val="7986cb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700" spc="-1" strike="noStrike">
                <a:solidFill>
                  <a:srgbClr val="000000"/>
                </a:solidFill>
                <a:latin typeface="Arial"/>
                <a:ea typeface="DejaVu Sans"/>
              </a:rPr>
              <a:t>Servidor de aplicações</a:t>
            </a:r>
            <a:endParaRPr b="0" lang="pt-BR" sz="17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Arial"/>
                <a:ea typeface="DejaVu Sans"/>
              </a:rPr>
              <a:t>Heroku</a:t>
            </a: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</p:txBody>
      </p:sp>
      <p:sp>
        <p:nvSpPr>
          <p:cNvPr id="130" name="CustomShape 6"/>
          <p:cNvSpPr/>
          <p:nvPr/>
        </p:nvSpPr>
        <p:spPr>
          <a:xfrm>
            <a:off x="4608000" y="3312720"/>
            <a:ext cx="1726200" cy="2485800"/>
          </a:xfrm>
          <a:custGeom>
            <a:avLst/>
            <a:gdLst/>
            <a:ahLst/>
            <a:rect l="l" t="t" r="r" b="b"/>
            <a:pathLst>
              <a:path w="4803" h="6913">
                <a:moveTo>
                  <a:pt x="800" y="0"/>
                </a:moveTo>
                <a:lnTo>
                  <a:pt x="800" y="0"/>
                </a:lnTo>
                <a:cubicBezTo>
                  <a:pt x="660" y="0"/>
                  <a:pt x="522" y="37"/>
                  <a:pt x="400" y="107"/>
                </a:cubicBezTo>
                <a:cubicBezTo>
                  <a:pt x="279" y="177"/>
                  <a:pt x="177" y="279"/>
                  <a:pt x="107" y="400"/>
                </a:cubicBezTo>
                <a:cubicBezTo>
                  <a:pt x="37" y="522"/>
                  <a:pt x="0" y="660"/>
                  <a:pt x="0" y="800"/>
                </a:cubicBezTo>
                <a:lnTo>
                  <a:pt x="0" y="6111"/>
                </a:lnTo>
                <a:lnTo>
                  <a:pt x="0" y="6112"/>
                </a:lnTo>
                <a:cubicBezTo>
                  <a:pt x="0" y="6252"/>
                  <a:pt x="37" y="6390"/>
                  <a:pt x="107" y="6512"/>
                </a:cubicBezTo>
                <a:cubicBezTo>
                  <a:pt x="177" y="6633"/>
                  <a:pt x="279" y="6735"/>
                  <a:pt x="400" y="6805"/>
                </a:cubicBezTo>
                <a:cubicBezTo>
                  <a:pt x="522" y="6875"/>
                  <a:pt x="660" y="6912"/>
                  <a:pt x="800" y="6912"/>
                </a:cubicBezTo>
                <a:lnTo>
                  <a:pt x="4001" y="6912"/>
                </a:lnTo>
                <a:lnTo>
                  <a:pt x="4002" y="6912"/>
                </a:lnTo>
                <a:cubicBezTo>
                  <a:pt x="4142" y="6912"/>
                  <a:pt x="4280" y="6875"/>
                  <a:pt x="4402" y="6805"/>
                </a:cubicBezTo>
                <a:cubicBezTo>
                  <a:pt x="4523" y="6735"/>
                  <a:pt x="4625" y="6633"/>
                  <a:pt x="4695" y="6512"/>
                </a:cubicBezTo>
                <a:cubicBezTo>
                  <a:pt x="4765" y="6390"/>
                  <a:pt x="4802" y="6252"/>
                  <a:pt x="4802" y="6112"/>
                </a:cubicBezTo>
                <a:lnTo>
                  <a:pt x="4802" y="800"/>
                </a:lnTo>
                <a:lnTo>
                  <a:pt x="4802" y="800"/>
                </a:lnTo>
                <a:lnTo>
                  <a:pt x="4802" y="800"/>
                </a:lnTo>
                <a:cubicBezTo>
                  <a:pt x="4802" y="660"/>
                  <a:pt x="4765" y="522"/>
                  <a:pt x="4695" y="400"/>
                </a:cubicBezTo>
                <a:cubicBezTo>
                  <a:pt x="4625" y="279"/>
                  <a:pt x="4523" y="177"/>
                  <a:pt x="4402" y="107"/>
                </a:cubicBezTo>
                <a:cubicBezTo>
                  <a:pt x="4280" y="37"/>
                  <a:pt x="4142" y="0"/>
                  <a:pt x="4002" y="0"/>
                </a:cubicBezTo>
                <a:lnTo>
                  <a:pt x="800" y="0"/>
                </a:lnTo>
              </a:path>
            </a:pathLst>
          </a:custGeom>
          <a:solidFill>
            <a:srgbClr val="ffe0b2"/>
          </a:solidFill>
          <a:ln>
            <a:solidFill>
              <a:srgbClr val="fb8c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700" spc="-1" strike="noStrike">
                <a:solidFill>
                  <a:srgbClr val="000000"/>
                </a:solidFill>
                <a:latin typeface="Arial"/>
                <a:ea typeface="DejaVu Sans"/>
              </a:rPr>
              <a:t>Aplicação</a:t>
            </a:r>
            <a:endParaRPr b="0" lang="pt-BR" sz="17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Arial"/>
                <a:ea typeface="DejaVu Sans"/>
              </a:rPr>
              <a:t>Java 11</a:t>
            </a: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</p:txBody>
      </p:sp>
      <p:pic>
        <p:nvPicPr>
          <p:cNvPr id="131" name="" descr=""/>
          <p:cNvPicPr/>
          <p:nvPr/>
        </p:nvPicPr>
        <p:blipFill>
          <a:blip r:embed="rId1"/>
          <a:stretch/>
        </p:blipFill>
        <p:spPr>
          <a:xfrm>
            <a:off x="4778280" y="4104720"/>
            <a:ext cx="547560" cy="547560"/>
          </a:xfrm>
          <a:prstGeom prst="rect">
            <a:avLst/>
          </a:prstGeom>
          <a:ln>
            <a:noFill/>
          </a:ln>
        </p:spPr>
      </p:pic>
      <p:sp>
        <p:nvSpPr>
          <p:cNvPr id="132" name="CustomShape 7"/>
          <p:cNvSpPr/>
          <p:nvPr/>
        </p:nvSpPr>
        <p:spPr>
          <a:xfrm>
            <a:off x="4464000" y="5041080"/>
            <a:ext cx="898200" cy="1509480"/>
          </a:xfrm>
          <a:custGeom>
            <a:avLst/>
            <a:gdLst/>
            <a:ahLst/>
            <a:rect l="l" t="t" r="r" b="b"/>
            <a:pathLst>
              <a:path w="2503" h="4201">
                <a:moveTo>
                  <a:pt x="417" y="0"/>
                </a:moveTo>
                <a:lnTo>
                  <a:pt x="417" y="0"/>
                </a:lnTo>
                <a:cubicBezTo>
                  <a:pt x="344" y="0"/>
                  <a:pt x="272" y="19"/>
                  <a:pt x="209" y="56"/>
                </a:cubicBezTo>
                <a:cubicBezTo>
                  <a:pt x="145" y="92"/>
                  <a:pt x="92" y="145"/>
                  <a:pt x="56" y="209"/>
                </a:cubicBezTo>
                <a:cubicBezTo>
                  <a:pt x="19" y="272"/>
                  <a:pt x="0" y="344"/>
                  <a:pt x="0" y="417"/>
                </a:cubicBezTo>
                <a:lnTo>
                  <a:pt x="0" y="3783"/>
                </a:lnTo>
                <a:lnTo>
                  <a:pt x="0" y="3783"/>
                </a:lnTo>
                <a:cubicBezTo>
                  <a:pt x="0" y="3856"/>
                  <a:pt x="19" y="3928"/>
                  <a:pt x="56" y="3992"/>
                </a:cubicBezTo>
                <a:cubicBezTo>
                  <a:pt x="92" y="4055"/>
                  <a:pt x="145" y="4108"/>
                  <a:pt x="209" y="4144"/>
                </a:cubicBezTo>
                <a:cubicBezTo>
                  <a:pt x="272" y="4181"/>
                  <a:pt x="344" y="4200"/>
                  <a:pt x="417" y="4200"/>
                </a:cubicBezTo>
                <a:lnTo>
                  <a:pt x="2085" y="4200"/>
                </a:lnTo>
                <a:lnTo>
                  <a:pt x="2085" y="4200"/>
                </a:lnTo>
                <a:cubicBezTo>
                  <a:pt x="2158" y="4200"/>
                  <a:pt x="2230" y="4181"/>
                  <a:pt x="2294" y="4144"/>
                </a:cubicBezTo>
                <a:cubicBezTo>
                  <a:pt x="2357" y="4108"/>
                  <a:pt x="2410" y="4055"/>
                  <a:pt x="2446" y="3992"/>
                </a:cubicBezTo>
                <a:cubicBezTo>
                  <a:pt x="2483" y="3928"/>
                  <a:pt x="2502" y="3856"/>
                  <a:pt x="2502" y="3783"/>
                </a:cubicBezTo>
                <a:lnTo>
                  <a:pt x="2502" y="417"/>
                </a:lnTo>
                <a:lnTo>
                  <a:pt x="2502" y="417"/>
                </a:lnTo>
                <a:lnTo>
                  <a:pt x="2502" y="417"/>
                </a:lnTo>
                <a:cubicBezTo>
                  <a:pt x="2502" y="344"/>
                  <a:pt x="2483" y="272"/>
                  <a:pt x="2446" y="209"/>
                </a:cubicBezTo>
                <a:cubicBezTo>
                  <a:pt x="2410" y="145"/>
                  <a:pt x="2357" y="92"/>
                  <a:pt x="2294" y="56"/>
                </a:cubicBezTo>
                <a:cubicBezTo>
                  <a:pt x="2230" y="19"/>
                  <a:pt x="2158" y="0"/>
                  <a:pt x="2085" y="0"/>
                </a:cubicBezTo>
                <a:lnTo>
                  <a:pt x="417" y="0"/>
                </a:lnTo>
              </a:path>
            </a:pathLst>
          </a:custGeom>
          <a:solidFill>
            <a:srgbClr val="729fcf">
              <a:alpha val="75000"/>
            </a:srgbClr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S.G.B.D.</a:t>
            </a:r>
            <a:endParaRPr b="0" lang="pt-BR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Arial"/>
                <a:ea typeface="DejaVu Sans"/>
              </a:rPr>
              <a:t>Postgres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133" name="CustomShape 8"/>
          <p:cNvSpPr/>
          <p:nvPr/>
        </p:nvSpPr>
        <p:spPr>
          <a:xfrm>
            <a:off x="4753800" y="5218920"/>
            <a:ext cx="465840" cy="429840"/>
          </a:xfrm>
          <a:prstGeom prst="can">
            <a:avLst>
              <a:gd name="adj" fmla="val 25000"/>
            </a:avLst>
          </a:prstGeom>
          <a:solidFill>
            <a:srgbClr val="90caf9"/>
          </a:solidFill>
          <a:ln>
            <a:solidFill>
              <a:srgbClr val="1e88e5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B.D.</a:t>
            </a:r>
            <a:endParaRPr b="0" lang="pt-BR" sz="1400" spc="-1" strike="noStrike">
              <a:latin typeface="Arial"/>
            </a:endParaRPr>
          </a:p>
        </p:txBody>
      </p:sp>
      <p:pic>
        <p:nvPicPr>
          <p:cNvPr id="134" name="" descr=""/>
          <p:cNvPicPr/>
          <p:nvPr/>
        </p:nvPicPr>
        <p:blipFill>
          <a:blip r:embed="rId2"/>
          <a:stretch/>
        </p:blipFill>
        <p:spPr>
          <a:xfrm>
            <a:off x="5616000" y="4284720"/>
            <a:ext cx="547560" cy="547560"/>
          </a:xfrm>
          <a:prstGeom prst="rect">
            <a:avLst/>
          </a:prstGeom>
          <a:ln>
            <a:noFill/>
          </a:ln>
        </p:spPr>
      </p:pic>
      <p:pic>
        <p:nvPicPr>
          <p:cNvPr id="135" name="" descr=""/>
          <p:cNvPicPr/>
          <p:nvPr/>
        </p:nvPicPr>
        <p:blipFill>
          <a:blip r:embed="rId3"/>
          <a:stretch/>
        </p:blipFill>
        <p:spPr>
          <a:xfrm>
            <a:off x="5616000" y="4968720"/>
            <a:ext cx="547560" cy="5475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000000"/>
            </a:gs>
            <a:gs pos="100000">
              <a:srgbClr val="085060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0" y="6768000"/>
            <a:ext cx="4965840" cy="78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marL="230400">
              <a:lnSpc>
                <a:spcPct val="100000"/>
              </a:lnSpc>
            </a:pPr>
            <a:r>
              <a:rPr b="0" lang="en-IN" sz="1800" spc="-1" strike="noStrike">
                <a:solidFill>
                  <a:srgbClr val="cccccc"/>
                </a:solidFill>
                <a:latin typeface="Open Sans"/>
                <a:ea typeface="Droid Sans Fallback"/>
              </a:rPr>
              <a:t>FTP CHECKER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37" name="CustomShape 2"/>
          <p:cNvSpPr/>
          <p:nvPr/>
        </p:nvSpPr>
        <p:spPr>
          <a:xfrm>
            <a:off x="504000" y="300960"/>
            <a:ext cx="9069480" cy="1260360"/>
          </a:xfrm>
          <a:prstGeom prst="rect">
            <a:avLst/>
          </a:prstGeom>
          <a:noFill/>
          <a:ln w="360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en-IN" sz="4400" spc="-1" strike="noStrike">
                <a:solidFill>
                  <a:srgbClr val="cccccc"/>
                </a:solidFill>
                <a:latin typeface="Open Sans Condensed"/>
                <a:ea typeface="DejaVu Sans"/>
              </a:rPr>
              <a:t>ARQUITETURA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38" name="CustomShape 3"/>
          <p:cNvSpPr/>
          <p:nvPr/>
        </p:nvSpPr>
        <p:spPr>
          <a:xfrm>
            <a:off x="513360" y="1740600"/>
            <a:ext cx="9069480" cy="777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1840">
              <a:lnSpc>
                <a:spcPct val="100000"/>
              </a:lnSpc>
              <a:spcAft>
                <a:spcPts val="1412"/>
              </a:spcAft>
              <a:buClr>
                <a:srgbClr val="cccccc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cccccc"/>
                </a:solidFill>
                <a:latin typeface="Open Sans"/>
                <a:ea typeface="Droid Sans Fallback"/>
              </a:rPr>
              <a:t>Conexões aos FTP para conferência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39" name="CustomShape 4"/>
          <p:cNvSpPr/>
          <p:nvPr/>
        </p:nvSpPr>
        <p:spPr>
          <a:xfrm>
            <a:off x="5112000" y="6768000"/>
            <a:ext cx="4965840" cy="78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algn="r">
              <a:lnSpc>
                <a:spcPct val="100000"/>
              </a:lnSpc>
            </a:pPr>
            <a:r>
              <a:rPr b="0" lang="en-IN" sz="1800" spc="-1" strike="noStrike">
                <a:solidFill>
                  <a:srgbClr val="cccccc"/>
                </a:solidFill>
                <a:latin typeface="Open Sans"/>
                <a:ea typeface="Droid Sans Fallback"/>
              </a:rPr>
              <a:t>RONALDO MARQUES    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40" name="CustomShape 5"/>
          <p:cNvSpPr/>
          <p:nvPr/>
        </p:nvSpPr>
        <p:spPr>
          <a:xfrm>
            <a:off x="4032360" y="2520720"/>
            <a:ext cx="2517840" cy="4173840"/>
          </a:xfrm>
          <a:custGeom>
            <a:avLst/>
            <a:gdLst/>
            <a:ahLst/>
            <a:rect l="l" t="t" r="r" b="b"/>
            <a:pathLst>
              <a:path w="7002" h="11602">
                <a:moveTo>
                  <a:pt x="686" y="0"/>
                </a:moveTo>
                <a:lnTo>
                  <a:pt x="687" y="0"/>
                </a:lnTo>
                <a:cubicBezTo>
                  <a:pt x="566" y="0"/>
                  <a:pt x="448" y="32"/>
                  <a:pt x="343" y="92"/>
                </a:cubicBezTo>
                <a:cubicBezTo>
                  <a:pt x="239" y="152"/>
                  <a:pt x="152" y="239"/>
                  <a:pt x="92" y="343"/>
                </a:cubicBezTo>
                <a:cubicBezTo>
                  <a:pt x="32" y="448"/>
                  <a:pt x="0" y="566"/>
                  <a:pt x="0" y="687"/>
                </a:cubicBezTo>
                <a:lnTo>
                  <a:pt x="0" y="10914"/>
                </a:lnTo>
                <a:lnTo>
                  <a:pt x="0" y="10914"/>
                </a:lnTo>
                <a:cubicBezTo>
                  <a:pt x="0" y="11035"/>
                  <a:pt x="32" y="11153"/>
                  <a:pt x="92" y="11258"/>
                </a:cubicBezTo>
                <a:cubicBezTo>
                  <a:pt x="152" y="11362"/>
                  <a:pt x="239" y="11449"/>
                  <a:pt x="343" y="11509"/>
                </a:cubicBezTo>
                <a:cubicBezTo>
                  <a:pt x="448" y="11569"/>
                  <a:pt x="566" y="11601"/>
                  <a:pt x="687" y="11601"/>
                </a:cubicBezTo>
                <a:lnTo>
                  <a:pt x="6314" y="11601"/>
                </a:lnTo>
                <a:lnTo>
                  <a:pt x="6314" y="11601"/>
                </a:lnTo>
                <a:cubicBezTo>
                  <a:pt x="6435" y="11601"/>
                  <a:pt x="6553" y="11569"/>
                  <a:pt x="6658" y="11509"/>
                </a:cubicBezTo>
                <a:cubicBezTo>
                  <a:pt x="6762" y="11449"/>
                  <a:pt x="6849" y="11362"/>
                  <a:pt x="6909" y="11258"/>
                </a:cubicBezTo>
                <a:cubicBezTo>
                  <a:pt x="6969" y="11153"/>
                  <a:pt x="7001" y="11035"/>
                  <a:pt x="7001" y="10914"/>
                </a:cubicBezTo>
                <a:lnTo>
                  <a:pt x="7001" y="686"/>
                </a:lnTo>
                <a:lnTo>
                  <a:pt x="7001" y="687"/>
                </a:lnTo>
                <a:lnTo>
                  <a:pt x="7001" y="687"/>
                </a:lnTo>
                <a:cubicBezTo>
                  <a:pt x="7001" y="566"/>
                  <a:pt x="6969" y="448"/>
                  <a:pt x="6909" y="343"/>
                </a:cubicBezTo>
                <a:cubicBezTo>
                  <a:pt x="6849" y="239"/>
                  <a:pt x="6762" y="152"/>
                  <a:pt x="6658" y="92"/>
                </a:cubicBezTo>
                <a:cubicBezTo>
                  <a:pt x="6553" y="32"/>
                  <a:pt x="6435" y="0"/>
                  <a:pt x="6314" y="0"/>
                </a:cubicBezTo>
                <a:lnTo>
                  <a:pt x="686" y="0"/>
                </a:lnTo>
              </a:path>
            </a:pathLst>
          </a:custGeom>
          <a:solidFill>
            <a:srgbClr val="c5cae9"/>
          </a:solidFill>
          <a:ln>
            <a:solidFill>
              <a:srgbClr val="7986cb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700" spc="-1" strike="noStrike">
                <a:solidFill>
                  <a:srgbClr val="000000"/>
                </a:solidFill>
                <a:latin typeface="Arial"/>
                <a:ea typeface="DejaVu Sans"/>
              </a:rPr>
              <a:t>Servidor de aplicações</a:t>
            </a:r>
            <a:endParaRPr b="0" lang="pt-BR" sz="17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Arial"/>
                <a:ea typeface="DejaVu Sans"/>
              </a:rPr>
              <a:t>Heroku</a:t>
            </a: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</p:txBody>
      </p:sp>
      <p:sp>
        <p:nvSpPr>
          <p:cNvPr id="141" name="CustomShape 6"/>
          <p:cNvSpPr/>
          <p:nvPr/>
        </p:nvSpPr>
        <p:spPr>
          <a:xfrm>
            <a:off x="4608000" y="3312720"/>
            <a:ext cx="1726200" cy="2485800"/>
          </a:xfrm>
          <a:custGeom>
            <a:avLst/>
            <a:gdLst/>
            <a:ahLst/>
            <a:rect l="l" t="t" r="r" b="b"/>
            <a:pathLst>
              <a:path w="4803" h="6913">
                <a:moveTo>
                  <a:pt x="800" y="0"/>
                </a:moveTo>
                <a:lnTo>
                  <a:pt x="800" y="0"/>
                </a:lnTo>
                <a:cubicBezTo>
                  <a:pt x="660" y="0"/>
                  <a:pt x="522" y="37"/>
                  <a:pt x="400" y="107"/>
                </a:cubicBezTo>
                <a:cubicBezTo>
                  <a:pt x="279" y="177"/>
                  <a:pt x="177" y="279"/>
                  <a:pt x="107" y="400"/>
                </a:cubicBezTo>
                <a:cubicBezTo>
                  <a:pt x="37" y="522"/>
                  <a:pt x="0" y="660"/>
                  <a:pt x="0" y="800"/>
                </a:cubicBezTo>
                <a:lnTo>
                  <a:pt x="0" y="6111"/>
                </a:lnTo>
                <a:lnTo>
                  <a:pt x="0" y="6112"/>
                </a:lnTo>
                <a:cubicBezTo>
                  <a:pt x="0" y="6252"/>
                  <a:pt x="37" y="6390"/>
                  <a:pt x="107" y="6512"/>
                </a:cubicBezTo>
                <a:cubicBezTo>
                  <a:pt x="177" y="6633"/>
                  <a:pt x="279" y="6735"/>
                  <a:pt x="400" y="6805"/>
                </a:cubicBezTo>
                <a:cubicBezTo>
                  <a:pt x="522" y="6875"/>
                  <a:pt x="660" y="6912"/>
                  <a:pt x="800" y="6912"/>
                </a:cubicBezTo>
                <a:lnTo>
                  <a:pt x="4001" y="6912"/>
                </a:lnTo>
                <a:lnTo>
                  <a:pt x="4002" y="6912"/>
                </a:lnTo>
                <a:cubicBezTo>
                  <a:pt x="4142" y="6912"/>
                  <a:pt x="4280" y="6875"/>
                  <a:pt x="4402" y="6805"/>
                </a:cubicBezTo>
                <a:cubicBezTo>
                  <a:pt x="4523" y="6735"/>
                  <a:pt x="4625" y="6633"/>
                  <a:pt x="4695" y="6512"/>
                </a:cubicBezTo>
                <a:cubicBezTo>
                  <a:pt x="4765" y="6390"/>
                  <a:pt x="4802" y="6252"/>
                  <a:pt x="4802" y="6112"/>
                </a:cubicBezTo>
                <a:lnTo>
                  <a:pt x="4802" y="800"/>
                </a:lnTo>
                <a:lnTo>
                  <a:pt x="4802" y="800"/>
                </a:lnTo>
                <a:lnTo>
                  <a:pt x="4802" y="800"/>
                </a:lnTo>
                <a:cubicBezTo>
                  <a:pt x="4802" y="660"/>
                  <a:pt x="4765" y="522"/>
                  <a:pt x="4695" y="400"/>
                </a:cubicBezTo>
                <a:cubicBezTo>
                  <a:pt x="4625" y="279"/>
                  <a:pt x="4523" y="177"/>
                  <a:pt x="4402" y="107"/>
                </a:cubicBezTo>
                <a:cubicBezTo>
                  <a:pt x="4280" y="37"/>
                  <a:pt x="4142" y="0"/>
                  <a:pt x="4002" y="0"/>
                </a:cubicBezTo>
                <a:lnTo>
                  <a:pt x="800" y="0"/>
                </a:lnTo>
              </a:path>
            </a:pathLst>
          </a:custGeom>
          <a:solidFill>
            <a:srgbClr val="ffe0b2"/>
          </a:solidFill>
          <a:ln>
            <a:solidFill>
              <a:srgbClr val="fb8c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700" spc="-1" strike="noStrike">
                <a:solidFill>
                  <a:srgbClr val="000000"/>
                </a:solidFill>
                <a:latin typeface="Arial"/>
                <a:ea typeface="DejaVu Sans"/>
              </a:rPr>
              <a:t>Aplicação</a:t>
            </a:r>
            <a:endParaRPr b="0" lang="pt-BR" sz="17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Arial"/>
                <a:ea typeface="DejaVu Sans"/>
              </a:rPr>
              <a:t>Java 11</a:t>
            </a: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</p:txBody>
      </p:sp>
      <p:pic>
        <p:nvPicPr>
          <p:cNvPr id="142" name="" descr=""/>
          <p:cNvPicPr/>
          <p:nvPr/>
        </p:nvPicPr>
        <p:blipFill>
          <a:blip r:embed="rId1"/>
          <a:stretch/>
        </p:blipFill>
        <p:spPr>
          <a:xfrm>
            <a:off x="4778280" y="4104720"/>
            <a:ext cx="547560" cy="547560"/>
          </a:xfrm>
          <a:prstGeom prst="rect">
            <a:avLst/>
          </a:prstGeom>
          <a:ln>
            <a:noFill/>
          </a:ln>
        </p:spPr>
      </p:pic>
      <p:sp>
        <p:nvSpPr>
          <p:cNvPr id="143" name="CustomShape 7"/>
          <p:cNvSpPr/>
          <p:nvPr/>
        </p:nvSpPr>
        <p:spPr>
          <a:xfrm>
            <a:off x="4464000" y="5041080"/>
            <a:ext cx="898200" cy="1509480"/>
          </a:xfrm>
          <a:custGeom>
            <a:avLst/>
            <a:gdLst/>
            <a:ahLst/>
            <a:rect l="l" t="t" r="r" b="b"/>
            <a:pathLst>
              <a:path w="2503" h="4201">
                <a:moveTo>
                  <a:pt x="417" y="0"/>
                </a:moveTo>
                <a:lnTo>
                  <a:pt x="417" y="0"/>
                </a:lnTo>
                <a:cubicBezTo>
                  <a:pt x="344" y="0"/>
                  <a:pt x="272" y="19"/>
                  <a:pt x="209" y="56"/>
                </a:cubicBezTo>
                <a:cubicBezTo>
                  <a:pt x="145" y="92"/>
                  <a:pt x="92" y="145"/>
                  <a:pt x="56" y="209"/>
                </a:cubicBezTo>
                <a:cubicBezTo>
                  <a:pt x="19" y="272"/>
                  <a:pt x="0" y="344"/>
                  <a:pt x="0" y="417"/>
                </a:cubicBezTo>
                <a:lnTo>
                  <a:pt x="0" y="3783"/>
                </a:lnTo>
                <a:lnTo>
                  <a:pt x="0" y="3783"/>
                </a:lnTo>
                <a:cubicBezTo>
                  <a:pt x="0" y="3856"/>
                  <a:pt x="19" y="3928"/>
                  <a:pt x="56" y="3992"/>
                </a:cubicBezTo>
                <a:cubicBezTo>
                  <a:pt x="92" y="4055"/>
                  <a:pt x="145" y="4108"/>
                  <a:pt x="209" y="4144"/>
                </a:cubicBezTo>
                <a:cubicBezTo>
                  <a:pt x="272" y="4181"/>
                  <a:pt x="344" y="4200"/>
                  <a:pt x="417" y="4200"/>
                </a:cubicBezTo>
                <a:lnTo>
                  <a:pt x="2085" y="4200"/>
                </a:lnTo>
                <a:lnTo>
                  <a:pt x="2085" y="4200"/>
                </a:lnTo>
                <a:cubicBezTo>
                  <a:pt x="2158" y="4200"/>
                  <a:pt x="2230" y="4181"/>
                  <a:pt x="2294" y="4144"/>
                </a:cubicBezTo>
                <a:cubicBezTo>
                  <a:pt x="2357" y="4108"/>
                  <a:pt x="2410" y="4055"/>
                  <a:pt x="2446" y="3992"/>
                </a:cubicBezTo>
                <a:cubicBezTo>
                  <a:pt x="2483" y="3928"/>
                  <a:pt x="2502" y="3856"/>
                  <a:pt x="2502" y="3783"/>
                </a:cubicBezTo>
                <a:lnTo>
                  <a:pt x="2502" y="417"/>
                </a:lnTo>
                <a:lnTo>
                  <a:pt x="2502" y="417"/>
                </a:lnTo>
                <a:lnTo>
                  <a:pt x="2502" y="417"/>
                </a:lnTo>
                <a:cubicBezTo>
                  <a:pt x="2502" y="344"/>
                  <a:pt x="2483" y="272"/>
                  <a:pt x="2446" y="209"/>
                </a:cubicBezTo>
                <a:cubicBezTo>
                  <a:pt x="2410" y="145"/>
                  <a:pt x="2357" y="92"/>
                  <a:pt x="2294" y="56"/>
                </a:cubicBezTo>
                <a:cubicBezTo>
                  <a:pt x="2230" y="19"/>
                  <a:pt x="2158" y="0"/>
                  <a:pt x="2085" y="0"/>
                </a:cubicBezTo>
                <a:lnTo>
                  <a:pt x="417" y="0"/>
                </a:lnTo>
              </a:path>
            </a:pathLst>
          </a:custGeom>
          <a:solidFill>
            <a:srgbClr val="729fcf">
              <a:alpha val="75000"/>
            </a:srgbClr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S.G.B.D.</a:t>
            </a:r>
            <a:endParaRPr b="0" lang="pt-BR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Arial"/>
                <a:ea typeface="DejaVu Sans"/>
              </a:rPr>
              <a:t>Postgres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144" name="CustomShape 8"/>
          <p:cNvSpPr/>
          <p:nvPr/>
        </p:nvSpPr>
        <p:spPr>
          <a:xfrm>
            <a:off x="4753800" y="5218920"/>
            <a:ext cx="465840" cy="429840"/>
          </a:xfrm>
          <a:prstGeom prst="can">
            <a:avLst>
              <a:gd name="adj" fmla="val 25000"/>
            </a:avLst>
          </a:prstGeom>
          <a:solidFill>
            <a:srgbClr val="90caf9"/>
          </a:solidFill>
          <a:ln>
            <a:solidFill>
              <a:srgbClr val="1e88e5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B.D.</a:t>
            </a:r>
            <a:endParaRPr b="0" lang="pt-BR" sz="1400" spc="-1" strike="noStrike">
              <a:latin typeface="Arial"/>
            </a:endParaRPr>
          </a:p>
        </p:txBody>
      </p:sp>
      <p:grpSp>
        <p:nvGrpSpPr>
          <p:cNvPr id="145" name="Group 9"/>
          <p:cNvGrpSpPr/>
          <p:nvPr/>
        </p:nvGrpSpPr>
        <p:grpSpPr>
          <a:xfrm>
            <a:off x="6749640" y="3780000"/>
            <a:ext cx="1083960" cy="1582200"/>
            <a:chOff x="6749640" y="3780000"/>
            <a:chExt cx="1083960" cy="1582200"/>
          </a:xfrm>
        </p:grpSpPr>
        <p:sp>
          <p:nvSpPr>
            <p:cNvPr id="146" name="CustomShape 10"/>
            <p:cNvSpPr/>
            <p:nvPr/>
          </p:nvSpPr>
          <p:spPr>
            <a:xfrm rot="5196600">
              <a:off x="6528240" y="4073400"/>
              <a:ext cx="1526040" cy="9954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930" y="7160"/>
                  </a:moveTo>
                  <a:cubicBezTo>
                    <a:pt x="1530" y="4490"/>
                    <a:pt x="3400" y="1970"/>
                    <a:pt x="5270" y="1970"/>
                  </a:cubicBezTo>
                  <a:cubicBezTo>
                    <a:pt x="5860" y="1950"/>
                    <a:pt x="6470" y="2210"/>
                    <a:pt x="6970" y="2600"/>
                  </a:cubicBezTo>
                  <a:cubicBezTo>
                    <a:pt x="7450" y="1390"/>
                    <a:pt x="8340" y="650"/>
                    <a:pt x="9340" y="650"/>
                  </a:cubicBezTo>
                  <a:cubicBezTo>
                    <a:pt x="10004" y="690"/>
                    <a:pt x="10710" y="1050"/>
                    <a:pt x="11210" y="1700"/>
                  </a:cubicBezTo>
                  <a:cubicBezTo>
                    <a:pt x="11570" y="630"/>
                    <a:pt x="12330" y="0"/>
                    <a:pt x="13150" y="0"/>
                  </a:cubicBezTo>
                  <a:cubicBezTo>
                    <a:pt x="13840" y="0"/>
                    <a:pt x="14470" y="460"/>
                    <a:pt x="14870" y="1160"/>
                  </a:cubicBezTo>
                  <a:cubicBezTo>
                    <a:pt x="15330" y="440"/>
                    <a:pt x="16020" y="0"/>
                    <a:pt x="16740" y="0"/>
                  </a:cubicBezTo>
                  <a:cubicBezTo>
                    <a:pt x="17910" y="0"/>
                    <a:pt x="18900" y="1130"/>
                    <a:pt x="19110" y="2710"/>
                  </a:cubicBezTo>
                  <a:cubicBezTo>
                    <a:pt x="20240" y="3150"/>
                    <a:pt x="21060" y="4580"/>
                    <a:pt x="21060" y="6220"/>
                  </a:cubicBezTo>
                  <a:cubicBezTo>
                    <a:pt x="21060" y="6720"/>
                    <a:pt x="21000" y="7200"/>
                    <a:pt x="20830" y="7660"/>
                  </a:cubicBezTo>
                  <a:cubicBezTo>
                    <a:pt x="21310" y="8460"/>
                    <a:pt x="21600" y="9450"/>
                    <a:pt x="21600" y="10460"/>
                  </a:cubicBezTo>
                  <a:cubicBezTo>
                    <a:pt x="21600" y="12750"/>
                    <a:pt x="20310" y="14680"/>
                    <a:pt x="18650" y="15010"/>
                  </a:cubicBezTo>
                  <a:cubicBezTo>
                    <a:pt x="18650" y="17200"/>
                    <a:pt x="17370" y="18920"/>
                    <a:pt x="15770" y="18920"/>
                  </a:cubicBezTo>
                  <a:cubicBezTo>
                    <a:pt x="15220" y="18920"/>
                    <a:pt x="14700" y="18710"/>
                    <a:pt x="14240" y="18310"/>
                  </a:cubicBezTo>
                  <a:cubicBezTo>
                    <a:pt x="13820" y="20240"/>
                    <a:pt x="12490" y="21600"/>
                    <a:pt x="11000" y="21600"/>
                  </a:cubicBezTo>
                  <a:cubicBezTo>
                    <a:pt x="9890" y="21600"/>
                    <a:pt x="8840" y="20790"/>
                    <a:pt x="8210" y="19510"/>
                  </a:cubicBezTo>
                  <a:cubicBezTo>
                    <a:pt x="7620" y="20000"/>
                    <a:pt x="7930" y="20290"/>
                    <a:pt x="6240" y="20290"/>
                  </a:cubicBezTo>
                  <a:cubicBezTo>
                    <a:pt x="4850" y="20290"/>
                    <a:pt x="3570" y="19280"/>
                    <a:pt x="2900" y="17640"/>
                  </a:cubicBezTo>
                  <a:cubicBezTo>
                    <a:pt x="1300" y="17600"/>
                    <a:pt x="480" y="16300"/>
                    <a:pt x="480" y="14660"/>
                  </a:cubicBezTo>
                  <a:cubicBezTo>
                    <a:pt x="480" y="13900"/>
                    <a:pt x="690" y="13210"/>
                    <a:pt x="1070" y="12640"/>
                  </a:cubicBezTo>
                  <a:cubicBezTo>
                    <a:pt x="380" y="12160"/>
                    <a:pt x="0" y="11210"/>
                    <a:pt x="0" y="10120"/>
                  </a:cubicBezTo>
                  <a:cubicBezTo>
                    <a:pt x="0" y="8590"/>
                    <a:pt x="840" y="7330"/>
                    <a:pt x="1930" y="7160"/>
                  </a:cubicBezTo>
                  <a:close/>
                  <a:moveTo>
                    <a:pt x="1930" y="7160"/>
                  </a:moveTo>
                  <a:cubicBezTo>
                    <a:pt x="1950" y="7410"/>
                    <a:pt x="2040" y="7690"/>
                    <a:pt x="2090" y="7920"/>
                  </a:cubicBezTo>
                  <a:moveTo>
                    <a:pt x="6970" y="2600"/>
                  </a:moveTo>
                  <a:cubicBezTo>
                    <a:pt x="7200" y="2790"/>
                    <a:pt x="7480" y="3050"/>
                    <a:pt x="7670" y="3310"/>
                  </a:cubicBezTo>
                  <a:moveTo>
                    <a:pt x="11210" y="1700"/>
                  </a:moveTo>
                  <a:cubicBezTo>
                    <a:pt x="11130" y="1910"/>
                    <a:pt x="11080" y="2160"/>
                    <a:pt x="11030" y="2400"/>
                  </a:cubicBezTo>
                  <a:moveTo>
                    <a:pt x="14870" y="1160"/>
                  </a:moveTo>
                  <a:cubicBezTo>
                    <a:pt x="14720" y="1400"/>
                    <a:pt x="14640" y="1720"/>
                    <a:pt x="14540" y="2010"/>
                  </a:cubicBezTo>
                  <a:moveTo>
                    <a:pt x="19110" y="2710"/>
                  </a:moveTo>
                  <a:cubicBezTo>
                    <a:pt x="19130" y="2890"/>
                    <a:pt x="19230" y="3290"/>
                    <a:pt x="19190" y="3380"/>
                  </a:cubicBezTo>
                  <a:moveTo>
                    <a:pt x="20830" y="7660"/>
                  </a:moveTo>
                  <a:cubicBezTo>
                    <a:pt x="20660" y="8170"/>
                    <a:pt x="20430" y="8620"/>
                    <a:pt x="20110" y="8990"/>
                  </a:cubicBezTo>
                  <a:moveTo>
                    <a:pt x="18660" y="15010"/>
                  </a:moveTo>
                  <a:cubicBezTo>
                    <a:pt x="18740" y="14200"/>
                    <a:pt x="18280" y="12200"/>
                    <a:pt x="17000" y="11450"/>
                  </a:cubicBezTo>
                  <a:moveTo>
                    <a:pt x="14240" y="18310"/>
                  </a:moveTo>
                  <a:cubicBezTo>
                    <a:pt x="14320" y="17980"/>
                    <a:pt x="14350" y="17680"/>
                    <a:pt x="14370" y="17360"/>
                  </a:cubicBezTo>
                  <a:moveTo>
                    <a:pt x="8220" y="19510"/>
                  </a:moveTo>
                  <a:cubicBezTo>
                    <a:pt x="8060" y="19250"/>
                    <a:pt x="7960" y="18950"/>
                    <a:pt x="7860" y="18640"/>
                  </a:cubicBezTo>
                  <a:moveTo>
                    <a:pt x="2900" y="17640"/>
                  </a:moveTo>
                  <a:cubicBezTo>
                    <a:pt x="3090" y="17600"/>
                    <a:pt x="3280" y="17540"/>
                    <a:pt x="3460" y="17450"/>
                  </a:cubicBezTo>
                  <a:moveTo>
                    <a:pt x="1070" y="12640"/>
                  </a:moveTo>
                  <a:cubicBezTo>
                    <a:pt x="1400" y="12900"/>
                    <a:pt x="1780" y="13130"/>
                    <a:pt x="2330" y="13040"/>
                  </a:cubicBezTo>
                </a:path>
              </a:pathLst>
            </a:custGeom>
            <a:solidFill>
              <a:srgbClr val="bdbdbd"/>
            </a:solidFill>
            <a:ln>
              <a:solidFill>
                <a:srgbClr val="757575"/>
              </a:solidFill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147" name="" descr=""/>
            <p:cNvPicPr/>
            <p:nvPr/>
          </p:nvPicPr>
          <p:blipFill>
            <a:blip r:embed="rId2">
              <a:alphaModFix amt="85000"/>
            </a:blip>
            <a:stretch/>
          </p:blipFill>
          <p:spPr>
            <a:xfrm>
              <a:off x="7042320" y="4320720"/>
              <a:ext cx="587520" cy="57384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48" name="Line 11"/>
          <p:cNvSpPr/>
          <p:nvPr/>
        </p:nvSpPr>
        <p:spPr>
          <a:xfrm flipV="1">
            <a:off x="6120000" y="3960720"/>
            <a:ext cx="2088000" cy="432000"/>
          </a:xfrm>
          <a:prstGeom prst="line">
            <a:avLst/>
          </a:prstGeom>
          <a:ln w="36000">
            <a:solidFill>
              <a:srgbClr val="b71c1c"/>
            </a:solidFill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9" name="Line 12"/>
          <p:cNvSpPr/>
          <p:nvPr/>
        </p:nvSpPr>
        <p:spPr>
          <a:xfrm flipV="1">
            <a:off x="6120000" y="4968720"/>
            <a:ext cx="2376000" cy="144000"/>
          </a:xfrm>
          <a:prstGeom prst="line">
            <a:avLst/>
          </a:prstGeom>
          <a:ln w="36000">
            <a:solidFill>
              <a:srgbClr val="b71c1c"/>
            </a:solidFill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pic>
        <p:nvPicPr>
          <p:cNvPr id="150" name="" descr=""/>
          <p:cNvPicPr/>
          <p:nvPr/>
        </p:nvPicPr>
        <p:blipFill>
          <a:blip r:embed="rId3"/>
          <a:stretch/>
        </p:blipFill>
        <p:spPr>
          <a:xfrm>
            <a:off x="5616000" y="4284720"/>
            <a:ext cx="547560" cy="547560"/>
          </a:xfrm>
          <a:prstGeom prst="rect">
            <a:avLst/>
          </a:prstGeom>
          <a:ln>
            <a:noFill/>
          </a:ln>
        </p:spPr>
      </p:pic>
      <p:pic>
        <p:nvPicPr>
          <p:cNvPr id="151" name="" descr=""/>
          <p:cNvPicPr/>
          <p:nvPr/>
        </p:nvPicPr>
        <p:blipFill>
          <a:blip r:embed="rId4"/>
          <a:stretch/>
        </p:blipFill>
        <p:spPr>
          <a:xfrm>
            <a:off x="5616000" y="4968720"/>
            <a:ext cx="547560" cy="547560"/>
          </a:xfrm>
          <a:prstGeom prst="rect">
            <a:avLst/>
          </a:prstGeom>
          <a:ln>
            <a:noFill/>
          </a:ln>
        </p:spPr>
      </p:pic>
      <p:grpSp>
        <p:nvGrpSpPr>
          <p:cNvPr id="152" name="Group 13"/>
          <p:cNvGrpSpPr/>
          <p:nvPr/>
        </p:nvGrpSpPr>
        <p:grpSpPr>
          <a:xfrm>
            <a:off x="8136000" y="2534040"/>
            <a:ext cx="1872000" cy="3856680"/>
            <a:chOff x="8136000" y="2534040"/>
            <a:chExt cx="1872000" cy="3856680"/>
          </a:xfrm>
        </p:grpSpPr>
        <p:pic>
          <p:nvPicPr>
            <p:cNvPr id="153" name="" descr=""/>
            <p:cNvPicPr/>
            <p:nvPr/>
          </p:nvPicPr>
          <p:blipFill>
            <a:blip r:embed="rId5"/>
            <a:stretch/>
          </p:blipFill>
          <p:spPr>
            <a:xfrm>
              <a:off x="8136000" y="3581280"/>
              <a:ext cx="749880" cy="52128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54" name="" descr=""/>
            <p:cNvPicPr/>
            <p:nvPr/>
          </p:nvPicPr>
          <p:blipFill>
            <a:blip r:embed="rId6"/>
            <a:stretch/>
          </p:blipFill>
          <p:spPr>
            <a:xfrm>
              <a:off x="8498880" y="4691160"/>
              <a:ext cx="565200" cy="594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55" name="" descr=""/>
            <p:cNvPicPr/>
            <p:nvPr/>
          </p:nvPicPr>
          <p:blipFill>
            <a:blip r:embed="rId7"/>
            <a:stretch/>
          </p:blipFill>
          <p:spPr>
            <a:xfrm>
              <a:off x="8335800" y="2916720"/>
              <a:ext cx="626040" cy="71172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56" name="" descr=""/>
            <p:cNvPicPr/>
            <p:nvPr/>
          </p:nvPicPr>
          <p:blipFill>
            <a:blip r:embed="rId8"/>
            <a:stretch/>
          </p:blipFill>
          <p:spPr>
            <a:xfrm>
              <a:off x="8671680" y="5904720"/>
              <a:ext cx="518400" cy="486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57" name="" descr=""/>
            <p:cNvPicPr/>
            <p:nvPr/>
          </p:nvPicPr>
          <p:blipFill>
            <a:blip r:embed="rId9"/>
            <a:stretch/>
          </p:blipFill>
          <p:spPr>
            <a:xfrm>
              <a:off x="8496000" y="5364720"/>
              <a:ext cx="608040" cy="44532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58" name="" descr=""/>
            <p:cNvPicPr/>
            <p:nvPr/>
          </p:nvPicPr>
          <p:blipFill>
            <a:blip r:embed="rId10"/>
            <a:stretch/>
          </p:blipFill>
          <p:spPr>
            <a:xfrm>
              <a:off x="8463960" y="2534040"/>
              <a:ext cx="620640" cy="344520"/>
            </a:xfrm>
            <a:prstGeom prst="rect">
              <a:avLst/>
            </a:prstGeom>
            <a:ln>
              <a:noFill/>
            </a:ln>
          </p:spPr>
        </p:pic>
        <p:sp>
          <p:nvSpPr>
            <p:cNvPr id="159" name="CustomShape 14"/>
            <p:cNvSpPr/>
            <p:nvPr/>
          </p:nvSpPr>
          <p:spPr>
            <a:xfrm>
              <a:off x="8835480" y="3714480"/>
              <a:ext cx="668520" cy="2880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IN" sz="1400" spc="-1" strike="noStrike">
                  <a:solidFill>
                    <a:srgbClr val="bdbdbd"/>
                  </a:solidFill>
                  <a:latin typeface="Arial"/>
                  <a:ea typeface="DejaVu Sans"/>
                </a:rPr>
                <a:t>Dist A</a:t>
              </a:r>
              <a:endParaRPr b="0" lang="pt-BR" sz="1400" spc="-1" strike="noStrike">
                <a:latin typeface="Arial"/>
              </a:endParaRPr>
            </a:p>
          </p:txBody>
        </p:sp>
        <p:sp>
          <p:nvSpPr>
            <p:cNvPr id="160" name="CustomShape 15"/>
            <p:cNvSpPr/>
            <p:nvPr/>
          </p:nvSpPr>
          <p:spPr>
            <a:xfrm>
              <a:off x="9124560" y="6018480"/>
              <a:ext cx="883440" cy="2880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IN" sz="1400" spc="-1" strike="noStrike">
                  <a:solidFill>
                    <a:srgbClr val="bdbdbd"/>
                  </a:solidFill>
                  <a:latin typeface="Arial"/>
                  <a:ea typeface="DejaVu Sans"/>
                </a:rPr>
                <a:t>Rede C</a:t>
              </a:r>
              <a:endParaRPr b="0" lang="pt-BR" sz="1400" spc="-1" strike="noStrike">
                <a:latin typeface="Arial"/>
              </a:endParaRPr>
            </a:p>
          </p:txBody>
        </p:sp>
        <p:sp>
          <p:nvSpPr>
            <p:cNvPr id="161" name="CustomShape 16"/>
            <p:cNvSpPr/>
            <p:nvPr/>
          </p:nvSpPr>
          <p:spPr>
            <a:xfrm>
              <a:off x="8943480" y="3210480"/>
              <a:ext cx="668520" cy="2880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IN" sz="1400" spc="-1" strike="noStrike">
                  <a:solidFill>
                    <a:srgbClr val="bdbdbd"/>
                  </a:solidFill>
                  <a:latin typeface="Arial"/>
                  <a:ea typeface="DejaVu Sans"/>
                </a:rPr>
                <a:t>Dist B</a:t>
              </a:r>
              <a:endParaRPr b="0" lang="pt-BR" sz="1400" spc="-1" strike="noStrike">
                <a:latin typeface="Arial"/>
              </a:endParaRPr>
            </a:p>
          </p:txBody>
        </p:sp>
        <p:sp>
          <p:nvSpPr>
            <p:cNvPr id="162" name="CustomShape 17"/>
            <p:cNvSpPr/>
            <p:nvPr/>
          </p:nvSpPr>
          <p:spPr>
            <a:xfrm>
              <a:off x="9015480" y="2670480"/>
              <a:ext cx="668520" cy="2880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IN" sz="1400" spc="-1" strike="noStrike">
                  <a:solidFill>
                    <a:srgbClr val="bdbdbd"/>
                  </a:solidFill>
                  <a:latin typeface="Arial"/>
                  <a:ea typeface="DejaVu Sans"/>
                </a:rPr>
                <a:t>Dist C</a:t>
              </a:r>
              <a:endParaRPr b="0" lang="pt-BR" sz="1400" spc="-1" strike="noStrike">
                <a:latin typeface="Arial"/>
              </a:endParaRPr>
            </a:p>
          </p:txBody>
        </p:sp>
        <p:sp>
          <p:nvSpPr>
            <p:cNvPr id="163" name="CustomShape 18"/>
            <p:cNvSpPr/>
            <p:nvPr/>
          </p:nvSpPr>
          <p:spPr>
            <a:xfrm>
              <a:off x="9016560" y="5442480"/>
              <a:ext cx="883440" cy="2880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IN" sz="1400" spc="-1" strike="noStrike">
                  <a:solidFill>
                    <a:srgbClr val="bdbdbd"/>
                  </a:solidFill>
                  <a:latin typeface="Arial"/>
                  <a:ea typeface="DejaVu Sans"/>
                </a:rPr>
                <a:t>Rede B</a:t>
              </a:r>
              <a:endParaRPr b="0" lang="pt-BR" sz="1400" spc="-1" strike="noStrike">
                <a:latin typeface="Arial"/>
              </a:endParaRPr>
            </a:p>
          </p:txBody>
        </p:sp>
        <p:sp>
          <p:nvSpPr>
            <p:cNvPr id="164" name="CustomShape 19"/>
            <p:cNvSpPr/>
            <p:nvPr/>
          </p:nvSpPr>
          <p:spPr>
            <a:xfrm>
              <a:off x="8944560" y="4902480"/>
              <a:ext cx="883440" cy="2880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IN" sz="1400" spc="-1" strike="noStrike">
                  <a:solidFill>
                    <a:srgbClr val="bdbdbd"/>
                  </a:solidFill>
                  <a:latin typeface="Arial"/>
                  <a:ea typeface="DejaVu Sans"/>
                </a:rPr>
                <a:t>Rede A</a:t>
              </a:r>
              <a:endParaRPr b="0" lang="pt-BR" sz="1400" spc="-1" strike="noStrike"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000000"/>
            </a:gs>
            <a:gs pos="100000">
              <a:srgbClr val="085060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CustomShape 1"/>
          <p:cNvSpPr/>
          <p:nvPr/>
        </p:nvSpPr>
        <p:spPr>
          <a:xfrm>
            <a:off x="504000" y="300960"/>
            <a:ext cx="9069480" cy="1260360"/>
          </a:xfrm>
          <a:prstGeom prst="rect">
            <a:avLst/>
          </a:prstGeom>
          <a:noFill/>
          <a:ln w="360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en-IN" sz="4400" spc="-1" strike="noStrike">
                <a:solidFill>
                  <a:srgbClr val="cccccc"/>
                </a:solidFill>
                <a:latin typeface="Open Sans Condensed"/>
                <a:ea typeface="DejaVu Sans"/>
              </a:rPr>
              <a:t>ARQUITETURA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66" name="CustomShape 2"/>
          <p:cNvSpPr/>
          <p:nvPr/>
        </p:nvSpPr>
        <p:spPr>
          <a:xfrm>
            <a:off x="513360" y="1740600"/>
            <a:ext cx="9069480" cy="777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1840">
              <a:lnSpc>
                <a:spcPct val="100000"/>
              </a:lnSpc>
              <a:spcAft>
                <a:spcPts val="1412"/>
              </a:spcAft>
              <a:buClr>
                <a:srgbClr val="cccccc"/>
              </a:buClr>
              <a:buSzPct val="45000"/>
              <a:buFont typeface="Wingdings" charset="2"/>
              <a:buChar char=""/>
            </a:pPr>
            <a:r>
              <a:rPr b="1" i="1" lang="en-IN" sz="3200" spc="-1" strike="noStrike">
                <a:solidFill>
                  <a:srgbClr val="cccccc"/>
                </a:solidFill>
                <a:latin typeface="Open Sans"/>
                <a:ea typeface="Droid Sans Fallback"/>
              </a:rPr>
              <a:t>Frontend</a:t>
            </a:r>
            <a:r>
              <a:rPr b="0" lang="en-IN" sz="3200" spc="-1" strike="noStrike">
                <a:solidFill>
                  <a:srgbClr val="cccccc"/>
                </a:solidFill>
                <a:latin typeface="Open Sans"/>
                <a:ea typeface="Droid Sans Fallback"/>
              </a:rPr>
              <a:t> em página web </a:t>
            </a:r>
            <a:r>
              <a:rPr b="0" lang="en-IN" sz="2000" spc="-1" strike="noStrike">
                <a:solidFill>
                  <a:srgbClr val="cccccc"/>
                </a:solidFill>
                <a:latin typeface="Open Sans"/>
                <a:ea typeface="Droid Sans Fallback"/>
              </a:rPr>
              <a:t>(PWA)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167" name="CustomShape 3"/>
          <p:cNvSpPr/>
          <p:nvPr/>
        </p:nvSpPr>
        <p:spPr>
          <a:xfrm>
            <a:off x="0" y="6768000"/>
            <a:ext cx="4965840" cy="78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marL="230400">
              <a:lnSpc>
                <a:spcPct val="100000"/>
              </a:lnSpc>
            </a:pPr>
            <a:r>
              <a:rPr b="0" lang="en-IN" sz="1800" spc="-1" strike="noStrike">
                <a:solidFill>
                  <a:srgbClr val="cccccc"/>
                </a:solidFill>
                <a:latin typeface="Open Sans"/>
                <a:ea typeface="Droid Sans Fallback"/>
              </a:rPr>
              <a:t>FTP CHECKER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68" name="CustomShape 4"/>
          <p:cNvSpPr/>
          <p:nvPr/>
        </p:nvSpPr>
        <p:spPr>
          <a:xfrm>
            <a:off x="5112000" y="6768000"/>
            <a:ext cx="4965840" cy="78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algn="r">
              <a:lnSpc>
                <a:spcPct val="100000"/>
              </a:lnSpc>
            </a:pPr>
            <a:r>
              <a:rPr b="0" lang="en-IN" sz="1800" spc="-1" strike="noStrike">
                <a:solidFill>
                  <a:srgbClr val="cccccc"/>
                </a:solidFill>
                <a:latin typeface="Open Sans"/>
                <a:ea typeface="Droid Sans Fallback"/>
              </a:rPr>
              <a:t>RONALDO MARQUES    </a:t>
            </a:r>
            <a:endParaRPr b="0" lang="pt-BR" sz="1800" spc="-1" strike="noStrike">
              <a:latin typeface="Arial"/>
            </a:endParaRPr>
          </a:p>
        </p:txBody>
      </p:sp>
      <p:grpSp>
        <p:nvGrpSpPr>
          <p:cNvPr id="169" name="Group 5"/>
          <p:cNvGrpSpPr/>
          <p:nvPr/>
        </p:nvGrpSpPr>
        <p:grpSpPr>
          <a:xfrm>
            <a:off x="2661840" y="3596760"/>
            <a:ext cx="1284120" cy="2127240"/>
            <a:chOff x="2661840" y="3596760"/>
            <a:chExt cx="1284120" cy="2127240"/>
          </a:xfrm>
        </p:grpSpPr>
        <p:sp>
          <p:nvSpPr>
            <p:cNvPr id="170" name="CustomShape 6"/>
            <p:cNvSpPr/>
            <p:nvPr/>
          </p:nvSpPr>
          <p:spPr>
            <a:xfrm rot="16677600">
              <a:off x="2300760" y="4151880"/>
              <a:ext cx="2005920" cy="10162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930" y="7160"/>
                  </a:moveTo>
                  <a:cubicBezTo>
                    <a:pt x="1530" y="4490"/>
                    <a:pt x="3400" y="1970"/>
                    <a:pt x="5270" y="1970"/>
                  </a:cubicBezTo>
                  <a:cubicBezTo>
                    <a:pt x="5860" y="1950"/>
                    <a:pt x="6470" y="2210"/>
                    <a:pt x="6970" y="2600"/>
                  </a:cubicBezTo>
                  <a:cubicBezTo>
                    <a:pt x="7450" y="1390"/>
                    <a:pt x="8340" y="650"/>
                    <a:pt x="9340" y="650"/>
                  </a:cubicBezTo>
                  <a:cubicBezTo>
                    <a:pt x="10004" y="690"/>
                    <a:pt x="10710" y="1050"/>
                    <a:pt x="11210" y="1700"/>
                  </a:cubicBezTo>
                  <a:cubicBezTo>
                    <a:pt x="11570" y="630"/>
                    <a:pt x="12330" y="0"/>
                    <a:pt x="13150" y="0"/>
                  </a:cubicBezTo>
                  <a:cubicBezTo>
                    <a:pt x="13840" y="0"/>
                    <a:pt x="14470" y="460"/>
                    <a:pt x="14870" y="1160"/>
                  </a:cubicBezTo>
                  <a:cubicBezTo>
                    <a:pt x="15330" y="440"/>
                    <a:pt x="16020" y="0"/>
                    <a:pt x="16740" y="0"/>
                  </a:cubicBezTo>
                  <a:cubicBezTo>
                    <a:pt x="17910" y="0"/>
                    <a:pt x="18900" y="1130"/>
                    <a:pt x="19110" y="2710"/>
                  </a:cubicBezTo>
                  <a:cubicBezTo>
                    <a:pt x="20240" y="3150"/>
                    <a:pt x="21060" y="4580"/>
                    <a:pt x="21060" y="6220"/>
                  </a:cubicBezTo>
                  <a:cubicBezTo>
                    <a:pt x="21060" y="6720"/>
                    <a:pt x="21000" y="7200"/>
                    <a:pt x="20830" y="7660"/>
                  </a:cubicBezTo>
                  <a:cubicBezTo>
                    <a:pt x="21310" y="8460"/>
                    <a:pt x="21600" y="9450"/>
                    <a:pt x="21600" y="10460"/>
                  </a:cubicBezTo>
                  <a:cubicBezTo>
                    <a:pt x="21600" y="12750"/>
                    <a:pt x="20310" y="14680"/>
                    <a:pt x="18650" y="15010"/>
                  </a:cubicBezTo>
                  <a:cubicBezTo>
                    <a:pt x="18650" y="17200"/>
                    <a:pt x="17370" y="18920"/>
                    <a:pt x="15770" y="18920"/>
                  </a:cubicBezTo>
                  <a:cubicBezTo>
                    <a:pt x="15220" y="18920"/>
                    <a:pt x="14700" y="18710"/>
                    <a:pt x="14240" y="18310"/>
                  </a:cubicBezTo>
                  <a:cubicBezTo>
                    <a:pt x="13820" y="20240"/>
                    <a:pt x="12490" y="21600"/>
                    <a:pt x="11000" y="21600"/>
                  </a:cubicBezTo>
                  <a:cubicBezTo>
                    <a:pt x="9890" y="21600"/>
                    <a:pt x="8840" y="20790"/>
                    <a:pt x="8210" y="19510"/>
                  </a:cubicBezTo>
                  <a:cubicBezTo>
                    <a:pt x="7620" y="20000"/>
                    <a:pt x="7930" y="20290"/>
                    <a:pt x="6240" y="20290"/>
                  </a:cubicBezTo>
                  <a:cubicBezTo>
                    <a:pt x="4850" y="20290"/>
                    <a:pt x="3570" y="19280"/>
                    <a:pt x="2900" y="17640"/>
                  </a:cubicBezTo>
                  <a:cubicBezTo>
                    <a:pt x="1300" y="17600"/>
                    <a:pt x="480" y="16300"/>
                    <a:pt x="480" y="14660"/>
                  </a:cubicBezTo>
                  <a:cubicBezTo>
                    <a:pt x="480" y="13900"/>
                    <a:pt x="690" y="13210"/>
                    <a:pt x="1070" y="12640"/>
                  </a:cubicBezTo>
                  <a:cubicBezTo>
                    <a:pt x="380" y="12160"/>
                    <a:pt x="0" y="11210"/>
                    <a:pt x="0" y="10120"/>
                  </a:cubicBezTo>
                  <a:cubicBezTo>
                    <a:pt x="0" y="8590"/>
                    <a:pt x="840" y="7330"/>
                    <a:pt x="1930" y="7160"/>
                  </a:cubicBezTo>
                  <a:close/>
                  <a:moveTo>
                    <a:pt x="1930" y="7160"/>
                  </a:moveTo>
                  <a:cubicBezTo>
                    <a:pt x="1950" y="7410"/>
                    <a:pt x="2040" y="7690"/>
                    <a:pt x="2090" y="7920"/>
                  </a:cubicBezTo>
                  <a:moveTo>
                    <a:pt x="6970" y="2600"/>
                  </a:moveTo>
                  <a:cubicBezTo>
                    <a:pt x="7200" y="2790"/>
                    <a:pt x="7480" y="3050"/>
                    <a:pt x="7670" y="3310"/>
                  </a:cubicBezTo>
                  <a:moveTo>
                    <a:pt x="11210" y="1700"/>
                  </a:moveTo>
                  <a:cubicBezTo>
                    <a:pt x="11130" y="1910"/>
                    <a:pt x="11080" y="2160"/>
                    <a:pt x="11030" y="2400"/>
                  </a:cubicBezTo>
                  <a:moveTo>
                    <a:pt x="14870" y="1160"/>
                  </a:moveTo>
                  <a:cubicBezTo>
                    <a:pt x="14720" y="1400"/>
                    <a:pt x="14640" y="1720"/>
                    <a:pt x="14540" y="2010"/>
                  </a:cubicBezTo>
                  <a:moveTo>
                    <a:pt x="19110" y="2710"/>
                  </a:moveTo>
                  <a:cubicBezTo>
                    <a:pt x="19130" y="2890"/>
                    <a:pt x="19230" y="3290"/>
                    <a:pt x="19190" y="3380"/>
                  </a:cubicBezTo>
                  <a:moveTo>
                    <a:pt x="20830" y="7660"/>
                  </a:moveTo>
                  <a:cubicBezTo>
                    <a:pt x="20660" y="8170"/>
                    <a:pt x="20430" y="8620"/>
                    <a:pt x="20110" y="8990"/>
                  </a:cubicBezTo>
                  <a:moveTo>
                    <a:pt x="18660" y="15010"/>
                  </a:moveTo>
                  <a:cubicBezTo>
                    <a:pt x="18740" y="14200"/>
                    <a:pt x="18280" y="12200"/>
                    <a:pt x="17000" y="11450"/>
                  </a:cubicBezTo>
                  <a:moveTo>
                    <a:pt x="14240" y="18310"/>
                  </a:moveTo>
                  <a:cubicBezTo>
                    <a:pt x="14320" y="17980"/>
                    <a:pt x="14350" y="17680"/>
                    <a:pt x="14370" y="17360"/>
                  </a:cubicBezTo>
                  <a:moveTo>
                    <a:pt x="8220" y="19510"/>
                  </a:moveTo>
                  <a:cubicBezTo>
                    <a:pt x="8060" y="19250"/>
                    <a:pt x="7960" y="18950"/>
                    <a:pt x="7860" y="18640"/>
                  </a:cubicBezTo>
                  <a:moveTo>
                    <a:pt x="2900" y="17640"/>
                  </a:moveTo>
                  <a:cubicBezTo>
                    <a:pt x="3090" y="17600"/>
                    <a:pt x="3280" y="17540"/>
                    <a:pt x="3460" y="17450"/>
                  </a:cubicBezTo>
                  <a:moveTo>
                    <a:pt x="1070" y="12640"/>
                  </a:moveTo>
                  <a:cubicBezTo>
                    <a:pt x="1400" y="12900"/>
                    <a:pt x="1780" y="13130"/>
                    <a:pt x="2330" y="13040"/>
                  </a:cubicBezTo>
                </a:path>
              </a:pathLst>
            </a:custGeom>
            <a:solidFill>
              <a:srgbClr val="bdbdbd"/>
            </a:solidFill>
            <a:ln>
              <a:solidFill>
                <a:srgbClr val="757575"/>
              </a:solidFill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171" name="" descr=""/>
            <p:cNvPicPr/>
            <p:nvPr/>
          </p:nvPicPr>
          <p:blipFill>
            <a:blip r:embed="rId1">
              <a:alphaModFix amt="84000"/>
            </a:blip>
            <a:stretch/>
          </p:blipFill>
          <p:spPr>
            <a:xfrm rot="16200000">
              <a:off x="2882160" y="4528800"/>
              <a:ext cx="874080" cy="30060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72" name="CustomShape 7"/>
          <p:cNvSpPr/>
          <p:nvPr/>
        </p:nvSpPr>
        <p:spPr>
          <a:xfrm>
            <a:off x="4032360" y="2520720"/>
            <a:ext cx="2517840" cy="4173840"/>
          </a:xfrm>
          <a:custGeom>
            <a:avLst/>
            <a:gdLst/>
            <a:ahLst/>
            <a:rect l="l" t="t" r="r" b="b"/>
            <a:pathLst>
              <a:path w="7002" h="11602">
                <a:moveTo>
                  <a:pt x="686" y="0"/>
                </a:moveTo>
                <a:lnTo>
                  <a:pt x="687" y="0"/>
                </a:lnTo>
                <a:cubicBezTo>
                  <a:pt x="566" y="0"/>
                  <a:pt x="448" y="32"/>
                  <a:pt x="343" y="92"/>
                </a:cubicBezTo>
                <a:cubicBezTo>
                  <a:pt x="239" y="152"/>
                  <a:pt x="152" y="239"/>
                  <a:pt x="92" y="343"/>
                </a:cubicBezTo>
                <a:cubicBezTo>
                  <a:pt x="32" y="448"/>
                  <a:pt x="0" y="566"/>
                  <a:pt x="0" y="687"/>
                </a:cubicBezTo>
                <a:lnTo>
                  <a:pt x="0" y="10914"/>
                </a:lnTo>
                <a:lnTo>
                  <a:pt x="0" y="10914"/>
                </a:lnTo>
                <a:cubicBezTo>
                  <a:pt x="0" y="11035"/>
                  <a:pt x="32" y="11153"/>
                  <a:pt x="92" y="11258"/>
                </a:cubicBezTo>
                <a:cubicBezTo>
                  <a:pt x="152" y="11362"/>
                  <a:pt x="239" y="11449"/>
                  <a:pt x="343" y="11509"/>
                </a:cubicBezTo>
                <a:cubicBezTo>
                  <a:pt x="448" y="11569"/>
                  <a:pt x="566" y="11601"/>
                  <a:pt x="687" y="11601"/>
                </a:cubicBezTo>
                <a:lnTo>
                  <a:pt x="6314" y="11601"/>
                </a:lnTo>
                <a:lnTo>
                  <a:pt x="6314" y="11601"/>
                </a:lnTo>
                <a:cubicBezTo>
                  <a:pt x="6435" y="11601"/>
                  <a:pt x="6553" y="11569"/>
                  <a:pt x="6658" y="11509"/>
                </a:cubicBezTo>
                <a:cubicBezTo>
                  <a:pt x="6762" y="11449"/>
                  <a:pt x="6849" y="11362"/>
                  <a:pt x="6909" y="11258"/>
                </a:cubicBezTo>
                <a:cubicBezTo>
                  <a:pt x="6969" y="11153"/>
                  <a:pt x="7001" y="11035"/>
                  <a:pt x="7001" y="10914"/>
                </a:cubicBezTo>
                <a:lnTo>
                  <a:pt x="7001" y="686"/>
                </a:lnTo>
                <a:lnTo>
                  <a:pt x="7001" y="687"/>
                </a:lnTo>
                <a:lnTo>
                  <a:pt x="7001" y="687"/>
                </a:lnTo>
                <a:cubicBezTo>
                  <a:pt x="7001" y="566"/>
                  <a:pt x="6969" y="448"/>
                  <a:pt x="6909" y="343"/>
                </a:cubicBezTo>
                <a:cubicBezTo>
                  <a:pt x="6849" y="239"/>
                  <a:pt x="6762" y="152"/>
                  <a:pt x="6658" y="92"/>
                </a:cubicBezTo>
                <a:cubicBezTo>
                  <a:pt x="6553" y="32"/>
                  <a:pt x="6435" y="0"/>
                  <a:pt x="6314" y="0"/>
                </a:cubicBezTo>
                <a:lnTo>
                  <a:pt x="686" y="0"/>
                </a:lnTo>
              </a:path>
            </a:pathLst>
          </a:custGeom>
          <a:solidFill>
            <a:srgbClr val="c5cae9"/>
          </a:solidFill>
          <a:ln>
            <a:solidFill>
              <a:srgbClr val="7986cb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700" spc="-1" strike="noStrike">
                <a:solidFill>
                  <a:srgbClr val="000000"/>
                </a:solidFill>
                <a:latin typeface="Arial"/>
                <a:ea typeface="DejaVu Sans"/>
              </a:rPr>
              <a:t>Servidor de aplicações</a:t>
            </a:r>
            <a:endParaRPr b="0" lang="pt-BR" sz="17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Arial"/>
                <a:ea typeface="DejaVu Sans"/>
              </a:rPr>
              <a:t>Heroku</a:t>
            </a: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</p:txBody>
      </p:sp>
      <p:sp>
        <p:nvSpPr>
          <p:cNvPr id="173" name="CustomShape 8"/>
          <p:cNvSpPr/>
          <p:nvPr/>
        </p:nvSpPr>
        <p:spPr>
          <a:xfrm>
            <a:off x="4608000" y="3312720"/>
            <a:ext cx="1726200" cy="2485800"/>
          </a:xfrm>
          <a:custGeom>
            <a:avLst/>
            <a:gdLst/>
            <a:ahLst/>
            <a:rect l="l" t="t" r="r" b="b"/>
            <a:pathLst>
              <a:path w="4803" h="6913">
                <a:moveTo>
                  <a:pt x="800" y="0"/>
                </a:moveTo>
                <a:lnTo>
                  <a:pt x="800" y="0"/>
                </a:lnTo>
                <a:cubicBezTo>
                  <a:pt x="660" y="0"/>
                  <a:pt x="522" y="37"/>
                  <a:pt x="400" y="107"/>
                </a:cubicBezTo>
                <a:cubicBezTo>
                  <a:pt x="279" y="177"/>
                  <a:pt x="177" y="279"/>
                  <a:pt x="107" y="400"/>
                </a:cubicBezTo>
                <a:cubicBezTo>
                  <a:pt x="37" y="522"/>
                  <a:pt x="0" y="660"/>
                  <a:pt x="0" y="800"/>
                </a:cubicBezTo>
                <a:lnTo>
                  <a:pt x="0" y="6111"/>
                </a:lnTo>
                <a:lnTo>
                  <a:pt x="0" y="6112"/>
                </a:lnTo>
                <a:cubicBezTo>
                  <a:pt x="0" y="6252"/>
                  <a:pt x="37" y="6390"/>
                  <a:pt x="107" y="6512"/>
                </a:cubicBezTo>
                <a:cubicBezTo>
                  <a:pt x="177" y="6633"/>
                  <a:pt x="279" y="6735"/>
                  <a:pt x="400" y="6805"/>
                </a:cubicBezTo>
                <a:cubicBezTo>
                  <a:pt x="522" y="6875"/>
                  <a:pt x="660" y="6912"/>
                  <a:pt x="800" y="6912"/>
                </a:cubicBezTo>
                <a:lnTo>
                  <a:pt x="4001" y="6912"/>
                </a:lnTo>
                <a:lnTo>
                  <a:pt x="4002" y="6912"/>
                </a:lnTo>
                <a:cubicBezTo>
                  <a:pt x="4142" y="6912"/>
                  <a:pt x="4280" y="6875"/>
                  <a:pt x="4402" y="6805"/>
                </a:cubicBezTo>
                <a:cubicBezTo>
                  <a:pt x="4523" y="6735"/>
                  <a:pt x="4625" y="6633"/>
                  <a:pt x="4695" y="6512"/>
                </a:cubicBezTo>
                <a:cubicBezTo>
                  <a:pt x="4765" y="6390"/>
                  <a:pt x="4802" y="6252"/>
                  <a:pt x="4802" y="6112"/>
                </a:cubicBezTo>
                <a:lnTo>
                  <a:pt x="4802" y="800"/>
                </a:lnTo>
                <a:lnTo>
                  <a:pt x="4802" y="800"/>
                </a:lnTo>
                <a:lnTo>
                  <a:pt x="4802" y="800"/>
                </a:lnTo>
                <a:cubicBezTo>
                  <a:pt x="4802" y="660"/>
                  <a:pt x="4765" y="522"/>
                  <a:pt x="4695" y="400"/>
                </a:cubicBezTo>
                <a:cubicBezTo>
                  <a:pt x="4625" y="279"/>
                  <a:pt x="4523" y="177"/>
                  <a:pt x="4402" y="107"/>
                </a:cubicBezTo>
                <a:cubicBezTo>
                  <a:pt x="4280" y="37"/>
                  <a:pt x="4142" y="0"/>
                  <a:pt x="4002" y="0"/>
                </a:cubicBezTo>
                <a:lnTo>
                  <a:pt x="800" y="0"/>
                </a:lnTo>
              </a:path>
            </a:pathLst>
          </a:custGeom>
          <a:solidFill>
            <a:srgbClr val="ffe0b2"/>
          </a:solidFill>
          <a:ln>
            <a:solidFill>
              <a:srgbClr val="fb8c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700" spc="-1" strike="noStrike">
                <a:solidFill>
                  <a:srgbClr val="000000"/>
                </a:solidFill>
                <a:latin typeface="Arial"/>
                <a:ea typeface="DejaVu Sans"/>
              </a:rPr>
              <a:t>Aplicação</a:t>
            </a:r>
            <a:endParaRPr b="0" lang="pt-BR" sz="17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Arial"/>
                <a:ea typeface="DejaVu Sans"/>
              </a:rPr>
              <a:t>Java 11</a:t>
            </a: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</p:txBody>
      </p:sp>
      <p:pic>
        <p:nvPicPr>
          <p:cNvPr id="174" name="" descr=""/>
          <p:cNvPicPr/>
          <p:nvPr/>
        </p:nvPicPr>
        <p:blipFill>
          <a:blip r:embed="rId2"/>
          <a:stretch/>
        </p:blipFill>
        <p:spPr>
          <a:xfrm>
            <a:off x="4778280" y="4104720"/>
            <a:ext cx="547560" cy="547560"/>
          </a:xfrm>
          <a:prstGeom prst="rect">
            <a:avLst/>
          </a:prstGeom>
          <a:ln>
            <a:noFill/>
          </a:ln>
        </p:spPr>
      </p:pic>
      <p:sp>
        <p:nvSpPr>
          <p:cNvPr id="175" name="CustomShape 9"/>
          <p:cNvSpPr/>
          <p:nvPr/>
        </p:nvSpPr>
        <p:spPr>
          <a:xfrm>
            <a:off x="4464000" y="5041080"/>
            <a:ext cx="898200" cy="1509480"/>
          </a:xfrm>
          <a:custGeom>
            <a:avLst/>
            <a:gdLst/>
            <a:ahLst/>
            <a:rect l="l" t="t" r="r" b="b"/>
            <a:pathLst>
              <a:path w="2503" h="4201">
                <a:moveTo>
                  <a:pt x="417" y="0"/>
                </a:moveTo>
                <a:lnTo>
                  <a:pt x="417" y="0"/>
                </a:lnTo>
                <a:cubicBezTo>
                  <a:pt x="344" y="0"/>
                  <a:pt x="272" y="19"/>
                  <a:pt x="209" y="56"/>
                </a:cubicBezTo>
                <a:cubicBezTo>
                  <a:pt x="145" y="92"/>
                  <a:pt x="92" y="145"/>
                  <a:pt x="56" y="209"/>
                </a:cubicBezTo>
                <a:cubicBezTo>
                  <a:pt x="19" y="272"/>
                  <a:pt x="0" y="344"/>
                  <a:pt x="0" y="417"/>
                </a:cubicBezTo>
                <a:lnTo>
                  <a:pt x="0" y="3783"/>
                </a:lnTo>
                <a:lnTo>
                  <a:pt x="0" y="3783"/>
                </a:lnTo>
                <a:cubicBezTo>
                  <a:pt x="0" y="3856"/>
                  <a:pt x="19" y="3928"/>
                  <a:pt x="56" y="3992"/>
                </a:cubicBezTo>
                <a:cubicBezTo>
                  <a:pt x="92" y="4055"/>
                  <a:pt x="145" y="4108"/>
                  <a:pt x="209" y="4144"/>
                </a:cubicBezTo>
                <a:cubicBezTo>
                  <a:pt x="272" y="4181"/>
                  <a:pt x="344" y="4200"/>
                  <a:pt x="417" y="4200"/>
                </a:cubicBezTo>
                <a:lnTo>
                  <a:pt x="2085" y="4200"/>
                </a:lnTo>
                <a:lnTo>
                  <a:pt x="2085" y="4200"/>
                </a:lnTo>
                <a:cubicBezTo>
                  <a:pt x="2158" y="4200"/>
                  <a:pt x="2230" y="4181"/>
                  <a:pt x="2294" y="4144"/>
                </a:cubicBezTo>
                <a:cubicBezTo>
                  <a:pt x="2357" y="4108"/>
                  <a:pt x="2410" y="4055"/>
                  <a:pt x="2446" y="3992"/>
                </a:cubicBezTo>
                <a:cubicBezTo>
                  <a:pt x="2483" y="3928"/>
                  <a:pt x="2502" y="3856"/>
                  <a:pt x="2502" y="3783"/>
                </a:cubicBezTo>
                <a:lnTo>
                  <a:pt x="2502" y="417"/>
                </a:lnTo>
                <a:lnTo>
                  <a:pt x="2502" y="417"/>
                </a:lnTo>
                <a:lnTo>
                  <a:pt x="2502" y="417"/>
                </a:lnTo>
                <a:cubicBezTo>
                  <a:pt x="2502" y="344"/>
                  <a:pt x="2483" y="272"/>
                  <a:pt x="2446" y="209"/>
                </a:cubicBezTo>
                <a:cubicBezTo>
                  <a:pt x="2410" y="145"/>
                  <a:pt x="2357" y="92"/>
                  <a:pt x="2294" y="56"/>
                </a:cubicBezTo>
                <a:cubicBezTo>
                  <a:pt x="2230" y="19"/>
                  <a:pt x="2158" y="0"/>
                  <a:pt x="2085" y="0"/>
                </a:cubicBezTo>
                <a:lnTo>
                  <a:pt x="417" y="0"/>
                </a:lnTo>
              </a:path>
            </a:pathLst>
          </a:custGeom>
          <a:solidFill>
            <a:srgbClr val="729fcf">
              <a:alpha val="75000"/>
            </a:srgbClr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S.G.B.D.</a:t>
            </a:r>
            <a:endParaRPr b="0" lang="pt-BR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Arial"/>
                <a:ea typeface="DejaVu Sans"/>
              </a:rPr>
              <a:t>Postgres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176" name="CustomShape 10"/>
          <p:cNvSpPr/>
          <p:nvPr/>
        </p:nvSpPr>
        <p:spPr>
          <a:xfrm>
            <a:off x="4753800" y="5218920"/>
            <a:ext cx="465840" cy="429840"/>
          </a:xfrm>
          <a:prstGeom prst="can">
            <a:avLst>
              <a:gd name="adj" fmla="val 25000"/>
            </a:avLst>
          </a:prstGeom>
          <a:solidFill>
            <a:srgbClr val="90caf9"/>
          </a:solidFill>
          <a:ln>
            <a:solidFill>
              <a:srgbClr val="1e88e5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B.D.</a:t>
            </a:r>
            <a:endParaRPr b="0" lang="pt-BR" sz="1400" spc="-1" strike="noStrike">
              <a:latin typeface="Arial"/>
            </a:endParaRPr>
          </a:p>
        </p:txBody>
      </p:sp>
      <p:grpSp>
        <p:nvGrpSpPr>
          <p:cNvPr id="177" name="Group 11"/>
          <p:cNvGrpSpPr/>
          <p:nvPr/>
        </p:nvGrpSpPr>
        <p:grpSpPr>
          <a:xfrm>
            <a:off x="6749640" y="3780000"/>
            <a:ext cx="1083960" cy="1582200"/>
            <a:chOff x="6749640" y="3780000"/>
            <a:chExt cx="1083960" cy="1582200"/>
          </a:xfrm>
        </p:grpSpPr>
        <p:sp>
          <p:nvSpPr>
            <p:cNvPr id="178" name="CustomShape 12"/>
            <p:cNvSpPr/>
            <p:nvPr/>
          </p:nvSpPr>
          <p:spPr>
            <a:xfrm rot="5196600">
              <a:off x="6528240" y="4073400"/>
              <a:ext cx="1526040" cy="9954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930" y="7160"/>
                  </a:moveTo>
                  <a:cubicBezTo>
                    <a:pt x="1530" y="4490"/>
                    <a:pt x="3400" y="1970"/>
                    <a:pt x="5270" y="1970"/>
                  </a:cubicBezTo>
                  <a:cubicBezTo>
                    <a:pt x="5860" y="1950"/>
                    <a:pt x="6470" y="2210"/>
                    <a:pt x="6970" y="2600"/>
                  </a:cubicBezTo>
                  <a:cubicBezTo>
                    <a:pt x="7450" y="1390"/>
                    <a:pt x="8340" y="650"/>
                    <a:pt x="9340" y="650"/>
                  </a:cubicBezTo>
                  <a:cubicBezTo>
                    <a:pt x="10004" y="690"/>
                    <a:pt x="10710" y="1050"/>
                    <a:pt x="11210" y="1700"/>
                  </a:cubicBezTo>
                  <a:cubicBezTo>
                    <a:pt x="11570" y="630"/>
                    <a:pt x="12330" y="0"/>
                    <a:pt x="13150" y="0"/>
                  </a:cubicBezTo>
                  <a:cubicBezTo>
                    <a:pt x="13840" y="0"/>
                    <a:pt x="14470" y="460"/>
                    <a:pt x="14870" y="1160"/>
                  </a:cubicBezTo>
                  <a:cubicBezTo>
                    <a:pt x="15330" y="440"/>
                    <a:pt x="16020" y="0"/>
                    <a:pt x="16740" y="0"/>
                  </a:cubicBezTo>
                  <a:cubicBezTo>
                    <a:pt x="17910" y="0"/>
                    <a:pt x="18900" y="1130"/>
                    <a:pt x="19110" y="2710"/>
                  </a:cubicBezTo>
                  <a:cubicBezTo>
                    <a:pt x="20240" y="3150"/>
                    <a:pt x="21060" y="4580"/>
                    <a:pt x="21060" y="6220"/>
                  </a:cubicBezTo>
                  <a:cubicBezTo>
                    <a:pt x="21060" y="6720"/>
                    <a:pt x="21000" y="7200"/>
                    <a:pt x="20830" y="7660"/>
                  </a:cubicBezTo>
                  <a:cubicBezTo>
                    <a:pt x="21310" y="8460"/>
                    <a:pt x="21600" y="9450"/>
                    <a:pt x="21600" y="10460"/>
                  </a:cubicBezTo>
                  <a:cubicBezTo>
                    <a:pt x="21600" y="12750"/>
                    <a:pt x="20310" y="14680"/>
                    <a:pt x="18650" y="15010"/>
                  </a:cubicBezTo>
                  <a:cubicBezTo>
                    <a:pt x="18650" y="17200"/>
                    <a:pt x="17370" y="18920"/>
                    <a:pt x="15770" y="18920"/>
                  </a:cubicBezTo>
                  <a:cubicBezTo>
                    <a:pt x="15220" y="18920"/>
                    <a:pt x="14700" y="18710"/>
                    <a:pt x="14240" y="18310"/>
                  </a:cubicBezTo>
                  <a:cubicBezTo>
                    <a:pt x="13820" y="20240"/>
                    <a:pt x="12490" y="21600"/>
                    <a:pt x="11000" y="21600"/>
                  </a:cubicBezTo>
                  <a:cubicBezTo>
                    <a:pt x="9890" y="21600"/>
                    <a:pt x="8840" y="20790"/>
                    <a:pt x="8210" y="19510"/>
                  </a:cubicBezTo>
                  <a:cubicBezTo>
                    <a:pt x="7620" y="20000"/>
                    <a:pt x="7930" y="20290"/>
                    <a:pt x="6240" y="20290"/>
                  </a:cubicBezTo>
                  <a:cubicBezTo>
                    <a:pt x="4850" y="20290"/>
                    <a:pt x="3570" y="19280"/>
                    <a:pt x="2900" y="17640"/>
                  </a:cubicBezTo>
                  <a:cubicBezTo>
                    <a:pt x="1300" y="17600"/>
                    <a:pt x="480" y="16300"/>
                    <a:pt x="480" y="14660"/>
                  </a:cubicBezTo>
                  <a:cubicBezTo>
                    <a:pt x="480" y="13900"/>
                    <a:pt x="690" y="13210"/>
                    <a:pt x="1070" y="12640"/>
                  </a:cubicBezTo>
                  <a:cubicBezTo>
                    <a:pt x="380" y="12160"/>
                    <a:pt x="0" y="11210"/>
                    <a:pt x="0" y="10120"/>
                  </a:cubicBezTo>
                  <a:cubicBezTo>
                    <a:pt x="0" y="8590"/>
                    <a:pt x="840" y="7330"/>
                    <a:pt x="1930" y="7160"/>
                  </a:cubicBezTo>
                  <a:close/>
                  <a:moveTo>
                    <a:pt x="1930" y="7160"/>
                  </a:moveTo>
                  <a:cubicBezTo>
                    <a:pt x="1950" y="7410"/>
                    <a:pt x="2040" y="7690"/>
                    <a:pt x="2090" y="7920"/>
                  </a:cubicBezTo>
                  <a:moveTo>
                    <a:pt x="6970" y="2600"/>
                  </a:moveTo>
                  <a:cubicBezTo>
                    <a:pt x="7200" y="2790"/>
                    <a:pt x="7480" y="3050"/>
                    <a:pt x="7670" y="3310"/>
                  </a:cubicBezTo>
                  <a:moveTo>
                    <a:pt x="11210" y="1700"/>
                  </a:moveTo>
                  <a:cubicBezTo>
                    <a:pt x="11130" y="1910"/>
                    <a:pt x="11080" y="2160"/>
                    <a:pt x="11030" y="2400"/>
                  </a:cubicBezTo>
                  <a:moveTo>
                    <a:pt x="14870" y="1160"/>
                  </a:moveTo>
                  <a:cubicBezTo>
                    <a:pt x="14720" y="1400"/>
                    <a:pt x="14640" y="1720"/>
                    <a:pt x="14540" y="2010"/>
                  </a:cubicBezTo>
                  <a:moveTo>
                    <a:pt x="19110" y="2710"/>
                  </a:moveTo>
                  <a:cubicBezTo>
                    <a:pt x="19130" y="2890"/>
                    <a:pt x="19230" y="3290"/>
                    <a:pt x="19190" y="3380"/>
                  </a:cubicBezTo>
                  <a:moveTo>
                    <a:pt x="20830" y="7660"/>
                  </a:moveTo>
                  <a:cubicBezTo>
                    <a:pt x="20660" y="8170"/>
                    <a:pt x="20430" y="8620"/>
                    <a:pt x="20110" y="8990"/>
                  </a:cubicBezTo>
                  <a:moveTo>
                    <a:pt x="18660" y="15010"/>
                  </a:moveTo>
                  <a:cubicBezTo>
                    <a:pt x="18740" y="14200"/>
                    <a:pt x="18280" y="12200"/>
                    <a:pt x="17000" y="11450"/>
                  </a:cubicBezTo>
                  <a:moveTo>
                    <a:pt x="14240" y="18310"/>
                  </a:moveTo>
                  <a:cubicBezTo>
                    <a:pt x="14320" y="17980"/>
                    <a:pt x="14350" y="17680"/>
                    <a:pt x="14370" y="17360"/>
                  </a:cubicBezTo>
                  <a:moveTo>
                    <a:pt x="8220" y="19510"/>
                  </a:moveTo>
                  <a:cubicBezTo>
                    <a:pt x="8060" y="19250"/>
                    <a:pt x="7960" y="18950"/>
                    <a:pt x="7860" y="18640"/>
                  </a:cubicBezTo>
                  <a:moveTo>
                    <a:pt x="2900" y="17640"/>
                  </a:moveTo>
                  <a:cubicBezTo>
                    <a:pt x="3090" y="17600"/>
                    <a:pt x="3280" y="17540"/>
                    <a:pt x="3460" y="17450"/>
                  </a:cubicBezTo>
                  <a:moveTo>
                    <a:pt x="1070" y="12640"/>
                  </a:moveTo>
                  <a:cubicBezTo>
                    <a:pt x="1400" y="12900"/>
                    <a:pt x="1780" y="13130"/>
                    <a:pt x="2330" y="13040"/>
                  </a:cubicBezTo>
                </a:path>
              </a:pathLst>
            </a:custGeom>
            <a:solidFill>
              <a:srgbClr val="bdbdbd"/>
            </a:solidFill>
            <a:ln>
              <a:solidFill>
                <a:srgbClr val="757575"/>
              </a:solidFill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179" name="" descr=""/>
            <p:cNvPicPr/>
            <p:nvPr/>
          </p:nvPicPr>
          <p:blipFill>
            <a:blip r:embed="rId3">
              <a:alphaModFix amt="85000"/>
            </a:blip>
            <a:stretch/>
          </p:blipFill>
          <p:spPr>
            <a:xfrm>
              <a:off x="7042320" y="4320720"/>
              <a:ext cx="587520" cy="57384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80" name="Line 13"/>
          <p:cNvSpPr/>
          <p:nvPr/>
        </p:nvSpPr>
        <p:spPr>
          <a:xfrm flipV="1">
            <a:off x="6120000" y="3960720"/>
            <a:ext cx="2088000" cy="432000"/>
          </a:xfrm>
          <a:prstGeom prst="line">
            <a:avLst/>
          </a:prstGeom>
          <a:ln w="36000">
            <a:solidFill>
              <a:srgbClr val="b71c1c"/>
            </a:solidFill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1" name="Line 14"/>
          <p:cNvSpPr/>
          <p:nvPr/>
        </p:nvSpPr>
        <p:spPr>
          <a:xfrm flipV="1">
            <a:off x="6120000" y="4968720"/>
            <a:ext cx="2376000" cy="144000"/>
          </a:xfrm>
          <a:prstGeom prst="line">
            <a:avLst/>
          </a:prstGeom>
          <a:ln w="36000">
            <a:solidFill>
              <a:srgbClr val="b71c1c"/>
            </a:solidFill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pic>
        <p:nvPicPr>
          <p:cNvPr id="182" name="" descr=""/>
          <p:cNvPicPr/>
          <p:nvPr/>
        </p:nvPicPr>
        <p:blipFill>
          <a:blip r:embed="rId4"/>
          <a:stretch/>
        </p:blipFill>
        <p:spPr>
          <a:xfrm>
            <a:off x="936000" y="2661120"/>
            <a:ext cx="1437840" cy="1437840"/>
          </a:xfrm>
          <a:prstGeom prst="rect">
            <a:avLst/>
          </a:prstGeom>
          <a:ln>
            <a:noFill/>
          </a:ln>
        </p:spPr>
      </p:pic>
      <p:pic>
        <p:nvPicPr>
          <p:cNvPr id="183" name="" descr=""/>
          <p:cNvPicPr/>
          <p:nvPr/>
        </p:nvPicPr>
        <p:blipFill>
          <a:blip r:embed="rId5"/>
          <a:stretch/>
        </p:blipFill>
        <p:spPr>
          <a:xfrm>
            <a:off x="1368000" y="2913120"/>
            <a:ext cx="573840" cy="573840"/>
          </a:xfrm>
          <a:prstGeom prst="rect">
            <a:avLst/>
          </a:prstGeom>
          <a:ln>
            <a:noFill/>
          </a:ln>
        </p:spPr>
      </p:pic>
      <p:sp>
        <p:nvSpPr>
          <p:cNvPr id="184" name="Line 15"/>
          <p:cNvSpPr/>
          <p:nvPr/>
        </p:nvSpPr>
        <p:spPr>
          <a:xfrm>
            <a:off x="2160000" y="3600720"/>
            <a:ext cx="2690280" cy="720000"/>
          </a:xfrm>
          <a:prstGeom prst="line">
            <a:avLst/>
          </a:prstGeom>
          <a:ln w="36000">
            <a:solidFill>
              <a:srgbClr val="b71c1c"/>
            </a:solidFill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pic>
        <p:nvPicPr>
          <p:cNvPr id="185" name="" descr=""/>
          <p:cNvPicPr/>
          <p:nvPr/>
        </p:nvPicPr>
        <p:blipFill>
          <a:blip r:embed="rId6"/>
          <a:stretch/>
        </p:blipFill>
        <p:spPr>
          <a:xfrm>
            <a:off x="5616000" y="4284720"/>
            <a:ext cx="547560" cy="547560"/>
          </a:xfrm>
          <a:prstGeom prst="rect">
            <a:avLst/>
          </a:prstGeom>
          <a:ln>
            <a:noFill/>
          </a:ln>
        </p:spPr>
      </p:pic>
      <p:pic>
        <p:nvPicPr>
          <p:cNvPr id="186" name="" descr=""/>
          <p:cNvPicPr/>
          <p:nvPr/>
        </p:nvPicPr>
        <p:blipFill>
          <a:blip r:embed="rId7"/>
          <a:stretch/>
        </p:blipFill>
        <p:spPr>
          <a:xfrm>
            <a:off x="5616000" y="4968720"/>
            <a:ext cx="547560" cy="547560"/>
          </a:xfrm>
          <a:prstGeom prst="rect">
            <a:avLst/>
          </a:prstGeom>
          <a:ln>
            <a:noFill/>
          </a:ln>
        </p:spPr>
      </p:pic>
      <p:grpSp>
        <p:nvGrpSpPr>
          <p:cNvPr id="187" name="Group 16"/>
          <p:cNvGrpSpPr/>
          <p:nvPr/>
        </p:nvGrpSpPr>
        <p:grpSpPr>
          <a:xfrm>
            <a:off x="8136000" y="2534400"/>
            <a:ext cx="1872000" cy="3856680"/>
            <a:chOff x="8136000" y="2534400"/>
            <a:chExt cx="1872000" cy="3856680"/>
          </a:xfrm>
        </p:grpSpPr>
        <p:pic>
          <p:nvPicPr>
            <p:cNvPr id="188" name="" descr=""/>
            <p:cNvPicPr/>
            <p:nvPr/>
          </p:nvPicPr>
          <p:blipFill>
            <a:blip r:embed="rId8"/>
            <a:stretch/>
          </p:blipFill>
          <p:spPr>
            <a:xfrm>
              <a:off x="8136000" y="3581640"/>
              <a:ext cx="749880" cy="52128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89" name="" descr=""/>
            <p:cNvPicPr/>
            <p:nvPr/>
          </p:nvPicPr>
          <p:blipFill>
            <a:blip r:embed="rId9"/>
            <a:stretch/>
          </p:blipFill>
          <p:spPr>
            <a:xfrm>
              <a:off x="8498880" y="4691520"/>
              <a:ext cx="565200" cy="594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90" name="" descr=""/>
            <p:cNvPicPr/>
            <p:nvPr/>
          </p:nvPicPr>
          <p:blipFill>
            <a:blip r:embed="rId10"/>
            <a:stretch/>
          </p:blipFill>
          <p:spPr>
            <a:xfrm>
              <a:off x="8335800" y="2917080"/>
              <a:ext cx="626040" cy="71172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91" name="" descr=""/>
            <p:cNvPicPr/>
            <p:nvPr/>
          </p:nvPicPr>
          <p:blipFill>
            <a:blip r:embed="rId11"/>
            <a:stretch/>
          </p:blipFill>
          <p:spPr>
            <a:xfrm>
              <a:off x="8671680" y="5905080"/>
              <a:ext cx="518400" cy="486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92" name="" descr=""/>
            <p:cNvPicPr/>
            <p:nvPr/>
          </p:nvPicPr>
          <p:blipFill>
            <a:blip r:embed="rId12"/>
            <a:stretch/>
          </p:blipFill>
          <p:spPr>
            <a:xfrm>
              <a:off x="8496000" y="5365080"/>
              <a:ext cx="608040" cy="44532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93" name="" descr=""/>
            <p:cNvPicPr/>
            <p:nvPr/>
          </p:nvPicPr>
          <p:blipFill>
            <a:blip r:embed="rId13"/>
            <a:stretch/>
          </p:blipFill>
          <p:spPr>
            <a:xfrm>
              <a:off x="8463960" y="2534400"/>
              <a:ext cx="620640" cy="344520"/>
            </a:xfrm>
            <a:prstGeom prst="rect">
              <a:avLst/>
            </a:prstGeom>
            <a:ln>
              <a:noFill/>
            </a:ln>
          </p:spPr>
        </p:pic>
        <p:sp>
          <p:nvSpPr>
            <p:cNvPr id="194" name="CustomShape 17"/>
            <p:cNvSpPr/>
            <p:nvPr/>
          </p:nvSpPr>
          <p:spPr>
            <a:xfrm>
              <a:off x="8835480" y="3714840"/>
              <a:ext cx="668520" cy="2880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IN" sz="1400" spc="-1" strike="noStrike">
                  <a:solidFill>
                    <a:srgbClr val="bdbdbd"/>
                  </a:solidFill>
                  <a:latin typeface="Arial"/>
                  <a:ea typeface="DejaVu Sans"/>
                </a:rPr>
                <a:t>Dist A</a:t>
              </a:r>
              <a:endParaRPr b="0" lang="pt-BR" sz="1400" spc="-1" strike="noStrike">
                <a:latin typeface="Arial"/>
              </a:endParaRPr>
            </a:p>
          </p:txBody>
        </p:sp>
        <p:sp>
          <p:nvSpPr>
            <p:cNvPr id="195" name="CustomShape 18"/>
            <p:cNvSpPr/>
            <p:nvPr/>
          </p:nvSpPr>
          <p:spPr>
            <a:xfrm>
              <a:off x="9124560" y="6018840"/>
              <a:ext cx="883440" cy="2880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IN" sz="1400" spc="-1" strike="noStrike">
                  <a:solidFill>
                    <a:srgbClr val="bdbdbd"/>
                  </a:solidFill>
                  <a:latin typeface="Arial"/>
                  <a:ea typeface="DejaVu Sans"/>
                </a:rPr>
                <a:t>Rede C</a:t>
              </a:r>
              <a:endParaRPr b="0" lang="pt-BR" sz="1400" spc="-1" strike="noStrike">
                <a:latin typeface="Arial"/>
              </a:endParaRPr>
            </a:p>
          </p:txBody>
        </p:sp>
        <p:sp>
          <p:nvSpPr>
            <p:cNvPr id="196" name="CustomShape 19"/>
            <p:cNvSpPr/>
            <p:nvPr/>
          </p:nvSpPr>
          <p:spPr>
            <a:xfrm>
              <a:off x="8943480" y="3210840"/>
              <a:ext cx="668520" cy="2880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IN" sz="1400" spc="-1" strike="noStrike">
                  <a:solidFill>
                    <a:srgbClr val="bdbdbd"/>
                  </a:solidFill>
                  <a:latin typeface="Arial"/>
                  <a:ea typeface="DejaVu Sans"/>
                </a:rPr>
                <a:t>Dist B</a:t>
              </a:r>
              <a:endParaRPr b="0" lang="pt-BR" sz="1400" spc="-1" strike="noStrike">
                <a:latin typeface="Arial"/>
              </a:endParaRPr>
            </a:p>
          </p:txBody>
        </p:sp>
        <p:sp>
          <p:nvSpPr>
            <p:cNvPr id="197" name="CustomShape 20"/>
            <p:cNvSpPr/>
            <p:nvPr/>
          </p:nvSpPr>
          <p:spPr>
            <a:xfrm>
              <a:off x="9015480" y="2670840"/>
              <a:ext cx="668520" cy="2880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IN" sz="1400" spc="-1" strike="noStrike">
                  <a:solidFill>
                    <a:srgbClr val="bdbdbd"/>
                  </a:solidFill>
                  <a:latin typeface="Arial"/>
                  <a:ea typeface="DejaVu Sans"/>
                </a:rPr>
                <a:t>Dist C</a:t>
              </a:r>
              <a:endParaRPr b="0" lang="pt-BR" sz="1400" spc="-1" strike="noStrike">
                <a:latin typeface="Arial"/>
              </a:endParaRPr>
            </a:p>
          </p:txBody>
        </p:sp>
        <p:sp>
          <p:nvSpPr>
            <p:cNvPr id="198" name="CustomShape 21"/>
            <p:cNvSpPr/>
            <p:nvPr/>
          </p:nvSpPr>
          <p:spPr>
            <a:xfrm>
              <a:off x="9016560" y="5442840"/>
              <a:ext cx="883440" cy="2880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IN" sz="1400" spc="-1" strike="noStrike">
                  <a:solidFill>
                    <a:srgbClr val="bdbdbd"/>
                  </a:solidFill>
                  <a:latin typeface="Arial"/>
                  <a:ea typeface="DejaVu Sans"/>
                </a:rPr>
                <a:t>Rede B</a:t>
              </a:r>
              <a:endParaRPr b="0" lang="pt-BR" sz="1400" spc="-1" strike="noStrike">
                <a:latin typeface="Arial"/>
              </a:endParaRPr>
            </a:p>
          </p:txBody>
        </p:sp>
        <p:sp>
          <p:nvSpPr>
            <p:cNvPr id="199" name="CustomShape 22"/>
            <p:cNvSpPr/>
            <p:nvPr/>
          </p:nvSpPr>
          <p:spPr>
            <a:xfrm>
              <a:off x="8944560" y="4902840"/>
              <a:ext cx="883440" cy="2880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IN" sz="1400" spc="-1" strike="noStrike">
                  <a:solidFill>
                    <a:srgbClr val="bdbdbd"/>
                  </a:solidFill>
                  <a:latin typeface="Arial"/>
                  <a:ea typeface="DejaVu Sans"/>
                </a:rPr>
                <a:t>Rede A</a:t>
              </a:r>
              <a:endParaRPr b="0" lang="pt-BR" sz="1400" spc="-1" strike="noStrike"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7743</TotalTime>
  <Application>LibreOffice/6.4.5.2$Windows_X86_64 LibreOffice_project/a726b36747cf2001e06b58ad5db1aa3a9a1872d6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2022-06-09T21:31:15Z</dcterms:created>
  <dc:creator>RONALDO PIMENTEL MARQUES DA SILVA</dc:creator>
  <dc:description/>
  <dc:language>pt-BR</dc:language>
  <cp:lastModifiedBy>RONALDO PIMENTEL MARQUES DA SILVA</cp:lastModifiedBy>
  <dcterms:modified xsi:type="dcterms:W3CDTF">2022-06-28T22:02:15Z</dcterms:modified>
  <cp:revision>74</cp:revision>
  <dc:subject/>
  <dc:title/>
</cp:coreProperties>
</file>