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9" r:id="rId3"/>
    <p:sldId id="272" r:id="rId4"/>
    <p:sldId id="260" r:id="rId5"/>
    <p:sldId id="269" r:id="rId6"/>
    <p:sldId id="273" r:id="rId7"/>
    <p:sldId id="274" r:id="rId8"/>
    <p:sldId id="275" r:id="rId9"/>
    <p:sldId id="268" r:id="rId10"/>
    <p:sldId id="270" r:id="rId11"/>
    <p:sldId id="271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1097F97-6263-4131-BCD8-4B62F714F5D7}">
          <p14:sldIdLst>
            <p14:sldId id="257"/>
            <p14:sldId id="259"/>
            <p14:sldId id="272"/>
            <p14:sldId id="260"/>
            <p14:sldId id="269"/>
            <p14:sldId id="273"/>
            <p14:sldId id="274"/>
            <p14:sldId id="275"/>
            <p14:sldId id="268"/>
            <p14:sldId id="270"/>
            <p14:sldId id="271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48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3/1/2021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3/1/2021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andrewmvd/business-analyst-jobs" TargetMode="External"/><Relationship Id="rId2" Type="http://schemas.openxmlformats.org/officeDocument/2006/relationships/hyperlink" Target="https://www.kaggle.com/andrewmvd/data-analyst-job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aggle.com/andrewmvd/data-scientist-jobs" TargetMode="External"/><Relationship Id="rId4" Type="http://schemas.openxmlformats.org/officeDocument/2006/relationships/hyperlink" Target="https://www.kaggle.com/atharvap329/glassdoor-data-science-job-data?select=Data_Job_SF.csv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521246" cy="3686015"/>
          </a:xfrm>
        </p:spPr>
        <p:txBody>
          <a:bodyPr>
            <a:normAutofit fontScale="90000"/>
          </a:bodyPr>
          <a:lstStyle/>
          <a:p>
            <a:r>
              <a:rPr lang="en-US" dirty="0"/>
              <a:t>Data Science Salary Prediction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 Ronald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pacheco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76E52-DAF4-4E61-AA85-88C0CC40F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830" y="263529"/>
            <a:ext cx="11417300" cy="1450757"/>
          </a:xfrm>
        </p:spPr>
        <p:txBody>
          <a:bodyPr/>
          <a:lstStyle/>
          <a:p>
            <a:r>
              <a:rPr lang="en-US" dirty="0"/>
              <a:t>Future Research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A37603-201F-4BAD-8A2F-1F4E5A221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292" y="2860786"/>
            <a:ext cx="5559605" cy="3760891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NLP can be applied to 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Job_Desc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to try and find correlations with the actual text and the salary. We tried a version of this by extracting keywords such as Python, R, Scala, etc.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6146" name="Picture 2" descr="Benefits of Natural Language Processing for the Supply Chain | Blume Global">
            <a:extLst>
              <a:ext uri="{FF2B5EF4-FFF2-40B4-BE49-F238E27FC236}">
                <a16:creationId xmlns:a16="http://schemas.microsoft.com/office/drawing/2014/main" id="{7D17B75D-CF6D-440F-BEC6-0AABF871A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536" y="2596810"/>
            <a:ext cx="4713515" cy="314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9743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Why Data Science Succeeds or Fails: | by Eric Luellen | Towards Data Science">
            <a:extLst>
              <a:ext uri="{FF2B5EF4-FFF2-40B4-BE49-F238E27FC236}">
                <a16:creationId xmlns:a16="http://schemas.microsoft.com/office/drawing/2014/main" id="{F16C6665-EB43-4122-964C-CE2AD2BD9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887" y="2054458"/>
            <a:ext cx="7366226" cy="4085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3C5A13-BEDF-48EB-861B-A9F84BF21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543" y="394596"/>
            <a:ext cx="4015458" cy="1450757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98007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Ask Questions to Improve Your Leadership">
            <a:extLst>
              <a:ext uri="{FF2B5EF4-FFF2-40B4-BE49-F238E27FC236}">
                <a16:creationId xmlns:a16="http://schemas.microsoft.com/office/drawing/2014/main" id="{529DD79A-D3A6-485D-9C2E-86F7073EB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989" y="1977852"/>
            <a:ext cx="6086021" cy="437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86CC4D-2CDE-460D-9E93-307B9353D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93031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AC1C3-9D93-489B-BC72-8879ADB30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61CB1-CF5A-444B-B83A-6C195850D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926349"/>
            <a:ext cx="10058400" cy="3760891"/>
          </a:xfrm>
        </p:spPr>
        <p:txBody>
          <a:bodyPr>
            <a:normAutofit/>
          </a:bodyPr>
          <a:lstStyle/>
          <a:p>
            <a:r>
              <a:rPr lang="en-US" sz="4000" dirty="0"/>
              <a:t>A supervised regression model is needed to predict the salary for a Data Science position.</a:t>
            </a:r>
            <a:endParaRPr lang="en-US" sz="4000" b="0" i="0" u="none" strike="noStrike" dirty="0">
              <a:effectLst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15656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A0FBE-AD46-4D98-950D-F9D7ECD9D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9521B-A509-47AC-9F4D-2FCE0AE63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9904549" cy="3760891"/>
          </a:xfrm>
        </p:spPr>
        <p:txBody>
          <a:bodyPr/>
          <a:lstStyle/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1371600" algn="l"/>
              </a:tabLst>
            </a:pPr>
            <a:r>
              <a:rPr lang="en-US" sz="18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2"/>
              </a:rPr>
              <a:t>https://www.kaggle.com/andrewmvd/data-analyst-jobs</a:t>
            </a:r>
            <a:endParaRPr lang="en-US" sz="1800" dirty="0">
              <a:solidFill>
                <a:srgbClr val="0000FF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marR="0" lvl="0" indent="0" fontAlgn="base"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1371600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1371600" algn="l"/>
              </a:tabLst>
            </a:pPr>
            <a:r>
              <a:rPr lang="en-US" sz="1800" dirty="0">
                <a:solidFill>
                  <a:srgbClr val="1155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https://www.kaggle.com/andrewmvd/business-analyst-jobs</a:t>
            </a:r>
            <a:endParaRPr lang="en-US" sz="1800" dirty="0">
              <a:solidFill>
                <a:srgbClr val="1155CC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0" lvl="0" indent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1371600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1371600" algn="l"/>
              </a:tabLst>
            </a:pPr>
            <a:r>
              <a:rPr lang="en-US" sz="1800" dirty="0">
                <a:solidFill>
                  <a:srgbClr val="1155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4"/>
              </a:rPr>
              <a:t>https://www.kaggle.com/atharvap329/glassdoor-data-science-job-data?select=Data_Job_SF.csv</a:t>
            </a:r>
            <a:endParaRPr lang="en-US" sz="1800" dirty="0">
              <a:solidFill>
                <a:srgbClr val="1155CC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0" lvl="0" indent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1371600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1371600" algn="l"/>
              </a:tabLst>
            </a:pPr>
            <a:r>
              <a:rPr lang="en-US" sz="1800" dirty="0">
                <a:solidFill>
                  <a:srgbClr val="1155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5"/>
              </a:rPr>
              <a:t>https://www.kaggle.com/andrewmvd/data-scientist-jobs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13,585 observations distributed amongst 7 datasets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38516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DAD30-6B0F-4645-A3AF-13FCE696E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36D2E-0C32-4E81-B4A8-31BACF72E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Biotech &amp; Pharmaceuticals, Agriculture &amp; Forestry, and Media 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CA, KY, VA, NY and MD</a:t>
            </a:r>
            <a:endParaRPr lang="en-US" sz="1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Julia and Python 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CA and Python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01168" lvl="1" indent="0" algn="just">
              <a:buNone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25B9E8B-B77D-4D2F-A525-A36518033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785" y="2467429"/>
            <a:ext cx="5150757" cy="340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978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76E52-DAF4-4E61-AA85-88C0CC40F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830" y="263529"/>
            <a:ext cx="11417300" cy="1450757"/>
          </a:xfrm>
        </p:spPr>
        <p:txBody>
          <a:bodyPr/>
          <a:lstStyle/>
          <a:p>
            <a:r>
              <a:rPr lang="en-US" dirty="0"/>
              <a:t>MODELING AND RESULTS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3FD277-F6E5-4156-BFD1-D1B08A1B1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101" y="2685692"/>
            <a:ext cx="4619856" cy="3760891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RandomForestRegressor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n_jobs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=-1,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random_state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=42, bootstrap= True,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max_depth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= 10,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max_features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= 'auto',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min_samples_leaf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= 5,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n_estimators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= 1000)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Lasso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XGBoost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LinearRegression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168A51-0523-4FBC-A62D-D7A39EB283A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15045" y="2481943"/>
            <a:ext cx="4206510" cy="31477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89FDF2B-C99B-4EDF-87AA-29924F5E7053}"/>
              </a:ext>
            </a:extLst>
          </p:cNvPr>
          <p:cNvSpPr txBox="1"/>
          <p:nvPr/>
        </p:nvSpPr>
        <p:spPr>
          <a:xfrm>
            <a:off x="8098972" y="562972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MAE = $20,941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535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76E52-DAF4-4E61-AA85-88C0CC40F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830" y="263529"/>
            <a:ext cx="11417300" cy="1450757"/>
          </a:xfrm>
        </p:spPr>
        <p:txBody>
          <a:bodyPr/>
          <a:lstStyle/>
          <a:p>
            <a:r>
              <a:rPr lang="en-US" dirty="0"/>
              <a:t>MODELING AND RESULTS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3FD277-F6E5-4156-BFD1-D1B08A1B1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101" y="2685692"/>
            <a:ext cx="4619856" cy="3760891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RandomForestRegressor</a:t>
            </a:r>
            <a:endParaRPr lang="en-US" sz="1800" b="1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Lasso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(alpha=1)</a:t>
            </a:r>
            <a:endParaRPr lang="en-US" sz="1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XGBoost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LinearRegression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168A51-0523-4FBC-A62D-D7A39EB283A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15045" y="2481943"/>
            <a:ext cx="4206510" cy="31477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2E4483-2A1A-4D61-A0A3-8A97D38E9E4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15045" y="2481944"/>
            <a:ext cx="4206510" cy="31477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CDBBFC-4839-4BA2-84E0-E0EFCFAE09C2}"/>
              </a:ext>
            </a:extLst>
          </p:cNvPr>
          <p:cNvSpPr txBox="1"/>
          <p:nvPr/>
        </p:nvSpPr>
        <p:spPr>
          <a:xfrm>
            <a:off x="8098972" y="562972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MAE = $21,739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074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76E52-DAF4-4E61-AA85-88C0CC40F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830" y="263529"/>
            <a:ext cx="11417300" cy="1450757"/>
          </a:xfrm>
        </p:spPr>
        <p:txBody>
          <a:bodyPr/>
          <a:lstStyle/>
          <a:p>
            <a:r>
              <a:rPr lang="en-US" dirty="0"/>
              <a:t>MODELING AND RESULTS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3FD277-F6E5-4156-BFD1-D1B08A1B1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101" y="2685692"/>
            <a:ext cx="4619856" cy="3760891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RandomForestRegressor</a:t>
            </a:r>
            <a:endParaRPr lang="en-US" sz="1800" b="1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Lasso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sz="18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1800" b="1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XGBoost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learning_rate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=0.01,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max_depth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=10,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n_estimators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=1000,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objective='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reg:squarederror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', seed=123)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LinearRegression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168A51-0523-4FBC-A62D-D7A39EB283A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15045" y="2481943"/>
            <a:ext cx="4206510" cy="31477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2E4483-2A1A-4D61-A0A3-8A97D38E9E4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15045" y="2481944"/>
            <a:ext cx="4206510" cy="31477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CDBBFC-4839-4BA2-84E0-E0EFCFAE09C2}"/>
              </a:ext>
            </a:extLst>
          </p:cNvPr>
          <p:cNvSpPr txBox="1"/>
          <p:nvPr/>
        </p:nvSpPr>
        <p:spPr>
          <a:xfrm>
            <a:off x="8098972" y="562972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MAE = $21,048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94FAC0-2D28-4E4D-9CCB-63E4C1DC981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388413" y="2481941"/>
            <a:ext cx="4247656" cy="314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271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76E52-DAF4-4E61-AA85-88C0CC40F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830" y="263529"/>
            <a:ext cx="11417300" cy="1450757"/>
          </a:xfrm>
        </p:spPr>
        <p:txBody>
          <a:bodyPr/>
          <a:lstStyle/>
          <a:p>
            <a:r>
              <a:rPr lang="en-US" dirty="0"/>
              <a:t>MODELING AND RESULTS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3FD277-F6E5-4156-BFD1-D1B08A1B1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101" y="2685692"/>
            <a:ext cx="4619856" cy="3760891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RandomForestRegressor</a:t>
            </a:r>
            <a:endParaRPr lang="en-US" sz="1800" b="1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Lasso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sz="18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XGBoost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b="1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LinearRegression</a:t>
            </a:r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Pipeline(steps=[('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selectkbest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',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SelectKBest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(k=79)),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('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linearregression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LinearRegression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())])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168A51-0523-4FBC-A62D-D7A39EB283A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15045" y="2481943"/>
            <a:ext cx="4206510" cy="31477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2E4483-2A1A-4D61-A0A3-8A97D38E9E4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15045" y="2481944"/>
            <a:ext cx="4206510" cy="31477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CDBBFC-4839-4BA2-84E0-E0EFCFAE09C2}"/>
              </a:ext>
            </a:extLst>
          </p:cNvPr>
          <p:cNvSpPr txBox="1"/>
          <p:nvPr/>
        </p:nvSpPr>
        <p:spPr>
          <a:xfrm>
            <a:off x="8098972" y="562972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MAE = $21,696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94FAC0-2D28-4E4D-9CCB-63E4C1DC981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388413" y="2481941"/>
            <a:ext cx="4247656" cy="31477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1C64D8-A287-46D3-A811-36615182445F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436179" y="2490906"/>
            <a:ext cx="4199890" cy="313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061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76E52-DAF4-4E61-AA85-88C0CC40F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830" y="263529"/>
            <a:ext cx="11417300" cy="1450757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F09E12-ED49-412C-9602-BF6A8C726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8557" y="2842285"/>
            <a:ext cx="5562850" cy="3760891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RandomForest</a:t>
            </a:r>
            <a:r>
              <a:rPr lang="en-US" dirty="0"/>
              <a:t> was the best model.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Mean Absolute Error = $20,941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Original dataset had a range bigger than 2xMAE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0AA683-38B6-42E2-BB75-AE7B4B40517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601407" y="2461619"/>
            <a:ext cx="4206510" cy="314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02649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{F8E72202-81FF-4DB3-8586-915A897AF619}tf56160789_win32</Template>
  <TotalTime>147</TotalTime>
  <Words>330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Bookman Old Style</vt:lpstr>
      <vt:lpstr>Calibri</vt:lpstr>
      <vt:lpstr>Courier New</vt:lpstr>
      <vt:lpstr>Franklin Gothic Book</vt:lpstr>
      <vt:lpstr>Symbol</vt:lpstr>
      <vt:lpstr>Times New Roman</vt:lpstr>
      <vt:lpstr>1_RetrospectVTI</vt:lpstr>
      <vt:lpstr>Data Science Salary Prediction</vt:lpstr>
      <vt:lpstr>What is the problem?</vt:lpstr>
      <vt:lpstr>The Data</vt:lpstr>
      <vt:lpstr>Key findings</vt:lpstr>
      <vt:lpstr>MODELING AND RESULTS ANALYSIS</vt:lpstr>
      <vt:lpstr>MODELING AND RESULTS ANALYSIS</vt:lpstr>
      <vt:lpstr>MODELING AND RESULTS ANALYSIS</vt:lpstr>
      <vt:lpstr>MODELING AND RESULTS ANALYSIS</vt:lpstr>
      <vt:lpstr>Conclusions</vt:lpstr>
      <vt:lpstr>Future Research</vt:lpstr>
      <vt:lpstr>Thank you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Resort Pricing Strategy</dc:title>
  <dc:creator>Ronald Pacheco</dc:creator>
  <cp:lastModifiedBy>Ronald Pacheco</cp:lastModifiedBy>
  <cp:revision>14</cp:revision>
  <dcterms:created xsi:type="dcterms:W3CDTF">2021-01-17T21:49:44Z</dcterms:created>
  <dcterms:modified xsi:type="dcterms:W3CDTF">2021-03-01T16:52:25Z</dcterms:modified>
</cp:coreProperties>
</file>