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5" r:id="rId4"/>
    <p:sldId id="266" r:id="rId5"/>
    <p:sldId id="267" r:id="rId6"/>
    <p:sldId id="268" r:id="rId7"/>
    <p:sldId id="269" r:id="rId8"/>
    <p:sldId id="270" r:id="rId9"/>
    <p:sldId id="271" r:id="rId10"/>
    <p:sldId id="272" r:id="rId11"/>
    <p:sldId id="261" r:id="rId12"/>
    <p:sldId id="262" r:id="rId13"/>
    <p:sldId id="263"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5/3/2021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5/3/2021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tahack.analyticsvidhya.com/contest/practice-problem-urban-sound-classification/#ProblemStatement"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8000" dirty="0"/>
              <a:t>Urban Sound Classification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Ronald Pacheco</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6035772-1B4D-4BC8-AF1D-DBCD2B7499E7}"/>
              </a:ext>
            </a:extLst>
          </p:cNvPr>
          <p:cNvSpPr>
            <a:spLocks noGrp="1"/>
          </p:cNvSpPr>
          <p:nvPr>
            <p:ph type="pic" idx="1"/>
          </p:nvPr>
        </p:nvSpPr>
        <p:spPr/>
      </p:sp>
      <p:sp>
        <p:nvSpPr>
          <p:cNvPr id="3" name="Title 2">
            <a:extLst>
              <a:ext uri="{FF2B5EF4-FFF2-40B4-BE49-F238E27FC236}">
                <a16:creationId xmlns:a16="http://schemas.microsoft.com/office/drawing/2014/main" id="{84CA3E77-3B2A-4ABF-8A1B-06ED303DE144}"/>
              </a:ext>
            </a:extLst>
          </p:cNvPr>
          <p:cNvSpPr>
            <a:spLocks noGrp="1"/>
          </p:cNvSpPr>
          <p:nvPr>
            <p:ph type="title"/>
          </p:nvPr>
        </p:nvSpPr>
        <p:spPr/>
        <p:txBody>
          <a:bodyPr/>
          <a:lstStyle/>
          <a:p>
            <a:r>
              <a:rPr lang="en-US" dirty="0"/>
              <a:t>Precision/Recall curves</a:t>
            </a:r>
          </a:p>
        </p:txBody>
      </p:sp>
      <p:sp>
        <p:nvSpPr>
          <p:cNvPr id="4" name="Text Placeholder 3">
            <a:extLst>
              <a:ext uri="{FF2B5EF4-FFF2-40B4-BE49-F238E27FC236}">
                <a16:creationId xmlns:a16="http://schemas.microsoft.com/office/drawing/2014/main" id="{689B2771-4F87-40A7-A82D-DF5C94D52702}"/>
              </a:ext>
            </a:extLst>
          </p:cNvPr>
          <p:cNvSpPr>
            <a:spLocks noGrp="1"/>
          </p:cNvSpPr>
          <p:nvPr>
            <p:ph type="body" sz="half" idx="2"/>
          </p:nvPr>
        </p:nvSpPr>
        <p:spPr/>
        <p:txBody>
          <a:bodyPr/>
          <a:lstStyle/>
          <a:p>
            <a:endParaRPr lang="en-US" dirty="0"/>
          </a:p>
        </p:txBody>
      </p:sp>
      <p:pic>
        <p:nvPicPr>
          <p:cNvPr id="6" name="Picture 5">
            <a:extLst>
              <a:ext uri="{FF2B5EF4-FFF2-40B4-BE49-F238E27FC236}">
                <a16:creationId xmlns:a16="http://schemas.microsoft.com/office/drawing/2014/main" id="{2E816742-2212-4C73-8173-48F0408AF386}"/>
              </a:ext>
            </a:extLst>
          </p:cNvPr>
          <p:cNvPicPr>
            <a:picLocks noChangeAspect="1"/>
          </p:cNvPicPr>
          <p:nvPr/>
        </p:nvPicPr>
        <p:blipFill>
          <a:blip r:embed="rId2"/>
          <a:stretch>
            <a:fillRect/>
          </a:stretch>
        </p:blipFill>
        <p:spPr>
          <a:xfrm>
            <a:off x="3741142" y="0"/>
            <a:ext cx="4709715" cy="4550164"/>
          </a:xfrm>
          <a:prstGeom prst="rect">
            <a:avLst/>
          </a:prstGeom>
        </p:spPr>
      </p:pic>
    </p:spTree>
    <p:extLst>
      <p:ext uri="{BB962C8B-B14F-4D97-AF65-F5344CB8AC3E}">
        <p14:creationId xmlns:p14="http://schemas.microsoft.com/office/powerpoint/2010/main" val="3321770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2AEF-F3B3-4372-AD64-D4CB9823AB77}"/>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1A98B154-0380-476E-98F3-DE942DD37224}"/>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Filters can be applied to the sound files to try and reduce the amount of noise. This would give us a clearer audio that might be easier to correctly classify, improving the model’s accuracy.</a:t>
            </a:r>
          </a:p>
          <a:p>
            <a:endParaRPr lang="en-US" dirty="0"/>
          </a:p>
        </p:txBody>
      </p:sp>
    </p:spTree>
    <p:extLst>
      <p:ext uri="{BB962C8B-B14F-4D97-AF65-F5344CB8AC3E}">
        <p14:creationId xmlns:p14="http://schemas.microsoft.com/office/powerpoint/2010/main" val="3835155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E041-56DE-4E58-896A-D810235E1EEB}"/>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2969A3B3-7365-4519-BFC9-79B934651363}"/>
              </a:ext>
            </a:extLst>
          </p:cNvPr>
          <p:cNvSpPr>
            <a:spLocks noGrp="1"/>
          </p:cNvSpPr>
          <p:nvPr>
            <p:ph idx="1"/>
          </p:nvPr>
        </p:nvSpPr>
        <p:spPr/>
        <p:txBody>
          <a:bodyPr/>
          <a:lstStyle/>
          <a:p>
            <a:pPr lvl="1">
              <a:lnSpc>
                <a:spcPct val="107000"/>
              </a:lnSpc>
              <a:spcBef>
                <a:spcPts val="0"/>
              </a:spcBef>
              <a:spcAft>
                <a:spcPts val="800"/>
              </a:spcAft>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Times New Roman" panose="02020603050405020304" pitchFamily="18" charset="0"/>
              </a:rPr>
              <a:t>These classes can be grouped into different categories, which will represent the type of action required. </a:t>
            </a:r>
          </a:p>
          <a:p>
            <a:pPr marL="201168" lvl="1" indent="0">
              <a:lnSpc>
                <a:spcPct val="107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800"/>
              </a:spcAft>
              <a:buFont typeface="Wingdings" panose="05000000000000000000" pitchFamily="2" charset="2"/>
              <a:buChar char="Ø"/>
            </a:pPr>
            <a:r>
              <a:rPr lang="en-US" sz="2000" dirty="0">
                <a:effectLst/>
                <a:latin typeface="Calibri" panose="020F0502020204030204" pitchFamily="34" charset="0"/>
                <a:ea typeface="Calibri" panose="020F0502020204030204" pitchFamily="34" charset="0"/>
                <a:cs typeface="Times New Roman" panose="02020603050405020304" pitchFamily="18" charset="0"/>
              </a:rPr>
              <a:t>Based on the predicted class, a decision can be made regarding the type of activity happening in said residence. This can take into account other factors, such as time of day, crime rate in the area, type of crimes, etc.</a:t>
            </a:r>
          </a:p>
          <a:p>
            <a:endParaRPr lang="en-US" dirty="0"/>
          </a:p>
        </p:txBody>
      </p:sp>
    </p:spTree>
    <p:extLst>
      <p:ext uri="{BB962C8B-B14F-4D97-AF65-F5344CB8AC3E}">
        <p14:creationId xmlns:p14="http://schemas.microsoft.com/office/powerpoint/2010/main" val="107526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5E45-3CA0-4F88-ABC8-4C107DAE6DE2}"/>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7794EF58-6E60-42BF-885D-F99A05418EFC}"/>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This project serves as proof of concept for the business case. More audio files (such as glass breaking, door breaking, etc.) need to be gather in order to have a successful model than can be useful in this application. </a:t>
            </a:r>
          </a:p>
          <a:p>
            <a:endParaRPr lang="en-US" dirty="0"/>
          </a:p>
        </p:txBody>
      </p:sp>
    </p:spTree>
    <p:extLst>
      <p:ext uri="{BB962C8B-B14F-4D97-AF65-F5344CB8AC3E}">
        <p14:creationId xmlns:p14="http://schemas.microsoft.com/office/powerpoint/2010/main" val="2841104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1D07-88F2-4294-8AF4-9EBE39B9AFA2}"/>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12B0FFC9-E299-41DF-B2E8-F54942EAC06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60491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F2081-0F72-47E9-AF28-C489447C059F}"/>
              </a:ext>
            </a:extLst>
          </p:cNvPr>
          <p:cNvSpPr>
            <a:spLocks noGrp="1"/>
          </p:cNvSpPr>
          <p:nvPr>
            <p:ph type="title"/>
          </p:nvPr>
        </p:nvSpPr>
        <p:spPr/>
        <p:txBody>
          <a:bodyPr/>
          <a:lstStyle/>
          <a:p>
            <a:r>
              <a:rPr lang="en-US" dirty="0"/>
              <a:t>What is the problem?</a:t>
            </a:r>
          </a:p>
        </p:txBody>
      </p:sp>
      <p:sp>
        <p:nvSpPr>
          <p:cNvPr id="3" name="Content Placeholder 2">
            <a:extLst>
              <a:ext uri="{FF2B5EF4-FFF2-40B4-BE49-F238E27FC236}">
                <a16:creationId xmlns:a16="http://schemas.microsoft.com/office/drawing/2014/main" id="{7EE17703-4AC2-4C31-8494-49999DDBFF87}"/>
              </a:ext>
            </a:extLst>
          </p:cNvPr>
          <p:cNvSpPr>
            <a:spLocks noGrp="1"/>
          </p:cNvSpPr>
          <p:nvPr>
            <p:ph idx="1"/>
          </p:nvPr>
        </p:nvSpPr>
        <p:spPr/>
        <p:txBody>
          <a:bodyPr>
            <a:normAutofit/>
          </a:bodyPr>
          <a:lstStyle/>
          <a:p>
            <a:pPr marL="0" indent="0">
              <a:buNone/>
            </a:pPr>
            <a:endParaRPr lang="en-US" sz="3200" dirty="0">
              <a:solidFill>
                <a:srgbClr val="000000"/>
              </a:solidFill>
              <a:latin typeface="Calibri" panose="020F0502020204030204" pitchFamily="34" charset="0"/>
              <a:ea typeface="Calibri" panose="020F0502020204030204" pitchFamily="34" charset="0"/>
            </a:endParaRPr>
          </a:p>
          <a:p>
            <a:pPr marL="0" indent="0">
              <a:buNone/>
            </a:pPr>
            <a:r>
              <a:rPr lang="en-US" sz="3200" dirty="0">
                <a:solidFill>
                  <a:srgbClr val="000000"/>
                </a:solidFill>
                <a:latin typeface="Calibri" panose="020F0502020204030204" pitchFamily="34" charset="0"/>
                <a:ea typeface="Calibri" panose="020F0502020204030204" pitchFamily="34" charset="0"/>
              </a:rPr>
              <a:t>W</a:t>
            </a:r>
            <a:r>
              <a:rPr lang="en-US" sz="3200" dirty="0">
                <a:solidFill>
                  <a:srgbClr val="000000"/>
                </a:solidFill>
                <a:effectLst/>
                <a:latin typeface="Calibri" panose="020F0502020204030204" pitchFamily="34" charset="0"/>
                <a:ea typeface="Calibri" panose="020F0502020204030204" pitchFamily="34" charset="0"/>
              </a:rPr>
              <a:t>e are looking to create a deep learning supervised multiclass classification model to successfully classify common sounds of an urban environment for home security systems. </a:t>
            </a:r>
            <a:endParaRPr lang="en-US" sz="3200" dirty="0"/>
          </a:p>
        </p:txBody>
      </p:sp>
    </p:spTree>
    <p:extLst>
      <p:ext uri="{BB962C8B-B14F-4D97-AF65-F5344CB8AC3E}">
        <p14:creationId xmlns:p14="http://schemas.microsoft.com/office/powerpoint/2010/main" val="933136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88AC36-BF17-42E8-B203-690F9B29D9D8}"/>
              </a:ext>
            </a:extLst>
          </p:cNvPr>
          <p:cNvSpPr>
            <a:spLocks noGrp="1"/>
          </p:cNvSpPr>
          <p:nvPr>
            <p:ph type="title"/>
          </p:nvPr>
        </p:nvSpPr>
        <p:spPr/>
        <p:txBody>
          <a:bodyPr/>
          <a:lstStyle/>
          <a:p>
            <a:r>
              <a:rPr lang="en-US" sz="3200" dirty="0"/>
              <a:t>The data consists of 5,435 audio files distributed amongst 10 classes</a:t>
            </a:r>
          </a:p>
        </p:txBody>
      </p:sp>
      <p:sp>
        <p:nvSpPr>
          <p:cNvPr id="4" name="Text Placeholder 3">
            <a:extLst>
              <a:ext uri="{FF2B5EF4-FFF2-40B4-BE49-F238E27FC236}">
                <a16:creationId xmlns:a16="http://schemas.microsoft.com/office/drawing/2014/main" id="{DEABF44A-7D74-4143-8CC0-159F4FD2C8F2}"/>
              </a:ext>
            </a:extLst>
          </p:cNvPr>
          <p:cNvSpPr>
            <a:spLocks noGrp="1"/>
          </p:cNvSpPr>
          <p:nvPr>
            <p:ph type="body" sz="half" idx="2"/>
          </p:nvPr>
        </p:nvSpPr>
        <p:spPr/>
        <p:txBody>
          <a:bodyPr>
            <a:normAutofit fontScale="92500" lnSpcReduction="10000"/>
          </a:bodyPr>
          <a:lstStyle/>
          <a:p>
            <a:r>
              <a:rPr lang="en-US" dirty="0"/>
              <a:t>Data Source: </a:t>
            </a: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2"/>
              </a:rPr>
              <a:t>https://datahack.analyticsvidhya.com/contest/practice-problem-urban-sound-classification/#ProblemStatement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0" name="Picture Placeholder 9">
            <a:extLst>
              <a:ext uri="{FF2B5EF4-FFF2-40B4-BE49-F238E27FC236}">
                <a16:creationId xmlns:a16="http://schemas.microsoft.com/office/drawing/2014/main" id="{A62089D7-759D-487B-A618-0A9E3E7DB39E}"/>
              </a:ext>
            </a:extLst>
          </p:cNvPr>
          <p:cNvSpPr>
            <a:spLocks noGrp="1"/>
          </p:cNvSpPr>
          <p:nvPr>
            <p:ph type="pic" idx="1"/>
          </p:nvPr>
        </p:nvSpPr>
        <p:spPr/>
      </p:sp>
      <p:pic>
        <p:nvPicPr>
          <p:cNvPr id="11" name="Picture 10">
            <a:extLst>
              <a:ext uri="{FF2B5EF4-FFF2-40B4-BE49-F238E27FC236}">
                <a16:creationId xmlns:a16="http://schemas.microsoft.com/office/drawing/2014/main" id="{B3047D39-A7F5-463E-AF72-E5AD8D15FC32}"/>
              </a:ext>
            </a:extLst>
          </p:cNvPr>
          <p:cNvPicPr>
            <a:picLocks noChangeAspect="1"/>
          </p:cNvPicPr>
          <p:nvPr/>
        </p:nvPicPr>
        <p:blipFill>
          <a:blip r:embed="rId3"/>
          <a:stretch>
            <a:fillRect/>
          </a:stretch>
        </p:blipFill>
        <p:spPr>
          <a:xfrm>
            <a:off x="23426" y="0"/>
            <a:ext cx="12191984" cy="4578350"/>
          </a:xfrm>
          <a:prstGeom prst="rect">
            <a:avLst/>
          </a:prstGeom>
        </p:spPr>
      </p:pic>
    </p:spTree>
    <p:extLst>
      <p:ext uri="{BB962C8B-B14F-4D97-AF65-F5344CB8AC3E}">
        <p14:creationId xmlns:p14="http://schemas.microsoft.com/office/powerpoint/2010/main" val="2153506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E70A5-6C63-4CB6-92B8-493A9608475A}"/>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a16="http://schemas.microsoft.com/office/drawing/2014/main" id="{242E1D7D-0D67-49AD-ACD1-98D8064E9420}"/>
              </a:ext>
            </a:extLst>
          </p:cNvPr>
          <p:cNvSpPr>
            <a:spLocks noGrp="1"/>
          </p:cNvSpPr>
          <p:nvPr>
            <p:ph idx="1"/>
          </p:nvPr>
        </p:nvSpPr>
        <p:spPr/>
        <p:txBody>
          <a:bodyPr>
            <a:normAutofit lnSpcReduction="10000"/>
          </a:bodyPr>
          <a:lstStyle/>
          <a:p>
            <a:pPr lvl="1">
              <a:lnSpc>
                <a:spcPct val="107000"/>
              </a:lnSpc>
              <a:spcBef>
                <a:spcPts val="0"/>
              </a:spcBef>
              <a:spcAft>
                <a:spcPts val="0"/>
              </a:spcAft>
              <a:buFont typeface="Wingdings" panose="05000000000000000000" pitchFamily="2" charset="2"/>
              <a:buChar char="Ø"/>
            </a:pPr>
            <a:r>
              <a:rPr lang="en-US" sz="16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zcr</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measures how many times the signal crosses 0</a:t>
            </a:r>
          </a:p>
          <a:p>
            <a:pPr marL="201168" lvl="1" indent="0">
              <a:lnSpc>
                <a:spcPct val="107000"/>
              </a:lnSpc>
              <a:spcBef>
                <a:spcPts val="0"/>
              </a:spcBef>
              <a:spcAft>
                <a:spcPts val="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0"/>
              </a:spcAft>
              <a:buFont typeface="Wingdings" panose="05000000000000000000" pitchFamily="2" charset="2"/>
              <a:buChar char="Ø"/>
            </a:pPr>
            <a:r>
              <a:rPr lang="en-US" sz="16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tonnetz</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Computes the tonal centroid features</a:t>
            </a:r>
          </a:p>
          <a:p>
            <a:pPr marL="201168" lvl="1" indent="0">
              <a:lnSpc>
                <a:spcPct val="107000"/>
              </a:lnSpc>
              <a:spcBef>
                <a:spcPts val="0"/>
              </a:spcBef>
              <a:spcAft>
                <a:spcPts val="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0"/>
              </a:spcAft>
              <a:buFont typeface="Wingdings" panose="05000000000000000000" pitchFamily="2" charset="2"/>
              <a:buChar char="Ø"/>
            </a:pPr>
            <a:r>
              <a:rPr lang="en-US" sz="16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melspectrogram</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Compute a Mel-scaled power spectrogram</a:t>
            </a:r>
          </a:p>
          <a:p>
            <a:pPr marL="201168" lvl="1" indent="0">
              <a:lnSpc>
                <a:spcPct val="107000"/>
              </a:lnSpc>
              <a:spcBef>
                <a:spcPts val="0"/>
              </a:spcBef>
              <a:spcAft>
                <a:spcPts val="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0"/>
              </a:spcAft>
              <a:buFont typeface="Wingdings" panose="05000000000000000000" pitchFamily="2" charset="2"/>
              <a:buChar char="Ø"/>
            </a:pPr>
            <a:r>
              <a:rPr lang="en-US" sz="16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mfcc</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Mel-frequency cepstral coefficients</a:t>
            </a:r>
          </a:p>
          <a:p>
            <a:pPr marL="201168" lvl="1" indent="0">
              <a:lnSpc>
                <a:spcPct val="107000"/>
              </a:lnSpc>
              <a:spcBef>
                <a:spcPts val="0"/>
              </a:spcBef>
              <a:spcAft>
                <a:spcPts val="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0"/>
              </a:spcAft>
              <a:buFont typeface="Wingdings" panose="05000000000000000000" pitchFamily="2" charset="2"/>
              <a:buChar char="Ø"/>
            </a:pPr>
            <a:r>
              <a:rPr lang="en-US" sz="16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chorma_stft</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Compute a </a:t>
            </a:r>
            <a:r>
              <a:rPr lang="en-US" sz="16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chromagram</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from a waveform or power spectrogram</a:t>
            </a:r>
          </a:p>
          <a:p>
            <a:pPr marL="201168" lvl="1" indent="0">
              <a:lnSpc>
                <a:spcPct val="107000"/>
              </a:lnSpc>
              <a:spcBef>
                <a:spcPts val="0"/>
              </a:spcBef>
              <a:spcAft>
                <a:spcPts val="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0"/>
              </a:spcAft>
              <a:buFont typeface="Wingdings" panose="05000000000000000000" pitchFamily="2" charset="2"/>
              <a:buChar char="Ø"/>
            </a:pPr>
            <a:r>
              <a:rPr lang="en-US" sz="16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spectral_contrast</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Compute spectral contrast</a:t>
            </a:r>
          </a:p>
          <a:p>
            <a:pPr marL="201168" lvl="1" indent="0">
              <a:lnSpc>
                <a:spcPct val="107000"/>
              </a:lnSpc>
              <a:spcBef>
                <a:spcPts val="0"/>
              </a:spcBef>
              <a:spcAft>
                <a:spcPts val="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0"/>
              </a:spcAft>
              <a:buFont typeface="Wingdings" panose="05000000000000000000" pitchFamily="2" charset="2"/>
              <a:buChar char="Ø"/>
            </a:pPr>
            <a:r>
              <a:rPr lang="en-US" sz="16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spectral_centroid</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Indicates at which frequency the energy of a spectrum is centered upon</a:t>
            </a:r>
          </a:p>
          <a:p>
            <a:pPr marL="201168" lvl="1" indent="0">
              <a:lnSpc>
                <a:spcPct val="107000"/>
              </a:lnSpc>
              <a:spcBef>
                <a:spcPts val="0"/>
              </a:spcBef>
              <a:spcAft>
                <a:spcPts val="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0"/>
              </a:spcAft>
              <a:buFont typeface="Wingdings" panose="05000000000000000000" pitchFamily="2" charset="2"/>
              <a:buChar char="Ø"/>
            </a:pPr>
            <a:r>
              <a:rPr lang="en-US" sz="16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spectral_rolloff</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Represents the frequency at which high frequencies decline to 0</a:t>
            </a:r>
          </a:p>
          <a:p>
            <a:pPr marL="201168" lvl="1" indent="0">
              <a:lnSpc>
                <a:spcPct val="107000"/>
              </a:lnSpc>
              <a:spcBef>
                <a:spcPts val="0"/>
              </a:spcBef>
              <a:spcAft>
                <a:spcPts val="0"/>
              </a:spcAft>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800"/>
              </a:spcAft>
              <a:buFont typeface="Wingdings" panose="05000000000000000000" pitchFamily="2" charset="2"/>
              <a:buChar char="Ø"/>
            </a:pPr>
            <a:r>
              <a:rPr lang="en-US" sz="16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spectral_bandwidth</a:t>
            </a: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width of the band of light at one-half the peak maximum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 Placeholder 3">
            <a:extLst>
              <a:ext uri="{FF2B5EF4-FFF2-40B4-BE49-F238E27FC236}">
                <a16:creationId xmlns:a16="http://schemas.microsoft.com/office/drawing/2014/main" id="{77B85F9C-09BC-467E-96BF-C09D9F35678D}"/>
              </a:ext>
            </a:extLst>
          </p:cNvPr>
          <p:cNvSpPr>
            <a:spLocks noGrp="1"/>
          </p:cNvSpPr>
          <p:nvPr>
            <p:ph type="body" sz="half" idx="2"/>
          </p:nvPr>
        </p:nvSpPr>
        <p:spPr/>
        <p:txBody>
          <a:bodyPr/>
          <a:lstStyle/>
          <a:p>
            <a:r>
              <a:rPr lang="en-US" sz="1800" dirty="0">
                <a:solidFill>
                  <a:schemeClr val="bg1"/>
                </a:solidFill>
                <a:effectLst/>
                <a:latin typeface="Calibri" panose="020F0502020204030204" pitchFamily="34" charset="0"/>
                <a:ea typeface="Calibri" panose="020F0502020204030204" pitchFamily="34" charset="0"/>
              </a:rPr>
              <a:t>From each audio file, the nine following features were extracted, resulting in a </a:t>
            </a:r>
            <a:r>
              <a:rPr lang="en-US" sz="1800" dirty="0" err="1">
                <a:solidFill>
                  <a:schemeClr val="bg1"/>
                </a:solidFill>
                <a:effectLst/>
                <a:latin typeface="Calibri" panose="020F0502020204030204" pitchFamily="34" charset="0"/>
                <a:ea typeface="Calibri" panose="020F0502020204030204" pitchFamily="34" charset="0"/>
              </a:rPr>
              <a:t>dataframe</a:t>
            </a:r>
            <a:r>
              <a:rPr lang="en-US" sz="1800" dirty="0">
                <a:solidFill>
                  <a:schemeClr val="bg1"/>
                </a:solidFill>
                <a:effectLst/>
                <a:latin typeface="Calibri" panose="020F0502020204030204" pitchFamily="34" charset="0"/>
                <a:ea typeface="Calibri" panose="020F0502020204030204" pitchFamily="34" charset="0"/>
              </a:rPr>
              <a:t> of 5,435 rows and 186 columns.</a:t>
            </a:r>
            <a:endParaRPr lang="en-US" dirty="0">
              <a:solidFill>
                <a:schemeClr val="bg1"/>
              </a:solidFill>
            </a:endParaRPr>
          </a:p>
        </p:txBody>
      </p:sp>
    </p:spTree>
    <p:extLst>
      <p:ext uri="{BB962C8B-B14F-4D97-AF65-F5344CB8AC3E}">
        <p14:creationId xmlns:p14="http://schemas.microsoft.com/office/powerpoint/2010/main" val="413823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6E548B-0DA8-4D97-96D4-68B35E0E83D6}"/>
              </a:ext>
            </a:extLst>
          </p:cNvPr>
          <p:cNvSpPr>
            <a:spLocks noGrp="1"/>
          </p:cNvSpPr>
          <p:nvPr>
            <p:ph type="title"/>
          </p:nvPr>
        </p:nvSpPr>
        <p:spPr/>
        <p:txBody>
          <a:bodyPr/>
          <a:lstStyle/>
          <a:p>
            <a:r>
              <a:rPr lang="en-US" dirty="0"/>
              <a:t>Class Distribution</a:t>
            </a:r>
          </a:p>
        </p:txBody>
      </p:sp>
      <p:sp>
        <p:nvSpPr>
          <p:cNvPr id="4" name="Text Placeholder 3">
            <a:extLst>
              <a:ext uri="{FF2B5EF4-FFF2-40B4-BE49-F238E27FC236}">
                <a16:creationId xmlns:a16="http://schemas.microsoft.com/office/drawing/2014/main" id="{6DCB6074-B53C-41BC-841A-7D35CB4DF56D}"/>
              </a:ext>
            </a:extLst>
          </p:cNvPr>
          <p:cNvSpPr>
            <a:spLocks noGrp="1"/>
          </p:cNvSpPr>
          <p:nvPr>
            <p:ph type="body" sz="half" idx="2"/>
          </p:nvPr>
        </p:nvSpPr>
        <p:spPr/>
        <p:txBody>
          <a:bodyPr/>
          <a:lstStyle/>
          <a:p>
            <a:r>
              <a:rPr lang="en-US" dirty="0"/>
              <a:t>Most classes had ~600 observations, with the exception of ‘</a:t>
            </a:r>
            <a:r>
              <a:rPr lang="en-US" dirty="0" err="1"/>
              <a:t>car_horn</a:t>
            </a:r>
            <a:r>
              <a:rPr lang="en-US" dirty="0"/>
              <a:t>’ and ‘</a:t>
            </a:r>
            <a:r>
              <a:rPr lang="en-US" dirty="0" err="1"/>
              <a:t>gun_shot</a:t>
            </a:r>
            <a:r>
              <a:rPr lang="en-US" dirty="0"/>
              <a:t>’</a:t>
            </a:r>
          </a:p>
        </p:txBody>
      </p:sp>
      <p:sp>
        <p:nvSpPr>
          <p:cNvPr id="7" name="Picture Placeholder 6">
            <a:extLst>
              <a:ext uri="{FF2B5EF4-FFF2-40B4-BE49-F238E27FC236}">
                <a16:creationId xmlns:a16="http://schemas.microsoft.com/office/drawing/2014/main" id="{7FFB1699-0C13-44BB-AAD8-0AE3B3713CF8}"/>
              </a:ext>
            </a:extLst>
          </p:cNvPr>
          <p:cNvSpPr>
            <a:spLocks noGrp="1"/>
          </p:cNvSpPr>
          <p:nvPr>
            <p:ph type="pic" idx="1"/>
          </p:nvPr>
        </p:nvSpPr>
        <p:spPr/>
      </p:sp>
      <p:pic>
        <p:nvPicPr>
          <p:cNvPr id="8" name="Picture 7">
            <a:extLst>
              <a:ext uri="{FF2B5EF4-FFF2-40B4-BE49-F238E27FC236}">
                <a16:creationId xmlns:a16="http://schemas.microsoft.com/office/drawing/2014/main" id="{8392C9B3-DDA5-4865-A36A-DA7B881FAFE1}"/>
              </a:ext>
            </a:extLst>
          </p:cNvPr>
          <p:cNvPicPr/>
          <p:nvPr/>
        </p:nvPicPr>
        <p:blipFill>
          <a:blip r:embed="rId2"/>
          <a:stretch>
            <a:fillRect/>
          </a:stretch>
        </p:blipFill>
        <p:spPr>
          <a:xfrm>
            <a:off x="3513654" y="0"/>
            <a:ext cx="5164691" cy="4578350"/>
          </a:xfrm>
          <a:prstGeom prst="rect">
            <a:avLst/>
          </a:prstGeom>
        </p:spPr>
      </p:pic>
    </p:spTree>
    <p:extLst>
      <p:ext uri="{BB962C8B-B14F-4D97-AF65-F5344CB8AC3E}">
        <p14:creationId xmlns:p14="http://schemas.microsoft.com/office/powerpoint/2010/main" val="3059590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2679-3CB3-4CE8-A6CB-7D4297A74A4A}"/>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F1F3161B-2F62-48BF-A2FF-0F7D10669B13}"/>
              </a:ext>
            </a:extLst>
          </p:cNvPr>
          <p:cNvSpPr>
            <a:spLocks noGrp="1"/>
          </p:cNvSpPr>
          <p:nvPr>
            <p:ph idx="1"/>
          </p:nvPr>
        </p:nvSpPr>
        <p:spPr/>
        <p:txBody>
          <a:bodyPr/>
          <a:lstStyle/>
          <a:p>
            <a:pPr marL="45720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model = Sequential()</a:t>
            </a:r>
          </a:p>
          <a:p>
            <a:pPr marL="45720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model.add</a:t>
            </a:r>
            <a:r>
              <a:rPr lang="en-US" sz="1800" dirty="0">
                <a:effectLst/>
                <a:latin typeface="Calibri" panose="020F0502020204030204" pitchFamily="34" charset="0"/>
                <a:ea typeface="Calibri" panose="020F0502020204030204" pitchFamily="34" charset="0"/>
                <a:cs typeface="Times New Roman" panose="02020603050405020304" pitchFamily="18" charset="0"/>
              </a:rPr>
              <a:t>(Dense(182,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input_shape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X_train.shape</a:t>
            </a:r>
            <a:r>
              <a:rPr lang="en-US" sz="1800" dirty="0">
                <a:effectLst/>
                <a:latin typeface="Calibri" panose="020F0502020204030204" pitchFamily="34" charset="0"/>
                <a:ea typeface="Calibri" panose="020F0502020204030204" pitchFamily="34" charset="0"/>
                <a:cs typeface="Times New Roman" panose="02020603050405020304" pitchFamily="18" charset="0"/>
              </a:rPr>
              <a:t>[1],), activation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relu</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45720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model.add</a:t>
            </a:r>
            <a:r>
              <a:rPr lang="en-US" sz="1800" dirty="0">
                <a:effectLst/>
                <a:latin typeface="Calibri" panose="020F0502020204030204" pitchFamily="34" charset="0"/>
                <a:ea typeface="Calibri" panose="020F0502020204030204" pitchFamily="34" charset="0"/>
                <a:cs typeface="Times New Roman" panose="02020603050405020304" pitchFamily="18" charset="0"/>
              </a:rPr>
              <a:t>(Dense(256, activation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relu</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45720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model.add</a:t>
            </a:r>
            <a:r>
              <a:rPr lang="en-US" sz="1800" dirty="0">
                <a:effectLst/>
                <a:latin typeface="Calibri" panose="020F0502020204030204" pitchFamily="34" charset="0"/>
                <a:ea typeface="Calibri" panose="020F0502020204030204" pitchFamily="34" charset="0"/>
                <a:cs typeface="Times New Roman" panose="02020603050405020304" pitchFamily="18" charset="0"/>
              </a:rPr>
              <a:t>(Dropout(0.6))</a:t>
            </a:r>
          </a:p>
          <a:p>
            <a:pPr marL="45720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model.add</a:t>
            </a:r>
            <a:r>
              <a:rPr lang="en-US" sz="1800" dirty="0">
                <a:effectLst/>
                <a:latin typeface="Calibri" panose="020F0502020204030204" pitchFamily="34" charset="0"/>
                <a:ea typeface="Calibri" panose="020F0502020204030204" pitchFamily="34" charset="0"/>
                <a:cs typeface="Times New Roman" panose="02020603050405020304" pitchFamily="18" charset="0"/>
              </a:rPr>
              <a:t>(Dense(128, activation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relu</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45720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model.add</a:t>
            </a:r>
            <a:r>
              <a:rPr lang="en-US" sz="1800" dirty="0">
                <a:effectLst/>
                <a:latin typeface="Calibri" panose="020F0502020204030204" pitchFamily="34" charset="0"/>
                <a:ea typeface="Calibri" panose="020F0502020204030204" pitchFamily="34" charset="0"/>
                <a:cs typeface="Times New Roman" panose="02020603050405020304" pitchFamily="18" charset="0"/>
              </a:rPr>
              <a:t>(Dropout(0.5))</a:t>
            </a:r>
          </a:p>
          <a:p>
            <a:pPr marL="45720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model.add</a:t>
            </a:r>
            <a:r>
              <a:rPr lang="en-US" sz="1800" dirty="0">
                <a:effectLst/>
                <a:latin typeface="Calibri" panose="020F0502020204030204" pitchFamily="34" charset="0"/>
                <a:ea typeface="Calibri" panose="020F0502020204030204" pitchFamily="34" charset="0"/>
                <a:cs typeface="Times New Roman" panose="02020603050405020304" pitchFamily="18" charset="0"/>
              </a:rPr>
              <a:t>(Dense(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len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y.columns</a:t>
            </a:r>
            <a:r>
              <a:rPr lang="en-US" sz="1800" dirty="0">
                <a:effectLst/>
                <a:latin typeface="Calibri" panose="020F0502020204030204" pitchFamily="34" charset="0"/>
                <a:ea typeface="Calibri" panose="020F0502020204030204" pitchFamily="34" charset="0"/>
                <a:cs typeface="Times New Roman" panose="02020603050405020304" pitchFamily="18" charset="0"/>
              </a:rPr>
              <a:t>), activation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softmax</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45720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model.compile</a:t>
            </a:r>
            <a:r>
              <a:rPr lang="en-US" sz="1800" dirty="0">
                <a:effectLst/>
                <a:latin typeface="Calibri" panose="020F0502020204030204" pitchFamily="34" charset="0"/>
                <a:ea typeface="Calibri" panose="020F0502020204030204" pitchFamily="34" charset="0"/>
                <a:cs typeface="Times New Roman" panose="02020603050405020304" pitchFamily="18" charset="0"/>
              </a:rPr>
              <a:t>(loss='</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categorical_crossentropy</a:t>
            </a:r>
            <a:r>
              <a:rPr lang="en-US" sz="1800" dirty="0">
                <a:effectLst/>
                <a:latin typeface="Calibri" panose="020F0502020204030204" pitchFamily="34" charset="0"/>
                <a:ea typeface="Calibri" panose="020F0502020204030204" pitchFamily="34" charset="0"/>
                <a:cs typeface="Times New Roman" panose="02020603050405020304" pitchFamily="18" charset="0"/>
              </a:rPr>
              <a:t>', metrics=['accuracy'], optimizer='</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adam</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
        <p:nvSpPr>
          <p:cNvPr id="4" name="Text Placeholder 3">
            <a:extLst>
              <a:ext uri="{FF2B5EF4-FFF2-40B4-BE49-F238E27FC236}">
                <a16:creationId xmlns:a16="http://schemas.microsoft.com/office/drawing/2014/main" id="{D35D00E5-1ECF-4E4F-95D5-D8FCBC0C3E81}"/>
              </a:ext>
            </a:extLst>
          </p:cNvPr>
          <p:cNvSpPr>
            <a:spLocks noGrp="1"/>
          </p:cNvSpPr>
          <p:nvPr>
            <p:ph type="body" sz="half" idx="2"/>
          </p:nvPr>
        </p:nvSpPr>
        <p:spPr/>
        <p:txBody>
          <a:bodyPr/>
          <a:lstStyle/>
          <a:p>
            <a:r>
              <a:rPr lang="en-US" dirty="0"/>
              <a:t>A neural network was trained with the class imbalance, having an initial accuracy of 91.83% </a:t>
            </a:r>
          </a:p>
        </p:txBody>
      </p:sp>
    </p:spTree>
    <p:extLst>
      <p:ext uri="{BB962C8B-B14F-4D97-AF65-F5344CB8AC3E}">
        <p14:creationId xmlns:p14="http://schemas.microsoft.com/office/powerpoint/2010/main" val="1031592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CBC9E90-86C7-4702-A730-A036B1768745}"/>
              </a:ext>
            </a:extLst>
          </p:cNvPr>
          <p:cNvSpPr>
            <a:spLocks noGrp="1"/>
          </p:cNvSpPr>
          <p:nvPr>
            <p:ph type="pic" idx="1"/>
          </p:nvPr>
        </p:nvSpPr>
        <p:spPr/>
      </p:sp>
      <p:sp>
        <p:nvSpPr>
          <p:cNvPr id="3" name="Title 2">
            <a:extLst>
              <a:ext uri="{FF2B5EF4-FFF2-40B4-BE49-F238E27FC236}">
                <a16:creationId xmlns:a16="http://schemas.microsoft.com/office/drawing/2014/main" id="{E83B5FC9-8BF4-40D2-BA08-0713B121523B}"/>
              </a:ext>
            </a:extLst>
          </p:cNvPr>
          <p:cNvSpPr>
            <a:spLocks noGrp="1"/>
          </p:cNvSpPr>
          <p:nvPr>
            <p:ph type="title"/>
          </p:nvPr>
        </p:nvSpPr>
        <p:spPr>
          <a:xfrm>
            <a:off x="1097279" y="5445315"/>
            <a:ext cx="10113645" cy="743682"/>
          </a:xfrm>
        </p:spPr>
        <p:txBody>
          <a:bodyPr/>
          <a:lstStyle/>
          <a:p>
            <a:r>
              <a:rPr lang="en-US" sz="3200" dirty="0"/>
              <a:t>Accuracy &amp; Loss curves per Epoch for Train and Test sets.</a:t>
            </a:r>
          </a:p>
        </p:txBody>
      </p:sp>
      <p:sp>
        <p:nvSpPr>
          <p:cNvPr id="4" name="Text Placeholder 3">
            <a:extLst>
              <a:ext uri="{FF2B5EF4-FFF2-40B4-BE49-F238E27FC236}">
                <a16:creationId xmlns:a16="http://schemas.microsoft.com/office/drawing/2014/main" id="{37143486-8F92-49FF-819C-D6BECDCA59B3}"/>
              </a:ext>
            </a:extLst>
          </p:cNvPr>
          <p:cNvSpPr>
            <a:spLocks noGrp="1"/>
          </p:cNvSpPr>
          <p:nvPr>
            <p:ph type="body" sz="half" idx="2"/>
          </p:nvPr>
        </p:nvSpPr>
        <p:spPr/>
        <p:txBody>
          <a:bodyPr/>
          <a:lstStyle/>
          <a:p>
            <a:endParaRPr lang="en-US" dirty="0"/>
          </a:p>
        </p:txBody>
      </p:sp>
      <p:pic>
        <p:nvPicPr>
          <p:cNvPr id="10" name="Picture 9">
            <a:extLst>
              <a:ext uri="{FF2B5EF4-FFF2-40B4-BE49-F238E27FC236}">
                <a16:creationId xmlns:a16="http://schemas.microsoft.com/office/drawing/2014/main" id="{39FC7D41-812A-4A26-B207-CB41A1EE3DE8}"/>
              </a:ext>
            </a:extLst>
          </p:cNvPr>
          <p:cNvPicPr>
            <a:picLocks noChangeAspect="1"/>
          </p:cNvPicPr>
          <p:nvPr/>
        </p:nvPicPr>
        <p:blipFill>
          <a:blip r:embed="rId2"/>
          <a:stretch>
            <a:fillRect/>
          </a:stretch>
        </p:blipFill>
        <p:spPr>
          <a:xfrm>
            <a:off x="3082844" y="75357"/>
            <a:ext cx="6026311" cy="4502993"/>
          </a:xfrm>
          <a:prstGeom prst="rect">
            <a:avLst/>
          </a:prstGeom>
        </p:spPr>
      </p:pic>
    </p:spTree>
    <p:extLst>
      <p:ext uri="{BB962C8B-B14F-4D97-AF65-F5344CB8AC3E}">
        <p14:creationId xmlns:p14="http://schemas.microsoft.com/office/powerpoint/2010/main" val="3637685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EB2E5-6B83-41F3-B619-A3F7B39CEB20}"/>
              </a:ext>
            </a:extLst>
          </p:cNvPr>
          <p:cNvSpPr>
            <a:spLocks noGrp="1"/>
          </p:cNvSpPr>
          <p:nvPr>
            <p:ph type="title"/>
          </p:nvPr>
        </p:nvSpPr>
        <p:spPr/>
        <p:txBody>
          <a:bodyPr/>
          <a:lstStyle/>
          <a:p>
            <a:r>
              <a:rPr lang="en-US" dirty="0"/>
              <a:t>Balancing the data</a:t>
            </a:r>
          </a:p>
        </p:txBody>
      </p:sp>
      <p:pic>
        <p:nvPicPr>
          <p:cNvPr id="6" name="Content Placeholder 5">
            <a:extLst>
              <a:ext uri="{FF2B5EF4-FFF2-40B4-BE49-F238E27FC236}">
                <a16:creationId xmlns:a16="http://schemas.microsoft.com/office/drawing/2014/main" id="{32EA6EFC-4FB3-4568-90EE-19332D054E3C}"/>
              </a:ext>
            </a:extLst>
          </p:cNvPr>
          <p:cNvPicPr>
            <a:picLocks noGrp="1" noChangeAspect="1"/>
          </p:cNvPicPr>
          <p:nvPr>
            <p:ph idx="1"/>
          </p:nvPr>
        </p:nvPicPr>
        <p:blipFill>
          <a:blip r:embed="rId2"/>
          <a:stretch>
            <a:fillRect/>
          </a:stretch>
        </p:blipFill>
        <p:spPr>
          <a:xfrm>
            <a:off x="5761038" y="1159669"/>
            <a:ext cx="5324475" cy="4600575"/>
          </a:xfrm>
        </p:spPr>
      </p:pic>
      <p:sp>
        <p:nvSpPr>
          <p:cNvPr id="4" name="Text Placeholder 3">
            <a:extLst>
              <a:ext uri="{FF2B5EF4-FFF2-40B4-BE49-F238E27FC236}">
                <a16:creationId xmlns:a16="http://schemas.microsoft.com/office/drawing/2014/main" id="{2B92E289-79E4-4CBA-9BBE-12A5F853B96F}"/>
              </a:ext>
            </a:extLst>
          </p:cNvPr>
          <p:cNvSpPr>
            <a:spLocks noGrp="1"/>
          </p:cNvSpPr>
          <p:nvPr>
            <p:ph type="body" sz="half" idx="2"/>
          </p:nvPr>
        </p:nvSpPr>
        <p:spPr/>
        <p:txBody>
          <a:bodyPr/>
          <a:lstStyle/>
          <a:p>
            <a:r>
              <a:rPr lang="en-US" dirty="0"/>
              <a:t>We used </a:t>
            </a:r>
            <a:r>
              <a:rPr lang="en-US" dirty="0" err="1"/>
              <a:t>bootsrapping</a:t>
            </a:r>
            <a:r>
              <a:rPr lang="en-US" dirty="0"/>
              <a:t> to </a:t>
            </a:r>
            <a:r>
              <a:rPr lang="en-US" dirty="0" err="1"/>
              <a:t>upsample</a:t>
            </a:r>
            <a:r>
              <a:rPr lang="en-US" dirty="0"/>
              <a:t> ‘</a:t>
            </a:r>
            <a:r>
              <a:rPr lang="en-US" dirty="0" err="1"/>
              <a:t>car_horn</a:t>
            </a:r>
            <a:r>
              <a:rPr lang="en-US" dirty="0"/>
              <a:t>’ and ‘</a:t>
            </a:r>
            <a:r>
              <a:rPr lang="en-US" dirty="0" err="1"/>
              <a:t>gun_shot</a:t>
            </a:r>
            <a:r>
              <a:rPr lang="en-US" dirty="0"/>
              <a:t>’ to 600 observations</a:t>
            </a:r>
          </a:p>
        </p:txBody>
      </p:sp>
    </p:spTree>
    <p:extLst>
      <p:ext uri="{BB962C8B-B14F-4D97-AF65-F5344CB8AC3E}">
        <p14:creationId xmlns:p14="http://schemas.microsoft.com/office/powerpoint/2010/main" val="3764189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CEBC0E6-4D0C-4860-BF79-34DDA9A6270D}"/>
              </a:ext>
            </a:extLst>
          </p:cNvPr>
          <p:cNvSpPr>
            <a:spLocks noGrp="1"/>
          </p:cNvSpPr>
          <p:nvPr>
            <p:ph type="pic" idx="1"/>
          </p:nvPr>
        </p:nvSpPr>
        <p:spPr/>
      </p:sp>
      <p:sp>
        <p:nvSpPr>
          <p:cNvPr id="3" name="Title 2">
            <a:extLst>
              <a:ext uri="{FF2B5EF4-FFF2-40B4-BE49-F238E27FC236}">
                <a16:creationId xmlns:a16="http://schemas.microsoft.com/office/drawing/2014/main" id="{F494C5EF-82EE-47A5-BD36-F4BED1C20FAE}"/>
              </a:ext>
            </a:extLst>
          </p:cNvPr>
          <p:cNvSpPr>
            <a:spLocks noGrp="1"/>
          </p:cNvSpPr>
          <p:nvPr>
            <p:ph type="title"/>
          </p:nvPr>
        </p:nvSpPr>
        <p:spPr/>
        <p:txBody>
          <a:bodyPr/>
          <a:lstStyle/>
          <a:p>
            <a:r>
              <a:rPr lang="en-US" dirty="0"/>
              <a:t>New model with balanced data</a:t>
            </a:r>
          </a:p>
        </p:txBody>
      </p:sp>
      <p:sp>
        <p:nvSpPr>
          <p:cNvPr id="4" name="Text Placeholder 3">
            <a:extLst>
              <a:ext uri="{FF2B5EF4-FFF2-40B4-BE49-F238E27FC236}">
                <a16:creationId xmlns:a16="http://schemas.microsoft.com/office/drawing/2014/main" id="{E8CE8167-7AEE-41C5-BE66-DBC3BD48E730}"/>
              </a:ext>
            </a:extLst>
          </p:cNvPr>
          <p:cNvSpPr>
            <a:spLocks noGrp="1"/>
          </p:cNvSpPr>
          <p:nvPr>
            <p:ph type="body" sz="half" idx="2"/>
          </p:nvPr>
        </p:nvSpPr>
        <p:spPr/>
        <p:txBody>
          <a:bodyPr/>
          <a:lstStyle/>
          <a:p>
            <a:r>
              <a:rPr lang="en-US" dirty="0"/>
              <a:t>We ran the balanced data using the same neural network and got an improved accuracy of 94.03%. An improvement of 2.2%.</a:t>
            </a:r>
          </a:p>
        </p:txBody>
      </p:sp>
      <p:pic>
        <p:nvPicPr>
          <p:cNvPr id="6" name="Picture 5">
            <a:extLst>
              <a:ext uri="{FF2B5EF4-FFF2-40B4-BE49-F238E27FC236}">
                <a16:creationId xmlns:a16="http://schemas.microsoft.com/office/drawing/2014/main" id="{89994792-F92E-470D-BF39-6D2977D374E2}"/>
              </a:ext>
            </a:extLst>
          </p:cNvPr>
          <p:cNvPicPr>
            <a:picLocks noChangeAspect="1"/>
          </p:cNvPicPr>
          <p:nvPr/>
        </p:nvPicPr>
        <p:blipFill>
          <a:blip r:embed="rId2"/>
          <a:stretch>
            <a:fillRect/>
          </a:stretch>
        </p:blipFill>
        <p:spPr>
          <a:xfrm>
            <a:off x="3012448" y="-1803"/>
            <a:ext cx="6167104" cy="4576547"/>
          </a:xfrm>
          <a:prstGeom prst="rect">
            <a:avLst/>
          </a:prstGeom>
        </p:spPr>
      </p:pic>
    </p:spTree>
    <p:extLst>
      <p:ext uri="{BB962C8B-B14F-4D97-AF65-F5344CB8AC3E}">
        <p14:creationId xmlns:p14="http://schemas.microsoft.com/office/powerpoint/2010/main" val="149437564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{397D61E3-86FA-46E2-84CC-EA85631E6B60}tf56160789_win32</Template>
  <TotalTime>136</TotalTime>
  <Words>547</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Bookman Old Style</vt:lpstr>
      <vt:lpstr>Calibri</vt:lpstr>
      <vt:lpstr>Franklin Gothic Book</vt:lpstr>
      <vt:lpstr>Wingdings</vt:lpstr>
      <vt:lpstr>1_RetrospectVTI</vt:lpstr>
      <vt:lpstr>Urban Sound Classification</vt:lpstr>
      <vt:lpstr>What is the problem?</vt:lpstr>
      <vt:lpstr>The data consists of 5,435 audio files distributed amongst 10 classes</vt:lpstr>
      <vt:lpstr>Feature Extraction</vt:lpstr>
      <vt:lpstr>Class Distribution</vt:lpstr>
      <vt:lpstr>Modeling</vt:lpstr>
      <vt:lpstr>Accuracy &amp; Loss curves per Epoch for Train and Test sets.</vt:lpstr>
      <vt:lpstr>Balancing the data</vt:lpstr>
      <vt:lpstr>New model with balanced data</vt:lpstr>
      <vt:lpstr>Precision/Recall curves</vt:lpstr>
      <vt:lpstr>Future Work</vt:lpstr>
      <vt:lpstr>Recommendations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Sound Classification</dc:title>
  <dc:creator>Ronald Pacheco</dc:creator>
  <cp:lastModifiedBy>Ronald Pacheco</cp:lastModifiedBy>
  <cp:revision>2</cp:revision>
  <dcterms:created xsi:type="dcterms:W3CDTF">2021-05-03T14:49:35Z</dcterms:created>
  <dcterms:modified xsi:type="dcterms:W3CDTF">2021-05-03T17:06:06Z</dcterms:modified>
</cp:coreProperties>
</file>