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6" r:id="rId1"/>
  </p:sldMasterIdLst>
  <p:notesMasterIdLst>
    <p:notesMasterId r:id="rId16"/>
  </p:notesMasterIdLst>
  <p:handoutMasterIdLst>
    <p:handoutMasterId r:id="rId17"/>
  </p:handoutMasterIdLst>
  <p:sldIdLst>
    <p:sldId id="269" r:id="rId2"/>
    <p:sldId id="270" r:id="rId3"/>
    <p:sldId id="271" r:id="rId4"/>
    <p:sldId id="272" r:id="rId5"/>
    <p:sldId id="273" r:id="rId6"/>
    <p:sldId id="274" r:id="rId7"/>
    <p:sldId id="263" r:id="rId8"/>
    <p:sldId id="275" r:id="rId9"/>
    <p:sldId id="276" r:id="rId10"/>
    <p:sldId id="277" r:id="rId11"/>
    <p:sldId id="278" r:id="rId12"/>
    <p:sldId id="279" r:id="rId13"/>
    <p:sldId id="280" r:id="rId14"/>
    <p:sldId id="281" r:id="rId15"/>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orient="horz" pos="1008">
          <p15:clr>
            <a:srgbClr val="A4A3A4"/>
          </p15:clr>
        </p15:guide>
        <p15:guide id="3" orient="horz" pos="1152">
          <p15:clr>
            <a:srgbClr val="A4A3A4"/>
          </p15:clr>
        </p15:guide>
        <p15:guide id="4" orient="horz" pos="3888">
          <p15:clr>
            <a:srgbClr val="A4A3A4"/>
          </p15:clr>
        </p15:guide>
        <p15:guide id="5" orient="horz" pos="3072">
          <p15:clr>
            <a:srgbClr val="A4A3A4"/>
          </p15:clr>
        </p15:guide>
        <p15:guide id="6" orient="horz" pos="432">
          <p15:clr>
            <a:srgbClr val="A4A3A4"/>
          </p15:clr>
        </p15:guide>
        <p15:guide id="7" orient="horz" pos="3648">
          <p15:clr>
            <a:srgbClr val="A4A3A4"/>
          </p15:clr>
        </p15:guide>
        <p15:guide id="8" pos="3839">
          <p15:clr>
            <a:srgbClr val="A4A3A4"/>
          </p15:clr>
        </p15:guide>
        <p15:guide id="9" pos="767">
          <p15:clr>
            <a:srgbClr val="A4A3A4"/>
          </p15:clr>
        </p15:guide>
        <p15:guide id="10" pos="6911">
          <p15:clr>
            <a:srgbClr val="A4A3A4"/>
          </p15:clr>
        </p15:guide>
        <p15:guide id="11" pos="5711">
          <p15:clr>
            <a:srgbClr val="A4A3A4"/>
          </p15:clr>
        </p15:guide>
        <p15:guide id="12" pos="7247">
          <p15:clr>
            <a:srgbClr val="A4A3A4"/>
          </p15:clr>
        </p15:guide>
        <p15:guide id="13" pos="3695">
          <p15:clr>
            <a:srgbClr val="A4A3A4"/>
          </p15:clr>
        </p15:guide>
        <p15:guide id="14" pos="431">
          <p15:clr>
            <a:srgbClr val="A4A3A4"/>
          </p15:clr>
        </p15:guide>
        <p15:guide id="15" pos="2879">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p:cViewPr varScale="1">
        <p:scale>
          <a:sx n="88" d="100"/>
          <a:sy n="88" d="100"/>
        </p:scale>
        <p:origin x="-466" y="-77"/>
      </p:cViewPr>
      <p:guideLst>
        <p:guide orient="horz" pos="2160"/>
        <p:guide orient="horz" pos="1008"/>
        <p:guide orient="horz" pos="1152"/>
        <p:guide orient="horz" pos="3888"/>
        <p:guide orient="horz" pos="3072"/>
        <p:guide orient="horz" pos="432"/>
        <p:guide orient="horz" pos="3648"/>
        <p:guide pos="3839"/>
        <p:guide pos="766"/>
        <p:guide pos="6912"/>
        <p:guide pos="5711"/>
        <p:guide pos="7247"/>
        <p:guide pos="3695"/>
        <p:guide pos="431"/>
        <p:guide pos="2879"/>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76" d="100"/>
          <a:sy n="76" d="100"/>
        </p:scale>
        <p:origin x="2538"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28FCA9C-FF92-4024-BDEC-A6D3B663DC09}" type="datetimeFigureOut">
              <a:rPr lang="en-US"/>
              <a:t>8/14/2020</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446DCAE-1661-43FF-8A44-43DAFDC1FD90}" type="slidenum">
              <a:rPr/>
              <a:t>‹#›</a:t>
            </a:fld>
            <a:endParaRPr/>
          </a:p>
        </p:txBody>
      </p:sp>
    </p:spTree>
    <p:extLst>
      <p:ext uri="{BB962C8B-B14F-4D97-AF65-F5344CB8AC3E}">
        <p14:creationId xmlns:p14="http://schemas.microsoft.com/office/powerpoint/2010/main" val="29198055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2AB877-E7B1-4681-847E-D0918612832B}" type="datetimeFigureOut">
              <a:rPr lang="en-US"/>
              <a:t>8/14/2020</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C971FF-EF28-4195-A575-329446EFAA55}" type="slidenum">
              <a:rPr/>
              <a:t>‹#›</a:t>
            </a:fld>
            <a:endParaRPr/>
          </a:p>
        </p:txBody>
      </p:sp>
    </p:spTree>
    <p:extLst>
      <p:ext uri="{BB962C8B-B14F-4D97-AF65-F5344CB8AC3E}">
        <p14:creationId xmlns:p14="http://schemas.microsoft.com/office/powerpoint/2010/main" val="13989950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lumMod val="50000"/>
          </a:schemeClr>
        </a:solidFill>
        <a:latin typeface="+mn-lt"/>
        <a:ea typeface="+mn-ea"/>
        <a:cs typeface="+mn-cs"/>
      </a:defRPr>
    </a:lvl1pPr>
    <a:lvl2pPr marL="457200" algn="l" defTabSz="914400" rtl="0" eaLnBrk="1" latinLnBrk="0" hangingPunct="1">
      <a:defRPr sz="1200" kern="1200">
        <a:solidFill>
          <a:schemeClr val="tx1">
            <a:lumMod val="50000"/>
          </a:schemeClr>
        </a:solidFill>
        <a:latin typeface="+mn-lt"/>
        <a:ea typeface="+mn-ea"/>
        <a:cs typeface="+mn-cs"/>
      </a:defRPr>
    </a:lvl2pPr>
    <a:lvl3pPr marL="914400" algn="l" defTabSz="914400" rtl="0" eaLnBrk="1" latinLnBrk="0" hangingPunct="1">
      <a:defRPr sz="1200" kern="1200">
        <a:solidFill>
          <a:schemeClr val="tx1">
            <a:lumMod val="50000"/>
          </a:schemeClr>
        </a:solidFill>
        <a:latin typeface="+mn-lt"/>
        <a:ea typeface="+mn-ea"/>
        <a:cs typeface="+mn-cs"/>
      </a:defRPr>
    </a:lvl3pPr>
    <a:lvl4pPr marL="1371600" algn="l" defTabSz="914400" rtl="0" eaLnBrk="1" latinLnBrk="0" hangingPunct="1">
      <a:defRPr sz="1200" kern="1200">
        <a:solidFill>
          <a:schemeClr val="tx1">
            <a:lumMod val="50000"/>
          </a:schemeClr>
        </a:solidFill>
        <a:latin typeface="+mn-lt"/>
        <a:ea typeface="+mn-ea"/>
        <a:cs typeface="+mn-cs"/>
      </a:defRPr>
    </a:lvl4pPr>
    <a:lvl5pPr marL="1828800" algn="l" defTabSz="914400" rtl="0" eaLnBrk="1" latinLnBrk="0" hangingPunct="1">
      <a:defRPr sz="1200" kern="1200">
        <a:solidFill>
          <a:schemeClr val="tx1">
            <a:lumMod val="50000"/>
          </a:schemeClr>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2</a:t>
            </a:fld>
            <a:endParaRPr lang="en-US"/>
          </a:p>
        </p:txBody>
      </p:sp>
    </p:spTree>
    <p:extLst>
      <p:ext uri="{BB962C8B-B14F-4D97-AF65-F5344CB8AC3E}">
        <p14:creationId xmlns:p14="http://schemas.microsoft.com/office/powerpoint/2010/main" val="24015241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7A181B6-B371-4031-9CBE-ED0985B01CB6}" type="slidenum">
              <a:rPr lang="en-US"/>
              <a:pPr/>
              <a:t>11</a:t>
            </a:fld>
            <a:endParaRPr lang="en-US"/>
          </a:p>
        </p:txBody>
      </p:sp>
      <p:sp>
        <p:nvSpPr>
          <p:cNvPr id="89090" name="Rectangle 2"/>
          <p:cNvSpPr>
            <a:spLocks noGrp="1" noRot="1" noChangeAspect="1" noChangeArrowheads="1" noTextEdit="1"/>
          </p:cNvSpPr>
          <p:nvPr>
            <p:ph type="sldImg"/>
          </p:nvPr>
        </p:nvSpPr>
        <p:spPr>
          <a:xfrm>
            <a:off x="382588" y="685800"/>
            <a:ext cx="6092825" cy="3429000"/>
          </a:xfrm>
          <a:ln/>
        </p:spPr>
      </p:sp>
      <p:sp>
        <p:nvSpPr>
          <p:cNvPr id="89091" name="Rectangle 3"/>
          <p:cNvSpPr>
            <a:spLocks noGrp="1" noChangeArrowheads="1"/>
          </p:cNvSpPr>
          <p:nvPr>
            <p:ph type="body" idx="1"/>
          </p:nvPr>
        </p:nvSpPr>
        <p:spPr/>
        <p:txBody>
          <a:bodyPr/>
          <a:lstStyle/>
          <a:p>
            <a:r>
              <a:rPr lang="en-US"/>
              <a:t>Add key points in the history of your country to the timeline.</a:t>
            </a:r>
          </a:p>
        </p:txBody>
      </p:sp>
    </p:spTree>
    <p:extLst>
      <p:ext uri="{BB962C8B-B14F-4D97-AF65-F5344CB8AC3E}">
        <p14:creationId xmlns:p14="http://schemas.microsoft.com/office/powerpoint/2010/main" val="22290528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7A181B6-B371-4031-9CBE-ED0985B01CB6}" type="slidenum">
              <a:rPr lang="en-US"/>
              <a:pPr/>
              <a:t>12</a:t>
            </a:fld>
            <a:endParaRPr lang="en-US"/>
          </a:p>
        </p:txBody>
      </p:sp>
      <p:sp>
        <p:nvSpPr>
          <p:cNvPr id="89090" name="Rectangle 2"/>
          <p:cNvSpPr>
            <a:spLocks noGrp="1" noRot="1" noChangeAspect="1" noChangeArrowheads="1" noTextEdit="1"/>
          </p:cNvSpPr>
          <p:nvPr>
            <p:ph type="sldImg"/>
          </p:nvPr>
        </p:nvSpPr>
        <p:spPr>
          <a:xfrm>
            <a:off x="382588" y="685800"/>
            <a:ext cx="6092825" cy="3429000"/>
          </a:xfrm>
          <a:ln/>
        </p:spPr>
      </p:sp>
      <p:sp>
        <p:nvSpPr>
          <p:cNvPr id="89091" name="Rectangle 3"/>
          <p:cNvSpPr>
            <a:spLocks noGrp="1" noChangeArrowheads="1"/>
          </p:cNvSpPr>
          <p:nvPr>
            <p:ph type="body" idx="1"/>
          </p:nvPr>
        </p:nvSpPr>
        <p:spPr/>
        <p:txBody>
          <a:bodyPr/>
          <a:lstStyle/>
          <a:p>
            <a:r>
              <a:rPr lang="en-US"/>
              <a:t>Add key points in the history of your country to the timeline.</a:t>
            </a:r>
          </a:p>
        </p:txBody>
      </p:sp>
    </p:spTree>
    <p:extLst>
      <p:ext uri="{BB962C8B-B14F-4D97-AF65-F5344CB8AC3E}">
        <p14:creationId xmlns:p14="http://schemas.microsoft.com/office/powerpoint/2010/main" val="22290528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dirty="0"/>
              <a:t>Insert a picture of an animal and or plant found in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13</a:t>
            </a:fld>
            <a:endParaRPr lang="en-US"/>
          </a:p>
        </p:txBody>
      </p:sp>
    </p:spTree>
    <p:extLst>
      <p:ext uri="{BB962C8B-B14F-4D97-AF65-F5344CB8AC3E}">
        <p14:creationId xmlns:p14="http://schemas.microsoft.com/office/powerpoint/2010/main" val="38901408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dirty="0"/>
              <a:t>Insert a picture of an animal and or plant found in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14</a:t>
            </a:fld>
            <a:endParaRPr lang="en-US"/>
          </a:p>
        </p:txBody>
      </p:sp>
    </p:spTree>
    <p:extLst>
      <p:ext uri="{BB962C8B-B14F-4D97-AF65-F5344CB8AC3E}">
        <p14:creationId xmlns:p14="http://schemas.microsoft.com/office/powerpoint/2010/main" val="38901408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picture of one of the geographic features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3</a:t>
            </a:fld>
            <a:endParaRPr lang="en-US"/>
          </a:p>
        </p:txBody>
      </p:sp>
    </p:spTree>
    <p:extLst>
      <p:ext uri="{BB962C8B-B14F-4D97-AF65-F5344CB8AC3E}">
        <p14:creationId xmlns:p14="http://schemas.microsoft.com/office/powerpoint/2010/main" val="5527921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dirty="0"/>
              <a:t>Insert a picture illustrating a season in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4</a:t>
            </a:fld>
            <a:endParaRPr lang="en-US"/>
          </a:p>
        </p:txBody>
      </p:sp>
    </p:spTree>
    <p:extLst>
      <p:ext uri="{BB962C8B-B14F-4D97-AF65-F5344CB8AC3E}">
        <p14:creationId xmlns:p14="http://schemas.microsoft.com/office/powerpoint/2010/main" val="31298942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dirty="0"/>
              <a:t>Insert a picture of an animal and or plant found in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5</a:t>
            </a:fld>
            <a:endParaRPr lang="en-US"/>
          </a:p>
        </p:txBody>
      </p:sp>
    </p:spTree>
    <p:extLst>
      <p:ext uri="{BB962C8B-B14F-4D97-AF65-F5344CB8AC3E}">
        <p14:creationId xmlns:p14="http://schemas.microsoft.com/office/powerpoint/2010/main" val="38901408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dirty="0"/>
              <a:t>Insert a picture of an animal and or plant found in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6</a:t>
            </a:fld>
            <a:endParaRPr lang="en-US"/>
          </a:p>
        </p:txBody>
      </p:sp>
    </p:spTree>
    <p:extLst>
      <p:ext uri="{BB962C8B-B14F-4D97-AF65-F5344CB8AC3E}">
        <p14:creationId xmlns:p14="http://schemas.microsoft.com/office/powerpoint/2010/main" val="38901408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7A181B6-B371-4031-9CBE-ED0985B01CB6}" type="slidenum">
              <a:rPr lang="en-US"/>
              <a:pPr/>
              <a:t>7</a:t>
            </a:fld>
            <a:endParaRPr lang="en-US"/>
          </a:p>
        </p:txBody>
      </p:sp>
      <p:sp>
        <p:nvSpPr>
          <p:cNvPr id="89090" name="Rectangle 2"/>
          <p:cNvSpPr>
            <a:spLocks noGrp="1" noRot="1" noChangeAspect="1" noChangeArrowheads="1" noTextEdit="1"/>
          </p:cNvSpPr>
          <p:nvPr>
            <p:ph type="sldImg"/>
          </p:nvPr>
        </p:nvSpPr>
        <p:spPr>
          <a:xfrm>
            <a:off x="382588" y="685800"/>
            <a:ext cx="6092825" cy="3429000"/>
          </a:xfrm>
          <a:ln/>
        </p:spPr>
      </p:sp>
      <p:sp>
        <p:nvSpPr>
          <p:cNvPr id="89091" name="Rectangle 3"/>
          <p:cNvSpPr>
            <a:spLocks noGrp="1" noChangeArrowheads="1"/>
          </p:cNvSpPr>
          <p:nvPr>
            <p:ph type="body" idx="1"/>
          </p:nvPr>
        </p:nvSpPr>
        <p:spPr/>
        <p:txBody>
          <a:bodyPr/>
          <a:lstStyle/>
          <a:p>
            <a:r>
              <a:rPr lang="en-US"/>
              <a:t>Add key points in the history of your country to the timeline.</a:t>
            </a:r>
          </a:p>
        </p:txBody>
      </p:sp>
    </p:spTree>
    <p:extLst>
      <p:ext uri="{BB962C8B-B14F-4D97-AF65-F5344CB8AC3E}">
        <p14:creationId xmlns:p14="http://schemas.microsoft.com/office/powerpoint/2010/main" val="22290528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7A181B6-B371-4031-9CBE-ED0985B01CB6}" type="slidenum">
              <a:rPr lang="en-US"/>
              <a:pPr/>
              <a:t>8</a:t>
            </a:fld>
            <a:endParaRPr lang="en-US"/>
          </a:p>
        </p:txBody>
      </p:sp>
      <p:sp>
        <p:nvSpPr>
          <p:cNvPr id="89090" name="Rectangle 2"/>
          <p:cNvSpPr>
            <a:spLocks noGrp="1" noRot="1" noChangeAspect="1" noChangeArrowheads="1" noTextEdit="1"/>
          </p:cNvSpPr>
          <p:nvPr>
            <p:ph type="sldImg"/>
          </p:nvPr>
        </p:nvSpPr>
        <p:spPr>
          <a:xfrm>
            <a:off x="382588" y="685800"/>
            <a:ext cx="6092825" cy="3429000"/>
          </a:xfrm>
          <a:ln/>
        </p:spPr>
      </p:sp>
      <p:sp>
        <p:nvSpPr>
          <p:cNvPr id="89091" name="Rectangle 3"/>
          <p:cNvSpPr>
            <a:spLocks noGrp="1" noChangeArrowheads="1"/>
          </p:cNvSpPr>
          <p:nvPr>
            <p:ph type="body" idx="1"/>
          </p:nvPr>
        </p:nvSpPr>
        <p:spPr/>
        <p:txBody>
          <a:bodyPr/>
          <a:lstStyle/>
          <a:p>
            <a:r>
              <a:rPr lang="en-US"/>
              <a:t>Add key points in the history of your country to the timeline.</a:t>
            </a:r>
          </a:p>
        </p:txBody>
      </p:sp>
    </p:spTree>
    <p:extLst>
      <p:ext uri="{BB962C8B-B14F-4D97-AF65-F5344CB8AC3E}">
        <p14:creationId xmlns:p14="http://schemas.microsoft.com/office/powerpoint/2010/main" val="22290528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7A181B6-B371-4031-9CBE-ED0985B01CB6}" type="slidenum">
              <a:rPr lang="en-US"/>
              <a:pPr/>
              <a:t>9</a:t>
            </a:fld>
            <a:endParaRPr lang="en-US"/>
          </a:p>
        </p:txBody>
      </p:sp>
      <p:sp>
        <p:nvSpPr>
          <p:cNvPr id="89090" name="Rectangle 2"/>
          <p:cNvSpPr>
            <a:spLocks noGrp="1" noRot="1" noChangeAspect="1" noChangeArrowheads="1" noTextEdit="1"/>
          </p:cNvSpPr>
          <p:nvPr>
            <p:ph type="sldImg"/>
          </p:nvPr>
        </p:nvSpPr>
        <p:spPr>
          <a:xfrm>
            <a:off x="382588" y="685800"/>
            <a:ext cx="6092825" cy="3429000"/>
          </a:xfrm>
          <a:ln/>
        </p:spPr>
      </p:sp>
      <p:sp>
        <p:nvSpPr>
          <p:cNvPr id="89091" name="Rectangle 3"/>
          <p:cNvSpPr>
            <a:spLocks noGrp="1" noChangeArrowheads="1"/>
          </p:cNvSpPr>
          <p:nvPr>
            <p:ph type="body" idx="1"/>
          </p:nvPr>
        </p:nvSpPr>
        <p:spPr/>
        <p:txBody>
          <a:bodyPr/>
          <a:lstStyle/>
          <a:p>
            <a:r>
              <a:rPr lang="en-US"/>
              <a:t>Add key points in the history of your country to the timeline.</a:t>
            </a:r>
          </a:p>
        </p:txBody>
      </p:sp>
    </p:spTree>
    <p:extLst>
      <p:ext uri="{BB962C8B-B14F-4D97-AF65-F5344CB8AC3E}">
        <p14:creationId xmlns:p14="http://schemas.microsoft.com/office/powerpoint/2010/main" val="22290528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7A181B6-B371-4031-9CBE-ED0985B01CB6}" type="slidenum">
              <a:rPr lang="en-US"/>
              <a:pPr/>
              <a:t>10</a:t>
            </a:fld>
            <a:endParaRPr lang="en-US"/>
          </a:p>
        </p:txBody>
      </p:sp>
      <p:sp>
        <p:nvSpPr>
          <p:cNvPr id="89090" name="Rectangle 2"/>
          <p:cNvSpPr>
            <a:spLocks noGrp="1" noRot="1" noChangeAspect="1" noChangeArrowheads="1" noTextEdit="1"/>
          </p:cNvSpPr>
          <p:nvPr>
            <p:ph type="sldImg"/>
          </p:nvPr>
        </p:nvSpPr>
        <p:spPr>
          <a:xfrm>
            <a:off x="382588" y="685800"/>
            <a:ext cx="6092825" cy="3429000"/>
          </a:xfrm>
          <a:ln/>
        </p:spPr>
      </p:sp>
      <p:sp>
        <p:nvSpPr>
          <p:cNvPr id="89091" name="Rectangle 3"/>
          <p:cNvSpPr>
            <a:spLocks noGrp="1" noChangeArrowheads="1"/>
          </p:cNvSpPr>
          <p:nvPr>
            <p:ph type="body" idx="1"/>
          </p:nvPr>
        </p:nvSpPr>
        <p:spPr/>
        <p:txBody>
          <a:bodyPr/>
          <a:lstStyle/>
          <a:p>
            <a:r>
              <a:rPr lang="en-US"/>
              <a:t>Add key points in the history of your country to the timeline.</a:t>
            </a:r>
          </a:p>
        </p:txBody>
      </p:sp>
    </p:spTree>
    <p:extLst>
      <p:ext uri="{BB962C8B-B14F-4D97-AF65-F5344CB8AC3E}">
        <p14:creationId xmlns:p14="http://schemas.microsoft.com/office/powerpoint/2010/main" val="22290528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3047206" y="3124200"/>
            <a:ext cx="8227457"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3047206" y="5003322"/>
            <a:ext cx="8227457"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10730735" y="1110663"/>
            <a:ext cx="2286000" cy="507868"/>
          </a:xfrm>
        </p:spPr>
        <p:txBody>
          <a:bodyPr/>
          <a:lstStyle/>
          <a:p>
            <a:fld id="{EDF33987-6305-4E2A-BF18-EF013ECE927B}" type="datetimeFigureOut">
              <a:rPr lang="en-US" smtClean="0"/>
              <a:pPr/>
              <a:t>8/14/2020</a:t>
            </a:fld>
            <a:endParaRPr lang="en-US"/>
          </a:p>
        </p:txBody>
      </p:sp>
      <p:sp>
        <p:nvSpPr>
          <p:cNvPr id="17" name="Footer Placeholder 16"/>
          <p:cNvSpPr>
            <a:spLocks noGrp="1"/>
          </p:cNvSpPr>
          <p:nvPr>
            <p:ph type="ftr" sz="quarter" idx="11"/>
          </p:nvPr>
        </p:nvSpPr>
        <p:spPr bwMode="auto">
          <a:xfrm rot="5400000">
            <a:off x="10042866" y="4117728"/>
            <a:ext cx="3657600" cy="511931"/>
          </a:xfrm>
        </p:spPr>
        <p:txBody>
          <a:bodyPr/>
          <a:lstStyle/>
          <a:p>
            <a:r>
              <a:rPr lang="en-US" smtClean="0"/>
              <a:t>Add a footer</a:t>
            </a:r>
            <a:endParaRPr lang="en-US" dirty="0"/>
          </a:p>
        </p:txBody>
      </p:sp>
      <p:sp>
        <p:nvSpPr>
          <p:cNvPr id="10" name="Rectangle 9"/>
          <p:cNvSpPr/>
          <p:nvPr/>
        </p:nvSpPr>
        <p:spPr bwMode="auto">
          <a:xfrm>
            <a:off x="507868" y="0"/>
            <a:ext cx="812588"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368352" y="0"/>
            <a:ext cx="139516"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1320456" y="0"/>
            <a:ext cx="242433"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521364" y="0"/>
            <a:ext cx="30696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41755"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1218883"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1138519"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2301587"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42203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12148643"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625176" y="0"/>
            <a:ext cx="101574"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812588" y="3429000"/>
            <a:ext cx="172675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745721" y="4866752"/>
            <a:ext cx="855009"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454395" y="5500632"/>
            <a:ext cx="182832"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2218366" y="5788152"/>
            <a:ext cx="365665"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2539339" y="4495800"/>
            <a:ext cx="487553"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766932" y="4928702"/>
            <a:ext cx="812588" cy="517524"/>
          </a:xfrm>
        </p:spPr>
        <p:txBody>
          <a:bodyPr/>
          <a:lstStyle/>
          <a:p>
            <a:fld id="{F36C87F6-986D-49E6-AF40-1B3A1EE8064D}"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DF33987-6305-4E2A-BF18-EF013ECE927B}" type="datetimeFigureOut">
              <a:rPr lang="en-US" smtClean="0"/>
              <a:t>8/14/2020</a:t>
            </a:fld>
            <a:endParaRPr lang="en-US"/>
          </a:p>
        </p:txBody>
      </p:sp>
      <p:sp>
        <p:nvSpPr>
          <p:cNvPr id="5" name="Footer Placeholder 4"/>
          <p:cNvSpPr>
            <a:spLocks noGrp="1"/>
          </p:cNvSpPr>
          <p:nvPr>
            <p:ph type="ftr" sz="quarter" idx="11"/>
          </p:nvPr>
        </p:nvSpPr>
        <p:spPr/>
        <p:txBody>
          <a:bodyPr/>
          <a:lstStyle/>
          <a:p>
            <a:r>
              <a:rPr lang="en-US" smtClean="0"/>
              <a:t>Add a footer</a:t>
            </a:r>
            <a:endParaRPr lang="en-US" dirty="0"/>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274640"/>
            <a:ext cx="2234618"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441" y="274639"/>
            <a:ext cx="802431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DF33987-6305-4E2A-BF18-EF013ECE927B}" type="datetimeFigureOut">
              <a:rPr lang="en-US" smtClean="0"/>
              <a:t>8/14/2020</a:t>
            </a:fld>
            <a:endParaRPr lang="en-US"/>
          </a:p>
        </p:txBody>
      </p:sp>
      <p:sp>
        <p:nvSpPr>
          <p:cNvPr id="5" name="Footer Placeholder 4"/>
          <p:cNvSpPr>
            <a:spLocks noGrp="1"/>
          </p:cNvSpPr>
          <p:nvPr>
            <p:ph type="ftr" sz="quarter" idx="11"/>
          </p:nvPr>
        </p:nvSpPr>
        <p:spPr/>
        <p:txBody>
          <a:bodyPr/>
          <a:lstStyle/>
          <a:p>
            <a:r>
              <a:rPr lang="en-US" smtClean="0"/>
              <a:t>Add a footer</a:t>
            </a:r>
            <a:endParaRPr lang="en-US" dirty="0"/>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609441" y="1600200"/>
            <a:ext cx="9954207"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EDF33987-6305-4E2A-BF18-EF013ECE927B}" type="datetimeFigureOut">
              <a:rPr lang="en-US" smtClean="0"/>
              <a:t>8/14/2020</a:t>
            </a:fld>
            <a:endParaRPr lang="en-US"/>
          </a:p>
        </p:txBody>
      </p:sp>
      <p:sp>
        <p:nvSpPr>
          <p:cNvPr id="9" name="Slide Number Placeholder 8"/>
          <p:cNvSpPr>
            <a:spLocks noGrp="1"/>
          </p:cNvSpPr>
          <p:nvPr>
            <p:ph type="sldNum" sz="quarter" idx="15"/>
          </p:nvPr>
        </p:nvSpPr>
        <p:spPr/>
        <p:txBody>
          <a:bodyPr rtlCol="0"/>
          <a:lstStyle/>
          <a:p>
            <a:fld id="{F36C87F6-986D-49E6-AF40-1B3A1EE8064D}" type="slidenum">
              <a:rPr lang="en-US" smtClean="0"/>
              <a:t>‹#›</a:t>
            </a:fld>
            <a:endParaRPr lang="en-US"/>
          </a:p>
        </p:txBody>
      </p:sp>
      <p:sp>
        <p:nvSpPr>
          <p:cNvPr id="10" name="Footer Placeholder 9"/>
          <p:cNvSpPr>
            <a:spLocks noGrp="1"/>
          </p:cNvSpPr>
          <p:nvPr>
            <p:ph type="ftr" sz="quarter" idx="16"/>
          </p:nvPr>
        </p:nvSpPr>
        <p:spPr/>
        <p:txBody>
          <a:bodyPr rtlCol="0"/>
          <a:lstStyle/>
          <a:p>
            <a:r>
              <a:rPr lang="en-US" smtClean="0"/>
              <a:t>Add a footer</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47206" y="2895600"/>
            <a:ext cx="8227457"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047206" y="5010150"/>
            <a:ext cx="8227457"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10728916" y="1106998"/>
            <a:ext cx="2286000" cy="507868"/>
          </a:xfrm>
        </p:spPr>
        <p:txBody>
          <a:bodyPr/>
          <a:lstStyle/>
          <a:p>
            <a:fld id="{EDF33987-6305-4E2A-BF18-EF013ECE927B}" type="datetimeFigureOut">
              <a:rPr lang="en-US" smtClean="0"/>
              <a:t>8/14/2020</a:t>
            </a:fld>
            <a:endParaRPr lang="en-US"/>
          </a:p>
        </p:txBody>
      </p:sp>
      <p:sp>
        <p:nvSpPr>
          <p:cNvPr id="5" name="Footer Placeholder 4"/>
          <p:cNvSpPr>
            <a:spLocks noGrp="1"/>
          </p:cNvSpPr>
          <p:nvPr>
            <p:ph type="ftr" sz="quarter" idx="11"/>
          </p:nvPr>
        </p:nvSpPr>
        <p:spPr bwMode="auto">
          <a:xfrm rot="5400000">
            <a:off x="10043116" y="4114867"/>
            <a:ext cx="3657600" cy="511931"/>
          </a:xfrm>
        </p:spPr>
        <p:txBody>
          <a:bodyPr/>
          <a:lstStyle/>
          <a:p>
            <a:r>
              <a:rPr lang="en-US" smtClean="0"/>
              <a:t>Add a footer</a:t>
            </a:r>
            <a:endParaRPr lang="en-US" dirty="0"/>
          </a:p>
        </p:txBody>
      </p:sp>
      <p:sp>
        <p:nvSpPr>
          <p:cNvPr id="9" name="Rectangle 8"/>
          <p:cNvSpPr/>
          <p:nvPr/>
        </p:nvSpPr>
        <p:spPr bwMode="auto">
          <a:xfrm>
            <a:off x="507868" y="0"/>
            <a:ext cx="812588"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368352" y="0"/>
            <a:ext cx="139516"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1320456" y="0"/>
            <a:ext cx="242433"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521364" y="0"/>
            <a:ext cx="30696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41755"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1218883"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138519"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2301587"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42203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625176" y="0"/>
            <a:ext cx="101574"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812588" y="3429000"/>
            <a:ext cx="172675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765812" y="4866752"/>
            <a:ext cx="855009"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454395" y="5500632"/>
            <a:ext cx="182832"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2218366" y="5791200"/>
            <a:ext cx="365665"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2504734" y="4479888"/>
            <a:ext cx="487553"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12127433"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787023" y="4928702"/>
            <a:ext cx="812588" cy="517524"/>
          </a:xfrm>
        </p:spPr>
        <p:txBody>
          <a:bodyPr/>
          <a:lstStyle/>
          <a:p>
            <a:fld id="{F36C87F6-986D-49E6-AF40-1B3A1EE8064D}"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EDF33987-6305-4E2A-BF18-EF013ECE927B}" type="datetimeFigureOut">
              <a:rPr lang="en-US" smtClean="0"/>
              <a:t>8/14/2020</a:t>
            </a:fld>
            <a:endParaRPr lang="en-US"/>
          </a:p>
        </p:txBody>
      </p:sp>
      <p:sp>
        <p:nvSpPr>
          <p:cNvPr id="6" name="Footer Placeholder 5"/>
          <p:cNvSpPr>
            <a:spLocks noGrp="1"/>
          </p:cNvSpPr>
          <p:nvPr>
            <p:ph type="ftr" sz="quarter" idx="11"/>
          </p:nvPr>
        </p:nvSpPr>
        <p:spPr/>
        <p:txBody>
          <a:bodyPr/>
          <a:lstStyle/>
          <a:p>
            <a:r>
              <a:rPr lang="en-US" smtClean="0"/>
              <a:t>Add a footer</a:t>
            </a:r>
            <a:endParaRPr lang="en-US" dirty="0"/>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a:p>
        </p:txBody>
      </p:sp>
      <p:sp>
        <p:nvSpPr>
          <p:cNvPr id="9" name="Content Placeholder 8"/>
          <p:cNvSpPr>
            <a:spLocks noGrp="1"/>
          </p:cNvSpPr>
          <p:nvPr>
            <p:ph sz="quarter" idx="1"/>
          </p:nvPr>
        </p:nvSpPr>
        <p:spPr>
          <a:xfrm>
            <a:off x="609441" y="1600200"/>
            <a:ext cx="487553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5692181" y="1600200"/>
            <a:ext cx="487553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441" y="273050"/>
            <a:ext cx="10055781"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EDF33987-6305-4E2A-BF18-EF013ECE927B}" type="datetimeFigureOut">
              <a:rPr lang="en-US" smtClean="0"/>
              <a:t>8/14/2020</a:t>
            </a:fld>
            <a:endParaRPr lang="en-US"/>
          </a:p>
        </p:txBody>
      </p:sp>
      <p:sp>
        <p:nvSpPr>
          <p:cNvPr id="8" name="Footer Placeholder 7"/>
          <p:cNvSpPr>
            <a:spLocks noGrp="1"/>
          </p:cNvSpPr>
          <p:nvPr>
            <p:ph type="ftr" sz="quarter" idx="11"/>
          </p:nvPr>
        </p:nvSpPr>
        <p:spPr/>
        <p:txBody>
          <a:bodyPr/>
          <a:lstStyle/>
          <a:p>
            <a:r>
              <a:rPr lang="en-US" smtClean="0"/>
              <a:t>Add a footer</a:t>
            </a:r>
            <a:endParaRPr lang="en-US" dirty="0"/>
          </a:p>
        </p:txBody>
      </p:sp>
      <p:sp>
        <p:nvSpPr>
          <p:cNvPr id="9" name="Slide Number Placeholder 8"/>
          <p:cNvSpPr>
            <a:spLocks noGrp="1"/>
          </p:cNvSpPr>
          <p:nvPr>
            <p:ph type="sldNum" sz="quarter" idx="12"/>
          </p:nvPr>
        </p:nvSpPr>
        <p:spPr/>
        <p:txBody>
          <a:bodyPr/>
          <a:lstStyle/>
          <a:p>
            <a:fld id="{F36C87F6-986D-49E6-AF40-1B3A1EE8064D}" type="slidenum">
              <a:rPr lang="en-US" smtClean="0"/>
              <a:t>‹#›</a:t>
            </a:fld>
            <a:endParaRPr lang="en-US"/>
          </a:p>
        </p:txBody>
      </p:sp>
      <p:sp>
        <p:nvSpPr>
          <p:cNvPr id="11" name="Content Placeholder 10"/>
          <p:cNvSpPr>
            <a:spLocks noGrp="1"/>
          </p:cNvSpPr>
          <p:nvPr>
            <p:ph sz="quarter" idx="2"/>
          </p:nvPr>
        </p:nvSpPr>
        <p:spPr>
          <a:xfrm>
            <a:off x="609441" y="2362200"/>
            <a:ext cx="487553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5827782" y="2362200"/>
            <a:ext cx="487553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609441" y="1569720"/>
            <a:ext cx="487553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5789692" y="1569720"/>
            <a:ext cx="487553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EDF33987-6305-4E2A-BF18-EF013ECE927B}" type="datetimeFigureOut">
              <a:rPr lang="en-US" smtClean="0"/>
              <a:t>8/14/2020</a:t>
            </a:fld>
            <a:endParaRPr lang="en-US"/>
          </a:p>
        </p:txBody>
      </p:sp>
      <p:sp>
        <p:nvSpPr>
          <p:cNvPr id="7" name="Slide Number Placeholder 6"/>
          <p:cNvSpPr>
            <a:spLocks noGrp="1"/>
          </p:cNvSpPr>
          <p:nvPr>
            <p:ph type="sldNum" sz="quarter" idx="11"/>
          </p:nvPr>
        </p:nvSpPr>
        <p:spPr/>
        <p:txBody>
          <a:bodyPr rtlCol="0"/>
          <a:lstStyle/>
          <a:p>
            <a:fld id="{F36C87F6-986D-49E6-AF40-1B3A1EE8064D}" type="slidenum">
              <a:rPr lang="en-US" smtClean="0"/>
              <a:t>‹#›</a:t>
            </a:fld>
            <a:endParaRPr lang="en-US"/>
          </a:p>
        </p:txBody>
      </p:sp>
      <p:sp>
        <p:nvSpPr>
          <p:cNvPr id="8" name="Footer Placeholder 7"/>
          <p:cNvSpPr>
            <a:spLocks noGrp="1"/>
          </p:cNvSpPr>
          <p:nvPr>
            <p:ph type="ftr" sz="quarter" idx="12"/>
          </p:nvPr>
        </p:nvSpPr>
        <p:spPr/>
        <p:txBody>
          <a:bodyPr rtlCol="0"/>
          <a:lstStyle/>
          <a:p>
            <a:r>
              <a:rPr lang="en-US" smtClean="0"/>
              <a:t>Add a footer</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F33987-6305-4E2A-BF18-EF013ECE927B}" type="datetimeFigureOut">
              <a:rPr lang="en-US" smtClean="0"/>
              <a:t>8/14/2020</a:t>
            </a:fld>
            <a:endParaRPr lang="en-US"/>
          </a:p>
        </p:txBody>
      </p:sp>
      <p:sp>
        <p:nvSpPr>
          <p:cNvPr id="3" name="Footer Placeholder 2"/>
          <p:cNvSpPr>
            <a:spLocks noGrp="1"/>
          </p:cNvSpPr>
          <p:nvPr>
            <p:ph type="ftr" sz="quarter" idx="11"/>
          </p:nvPr>
        </p:nvSpPr>
        <p:spPr/>
        <p:txBody>
          <a:bodyPr/>
          <a:lstStyle/>
          <a:p>
            <a:r>
              <a:rPr lang="en-US" smtClean="0"/>
              <a:t>Add a footer</a:t>
            </a:r>
            <a:endParaRPr lang="en-US" dirty="0"/>
          </a:p>
        </p:txBody>
      </p:sp>
      <p:sp>
        <p:nvSpPr>
          <p:cNvPr id="4" name="Slide Number Placeholder 3"/>
          <p:cNvSpPr>
            <a:spLocks noGrp="1"/>
          </p:cNvSpPr>
          <p:nvPr>
            <p:ph type="sldNum" sz="quarter" idx="12"/>
          </p:nvPr>
        </p:nvSpPr>
        <p:spPr/>
        <p:txBody>
          <a:bodyPr/>
          <a:lstStyle/>
          <a:p>
            <a:fld id="{F36C87F6-986D-49E6-AF40-1B3A1EE8064D}"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11680957"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5545094" y="3124280"/>
            <a:ext cx="6309360" cy="609441"/>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080675" y="274320"/>
            <a:ext cx="2035534"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832903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8254245"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11985678"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11782531" y="0"/>
            <a:ext cx="406294"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1884104"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10872432" y="5715000"/>
            <a:ext cx="73133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406294" y="274320"/>
            <a:ext cx="7516442"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EDF33987-6305-4E2A-BF18-EF013ECE927B}" type="datetimeFigureOut">
              <a:rPr lang="en-US" smtClean="0"/>
              <a:t>8/14/2020</a:t>
            </a:fld>
            <a:endParaRPr lang="en-US"/>
          </a:p>
        </p:txBody>
      </p:sp>
      <p:sp>
        <p:nvSpPr>
          <p:cNvPr id="22" name="Slide Number Placeholder 21"/>
          <p:cNvSpPr>
            <a:spLocks noGrp="1"/>
          </p:cNvSpPr>
          <p:nvPr>
            <p:ph type="sldNum" sz="quarter" idx="15"/>
          </p:nvPr>
        </p:nvSpPr>
        <p:spPr/>
        <p:txBody>
          <a:bodyPr rtlCol="0"/>
          <a:lstStyle/>
          <a:p>
            <a:fld id="{F36C87F6-986D-49E6-AF40-1B3A1EE8064D}" type="slidenum">
              <a:rPr lang="en-US" smtClean="0"/>
              <a:t>‹#›</a:t>
            </a:fld>
            <a:endParaRPr lang="en-US"/>
          </a:p>
        </p:txBody>
      </p:sp>
      <p:sp>
        <p:nvSpPr>
          <p:cNvPr id="23" name="Footer Placeholder 22"/>
          <p:cNvSpPr>
            <a:spLocks noGrp="1"/>
          </p:cNvSpPr>
          <p:nvPr>
            <p:ph type="ftr" sz="quarter" idx="16"/>
          </p:nvPr>
        </p:nvSpPr>
        <p:spPr/>
        <p:txBody>
          <a:bodyPr rtlCol="0"/>
          <a:lstStyle/>
          <a:p>
            <a:r>
              <a:rPr lang="en-US" smtClean="0"/>
              <a:t>Add a footer</a:t>
            </a:r>
            <a:endParaRPr lang="en-US" dirty="0"/>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11680957"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10872432" y="5715000"/>
            <a:ext cx="73133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5516145" y="3124280"/>
            <a:ext cx="6309360" cy="609441"/>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8227457"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9018715" y="264795"/>
            <a:ext cx="2031471"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11985678"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11782531" y="0"/>
            <a:ext cx="406294"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11884104"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832903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8254245"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EDF33987-6305-4E2A-BF18-EF013ECE927B}" type="datetimeFigureOut">
              <a:rPr lang="en-US" smtClean="0"/>
              <a:t>8/14/2020</a:t>
            </a:fld>
            <a:endParaRPr lang="en-US"/>
          </a:p>
        </p:txBody>
      </p:sp>
      <p:sp>
        <p:nvSpPr>
          <p:cNvPr id="18" name="Slide Number Placeholder 17"/>
          <p:cNvSpPr>
            <a:spLocks noGrp="1"/>
          </p:cNvSpPr>
          <p:nvPr>
            <p:ph type="sldNum" sz="quarter" idx="11"/>
          </p:nvPr>
        </p:nvSpPr>
        <p:spPr/>
        <p:txBody>
          <a:bodyPr rtlCol="0"/>
          <a:lstStyle/>
          <a:p>
            <a:fld id="{F36C87F6-986D-49E6-AF40-1B3A1EE8064D}" type="slidenum">
              <a:rPr lang="en-US" smtClean="0"/>
              <a:t>‹#›</a:t>
            </a:fld>
            <a:endParaRPr lang="en-US"/>
          </a:p>
        </p:txBody>
      </p:sp>
      <p:sp>
        <p:nvSpPr>
          <p:cNvPr id="21" name="Footer Placeholder 20"/>
          <p:cNvSpPr>
            <a:spLocks noGrp="1"/>
          </p:cNvSpPr>
          <p:nvPr>
            <p:ph type="ftr" sz="quarter" idx="12"/>
          </p:nvPr>
        </p:nvSpPr>
        <p:spPr/>
        <p:txBody>
          <a:bodyPr rtlCol="0"/>
          <a:lstStyle/>
          <a:p>
            <a:r>
              <a:rPr lang="en-US" smtClean="0"/>
              <a:t>Add a footer</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11680957"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609441" y="274638"/>
            <a:ext cx="9954207"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09441" y="1600200"/>
            <a:ext cx="9954207"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10451656" y="1017910"/>
            <a:ext cx="2011680" cy="511931"/>
          </a:xfrm>
          <a:prstGeom prst="rect">
            <a:avLst/>
          </a:prstGeom>
        </p:spPr>
        <p:txBody>
          <a:bodyPr vert="horz" anchor="ctr" anchorCtr="0"/>
          <a:lstStyle>
            <a:lvl1pPr algn="r" eaLnBrk="1" latinLnBrk="0" hangingPunct="1">
              <a:defRPr kumimoji="0" sz="1200">
                <a:solidFill>
                  <a:schemeClr val="tx2"/>
                </a:solidFill>
              </a:defRPr>
            </a:lvl1pPr>
          </a:lstStyle>
          <a:p>
            <a:fld id="{EDF33987-6305-4E2A-BF18-EF013ECE927B}" type="datetimeFigureOut">
              <a:rPr lang="en-US" smtClean="0"/>
              <a:pPr/>
              <a:t>8/14/2020</a:t>
            </a:fld>
            <a:endParaRPr lang="en-US" dirty="0"/>
          </a:p>
        </p:txBody>
      </p:sp>
      <p:sp>
        <p:nvSpPr>
          <p:cNvPr id="3" name="Footer Placeholder 2"/>
          <p:cNvSpPr>
            <a:spLocks noGrp="1"/>
          </p:cNvSpPr>
          <p:nvPr>
            <p:ph type="ftr" sz="quarter" idx="3"/>
          </p:nvPr>
        </p:nvSpPr>
        <p:spPr>
          <a:xfrm rot="5400000">
            <a:off x="9850665" y="3676343"/>
            <a:ext cx="3200400" cy="487553"/>
          </a:xfrm>
          <a:prstGeom prst="rect">
            <a:avLst/>
          </a:prstGeom>
        </p:spPr>
        <p:txBody>
          <a:bodyPr vert="horz" anchor="ctr" anchorCtr="0"/>
          <a:lstStyle>
            <a:lvl1pPr algn="l" eaLnBrk="1" latinLnBrk="0" hangingPunct="1">
              <a:defRPr kumimoji="0" sz="1200">
                <a:solidFill>
                  <a:schemeClr val="tx2"/>
                </a:solidFill>
              </a:defRPr>
            </a:lvl1pPr>
          </a:lstStyle>
          <a:p>
            <a:r>
              <a:rPr lang="en-US" smtClean="0"/>
              <a:t>Add a footer</a:t>
            </a:r>
            <a:endParaRPr lang="en-US" dirty="0"/>
          </a:p>
        </p:txBody>
      </p:sp>
      <p:sp>
        <p:nvSpPr>
          <p:cNvPr id="7" name="Straight Connector 6"/>
          <p:cNvSpPr>
            <a:spLocks noChangeShapeType="1"/>
          </p:cNvSpPr>
          <p:nvPr/>
        </p:nvSpPr>
        <p:spPr bwMode="auto">
          <a:xfrm>
            <a:off x="10157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11985678"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11782531" y="0"/>
            <a:ext cx="406294"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1884104"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10872432" y="5715000"/>
            <a:ext cx="73133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10835866" y="5734050"/>
            <a:ext cx="812588" cy="521208"/>
          </a:xfrm>
          <a:prstGeom prst="rect">
            <a:avLst/>
          </a:prstGeom>
        </p:spPr>
        <p:txBody>
          <a:bodyPr vert="horz" anchor="ctr"/>
          <a:lstStyle>
            <a:lvl1pPr algn="ctr" eaLnBrk="1" latinLnBrk="0" hangingPunct="1">
              <a:defRPr kumimoji="0" sz="1400" b="1">
                <a:solidFill>
                  <a:srgbClr val="FFFFFF"/>
                </a:solidFill>
              </a:defRPr>
            </a:lvl1pPr>
          </a:lstStyle>
          <a:p>
            <a:fld id="{F36C87F6-986D-49E6-AF40-1B3A1EE8064D}" type="slidenum">
              <a:rPr lang="en-US" smtClean="0"/>
              <a:pPr/>
              <a:t>‹#›</a:t>
            </a:fld>
            <a:endParaRPr lang="en-US"/>
          </a:p>
        </p:txBody>
      </p:sp>
      <p:sp>
        <p:nvSpPr>
          <p:cNvPr id="15" name="Rectangle 14"/>
          <p:cNvSpPr/>
          <p:nvPr userDrawn="1"/>
        </p:nvSpPr>
        <p:spPr bwMode="ltGray">
          <a:xfrm>
            <a:off x="1460" y="0"/>
            <a:ext cx="12188952" cy="6858000"/>
          </a:xfrm>
          <a:prstGeom prst="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240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hyperlink" Target="https://cocl.us/new_york_dataset" TargetMode="External"/><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hyperlink" Target="https://data.cityofnewyork.us/City-Government/Borough-Boundaries/tqmj-j8zm"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cocl.us/new_york_dataset" TargetMode="External"/><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2" y="2564904"/>
            <a:ext cx="12188824" cy="871736"/>
          </a:xfrm>
        </p:spPr>
        <p:txBody>
          <a:bodyPr>
            <a:normAutofit fontScale="90000"/>
          </a:bodyPr>
          <a:lstStyle/>
          <a:p>
            <a:pPr algn="ctr"/>
            <a:r>
              <a:rPr lang="en-US" b="1" dirty="0">
                <a:solidFill>
                  <a:schemeClr val="tx1"/>
                </a:solidFill>
                <a:latin typeface="Tahoma" panose="020B0604030504040204" pitchFamily="34" charset="0"/>
                <a:ea typeface="Tahoma" panose="020B0604030504040204" pitchFamily="34" charset="0"/>
                <a:cs typeface="Tahoma" panose="020B0604030504040204" pitchFamily="34" charset="0"/>
              </a:rPr>
              <a:t>Where to open a Greek restaurant in New York City?</a:t>
            </a:r>
            <a:br>
              <a:rPr lang="en-US" b="1" dirty="0">
                <a:solidFill>
                  <a:schemeClr val="tx1"/>
                </a:solidFill>
                <a:latin typeface="Tahoma" panose="020B0604030504040204" pitchFamily="34" charset="0"/>
                <a:ea typeface="Tahoma" panose="020B0604030504040204" pitchFamily="34" charset="0"/>
                <a:cs typeface="Tahoma" panose="020B0604030504040204" pitchFamily="34" charset="0"/>
              </a:rPr>
            </a:br>
            <a:r>
              <a:rPr lang="en-US" b="1" dirty="0" smtClean="0">
                <a:solidFill>
                  <a:schemeClr val="tx1"/>
                </a:solidFill>
                <a:latin typeface="Tahoma" panose="020B0604030504040204" pitchFamily="34" charset="0"/>
                <a:ea typeface="Tahoma" panose="020B0604030504040204" pitchFamily="34" charset="0"/>
                <a:cs typeface="Tahoma" panose="020B0604030504040204" pitchFamily="34" charset="0"/>
              </a:rPr>
              <a:t/>
            </a:r>
            <a:br>
              <a:rPr lang="en-US" b="1" dirty="0" smtClean="0">
                <a:solidFill>
                  <a:schemeClr val="tx1"/>
                </a:solidFill>
                <a:latin typeface="Tahoma" panose="020B0604030504040204" pitchFamily="34" charset="0"/>
                <a:ea typeface="Tahoma" panose="020B0604030504040204" pitchFamily="34" charset="0"/>
                <a:cs typeface="Tahoma" panose="020B0604030504040204" pitchFamily="34" charset="0"/>
              </a:rPr>
            </a:br>
            <a:r>
              <a:rPr lang="en-US" b="1" dirty="0" smtClean="0">
                <a:solidFill>
                  <a:srgbClr val="0070C0"/>
                </a:solidFill>
                <a:latin typeface="Tahoma" panose="020B0604030504040204" pitchFamily="34" charset="0"/>
                <a:ea typeface="Tahoma" panose="020B0604030504040204" pitchFamily="34" charset="0"/>
                <a:cs typeface="Tahoma" panose="020B0604030504040204" pitchFamily="34" charset="0"/>
              </a:rPr>
              <a:t>IBM </a:t>
            </a:r>
            <a:r>
              <a:rPr lang="en-US" b="1" dirty="0">
                <a:solidFill>
                  <a:srgbClr val="0070C0"/>
                </a:solidFill>
                <a:latin typeface="Tahoma" panose="020B0604030504040204" pitchFamily="34" charset="0"/>
                <a:ea typeface="Tahoma" panose="020B0604030504040204" pitchFamily="34" charset="0"/>
                <a:cs typeface="Tahoma" panose="020B0604030504040204" pitchFamily="34" charset="0"/>
              </a:rPr>
              <a:t>Capstone Data Science Project</a:t>
            </a:r>
          </a:p>
        </p:txBody>
      </p:sp>
      <p:sp>
        <p:nvSpPr>
          <p:cNvPr id="5" name="Subtitle 4"/>
          <p:cNvSpPr>
            <a:spLocks noGrp="1"/>
          </p:cNvSpPr>
          <p:nvPr>
            <p:ph type="subTitle" idx="1"/>
          </p:nvPr>
        </p:nvSpPr>
        <p:spPr>
          <a:xfrm>
            <a:off x="9262765" y="5733256"/>
            <a:ext cx="2644550" cy="632048"/>
          </a:xfrm>
        </p:spPr>
        <p:txBody>
          <a:bodyPr>
            <a:normAutofit fontScale="92500" lnSpcReduction="20000"/>
          </a:bodyPr>
          <a:lstStyle/>
          <a:p>
            <a:r>
              <a:rPr lang="en-US" dirty="0" smtClean="0">
                <a:latin typeface="Tahoma" panose="020B0604030504040204" pitchFamily="34" charset="0"/>
                <a:ea typeface="Tahoma" panose="020B0604030504040204" pitchFamily="34" charset="0"/>
                <a:cs typeface="Tahoma" panose="020B0604030504040204" pitchFamily="34" charset="0"/>
              </a:rPr>
              <a:t>By,</a:t>
            </a:r>
          </a:p>
          <a:p>
            <a:r>
              <a:rPr lang="en-US" dirty="0" smtClean="0">
                <a:latin typeface="Tahoma" panose="020B0604030504040204" pitchFamily="34" charset="0"/>
                <a:ea typeface="Tahoma" panose="020B0604030504040204" pitchFamily="34" charset="0"/>
                <a:cs typeface="Tahoma" panose="020B0604030504040204" pitchFamily="34" charset="0"/>
              </a:rPr>
              <a:t>Ronald Vieira</a:t>
            </a:r>
            <a:endParaRPr lang="en-US"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88708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61764" y="332656"/>
            <a:ext cx="11737304" cy="691480"/>
          </a:xfrm>
        </p:spPr>
        <p:txBody>
          <a:bodyPr>
            <a:normAutofit/>
          </a:bodyPr>
          <a:lstStyle/>
          <a:p>
            <a:pPr algn="ctr"/>
            <a:r>
              <a:rPr lang="en-IN" b="1" dirty="0" smtClean="0">
                <a:solidFill>
                  <a:schemeClr val="tx1"/>
                </a:solidFill>
                <a:latin typeface="Tahoma" panose="020B0604030504040204" pitchFamily="34" charset="0"/>
                <a:ea typeface="Tahoma" panose="020B0604030504040204" pitchFamily="34" charset="0"/>
                <a:cs typeface="Tahoma" panose="020B0604030504040204" pitchFamily="34" charset="0"/>
              </a:rPr>
              <a:t>Results:</a:t>
            </a:r>
            <a:endParaRPr lang="en-US"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9" name="Content Placeholder 8"/>
          <p:cNvSpPr>
            <a:spLocks noGrp="1"/>
          </p:cNvSpPr>
          <p:nvPr>
            <p:ph sz="quarter" idx="1"/>
          </p:nvPr>
        </p:nvSpPr>
        <p:spPr>
          <a:xfrm>
            <a:off x="261764" y="1196752"/>
            <a:ext cx="11737304" cy="5328592"/>
          </a:xfrm>
        </p:spPr>
        <p:txBody>
          <a:bodyPr>
            <a:normAutofit/>
          </a:bodyPr>
          <a:lstStyle/>
          <a:p>
            <a:pPr lvl="0">
              <a:buClr>
                <a:schemeClr val="tx1"/>
              </a:buClr>
              <a:buFont typeface="Wingdings" panose="05000000000000000000" pitchFamily="2" charset="2"/>
              <a:buChar char="v"/>
            </a:pPr>
            <a:r>
              <a:rPr lang="en-US" sz="2800" dirty="0" smtClean="0">
                <a:latin typeface="Tahoma" panose="020B0604030504040204" pitchFamily="34" charset="0"/>
                <a:ea typeface="Tahoma" panose="020B0604030504040204" pitchFamily="34" charset="0"/>
                <a:cs typeface="Tahoma" panose="020B0604030504040204" pitchFamily="34" charset="0"/>
              </a:rPr>
              <a:t>Staten </a:t>
            </a:r>
            <a:r>
              <a:rPr lang="en-US" sz="2800" dirty="0">
                <a:latin typeface="Tahoma" panose="020B0604030504040204" pitchFamily="34" charset="0"/>
                <a:ea typeface="Tahoma" panose="020B0604030504040204" pitchFamily="34" charset="0"/>
                <a:cs typeface="Tahoma" panose="020B0604030504040204" pitchFamily="34" charset="0"/>
              </a:rPr>
              <a:t>Island ranks last in average rating of Greek Restaurants.</a:t>
            </a:r>
          </a:p>
          <a:p>
            <a:pPr lvl="0">
              <a:buClr>
                <a:schemeClr val="tx1"/>
              </a:buClr>
              <a:buFont typeface="Wingdings" panose="05000000000000000000" pitchFamily="2" charset="2"/>
              <a:buChar char="v"/>
            </a:pPr>
            <a:r>
              <a:rPr lang="en-US" sz="2800" dirty="0" smtClean="0">
                <a:latin typeface="Tahoma" panose="020B0604030504040204" pitchFamily="34" charset="0"/>
                <a:ea typeface="Tahoma" panose="020B0604030504040204" pitchFamily="34" charset="0"/>
                <a:cs typeface="Tahoma" panose="020B0604030504040204" pitchFamily="34" charset="0"/>
              </a:rPr>
              <a:t>Manhattan </a:t>
            </a:r>
            <a:r>
              <a:rPr lang="en-US" sz="2800" dirty="0">
                <a:latin typeface="Tahoma" panose="020B0604030504040204" pitchFamily="34" charset="0"/>
                <a:ea typeface="Tahoma" panose="020B0604030504040204" pitchFamily="34" charset="0"/>
                <a:cs typeface="Tahoma" panose="020B0604030504040204" pitchFamily="34" charset="0"/>
              </a:rPr>
              <a:t>is the best place to stay if </a:t>
            </a:r>
            <a:r>
              <a:rPr lang="en-US" sz="2800" dirty="0" smtClean="0">
                <a:latin typeface="Tahoma" panose="020B0604030504040204" pitchFamily="34" charset="0"/>
                <a:ea typeface="Tahoma" panose="020B0604030504040204" pitchFamily="34" charset="0"/>
                <a:cs typeface="Tahoma" panose="020B0604030504040204" pitchFamily="34" charset="0"/>
              </a:rPr>
              <a:t>someone prefers </a:t>
            </a:r>
            <a:r>
              <a:rPr lang="en-US" sz="2800" dirty="0">
                <a:latin typeface="Tahoma" panose="020B0604030504040204" pitchFamily="34" charset="0"/>
                <a:ea typeface="Tahoma" panose="020B0604030504040204" pitchFamily="34" charset="0"/>
                <a:cs typeface="Tahoma" panose="020B0604030504040204" pitchFamily="34" charset="0"/>
              </a:rPr>
              <a:t>Greek Cuisine</a:t>
            </a:r>
            <a:r>
              <a:rPr lang="en-US" sz="2800" dirty="0" smtClean="0">
                <a:latin typeface="Tahoma" panose="020B0604030504040204" pitchFamily="34" charset="0"/>
                <a:ea typeface="Tahoma" panose="020B0604030504040204" pitchFamily="34" charset="0"/>
                <a:cs typeface="Tahoma" panose="020B0604030504040204" pitchFamily="34" charset="0"/>
              </a:rPr>
              <a:t>.</a:t>
            </a:r>
            <a:endParaRPr lang="en-IN" sz="28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8098276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61764" y="332656"/>
            <a:ext cx="11737304" cy="691480"/>
          </a:xfrm>
        </p:spPr>
        <p:txBody>
          <a:bodyPr>
            <a:normAutofit/>
          </a:bodyPr>
          <a:lstStyle/>
          <a:p>
            <a:pPr algn="ctr"/>
            <a:r>
              <a:rPr lang="en-IN" b="1" dirty="0" smtClean="0">
                <a:solidFill>
                  <a:schemeClr val="tx1"/>
                </a:solidFill>
                <a:latin typeface="Tahoma" panose="020B0604030504040204" pitchFamily="34" charset="0"/>
                <a:ea typeface="Tahoma" panose="020B0604030504040204" pitchFamily="34" charset="0"/>
                <a:cs typeface="Tahoma" panose="020B0604030504040204" pitchFamily="34" charset="0"/>
              </a:rPr>
              <a:t>Results:</a:t>
            </a:r>
            <a:endParaRPr lang="en-US"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pic>
        <p:nvPicPr>
          <p:cNvPr id="10" name="Picture 9"/>
          <p:cNvPicPr/>
          <p:nvPr/>
        </p:nvPicPr>
        <p:blipFill rotWithShape="1">
          <a:blip r:embed="rId3"/>
          <a:srcRect l="17754" t="22243" r="14332" b="6265"/>
          <a:stretch/>
        </p:blipFill>
        <p:spPr bwMode="auto">
          <a:xfrm>
            <a:off x="2494011" y="1196752"/>
            <a:ext cx="7256467" cy="4805511"/>
          </a:xfrm>
          <a:prstGeom prst="rect">
            <a:avLst/>
          </a:prstGeom>
          <a:ln>
            <a:noFill/>
          </a:ln>
          <a:extLst>
            <a:ext uri="{53640926-AAD7-44D8-BBD7-CCE9431645EC}">
              <a14:shadowObscured xmlns:a14="http://schemas.microsoft.com/office/drawing/2010/main"/>
            </a:ext>
          </a:extLst>
        </p:spPr>
      </p:pic>
      <p:sp>
        <p:nvSpPr>
          <p:cNvPr id="3" name="Rectangle 2"/>
          <p:cNvSpPr/>
          <p:nvPr/>
        </p:nvSpPr>
        <p:spPr>
          <a:xfrm>
            <a:off x="1125860" y="6165304"/>
            <a:ext cx="10081120" cy="369332"/>
          </a:xfrm>
          <a:prstGeom prst="rect">
            <a:avLst/>
          </a:prstGeom>
        </p:spPr>
        <p:txBody>
          <a:bodyPr wrap="square">
            <a:spAutoFit/>
          </a:bodyPr>
          <a:lstStyle/>
          <a:p>
            <a:pPr algn="ctr"/>
            <a:r>
              <a:rPr lang="en-US" b="1" dirty="0">
                <a:latin typeface="Tahoma" panose="020B0604030504040204" pitchFamily="34" charset="0"/>
                <a:ea typeface="Tahoma" panose="020B0604030504040204" pitchFamily="34" charset="0"/>
                <a:cs typeface="Tahoma" panose="020B0604030504040204" pitchFamily="34" charset="0"/>
              </a:rPr>
              <a:t>Map of the neighborhoods of NYV with an average rating greater than or equal to 7</a:t>
            </a:r>
            <a:endParaRPr lang="en-US"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892103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61764" y="332656"/>
            <a:ext cx="11737304" cy="691480"/>
          </a:xfrm>
        </p:spPr>
        <p:txBody>
          <a:bodyPr>
            <a:normAutofit/>
          </a:bodyPr>
          <a:lstStyle/>
          <a:p>
            <a:pPr algn="ctr"/>
            <a:r>
              <a:rPr lang="en-IN" b="1" dirty="0" smtClean="0">
                <a:solidFill>
                  <a:schemeClr val="tx1"/>
                </a:solidFill>
                <a:latin typeface="Tahoma" panose="020B0604030504040204" pitchFamily="34" charset="0"/>
                <a:ea typeface="Tahoma" panose="020B0604030504040204" pitchFamily="34" charset="0"/>
                <a:cs typeface="Tahoma" panose="020B0604030504040204" pitchFamily="34" charset="0"/>
              </a:rPr>
              <a:t>Results:</a:t>
            </a:r>
            <a:endParaRPr lang="en-US"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3" name="Rectangle 2"/>
          <p:cNvSpPr/>
          <p:nvPr/>
        </p:nvSpPr>
        <p:spPr>
          <a:xfrm>
            <a:off x="1125860" y="6165304"/>
            <a:ext cx="10081120" cy="369332"/>
          </a:xfrm>
          <a:prstGeom prst="rect">
            <a:avLst/>
          </a:prstGeom>
        </p:spPr>
        <p:txBody>
          <a:bodyPr wrap="square">
            <a:spAutoFit/>
          </a:bodyPr>
          <a:lstStyle/>
          <a:p>
            <a:pPr algn="ctr"/>
            <a:r>
              <a:rPr lang="en-US" b="1" dirty="0">
                <a:latin typeface="Tahoma" panose="020B0604030504040204" pitchFamily="34" charset="0"/>
                <a:ea typeface="Tahoma" panose="020B0604030504040204" pitchFamily="34" charset="0"/>
                <a:cs typeface="Tahoma" panose="020B0604030504040204" pitchFamily="34" charset="0"/>
              </a:rPr>
              <a:t>Borough rating map for Greek restaurants in NYC</a:t>
            </a:r>
            <a:endParaRPr lang="en-US" dirty="0">
              <a:latin typeface="Tahoma" panose="020B0604030504040204" pitchFamily="34" charset="0"/>
              <a:ea typeface="Tahoma" panose="020B0604030504040204" pitchFamily="34" charset="0"/>
              <a:cs typeface="Tahoma" panose="020B0604030504040204" pitchFamily="34" charset="0"/>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22353" y="1206695"/>
            <a:ext cx="9088133" cy="48245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46743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89757" y="260648"/>
            <a:ext cx="11809312" cy="691480"/>
          </a:xfrm>
        </p:spPr>
        <p:txBody>
          <a:bodyPr>
            <a:normAutofit/>
          </a:bodyPr>
          <a:lstStyle/>
          <a:p>
            <a:pPr algn="ctr"/>
            <a:r>
              <a:rPr lang="en-IN" b="1" dirty="0" smtClean="0">
                <a:solidFill>
                  <a:schemeClr val="tx1"/>
                </a:solidFill>
                <a:latin typeface="Tahoma" panose="020B0604030504040204" pitchFamily="34" charset="0"/>
                <a:ea typeface="Tahoma" panose="020B0604030504040204" pitchFamily="34" charset="0"/>
                <a:cs typeface="Tahoma" panose="020B0604030504040204" pitchFamily="34" charset="0"/>
              </a:rPr>
              <a:t>Discussion:</a:t>
            </a:r>
            <a:endParaRPr lang="en-IN"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6" name="Content Placeholder 5"/>
          <p:cNvSpPr>
            <a:spLocks noGrp="1"/>
          </p:cNvSpPr>
          <p:nvPr>
            <p:ph sz="quarter" idx="1"/>
          </p:nvPr>
        </p:nvSpPr>
        <p:spPr>
          <a:xfrm>
            <a:off x="189757" y="1268760"/>
            <a:ext cx="11809312" cy="5400600"/>
          </a:xfrm>
        </p:spPr>
        <p:txBody>
          <a:bodyPr>
            <a:normAutofit/>
          </a:bodyPr>
          <a:lstStyle/>
          <a:p>
            <a:pPr lvl="0">
              <a:buClr>
                <a:schemeClr val="tx1"/>
              </a:buClr>
              <a:buFont typeface="Wingdings" panose="05000000000000000000" pitchFamily="2" charset="2"/>
              <a:buChar char="v"/>
            </a:pPr>
            <a:r>
              <a:rPr lang="en-US" sz="3000" dirty="0">
                <a:latin typeface="Tahoma" panose="020B0604030504040204" pitchFamily="34" charset="0"/>
                <a:ea typeface="Tahoma" panose="020B0604030504040204" pitchFamily="34" charset="0"/>
                <a:cs typeface="Tahoma" panose="020B0604030504040204" pitchFamily="34" charset="0"/>
              </a:rPr>
              <a:t>It can be said that Manhattan is the best locations for Greek cuisine in NYC.</a:t>
            </a:r>
          </a:p>
          <a:p>
            <a:pPr lvl="0">
              <a:buClr>
                <a:schemeClr val="tx1"/>
              </a:buClr>
              <a:buFont typeface="Wingdings" panose="05000000000000000000" pitchFamily="2" charset="2"/>
              <a:buChar char="v"/>
            </a:pPr>
            <a:r>
              <a:rPr lang="en-US" sz="3000" dirty="0">
                <a:latin typeface="Tahoma" panose="020B0604030504040204" pitchFamily="34" charset="0"/>
                <a:ea typeface="Tahoma" panose="020B0604030504040204" pitchFamily="34" charset="0"/>
                <a:cs typeface="Tahoma" panose="020B0604030504040204" pitchFamily="34" charset="0"/>
              </a:rPr>
              <a:t>To have the best </a:t>
            </a:r>
            <a:r>
              <a:rPr lang="en-US" sz="3000" dirty="0" smtClean="0">
                <a:latin typeface="Tahoma" panose="020B0604030504040204" pitchFamily="34" charset="0"/>
                <a:ea typeface="Tahoma" panose="020B0604030504040204" pitchFamily="34" charset="0"/>
                <a:cs typeface="Tahoma" panose="020B0604030504040204" pitchFamily="34" charset="0"/>
              </a:rPr>
              <a:t>chance </a:t>
            </a:r>
            <a:r>
              <a:rPr lang="en-US" sz="3000" dirty="0">
                <a:latin typeface="Tahoma" panose="020B0604030504040204" pitchFamily="34" charset="0"/>
                <a:ea typeface="Tahoma" panose="020B0604030504040204" pitchFamily="34" charset="0"/>
                <a:cs typeface="Tahoma" panose="020B0604030504040204" pitchFamily="34" charset="0"/>
              </a:rPr>
              <a:t>of success, I would recommend opening a Greek restaurant in Brooklyn. Brooklyn has neighborhoods with average ratings exceeding 7.0 of a scale of 1.0 to 10.0 and has the least number of Greek restaurants making competition easier than in other boroughs, such as Manhattan.</a:t>
            </a:r>
          </a:p>
          <a:p>
            <a:pPr lvl="0">
              <a:buClr>
                <a:schemeClr val="tx1"/>
              </a:buClr>
              <a:buFont typeface="Wingdings" panose="05000000000000000000" pitchFamily="2" charset="2"/>
              <a:buChar char="v"/>
            </a:pPr>
            <a:r>
              <a:rPr lang="en-US" sz="3000" dirty="0">
                <a:latin typeface="Tahoma" panose="020B0604030504040204" pitchFamily="34" charset="0"/>
                <a:ea typeface="Tahoma" panose="020B0604030504040204" pitchFamily="34" charset="0"/>
                <a:cs typeface="Tahoma" panose="020B0604030504040204" pitchFamily="34" charset="0"/>
              </a:rPr>
              <a:t>Finally, I can consider Gyro King, Blue Door </a:t>
            </a:r>
            <a:r>
              <a:rPr lang="en-US" sz="3000" dirty="0" err="1">
                <a:latin typeface="Tahoma" panose="020B0604030504040204" pitchFamily="34" charset="0"/>
                <a:ea typeface="Tahoma" panose="020B0604030504040204" pitchFamily="34" charset="0"/>
                <a:cs typeface="Tahoma" panose="020B0604030504040204" pitchFamily="34" charset="0"/>
              </a:rPr>
              <a:t>Souvlakia</a:t>
            </a:r>
            <a:r>
              <a:rPr lang="en-US" sz="3000" dirty="0">
                <a:latin typeface="Tahoma" panose="020B0604030504040204" pitchFamily="34" charset="0"/>
                <a:ea typeface="Tahoma" panose="020B0604030504040204" pitchFamily="34" charset="0"/>
                <a:cs typeface="Tahoma" panose="020B0604030504040204" pitchFamily="34" charset="0"/>
              </a:rPr>
              <a:t> and </a:t>
            </a:r>
            <a:r>
              <a:rPr lang="en-US" sz="3000" dirty="0" err="1">
                <a:latin typeface="Tahoma" panose="020B0604030504040204" pitchFamily="34" charset="0"/>
                <a:ea typeface="Tahoma" panose="020B0604030504040204" pitchFamily="34" charset="0"/>
                <a:cs typeface="Tahoma" panose="020B0604030504040204" pitchFamily="34" charset="0"/>
              </a:rPr>
              <a:t>Elia</a:t>
            </a:r>
            <a:r>
              <a:rPr lang="en-US" sz="3000" dirty="0">
                <a:latin typeface="Tahoma" panose="020B0604030504040204" pitchFamily="34" charset="0"/>
                <a:ea typeface="Tahoma" panose="020B0604030504040204" pitchFamily="34" charset="0"/>
                <a:cs typeface="Tahoma" panose="020B0604030504040204" pitchFamily="34" charset="0"/>
              </a:rPr>
              <a:t> Restaurant as the most suitable places to try Greek cuisine</a:t>
            </a:r>
            <a:r>
              <a:rPr lang="en-US" sz="3000" dirty="0" smtClean="0">
                <a:latin typeface="Tahoma" panose="020B0604030504040204" pitchFamily="34" charset="0"/>
                <a:ea typeface="Tahoma" panose="020B0604030504040204" pitchFamily="34" charset="0"/>
                <a:cs typeface="Tahoma" panose="020B0604030504040204" pitchFamily="34" charset="0"/>
              </a:rPr>
              <a:t>.</a:t>
            </a:r>
            <a:endParaRPr lang="en-US" sz="30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7814513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89757" y="260648"/>
            <a:ext cx="11809312" cy="691480"/>
          </a:xfrm>
        </p:spPr>
        <p:txBody>
          <a:bodyPr>
            <a:normAutofit/>
          </a:bodyPr>
          <a:lstStyle/>
          <a:p>
            <a:pPr algn="ctr"/>
            <a:r>
              <a:rPr lang="en-IN" b="1" dirty="0" smtClean="0">
                <a:solidFill>
                  <a:schemeClr val="tx1"/>
                </a:solidFill>
                <a:latin typeface="Tahoma" panose="020B0604030504040204" pitchFamily="34" charset="0"/>
                <a:ea typeface="Tahoma" panose="020B0604030504040204" pitchFamily="34" charset="0"/>
                <a:cs typeface="Tahoma" panose="020B0604030504040204" pitchFamily="34" charset="0"/>
              </a:rPr>
              <a:t>Conclusion:</a:t>
            </a:r>
            <a:endParaRPr lang="en-IN"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6" name="Content Placeholder 5"/>
          <p:cNvSpPr>
            <a:spLocks noGrp="1"/>
          </p:cNvSpPr>
          <p:nvPr>
            <p:ph sz="quarter" idx="1"/>
          </p:nvPr>
        </p:nvSpPr>
        <p:spPr>
          <a:xfrm>
            <a:off x="189757" y="1268760"/>
            <a:ext cx="11809312" cy="5400600"/>
          </a:xfrm>
        </p:spPr>
        <p:txBody>
          <a:bodyPr>
            <a:normAutofit/>
          </a:bodyPr>
          <a:lstStyle/>
          <a:p>
            <a:pPr lvl="0">
              <a:buClr>
                <a:schemeClr val="tx1"/>
              </a:buClr>
              <a:buFont typeface="Wingdings" panose="05000000000000000000" pitchFamily="2" charset="2"/>
              <a:buChar char="v"/>
            </a:pPr>
            <a:r>
              <a:rPr lang="en-US" sz="2600" dirty="0">
                <a:latin typeface="Tahoma" panose="020B0604030504040204" pitchFamily="34" charset="0"/>
                <a:ea typeface="Tahoma" panose="020B0604030504040204" pitchFamily="34" charset="0"/>
                <a:cs typeface="Tahoma" panose="020B0604030504040204" pitchFamily="34" charset="0"/>
              </a:rPr>
              <a:t>The project gone through the processes of identifying a problem, specifying the required data, extract, prepare the data and provide a recommendation based on result gathered data analysis.</a:t>
            </a:r>
          </a:p>
          <a:p>
            <a:pPr lvl="0">
              <a:buClr>
                <a:schemeClr val="tx1"/>
              </a:buClr>
              <a:buFont typeface="Wingdings" panose="05000000000000000000" pitchFamily="2" charset="2"/>
              <a:buChar char="v"/>
            </a:pPr>
            <a:r>
              <a:rPr lang="en-US" sz="2600" dirty="0">
                <a:latin typeface="Tahoma" panose="020B0604030504040204" pitchFamily="34" charset="0"/>
                <a:ea typeface="Tahoma" panose="020B0604030504040204" pitchFamily="34" charset="0"/>
                <a:cs typeface="Tahoma" panose="020B0604030504040204" pitchFamily="34" charset="0"/>
              </a:rPr>
              <a:t>All the above research is highly depended on the adequacy and accuracy of Foursquare Database, therefore, a more comprehensive analysis and future work would need to incorporate data from other external </a:t>
            </a:r>
            <a:r>
              <a:rPr lang="en-US" sz="2600" dirty="0" smtClean="0">
                <a:latin typeface="Tahoma" panose="020B0604030504040204" pitchFamily="34" charset="0"/>
                <a:ea typeface="Tahoma" panose="020B0604030504040204" pitchFamily="34" charset="0"/>
                <a:cs typeface="Tahoma" panose="020B0604030504040204" pitchFamily="34" charset="0"/>
              </a:rPr>
              <a:t>databases.</a:t>
            </a:r>
          </a:p>
          <a:p>
            <a:pPr lvl="0">
              <a:buClr>
                <a:schemeClr val="tx1"/>
              </a:buClr>
              <a:buFont typeface="Wingdings" panose="05000000000000000000" pitchFamily="2" charset="2"/>
              <a:buChar char="v"/>
            </a:pPr>
            <a:r>
              <a:rPr lang="en-US" sz="2600" dirty="0" smtClean="0">
                <a:latin typeface="Tahoma" panose="020B0604030504040204" pitchFamily="34" charset="0"/>
                <a:ea typeface="Tahoma" panose="020B0604030504040204" pitchFamily="34" charset="0"/>
                <a:cs typeface="Tahoma" panose="020B0604030504040204" pitchFamily="34" charset="0"/>
              </a:rPr>
              <a:t>We </a:t>
            </a:r>
            <a:r>
              <a:rPr lang="en-US" sz="2600" dirty="0">
                <a:latin typeface="Tahoma" panose="020B0604030504040204" pitchFamily="34" charset="0"/>
                <a:ea typeface="Tahoma" panose="020B0604030504040204" pitchFamily="34" charset="0"/>
                <a:cs typeface="Tahoma" panose="020B0604030504040204" pitchFamily="34" charset="0"/>
              </a:rPr>
              <a:t>must keep in mind that we only considered the frequency of occurrence factor and for further analysis we should use other factors to have a more precise recommendation.  The results of this project will help who wants to open a Greek restaurant in New York City</a:t>
            </a:r>
            <a:r>
              <a:rPr lang="en-US" sz="2600" dirty="0" smtClean="0">
                <a:latin typeface="Tahoma" panose="020B0604030504040204" pitchFamily="34" charset="0"/>
                <a:ea typeface="Tahoma" panose="020B0604030504040204" pitchFamily="34" charset="0"/>
                <a:cs typeface="Tahoma" panose="020B0604030504040204" pitchFamily="34" charset="0"/>
              </a:rPr>
              <a:t>.</a:t>
            </a:r>
            <a:endParaRPr lang="en-US" sz="26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9699122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33772" y="260648"/>
            <a:ext cx="11593288" cy="691480"/>
          </a:xfrm>
        </p:spPr>
        <p:txBody>
          <a:bodyPr>
            <a:normAutofit/>
          </a:bodyPr>
          <a:lstStyle/>
          <a:p>
            <a:pPr algn="ctr"/>
            <a:r>
              <a:rPr lang="en-IN" b="1" dirty="0" smtClean="0">
                <a:solidFill>
                  <a:schemeClr val="tx1"/>
                </a:solidFill>
                <a:latin typeface="Tahoma" panose="020B0604030504040204" pitchFamily="34" charset="0"/>
                <a:ea typeface="Tahoma" panose="020B0604030504040204" pitchFamily="34" charset="0"/>
                <a:cs typeface="Tahoma" panose="020B0604030504040204" pitchFamily="34" charset="0"/>
              </a:rPr>
              <a:t>Business Problem: </a:t>
            </a:r>
            <a:endParaRPr lang="en-IN"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2" name="Content Placeholder 1"/>
          <p:cNvSpPr>
            <a:spLocks noGrp="1"/>
          </p:cNvSpPr>
          <p:nvPr>
            <p:ph sz="quarter" idx="1"/>
          </p:nvPr>
        </p:nvSpPr>
        <p:spPr>
          <a:xfrm>
            <a:off x="477788" y="1196752"/>
            <a:ext cx="11305256" cy="4853136"/>
          </a:xfrm>
        </p:spPr>
        <p:txBody>
          <a:bodyPr>
            <a:noAutofit/>
          </a:bodyPr>
          <a:lstStyle/>
          <a:p>
            <a:pPr algn="just">
              <a:lnSpc>
                <a:spcPct val="120000"/>
              </a:lnSpc>
              <a:buClr>
                <a:schemeClr val="tx1"/>
              </a:buClr>
              <a:buFont typeface="Wingdings" panose="05000000000000000000" pitchFamily="2" charset="2"/>
              <a:buChar char="v"/>
            </a:pPr>
            <a:r>
              <a:rPr lang="en-US" sz="1800" dirty="0" smtClean="0">
                <a:latin typeface="Tahoma" panose="020B0604030504040204" pitchFamily="34" charset="0"/>
                <a:ea typeface="Tahoma" panose="020B0604030504040204" pitchFamily="34" charset="0"/>
                <a:cs typeface="Tahoma" panose="020B0604030504040204" pitchFamily="34" charset="0"/>
              </a:rPr>
              <a:t>Greek </a:t>
            </a:r>
            <a:r>
              <a:rPr lang="en-US" sz="1800" dirty="0">
                <a:latin typeface="Tahoma" panose="020B0604030504040204" pitchFamily="34" charset="0"/>
                <a:ea typeface="Tahoma" panose="020B0604030504040204" pitchFamily="34" charset="0"/>
                <a:cs typeface="Tahoma" panose="020B0604030504040204" pitchFamily="34" charset="0"/>
              </a:rPr>
              <a:t>cuisine is the cuisine of Greece and the Greek diaspora. </a:t>
            </a:r>
            <a:endParaRPr lang="en-US" sz="1800" dirty="0" smtClean="0">
              <a:latin typeface="Tahoma" panose="020B0604030504040204" pitchFamily="34" charset="0"/>
              <a:ea typeface="Tahoma" panose="020B0604030504040204" pitchFamily="34" charset="0"/>
              <a:cs typeface="Tahoma" panose="020B0604030504040204" pitchFamily="34" charset="0"/>
            </a:endParaRPr>
          </a:p>
          <a:p>
            <a:pPr algn="just">
              <a:lnSpc>
                <a:spcPct val="120000"/>
              </a:lnSpc>
              <a:buClr>
                <a:schemeClr val="tx1"/>
              </a:buClr>
              <a:buFont typeface="Wingdings" panose="05000000000000000000" pitchFamily="2" charset="2"/>
              <a:buChar char="v"/>
            </a:pPr>
            <a:r>
              <a:rPr lang="en-US" sz="1800" dirty="0" smtClean="0">
                <a:latin typeface="Tahoma" panose="020B0604030504040204" pitchFamily="34" charset="0"/>
                <a:ea typeface="Tahoma" panose="020B0604030504040204" pitchFamily="34" charset="0"/>
                <a:cs typeface="Tahoma" panose="020B0604030504040204" pitchFamily="34" charset="0"/>
              </a:rPr>
              <a:t>New </a:t>
            </a:r>
            <a:r>
              <a:rPr lang="en-US" sz="1800" dirty="0">
                <a:latin typeface="Tahoma" panose="020B0604030504040204" pitchFamily="34" charset="0"/>
                <a:ea typeface="Tahoma" panose="020B0604030504040204" pitchFamily="34" charset="0"/>
                <a:cs typeface="Tahoma" panose="020B0604030504040204" pitchFamily="34" charset="0"/>
              </a:rPr>
              <a:t>York City is commonly known as one of the most popular multicultural centers of the Earth. </a:t>
            </a:r>
            <a:endParaRPr lang="en-US" sz="1800" dirty="0" smtClean="0">
              <a:latin typeface="Tahoma" panose="020B0604030504040204" pitchFamily="34" charset="0"/>
              <a:ea typeface="Tahoma" panose="020B0604030504040204" pitchFamily="34" charset="0"/>
              <a:cs typeface="Tahoma" panose="020B0604030504040204" pitchFamily="34" charset="0"/>
            </a:endParaRPr>
          </a:p>
          <a:p>
            <a:pPr algn="just">
              <a:lnSpc>
                <a:spcPct val="120000"/>
              </a:lnSpc>
              <a:buClr>
                <a:schemeClr val="tx1"/>
              </a:buClr>
              <a:buFont typeface="Wingdings" panose="05000000000000000000" pitchFamily="2" charset="2"/>
              <a:buChar char="v"/>
            </a:pPr>
            <a:r>
              <a:rPr lang="en-US" sz="1800" dirty="0" smtClean="0">
                <a:latin typeface="Tahoma" panose="020B0604030504040204" pitchFamily="34" charset="0"/>
                <a:ea typeface="Tahoma" panose="020B0604030504040204" pitchFamily="34" charset="0"/>
                <a:cs typeface="Tahoma" panose="020B0604030504040204" pitchFamily="34" charset="0"/>
              </a:rPr>
              <a:t>With </a:t>
            </a:r>
            <a:r>
              <a:rPr lang="en-US" sz="1800" dirty="0">
                <a:latin typeface="Tahoma" panose="020B0604030504040204" pitchFamily="34" charset="0"/>
                <a:ea typeface="Tahoma" panose="020B0604030504040204" pitchFamily="34" charset="0"/>
                <a:cs typeface="Tahoma" panose="020B0604030504040204" pitchFamily="34" charset="0"/>
              </a:rPr>
              <a:t>almost 200,000 NYC inhabitants reporting Greek ancestry, the need to find and enjoy Greek cuisine is on the </a:t>
            </a:r>
            <a:r>
              <a:rPr lang="en-US" sz="1800" dirty="0" smtClean="0">
                <a:latin typeface="Tahoma" panose="020B0604030504040204" pitchFamily="34" charset="0"/>
                <a:ea typeface="Tahoma" panose="020B0604030504040204" pitchFamily="34" charset="0"/>
                <a:cs typeface="Tahoma" panose="020B0604030504040204" pitchFamily="34" charset="0"/>
              </a:rPr>
              <a:t>rise.</a:t>
            </a:r>
          </a:p>
          <a:p>
            <a:pPr algn="just">
              <a:lnSpc>
                <a:spcPct val="120000"/>
              </a:lnSpc>
              <a:buClr>
                <a:schemeClr val="tx1"/>
              </a:buClr>
              <a:buFont typeface="Wingdings" panose="05000000000000000000" pitchFamily="2" charset="2"/>
              <a:buChar char="v"/>
            </a:pPr>
            <a:r>
              <a:rPr lang="en-US" sz="1800" dirty="0" smtClean="0">
                <a:latin typeface="Tahoma" panose="020B0604030504040204" pitchFamily="34" charset="0"/>
                <a:ea typeface="Tahoma" panose="020B0604030504040204" pitchFamily="34" charset="0"/>
                <a:cs typeface="Tahoma" panose="020B0604030504040204" pitchFamily="34" charset="0"/>
              </a:rPr>
              <a:t>Location </a:t>
            </a:r>
            <a:r>
              <a:rPr lang="en-US" sz="1800" dirty="0">
                <a:latin typeface="Tahoma" panose="020B0604030504040204" pitchFamily="34" charset="0"/>
                <a:ea typeface="Tahoma" panose="020B0604030504040204" pitchFamily="34" charset="0"/>
                <a:cs typeface="Tahoma" panose="020B0604030504040204" pitchFamily="34" charset="0"/>
              </a:rPr>
              <a:t>is the key factor when opening a venue.  The pandemic caused by </a:t>
            </a:r>
            <a:r>
              <a:rPr lang="en-US" sz="1800" dirty="0" err="1">
                <a:latin typeface="Tahoma" panose="020B0604030504040204" pitchFamily="34" charset="0"/>
                <a:ea typeface="Tahoma" panose="020B0604030504040204" pitchFamily="34" charset="0"/>
                <a:cs typeface="Tahoma" panose="020B0604030504040204" pitchFamily="34" charset="0"/>
              </a:rPr>
              <a:t>Covid</a:t>
            </a:r>
            <a:r>
              <a:rPr lang="en-US" sz="1800" dirty="0">
                <a:latin typeface="Tahoma" panose="020B0604030504040204" pitchFamily="34" charset="0"/>
                <a:ea typeface="Tahoma" panose="020B0604030504040204" pitchFamily="34" charset="0"/>
                <a:cs typeface="Tahoma" panose="020B0604030504040204" pitchFamily="34" charset="0"/>
              </a:rPr>
              <a:t>- 19 caused the population to move less and to use places near their homes such bakeries, supermarkets, drugstores and restaurants.  Despite the lockdown and virus consequences, it is possible to find opportunities in the middle of the pandemic and one of them is to open the right business in the right neighborhood.</a:t>
            </a:r>
          </a:p>
          <a:p>
            <a:pPr algn="just">
              <a:lnSpc>
                <a:spcPct val="120000"/>
              </a:lnSpc>
              <a:buClr>
                <a:schemeClr val="tx1"/>
              </a:buClr>
              <a:buFont typeface="Wingdings" panose="05000000000000000000" pitchFamily="2" charset="2"/>
              <a:buChar char="v"/>
            </a:pPr>
            <a:r>
              <a:rPr lang="en-US" sz="1800" dirty="0" smtClean="0">
                <a:latin typeface="Tahoma" panose="020B0604030504040204" pitchFamily="34" charset="0"/>
                <a:ea typeface="Tahoma" panose="020B0604030504040204" pitchFamily="34" charset="0"/>
                <a:cs typeface="Tahoma" panose="020B0604030504040204" pitchFamily="34" charset="0"/>
              </a:rPr>
              <a:t>Prior </a:t>
            </a:r>
            <a:r>
              <a:rPr lang="en-US" sz="1800" dirty="0">
                <a:latin typeface="Tahoma" panose="020B0604030504040204" pitchFamily="34" charset="0"/>
                <a:ea typeface="Tahoma" panose="020B0604030504040204" pitchFamily="34" charset="0"/>
                <a:cs typeface="Tahoma" panose="020B0604030504040204" pitchFamily="34" charset="0"/>
              </a:rPr>
              <a:t>to opening a Greek restaurant in any community, it's a good idea to determine </a:t>
            </a:r>
            <a:r>
              <a:rPr lang="en-US" sz="1800" u="sng" dirty="0">
                <a:latin typeface="Tahoma" panose="020B0604030504040204" pitchFamily="34" charset="0"/>
                <a:ea typeface="Tahoma" panose="020B0604030504040204" pitchFamily="34" charset="0"/>
                <a:cs typeface="Tahoma" panose="020B0604030504040204" pitchFamily="34" charset="0"/>
              </a:rPr>
              <a:t>how many competitors exist</a:t>
            </a:r>
            <a:r>
              <a:rPr lang="en-US" sz="1800" dirty="0">
                <a:latin typeface="Tahoma" panose="020B0604030504040204" pitchFamily="34" charset="0"/>
                <a:ea typeface="Tahoma" panose="020B0604030504040204" pitchFamily="34" charset="0"/>
                <a:cs typeface="Tahoma" panose="020B0604030504040204" pitchFamily="34" charset="0"/>
              </a:rPr>
              <a:t>. </a:t>
            </a:r>
            <a:endParaRPr lang="en-US" sz="1800" dirty="0" smtClean="0">
              <a:latin typeface="Tahoma" panose="020B0604030504040204" pitchFamily="34" charset="0"/>
              <a:ea typeface="Tahoma" panose="020B0604030504040204" pitchFamily="34" charset="0"/>
              <a:cs typeface="Tahoma" panose="020B0604030504040204" pitchFamily="34" charset="0"/>
            </a:endParaRPr>
          </a:p>
          <a:p>
            <a:pPr algn="just">
              <a:lnSpc>
                <a:spcPct val="120000"/>
              </a:lnSpc>
              <a:buClr>
                <a:schemeClr val="tx1"/>
              </a:buClr>
              <a:buFont typeface="Wingdings" panose="05000000000000000000" pitchFamily="2" charset="2"/>
              <a:buChar char="v"/>
            </a:pPr>
            <a:r>
              <a:rPr lang="en-US" sz="1800" dirty="0" smtClean="0">
                <a:latin typeface="Tahoma" panose="020B0604030504040204" pitchFamily="34" charset="0"/>
                <a:ea typeface="Tahoma" panose="020B0604030504040204" pitchFamily="34" charset="0"/>
                <a:cs typeface="Tahoma" panose="020B0604030504040204" pitchFamily="34" charset="0"/>
              </a:rPr>
              <a:t>This </a:t>
            </a:r>
            <a:r>
              <a:rPr lang="en-US" sz="1800" dirty="0">
                <a:latin typeface="Tahoma" panose="020B0604030504040204" pitchFamily="34" charset="0"/>
                <a:ea typeface="Tahoma" panose="020B0604030504040204" pitchFamily="34" charset="0"/>
                <a:cs typeface="Tahoma" panose="020B0604030504040204" pitchFamily="34" charset="0"/>
              </a:rPr>
              <a:t>report explores which neighborhoods and boroughs of New York City have the most as well as the best Greek restaurants to answer the main question: Where should I open a Greek restaurant in New York City</a:t>
            </a:r>
            <a:r>
              <a:rPr lang="en-US" sz="1800" dirty="0" smtClean="0">
                <a:latin typeface="Tahoma" panose="020B0604030504040204" pitchFamily="34" charset="0"/>
                <a:ea typeface="Tahoma" panose="020B0604030504040204" pitchFamily="34" charset="0"/>
                <a:cs typeface="Tahoma" panose="020B0604030504040204" pitchFamily="34" charset="0"/>
              </a:rPr>
              <a:t>?</a:t>
            </a:r>
            <a:endParaRPr lang="en-US" sz="18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846953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89757" y="260648"/>
            <a:ext cx="11737304" cy="691480"/>
          </a:xfrm>
        </p:spPr>
        <p:txBody>
          <a:bodyPr>
            <a:normAutofit/>
          </a:bodyPr>
          <a:lstStyle/>
          <a:p>
            <a:pPr algn="ctr"/>
            <a:r>
              <a:rPr lang="en-IN" b="1" dirty="0">
                <a:solidFill>
                  <a:schemeClr val="tx1"/>
                </a:solidFill>
                <a:latin typeface="Tahoma" panose="020B0604030504040204" pitchFamily="34" charset="0"/>
                <a:ea typeface="Tahoma" panose="020B0604030504040204" pitchFamily="34" charset="0"/>
                <a:cs typeface="Tahoma" panose="020B0604030504040204" pitchFamily="34" charset="0"/>
              </a:rPr>
              <a:t>Problem:</a:t>
            </a:r>
            <a:endParaRPr lang="en-IN"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2" name="Content Placeholder 1"/>
          <p:cNvSpPr>
            <a:spLocks noGrp="1"/>
          </p:cNvSpPr>
          <p:nvPr>
            <p:ph sz="quarter" idx="1"/>
          </p:nvPr>
        </p:nvSpPr>
        <p:spPr>
          <a:xfrm>
            <a:off x="621805" y="1628800"/>
            <a:ext cx="10729192" cy="4343400"/>
          </a:xfrm>
        </p:spPr>
        <p:txBody>
          <a:bodyPr>
            <a:normAutofit/>
          </a:bodyPr>
          <a:lstStyle/>
          <a:p>
            <a:pPr marL="0" indent="0" algn="just">
              <a:buNone/>
            </a:pPr>
            <a:r>
              <a:rPr lang="en-US" sz="2600" dirty="0">
                <a:latin typeface="Tahoma" panose="020B0604030504040204" pitchFamily="34" charset="0"/>
                <a:ea typeface="Tahoma" panose="020B0604030504040204" pitchFamily="34" charset="0"/>
                <a:cs typeface="Tahoma" panose="020B0604030504040204" pitchFamily="34" charset="0"/>
              </a:rPr>
              <a:t>To find the answers to the following questions: </a:t>
            </a:r>
            <a:endParaRPr lang="en-US" sz="2600" dirty="0" smtClean="0">
              <a:latin typeface="Tahoma" panose="020B0604030504040204" pitchFamily="34" charset="0"/>
              <a:ea typeface="Tahoma" panose="020B0604030504040204" pitchFamily="34" charset="0"/>
              <a:cs typeface="Tahoma" panose="020B0604030504040204" pitchFamily="34" charset="0"/>
            </a:endParaRPr>
          </a:p>
          <a:p>
            <a:pPr marL="0" indent="0" algn="just">
              <a:buNone/>
            </a:pPr>
            <a:endParaRPr lang="en-US" sz="2600" dirty="0">
              <a:latin typeface="Tahoma" panose="020B0604030504040204" pitchFamily="34" charset="0"/>
              <a:ea typeface="Tahoma" panose="020B0604030504040204" pitchFamily="34" charset="0"/>
              <a:cs typeface="Tahoma" panose="020B0604030504040204" pitchFamily="34" charset="0"/>
            </a:endParaRPr>
          </a:p>
          <a:p>
            <a:pPr algn="just">
              <a:buClr>
                <a:schemeClr val="tx1"/>
              </a:buClr>
              <a:buFont typeface="Wingdings" panose="05000000000000000000" pitchFamily="2" charset="2"/>
              <a:buChar char="v"/>
            </a:pPr>
            <a:r>
              <a:rPr lang="en-US" sz="2600" dirty="0">
                <a:latin typeface="Tahoma" panose="020B0604030504040204" pitchFamily="34" charset="0"/>
                <a:ea typeface="Tahoma" panose="020B0604030504040204" pitchFamily="34" charset="0"/>
                <a:cs typeface="Tahoma" panose="020B0604030504040204" pitchFamily="34" charset="0"/>
              </a:rPr>
              <a:t>Q1) List and visualize all major parts of New York City that </a:t>
            </a:r>
            <a:r>
              <a:rPr lang="en-US" sz="2600" dirty="0" smtClean="0">
                <a:latin typeface="Tahoma" panose="020B0604030504040204" pitchFamily="34" charset="0"/>
                <a:ea typeface="Tahoma" panose="020B0604030504040204" pitchFamily="34" charset="0"/>
                <a:cs typeface="Tahoma" panose="020B0604030504040204" pitchFamily="34" charset="0"/>
              </a:rPr>
              <a:t>have </a:t>
            </a:r>
            <a:r>
              <a:rPr lang="en-US" sz="2600" dirty="0">
                <a:latin typeface="Tahoma" panose="020B0604030504040204" pitchFamily="34" charset="0"/>
                <a:ea typeface="Tahoma" panose="020B0604030504040204" pitchFamily="34" charset="0"/>
                <a:cs typeface="Tahoma" panose="020B0604030504040204" pitchFamily="34" charset="0"/>
              </a:rPr>
              <a:t>great Greek restaurants.</a:t>
            </a:r>
          </a:p>
          <a:p>
            <a:pPr algn="just">
              <a:buClr>
                <a:schemeClr val="tx1"/>
              </a:buClr>
              <a:buFont typeface="Wingdings" panose="05000000000000000000" pitchFamily="2" charset="2"/>
              <a:buChar char="v"/>
            </a:pPr>
            <a:r>
              <a:rPr lang="en-US" sz="2600" dirty="0">
                <a:latin typeface="Tahoma" panose="020B0604030504040204" pitchFamily="34" charset="0"/>
                <a:ea typeface="Tahoma" panose="020B0604030504040204" pitchFamily="34" charset="0"/>
                <a:cs typeface="Tahoma" panose="020B0604030504040204" pitchFamily="34" charset="0"/>
              </a:rPr>
              <a:t>Q2) what is best location in New York City for Greek Cuisine?</a:t>
            </a:r>
          </a:p>
          <a:p>
            <a:pPr algn="just">
              <a:buClr>
                <a:schemeClr val="tx1"/>
              </a:buClr>
              <a:buFont typeface="Wingdings" panose="05000000000000000000" pitchFamily="2" charset="2"/>
              <a:buChar char="v"/>
            </a:pPr>
            <a:r>
              <a:rPr lang="en-US" sz="2600" dirty="0">
                <a:latin typeface="Tahoma" panose="020B0604030504040204" pitchFamily="34" charset="0"/>
                <a:ea typeface="Tahoma" panose="020B0604030504040204" pitchFamily="34" charset="0"/>
                <a:cs typeface="Tahoma" panose="020B0604030504040204" pitchFamily="34" charset="0"/>
              </a:rPr>
              <a:t>Q3) which areas have potential Greek Restaurant Market?</a:t>
            </a:r>
          </a:p>
          <a:p>
            <a:pPr algn="just">
              <a:buClr>
                <a:schemeClr val="tx1"/>
              </a:buClr>
              <a:buFont typeface="Wingdings" panose="05000000000000000000" pitchFamily="2" charset="2"/>
              <a:buChar char="v"/>
            </a:pPr>
            <a:r>
              <a:rPr lang="en-US" sz="2600" dirty="0">
                <a:latin typeface="Tahoma" panose="020B0604030504040204" pitchFamily="34" charset="0"/>
                <a:ea typeface="Tahoma" panose="020B0604030504040204" pitchFamily="34" charset="0"/>
                <a:cs typeface="Tahoma" panose="020B0604030504040204" pitchFamily="34" charset="0"/>
              </a:rPr>
              <a:t>Q4) which all areas lack Greek Restaurants?</a:t>
            </a:r>
          </a:p>
          <a:p>
            <a:pPr algn="just">
              <a:buClr>
                <a:schemeClr val="tx1"/>
              </a:buClr>
              <a:buFont typeface="Wingdings" panose="05000000000000000000" pitchFamily="2" charset="2"/>
              <a:buChar char="v"/>
            </a:pPr>
            <a:r>
              <a:rPr lang="en-US" sz="2600" dirty="0">
                <a:latin typeface="Tahoma" panose="020B0604030504040204" pitchFamily="34" charset="0"/>
                <a:ea typeface="Tahoma" panose="020B0604030504040204" pitchFamily="34" charset="0"/>
                <a:cs typeface="Tahoma" panose="020B0604030504040204" pitchFamily="34" charset="0"/>
              </a:rPr>
              <a:t>Q5) which is the best place to stay if you prefer Greek Cuisine?</a:t>
            </a:r>
            <a:endParaRPr lang="en-US" sz="26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192260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89757" y="260648"/>
            <a:ext cx="11809312" cy="691480"/>
          </a:xfrm>
        </p:spPr>
        <p:txBody>
          <a:bodyPr>
            <a:normAutofit/>
          </a:bodyPr>
          <a:lstStyle/>
          <a:p>
            <a:pPr algn="ctr"/>
            <a:r>
              <a:rPr lang="en-IN" b="1" dirty="0">
                <a:solidFill>
                  <a:schemeClr val="tx1"/>
                </a:solidFill>
                <a:latin typeface="Tahoma" panose="020B0604030504040204" pitchFamily="34" charset="0"/>
                <a:ea typeface="Tahoma" panose="020B0604030504040204" pitchFamily="34" charset="0"/>
                <a:cs typeface="Tahoma" panose="020B0604030504040204" pitchFamily="34" charset="0"/>
              </a:rPr>
              <a:t>Data Section:</a:t>
            </a:r>
            <a:endParaRPr lang="en-IN"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3" name="Text Placeholder 2"/>
          <p:cNvSpPr>
            <a:spLocks noGrp="1"/>
          </p:cNvSpPr>
          <p:nvPr>
            <p:ph sz="quarter" idx="1"/>
          </p:nvPr>
        </p:nvSpPr>
        <p:spPr>
          <a:xfrm>
            <a:off x="333772" y="1124744"/>
            <a:ext cx="11665296" cy="5400600"/>
          </a:xfrm>
        </p:spPr>
        <p:txBody>
          <a:bodyPr>
            <a:normAutofit fontScale="92500" lnSpcReduction="10000"/>
          </a:bodyPr>
          <a:lstStyle/>
          <a:p>
            <a:pPr marL="0" indent="0">
              <a:buNone/>
            </a:pPr>
            <a:r>
              <a:rPr lang="en-US" dirty="0">
                <a:latin typeface="Tahoma" panose="020B0604030504040204" pitchFamily="34" charset="0"/>
                <a:ea typeface="Tahoma" panose="020B0604030504040204" pitchFamily="34" charset="0"/>
                <a:cs typeface="Tahoma" panose="020B0604030504040204" pitchFamily="34" charset="0"/>
              </a:rPr>
              <a:t>In order to determine the possible options for opening a new restaurant, the data on New York City neighborhoods and boroughs to include boundaries, latitudes, longitudes, restaurants, restaurant ratings and tips are required:</a:t>
            </a:r>
          </a:p>
          <a:p>
            <a:pPr lvl="0">
              <a:buClr>
                <a:schemeClr val="tx1"/>
              </a:buClr>
              <a:buFont typeface="Wingdings" panose="05000000000000000000" pitchFamily="2" charset="2"/>
              <a:buChar char="v"/>
            </a:pPr>
            <a:r>
              <a:rPr lang="en-US" dirty="0">
                <a:latin typeface="Tahoma" panose="020B0604030504040204" pitchFamily="34" charset="0"/>
                <a:ea typeface="Tahoma" panose="020B0604030504040204" pitchFamily="34" charset="0"/>
                <a:cs typeface="Tahoma" panose="020B0604030504040204" pitchFamily="34" charset="0"/>
              </a:rPr>
              <a:t>New York City data that contains list Boroughs, Neighborhoods along with their latitude and longitude.</a:t>
            </a:r>
          </a:p>
          <a:p>
            <a:pPr lvl="1">
              <a:buClr>
                <a:schemeClr val="tx1"/>
              </a:buClr>
              <a:buFont typeface="Wingdings" panose="05000000000000000000" pitchFamily="2" charset="2"/>
              <a:buChar char="v"/>
            </a:pPr>
            <a:r>
              <a:rPr lang="en-US" dirty="0">
                <a:latin typeface="Tahoma" panose="020B0604030504040204" pitchFamily="34" charset="0"/>
                <a:ea typeface="Tahoma" panose="020B0604030504040204" pitchFamily="34" charset="0"/>
                <a:cs typeface="Tahoma" panose="020B0604030504040204" pitchFamily="34" charset="0"/>
              </a:rPr>
              <a:t>Data source : </a:t>
            </a:r>
            <a:r>
              <a:rPr lang="en-US" u="sng" dirty="0">
                <a:latin typeface="Tahoma" panose="020B0604030504040204" pitchFamily="34" charset="0"/>
                <a:ea typeface="Tahoma" panose="020B0604030504040204" pitchFamily="34" charset="0"/>
                <a:cs typeface="Tahoma" panose="020B0604030504040204" pitchFamily="34" charset="0"/>
                <a:hlinkClick r:id="rId3"/>
              </a:rPr>
              <a:t>https://cocl.us/new_york_dataset</a:t>
            </a:r>
            <a:endParaRPr lang="en-US" dirty="0">
              <a:latin typeface="Tahoma" panose="020B0604030504040204" pitchFamily="34" charset="0"/>
              <a:ea typeface="Tahoma" panose="020B0604030504040204" pitchFamily="34" charset="0"/>
              <a:cs typeface="Tahoma" panose="020B0604030504040204" pitchFamily="34" charset="0"/>
            </a:endParaRPr>
          </a:p>
          <a:p>
            <a:pPr lvl="1">
              <a:buClr>
                <a:schemeClr val="tx1"/>
              </a:buClr>
              <a:buFont typeface="Wingdings" panose="05000000000000000000" pitchFamily="2" charset="2"/>
              <a:buChar char="v"/>
            </a:pPr>
            <a:r>
              <a:rPr lang="en-US" dirty="0">
                <a:latin typeface="Tahoma" panose="020B0604030504040204" pitchFamily="34" charset="0"/>
                <a:ea typeface="Tahoma" panose="020B0604030504040204" pitchFamily="34" charset="0"/>
                <a:cs typeface="Tahoma" panose="020B0604030504040204" pitchFamily="34" charset="0"/>
              </a:rPr>
              <a:t>Description: This data set contains the required information. And we will use this data set to explore various neighborhoods of New York City</a:t>
            </a:r>
          </a:p>
          <a:p>
            <a:pPr lvl="0">
              <a:buClr>
                <a:schemeClr val="tx1"/>
              </a:buClr>
              <a:buFont typeface="Wingdings" panose="05000000000000000000" pitchFamily="2" charset="2"/>
              <a:buChar char="v"/>
            </a:pPr>
            <a:r>
              <a:rPr lang="en-US" dirty="0">
                <a:latin typeface="Tahoma" panose="020B0604030504040204" pitchFamily="34" charset="0"/>
                <a:ea typeface="Tahoma" panose="020B0604030504040204" pitchFamily="34" charset="0"/>
                <a:cs typeface="Tahoma" panose="020B0604030504040204" pitchFamily="34" charset="0"/>
              </a:rPr>
              <a:t>Greek restaurants in each neighborhood of New York City.</a:t>
            </a:r>
          </a:p>
          <a:p>
            <a:pPr lvl="1">
              <a:buClr>
                <a:schemeClr val="tx1"/>
              </a:buClr>
              <a:buFont typeface="Wingdings" panose="05000000000000000000" pitchFamily="2" charset="2"/>
              <a:buChar char="v"/>
            </a:pPr>
            <a:r>
              <a:rPr lang="en-US" dirty="0">
                <a:latin typeface="Tahoma" panose="020B0604030504040204" pitchFamily="34" charset="0"/>
                <a:ea typeface="Tahoma" panose="020B0604030504040204" pitchFamily="34" charset="0"/>
                <a:cs typeface="Tahoma" panose="020B0604030504040204" pitchFamily="34" charset="0"/>
              </a:rPr>
              <a:t>Data source : Foursquare API</a:t>
            </a:r>
          </a:p>
          <a:p>
            <a:pPr lvl="1">
              <a:buClr>
                <a:schemeClr val="tx1"/>
              </a:buClr>
              <a:buFont typeface="Wingdings" panose="05000000000000000000" pitchFamily="2" charset="2"/>
              <a:buChar char="v"/>
            </a:pPr>
            <a:r>
              <a:rPr lang="en-US" dirty="0">
                <a:latin typeface="Tahoma" panose="020B0604030504040204" pitchFamily="34" charset="0"/>
                <a:ea typeface="Tahoma" panose="020B0604030504040204" pitchFamily="34" charset="0"/>
                <a:cs typeface="Tahoma" panose="020B0604030504040204" pitchFamily="34" charset="0"/>
              </a:rPr>
              <a:t>Description: By using this API we will get all the venues in each neighborhood. We can filter these venues to get only Greek restaurants.</a:t>
            </a:r>
          </a:p>
          <a:p>
            <a:pPr lvl="0">
              <a:buClr>
                <a:schemeClr val="tx1"/>
              </a:buClr>
              <a:buFont typeface="Wingdings" panose="05000000000000000000" pitchFamily="2" charset="2"/>
              <a:buChar char="v"/>
            </a:pPr>
            <a:r>
              <a:rPr lang="en-US" dirty="0" err="1">
                <a:latin typeface="Tahoma" panose="020B0604030504040204" pitchFamily="34" charset="0"/>
                <a:ea typeface="Tahoma" panose="020B0604030504040204" pitchFamily="34" charset="0"/>
                <a:cs typeface="Tahoma" panose="020B0604030504040204" pitchFamily="34" charset="0"/>
              </a:rPr>
              <a:t>GeoSpace</a:t>
            </a:r>
            <a:r>
              <a:rPr lang="en-US" dirty="0">
                <a:latin typeface="Tahoma" panose="020B0604030504040204" pitchFamily="34" charset="0"/>
                <a:ea typeface="Tahoma" panose="020B0604030504040204" pitchFamily="34" charset="0"/>
                <a:cs typeface="Tahoma" panose="020B0604030504040204" pitchFamily="34" charset="0"/>
              </a:rPr>
              <a:t> data</a:t>
            </a:r>
          </a:p>
          <a:p>
            <a:pPr lvl="1">
              <a:buClr>
                <a:schemeClr val="tx1"/>
              </a:buClr>
              <a:buFont typeface="Wingdings" panose="05000000000000000000" pitchFamily="2" charset="2"/>
              <a:buChar char="v"/>
            </a:pPr>
            <a:r>
              <a:rPr lang="en-US" dirty="0">
                <a:latin typeface="Tahoma" panose="020B0604030504040204" pitchFamily="34" charset="0"/>
                <a:ea typeface="Tahoma" panose="020B0604030504040204" pitchFamily="34" charset="0"/>
                <a:cs typeface="Tahoma" panose="020B0604030504040204" pitchFamily="34" charset="0"/>
              </a:rPr>
              <a:t>Data source : </a:t>
            </a:r>
            <a:r>
              <a:rPr lang="en-US" u="sng" dirty="0">
                <a:latin typeface="Tahoma" panose="020B0604030504040204" pitchFamily="34" charset="0"/>
                <a:ea typeface="Tahoma" panose="020B0604030504040204" pitchFamily="34" charset="0"/>
                <a:cs typeface="Tahoma" panose="020B0604030504040204" pitchFamily="34" charset="0"/>
                <a:hlinkClick r:id="rId4"/>
              </a:rPr>
              <a:t>https://data.cityofnewyork.us/City-Government/Borough-Boundaries/tqmj-j8zm</a:t>
            </a:r>
            <a:endParaRPr lang="en-US" dirty="0">
              <a:latin typeface="Tahoma" panose="020B0604030504040204" pitchFamily="34" charset="0"/>
              <a:ea typeface="Tahoma" panose="020B0604030504040204" pitchFamily="34" charset="0"/>
              <a:cs typeface="Tahoma" panose="020B0604030504040204" pitchFamily="34" charset="0"/>
            </a:endParaRPr>
          </a:p>
          <a:p>
            <a:pPr lvl="1">
              <a:buClr>
                <a:schemeClr val="tx1"/>
              </a:buClr>
              <a:buFont typeface="Wingdings" panose="05000000000000000000" pitchFamily="2" charset="2"/>
              <a:buChar char="v"/>
            </a:pPr>
            <a:r>
              <a:rPr lang="en-US" dirty="0">
                <a:latin typeface="Tahoma" panose="020B0604030504040204" pitchFamily="34" charset="0"/>
                <a:ea typeface="Tahoma" panose="020B0604030504040204" pitchFamily="34" charset="0"/>
                <a:cs typeface="Tahoma" panose="020B0604030504040204" pitchFamily="34" charset="0"/>
              </a:rPr>
              <a:t>Description: By using this geo space data we will get the New York Borough boundaries that will help us visualize </a:t>
            </a:r>
            <a:r>
              <a:rPr lang="en-US" dirty="0" err="1">
                <a:latin typeface="Tahoma" panose="020B0604030504040204" pitchFamily="34" charset="0"/>
                <a:ea typeface="Tahoma" panose="020B0604030504040204" pitchFamily="34" charset="0"/>
                <a:cs typeface="Tahoma" panose="020B0604030504040204" pitchFamily="34" charset="0"/>
              </a:rPr>
              <a:t>choropleth</a:t>
            </a:r>
            <a:r>
              <a:rPr lang="en-US" dirty="0">
                <a:latin typeface="Tahoma" panose="020B0604030504040204" pitchFamily="34" charset="0"/>
                <a:ea typeface="Tahoma" panose="020B0604030504040204" pitchFamily="34" charset="0"/>
                <a:cs typeface="Tahoma" panose="020B0604030504040204" pitchFamily="34" charset="0"/>
              </a:rPr>
              <a:t> map.</a:t>
            </a:r>
            <a:endParaRPr lang="en-US" dirty="0">
              <a:effectLst/>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883091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89757" y="260648"/>
            <a:ext cx="11809312" cy="691480"/>
          </a:xfrm>
        </p:spPr>
        <p:txBody>
          <a:bodyPr>
            <a:normAutofit/>
          </a:bodyPr>
          <a:lstStyle/>
          <a:p>
            <a:pPr algn="ctr"/>
            <a:r>
              <a:rPr lang="en-IN" b="1" dirty="0">
                <a:solidFill>
                  <a:schemeClr val="tx1"/>
                </a:solidFill>
                <a:latin typeface="Tahoma" panose="020B0604030504040204" pitchFamily="34" charset="0"/>
                <a:ea typeface="Tahoma" panose="020B0604030504040204" pitchFamily="34" charset="0"/>
                <a:cs typeface="Tahoma" panose="020B0604030504040204" pitchFamily="34" charset="0"/>
              </a:rPr>
              <a:t>Methodology:</a:t>
            </a:r>
            <a:endParaRPr lang="en-IN"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6" name="Content Placeholder 5"/>
          <p:cNvSpPr>
            <a:spLocks noGrp="1"/>
          </p:cNvSpPr>
          <p:nvPr>
            <p:ph sz="quarter" idx="1"/>
          </p:nvPr>
        </p:nvSpPr>
        <p:spPr>
          <a:xfrm>
            <a:off x="189757" y="1268760"/>
            <a:ext cx="11809312" cy="5400600"/>
          </a:xfrm>
        </p:spPr>
        <p:txBody>
          <a:bodyPr>
            <a:normAutofit/>
          </a:bodyPr>
          <a:lstStyle/>
          <a:p>
            <a:pPr lvl="0">
              <a:buClr>
                <a:schemeClr val="tx1"/>
              </a:buClr>
              <a:buFont typeface="Wingdings" panose="05000000000000000000" pitchFamily="2" charset="2"/>
              <a:buChar char="v"/>
            </a:pPr>
            <a:r>
              <a:rPr lang="en-US" dirty="0">
                <a:latin typeface="Tahoma" panose="020B0604030504040204" pitchFamily="34" charset="0"/>
                <a:ea typeface="Tahoma" panose="020B0604030504040204" pitchFamily="34" charset="0"/>
                <a:cs typeface="Tahoma" panose="020B0604030504040204" pitchFamily="34" charset="0"/>
              </a:rPr>
              <a:t>Loading all the important libraries that are required to analyze and visualize the data, for example: pandas, </a:t>
            </a:r>
            <a:r>
              <a:rPr lang="en-US" dirty="0" err="1">
                <a:latin typeface="Tahoma" panose="020B0604030504040204" pitchFamily="34" charset="0"/>
                <a:ea typeface="Tahoma" panose="020B0604030504040204" pitchFamily="34" charset="0"/>
                <a:cs typeface="Tahoma" panose="020B0604030504040204" pitchFamily="34" charset="0"/>
              </a:rPr>
              <a:t>numpy</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matplotlib</a:t>
            </a:r>
            <a:r>
              <a:rPr lang="en-US" dirty="0">
                <a:latin typeface="Tahoma" panose="020B0604030504040204" pitchFamily="34" charset="0"/>
                <a:ea typeface="Tahoma" panose="020B0604030504040204" pitchFamily="34" charset="0"/>
                <a:cs typeface="Tahoma" panose="020B0604030504040204" pitchFamily="34" charset="0"/>
              </a:rPr>
              <a:t>, folium, </a:t>
            </a:r>
            <a:r>
              <a:rPr lang="en-US" dirty="0" err="1">
                <a:latin typeface="Tahoma" panose="020B0604030504040204" pitchFamily="34" charset="0"/>
                <a:ea typeface="Tahoma" panose="020B0604030504040204" pitchFamily="34" charset="0"/>
                <a:cs typeface="Tahoma" panose="020B0604030504040204" pitchFamily="34" charset="0"/>
              </a:rPr>
              <a:t>geopy</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seaborn</a:t>
            </a:r>
            <a:r>
              <a:rPr lang="en-US" dirty="0">
                <a:latin typeface="Tahoma" panose="020B0604030504040204" pitchFamily="34" charset="0"/>
                <a:ea typeface="Tahoma" panose="020B0604030504040204" pitchFamily="34" charset="0"/>
                <a:cs typeface="Tahoma" panose="020B0604030504040204" pitchFamily="34" charset="0"/>
              </a:rPr>
              <a:t> and others.</a:t>
            </a:r>
          </a:p>
          <a:p>
            <a:pPr lvl="0">
              <a:buClr>
                <a:schemeClr val="tx1"/>
              </a:buClr>
              <a:buFont typeface="Wingdings" panose="05000000000000000000" pitchFamily="2" charset="2"/>
              <a:buChar char="v"/>
            </a:pPr>
            <a:r>
              <a:rPr lang="en-US" dirty="0">
                <a:latin typeface="Tahoma" panose="020B0604030504040204" pitchFamily="34" charset="0"/>
                <a:ea typeface="Tahoma" panose="020B0604030504040204" pitchFamily="34" charset="0"/>
                <a:cs typeface="Tahoma" panose="020B0604030504040204" pitchFamily="34" charset="0"/>
              </a:rPr>
              <a:t>Defining all the python functions to be used to analyze the data.</a:t>
            </a:r>
          </a:p>
          <a:p>
            <a:pPr lvl="0">
              <a:buClr>
                <a:schemeClr val="tx1"/>
              </a:buClr>
              <a:buFont typeface="Wingdings" panose="05000000000000000000" pitchFamily="2" charset="2"/>
              <a:buChar char="v"/>
            </a:pPr>
            <a:r>
              <a:rPr lang="en-US" dirty="0">
                <a:latin typeface="Tahoma" panose="020B0604030504040204" pitchFamily="34" charset="0"/>
                <a:ea typeface="Tahoma" panose="020B0604030504040204" pitchFamily="34" charset="0"/>
                <a:cs typeface="Tahoma" panose="020B0604030504040204" pitchFamily="34" charset="0"/>
              </a:rPr>
              <a:t>Collecting the New York city data from the following link </a:t>
            </a:r>
            <a:r>
              <a:rPr lang="en-US" u="sng" dirty="0">
                <a:latin typeface="Tahoma" panose="020B0604030504040204" pitchFamily="34" charset="0"/>
                <a:ea typeface="Tahoma" panose="020B0604030504040204" pitchFamily="34" charset="0"/>
                <a:cs typeface="Tahoma" panose="020B0604030504040204" pitchFamily="34" charset="0"/>
                <a:hlinkClick r:id="rId3"/>
              </a:rPr>
              <a:t>https://cocl.us/new_york_dataset</a:t>
            </a:r>
            <a:r>
              <a:rPr lang="en-US" dirty="0">
                <a:latin typeface="Tahoma" panose="020B0604030504040204" pitchFamily="34" charset="0"/>
                <a:ea typeface="Tahoma" panose="020B0604030504040204" pitchFamily="34" charset="0"/>
                <a:cs typeface="Tahoma" panose="020B0604030504040204" pitchFamily="34" charset="0"/>
              </a:rPr>
              <a:t>.  With web scraping using python request library, the data is extracted and transformed in a pandas data frame.</a:t>
            </a:r>
          </a:p>
          <a:p>
            <a:pPr lvl="0">
              <a:buClr>
                <a:schemeClr val="tx1"/>
              </a:buClr>
              <a:buFont typeface="Wingdings" panose="05000000000000000000" pitchFamily="2" charset="2"/>
              <a:buChar char="v"/>
            </a:pPr>
            <a:r>
              <a:rPr lang="en-US" dirty="0">
                <a:latin typeface="Tahoma" panose="020B0604030504040204" pitchFamily="34" charset="0"/>
                <a:ea typeface="Tahoma" panose="020B0604030504040204" pitchFamily="34" charset="0"/>
                <a:cs typeface="Tahoma" panose="020B0604030504040204" pitchFamily="34" charset="0"/>
              </a:rPr>
              <a:t>We will find all venues for each neighborhood using Foursquare API.  Using the </a:t>
            </a:r>
            <a:r>
              <a:rPr lang="en-US" dirty="0" err="1">
                <a:latin typeface="Tahoma" panose="020B0604030504040204" pitchFamily="34" charset="0"/>
                <a:ea typeface="Tahoma" panose="020B0604030504040204" pitchFamily="34" charset="0"/>
                <a:cs typeface="Tahoma" panose="020B0604030504040204" pitchFamily="34" charset="0"/>
              </a:rPr>
              <a:t>Geocoder</a:t>
            </a:r>
            <a:r>
              <a:rPr lang="en-US" dirty="0">
                <a:latin typeface="Tahoma" panose="020B0604030504040204" pitchFamily="34" charset="0"/>
                <a:ea typeface="Tahoma" panose="020B0604030504040204" pitchFamily="34" charset="0"/>
                <a:cs typeface="Tahoma" panose="020B0604030504040204" pitchFamily="34" charset="0"/>
              </a:rPr>
              <a:t> libraries, we can convert addresses into latitudes and longitude that are added to the data frame.</a:t>
            </a:r>
          </a:p>
          <a:p>
            <a:pPr lvl="0">
              <a:buClr>
                <a:schemeClr val="tx1"/>
              </a:buClr>
              <a:buFont typeface="Wingdings" panose="05000000000000000000" pitchFamily="2" charset="2"/>
              <a:buChar char="v"/>
            </a:pPr>
            <a:r>
              <a:rPr lang="en-US" dirty="0">
                <a:latin typeface="Tahoma" panose="020B0604030504040204" pitchFamily="34" charset="0"/>
                <a:ea typeface="Tahoma" panose="020B0604030504040204" pitchFamily="34" charset="0"/>
                <a:cs typeface="Tahoma" panose="020B0604030504040204" pitchFamily="34" charset="0"/>
              </a:rPr>
              <a:t>We will then filter out all venues with Greek restaurant for further analysis</a:t>
            </a:r>
            <a:r>
              <a:rPr lang="en-US" dirty="0" smtClean="0">
                <a:latin typeface="Tahoma" panose="020B0604030504040204" pitchFamily="34" charset="0"/>
                <a:ea typeface="Tahoma" panose="020B0604030504040204" pitchFamily="34" charset="0"/>
                <a:cs typeface="Tahoma" panose="020B0604030504040204" pitchFamily="34" charset="0"/>
              </a:rPr>
              <a:t>.</a:t>
            </a:r>
            <a:endParaRPr lang="en-US"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489730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89757" y="260648"/>
            <a:ext cx="11809312" cy="691480"/>
          </a:xfrm>
        </p:spPr>
        <p:txBody>
          <a:bodyPr>
            <a:normAutofit/>
          </a:bodyPr>
          <a:lstStyle/>
          <a:p>
            <a:pPr algn="ctr"/>
            <a:r>
              <a:rPr lang="en-IN" b="1" dirty="0">
                <a:solidFill>
                  <a:schemeClr val="tx1"/>
                </a:solidFill>
                <a:latin typeface="Tahoma" panose="020B0604030504040204" pitchFamily="34" charset="0"/>
                <a:ea typeface="Tahoma" panose="020B0604030504040204" pitchFamily="34" charset="0"/>
                <a:cs typeface="Tahoma" panose="020B0604030504040204" pitchFamily="34" charset="0"/>
              </a:rPr>
              <a:t>Methodology:</a:t>
            </a:r>
            <a:endParaRPr lang="en-IN"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6" name="Content Placeholder 5"/>
          <p:cNvSpPr>
            <a:spLocks noGrp="1"/>
          </p:cNvSpPr>
          <p:nvPr>
            <p:ph sz="quarter" idx="1"/>
          </p:nvPr>
        </p:nvSpPr>
        <p:spPr>
          <a:xfrm>
            <a:off x="189757" y="1268760"/>
            <a:ext cx="11809312" cy="5400600"/>
          </a:xfrm>
        </p:spPr>
        <p:txBody>
          <a:bodyPr>
            <a:normAutofit/>
          </a:bodyPr>
          <a:lstStyle/>
          <a:p>
            <a:pPr lvl="0">
              <a:buClr>
                <a:schemeClr val="tx1"/>
              </a:buClr>
              <a:buFont typeface="Wingdings" panose="05000000000000000000" pitchFamily="2" charset="2"/>
              <a:buChar char="v"/>
            </a:pPr>
            <a:r>
              <a:rPr lang="en-US" dirty="0">
                <a:latin typeface="Tahoma" panose="020B0604030504040204" pitchFamily="34" charset="0"/>
                <a:ea typeface="Tahoma" panose="020B0604030504040204" pitchFamily="34" charset="0"/>
                <a:cs typeface="Tahoma" panose="020B0604030504040204" pitchFamily="34" charset="0"/>
              </a:rPr>
              <a:t>Next using Foursquare API, we will find the Ratings, Tips, and Number of Likes for all the Greek Restaurants.</a:t>
            </a:r>
          </a:p>
          <a:p>
            <a:pPr lvl="0">
              <a:buClr>
                <a:schemeClr val="tx1"/>
              </a:buClr>
              <a:buFont typeface="Wingdings" panose="05000000000000000000" pitchFamily="2" charset="2"/>
              <a:buChar char="v"/>
            </a:pPr>
            <a:r>
              <a:rPr lang="en-US" dirty="0">
                <a:latin typeface="Tahoma" panose="020B0604030504040204" pitchFamily="34" charset="0"/>
                <a:ea typeface="Tahoma" panose="020B0604030504040204" pitchFamily="34" charset="0"/>
                <a:cs typeface="Tahoma" panose="020B0604030504040204" pitchFamily="34" charset="0"/>
              </a:rPr>
              <a:t>We will then sort Neighborhoods and Borough’s data keeping Ratings as the constraint.</a:t>
            </a:r>
          </a:p>
          <a:p>
            <a:pPr lvl="0">
              <a:buClr>
                <a:schemeClr val="tx1"/>
              </a:buClr>
              <a:buFont typeface="Wingdings" panose="05000000000000000000" pitchFamily="2" charset="2"/>
              <a:buChar char="v"/>
            </a:pPr>
            <a:r>
              <a:rPr lang="en-US" dirty="0">
                <a:latin typeface="Tahoma" panose="020B0604030504040204" pitchFamily="34" charset="0"/>
                <a:ea typeface="Tahoma" panose="020B0604030504040204" pitchFamily="34" charset="0"/>
                <a:cs typeface="Tahoma" panose="020B0604030504040204" pitchFamily="34" charset="0"/>
              </a:rPr>
              <a:t>Next we will consider all the neighborhoods with average rating greater or equal 7.0 to visualize on map.</a:t>
            </a:r>
          </a:p>
          <a:p>
            <a:pPr lvl="0">
              <a:buClr>
                <a:schemeClr val="tx1"/>
              </a:buClr>
              <a:buFont typeface="Wingdings" panose="05000000000000000000" pitchFamily="2" charset="2"/>
              <a:buChar char="v"/>
            </a:pPr>
            <a:r>
              <a:rPr lang="en-US" dirty="0">
                <a:latin typeface="Tahoma" panose="020B0604030504040204" pitchFamily="34" charset="0"/>
                <a:ea typeface="Tahoma" panose="020B0604030504040204" pitchFamily="34" charset="0"/>
                <a:cs typeface="Tahoma" panose="020B0604030504040204" pitchFamily="34" charset="0"/>
              </a:rPr>
              <a:t>We will join this dataset to original New York data to get longitude and latitude.</a:t>
            </a:r>
          </a:p>
          <a:p>
            <a:pPr lvl="0">
              <a:buClr>
                <a:schemeClr val="tx1"/>
              </a:buClr>
              <a:buFont typeface="Wingdings" panose="05000000000000000000" pitchFamily="2" charset="2"/>
              <a:buChar char="v"/>
            </a:pPr>
            <a:r>
              <a:rPr lang="en-US" dirty="0">
                <a:latin typeface="Tahoma" panose="020B0604030504040204" pitchFamily="34" charset="0"/>
                <a:ea typeface="Tahoma" panose="020B0604030504040204" pitchFamily="34" charset="0"/>
                <a:cs typeface="Tahoma" panose="020B0604030504040204" pitchFamily="34" charset="0"/>
              </a:rPr>
              <a:t>Finally, we will visualize the Neighborhoods and Borough based on average Rating using python’s Folium library</a:t>
            </a:r>
            <a:r>
              <a:rPr lang="en-US" dirty="0" smtClean="0">
                <a:latin typeface="Tahoma" panose="020B0604030504040204" pitchFamily="34" charset="0"/>
                <a:ea typeface="Tahoma" panose="020B0604030504040204" pitchFamily="34" charset="0"/>
                <a:cs typeface="Tahoma" panose="020B0604030504040204" pitchFamily="34" charset="0"/>
              </a:rPr>
              <a:t>.</a:t>
            </a:r>
            <a:endParaRPr lang="en-US"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6147015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61764" y="332656"/>
            <a:ext cx="11737304" cy="691480"/>
          </a:xfrm>
        </p:spPr>
        <p:txBody>
          <a:bodyPr>
            <a:normAutofit/>
          </a:bodyPr>
          <a:lstStyle/>
          <a:p>
            <a:pPr algn="ctr"/>
            <a:r>
              <a:rPr lang="en-IN" b="1" dirty="0" smtClean="0">
                <a:solidFill>
                  <a:schemeClr val="tx1"/>
                </a:solidFill>
                <a:latin typeface="Tahoma" panose="020B0604030504040204" pitchFamily="34" charset="0"/>
                <a:ea typeface="Tahoma" panose="020B0604030504040204" pitchFamily="34" charset="0"/>
                <a:cs typeface="Tahoma" panose="020B0604030504040204" pitchFamily="34" charset="0"/>
              </a:rPr>
              <a:t>Results:</a:t>
            </a:r>
            <a:endParaRPr lang="en-US"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9" name="Content Placeholder 8"/>
          <p:cNvSpPr>
            <a:spLocks noGrp="1"/>
          </p:cNvSpPr>
          <p:nvPr>
            <p:ph sz="quarter" idx="1"/>
          </p:nvPr>
        </p:nvSpPr>
        <p:spPr>
          <a:xfrm>
            <a:off x="261764" y="1196752"/>
            <a:ext cx="11737304" cy="5328592"/>
          </a:xfrm>
        </p:spPr>
        <p:txBody>
          <a:bodyPr>
            <a:normAutofit/>
          </a:bodyPr>
          <a:lstStyle/>
          <a:p>
            <a:pPr lvl="0">
              <a:buClr>
                <a:schemeClr val="tx1"/>
              </a:buClr>
              <a:buFont typeface="Wingdings" panose="05000000000000000000" pitchFamily="2" charset="2"/>
              <a:buChar char="v"/>
            </a:pPr>
            <a:r>
              <a:rPr lang="en-US" dirty="0">
                <a:latin typeface="Tahoma" panose="020B0604030504040204" pitchFamily="34" charset="0"/>
                <a:ea typeface="Tahoma" panose="020B0604030504040204" pitchFamily="34" charset="0"/>
                <a:cs typeface="Tahoma" panose="020B0604030504040204" pitchFamily="34" charset="0"/>
              </a:rPr>
              <a:t>The Manhattan Borough in New York City has the largest number of Greek restaurants. On the other hand, Bronx and Staten Island have the lowest number of Greek </a:t>
            </a:r>
            <a:r>
              <a:rPr lang="en-US" dirty="0" smtClean="0">
                <a:latin typeface="Tahoma" panose="020B0604030504040204" pitchFamily="34" charset="0"/>
                <a:ea typeface="Tahoma" panose="020B0604030504040204" pitchFamily="34" charset="0"/>
                <a:cs typeface="Tahoma" panose="020B0604030504040204" pitchFamily="34" charset="0"/>
              </a:rPr>
              <a:t>Restaurants:</a:t>
            </a:r>
            <a:endParaRPr lang="en-US" dirty="0">
              <a:latin typeface="Tahoma" panose="020B0604030504040204" pitchFamily="34" charset="0"/>
              <a:ea typeface="Tahoma" panose="020B0604030504040204" pitchFamily="34" charset="0"/>
              <a:cs typeface="Tahoma" panose="020B0604030504040204" pitchFamily="34" charset="0"/>
            </a:endParaRPr>
          </a:p>
          <a:p>
            <a:pPr marL="274320" lvl="1" indent="0">
              <a:buNone/>
            </a:pPr>
            <a:endParaRPr lang="en-IN" dirty="0"/>
          </a:p>
          <a:p>
            <a:pPr marL="45720" indent="0">
              <a:buNone/>
            </a:pPr>
            <a:endParaRPr lang="en-US" dirty="0"/>
          </a:p>
        </p:txBody>
      </p:sp>
      <p:pic>
        <p:nvPicPr>
          <p:cNvPr id="5" name="Picture 4"/>
          <p:cNvPicPr/>
          <p:nvPr/>
        </p:nvPicPr>
        <p:blipFill rotWithShape="1">
          <a:blip r:embed="rId3"/>
          <a:srcRect l="17220" t="29467" r="30160" b="4935"/>
          <a:stretch/>
        </p:blipFill>
        <p:spPr bwMode="auto">
          <a:xfrm>
            <a:off x="3070076" y="2420888"/>
            <a:ext cx="6048672" cy="4098156"/>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5539468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61764" y="332656"/>
            <a:ext cx="11737304" cy="691480"/>
          </a:xfrm>
        </p:spPr>
        <p:txBody>
          <a:bodyPr>
            <a:normAutofit/>
          </a:bodyPr>
          <a:lstStyle/>
          <a:p>
            <a:pPr algn="ctr"/>
            <a:r>
              <a:rPr lang="en-IN" b="1" dirty="0" smtClean="0">
                <a:solidFill>
                  <a:schemeClr val="tx1"/>
                </a:solidFill>
                <a:latin typeface="Tahoma" panose="020B0604030504040204" pitchFamily="34" charset="0"/>
                <a:ea typeface="Tahoma" panose="020B0604030504040204" pitchFamily="34" charset="0"/>
                <a:cs typeface="Tahoma" panose="020B0604030504040204" pitchFamily="34" charset="0"/>
              </a:rPr>
              <a:t>Results:</a:t>
            </a:r>
            <a:endParaRPr lang="en-US"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9" name="Content Placeholder 8"/>
          <p:cNvSpPr>
            <a:spLocks noGrp="1"/>
          </p:cNvSpPr>
          <p:nvPr>
            <p:ph sz="quarter" idx="1"/>
          </p:nvPr>
        </p:nvSpPr>
        <p:spPr>
          <a:xfrm>
            <a:off x="261764" y="1196752"/>
            <a:ext cx="11737304" cy="5328592"/>
          </a:xfrm>
        </p:spPr>
        <p:txBody>
          <a:bodyPr>
            <a:normAutofit/>
          </a:bodyPr>
          <a:lstStyle/>
          <a:p>
            <a:pPr lvl="0">
              <a:buClr>
                <a:schemeClr val="tx1"/>
              </a:buClr>
              <a:buFont typeface="Wingdings" panose="05000000000000000000" pitchFamily="2" charset="2"/>
              <a:buChar char="v"/>
            </a:pPr>
            <a:r>
              <a:rPr lang="en-US" dirty="0" smtClean="0">
                <a:latin typeface="Tahoma" panose="020B0604030504040204" pitchFamily="34" charset="0"/>
                <a:ea typeface="Tahoma" panose="020B0604030504040204" pitchFamily="34" charset="0"/>
                <a:cs typeface="Tahoma" panose="020B0604030504040204" pitchFamily="34" charset="0"/>
              </a:rPr>
              <a:t>The </a:t>
            </a:r>
            <a:r>
              <a:rPr lang="en-US" dirty="0">
                <a:latin typeface="Tahoma" panose="020B0604030504040204" pitchFamily="34" charset="0"/>
                <a:ea typeface="Tahoma" panose="020B0604030504040204" pitchFamily="34" charset="0"/>
                <a:cs typeface="Tahoma" panose="020B0604030504040204" pitchFamily="34" charset="0"/>
              </a:rPr>
              <a:t>Neighborhoods of Tribeca (Manhattan) and Astoria (Queens) have the largest number of Greek restaurants</a:t>
            </a:r>
            <a:r>
              <a:rPr lang="en-US" dirty="0"/>
              <a:t>:</a:t>
            </a:r>
            <a:endParaRPr lang="en-US" dirty="0"/>
          </a:p>
          <a:p>
            <a:pPr marL="274320" lvl="1" indent="0">
              <a:buNone/>
            </a:pPr>
            <a:endParaRPr lang="en-IN" dirty="0"/>
          </a:p>
          <a:p>
            <a:pPr marL="45720" indent="0">
              <a:buNone/>
            </a:pPr>
            <a:endParaRPr lang="en-US" dirty="0"/>
          </a:p>
        </p:txBody>
      </p:sp>
      <p:pic>
        <p:nvPicPr>
          <p:cNvPr id="6" name="Picture 5"/>
          <p:cNvPicPr/>
          <p:nvPr/>
        </p:nvPicPr>
        <p:blipFill rotWithShape="1">
          <a:blip r:embed="rId3"/>
          <a:srcRect l="16364" t="25285" r="13583" b="9688"/>
          <a:stretch/>
        </p:blipFill>
        <p:spPr bwMode="auto">
          <a:xfrm>
            <a:off x="2854052" y="2202496"/>
            <a:ext cx="7102028" cy="4322847"/>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7240143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61764" y="332656"/>
            <a:ext cx="11737304" cy="691480"/>
          </a:xfrm>
        </p:spPr>
        <p:txBody>
          <a:bodyPr>
            <a:normAutofit/>
          </a:bodyPr>
          <a:lstStyle/>
          <a:p>
            <a:pPr algn="ctr"/>
            <a:r>
              <a:rPr lang="en-IN" b="1" dirty="0" smtClean="0">
                <a:solidFill>
                  <a:schemeClr val="tx1"/>
                </a:solidFill>
                <a:latin typeface="Tahoma" panose="020B0604030504040204" pitchFamily="34" charset="0"/>
                <a:ea typeface="Tahoma" panose="020B0604030504040204" pitchFamily="34" charset="0"/>
                <a:cs typeface="Tahoma" panose="020B0604030504040204" pitchFamily="34" charset="0"/>
              </a:rPr>
              <a:t>Results:</a:t>
            </a:r>
            <a:endParaRPr lang="en-US"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9" name="Content Placeholder 8"/>
          <p:cNvSpPr>
            <a:spLocks noGrp="1"/>
          </p:cNvSpPr>
          <p:nvPr>
            <p:ph sz="quarter" idx="1"/>
          </p:nvPr>
        </p:nvSpPr>
        <p:spPr>
          <a:xfrm>
            <a:off x="261764" y="1196752"/>
            <a:ext cx="11737304" cy="5328592"/>
          </a:xfrm>
        </p:spPr>
        <p:txBody>
          <a:bodyPr>
            <a:normAutofit/>
          </a:bodyPr>
          <a:lstStyle/>
          <a:p>
            <a:pPr lvl="0">
              <a:buClr>
                <a:schemeClr val="tx1"/>
              </a:buClr>
              <a:buFont typeface="Wingdings" panose="05000000000000000000" pitchFamily="2" charset="2"/>
              <a:buChar char="v"/>
            </a:pPr>
            <a:r>
              <a:rPr lang="en-US" dirty="0" smtClean="0">
                <a:latin typeface="Tahoma" panose="020B0604030504040204" pitchFamily="34" charset="0"/>
                <a:ea typeface="Tahoma" panose="020B0604030504040204" pitchFamily="34" charset="0"/>
                <a:cs typeface="Tahoma" panose="020B0604030504040204" pitchFamily="34" charset="0"/>
              </a:rPr>
              <a:t>The </a:t>
            </a:r>
            <a:r>
              <a:rPr lang="en-US" dirty="0">
                <a:latin typeface="Tahoma" panose="020B0604030504040204" pitchFamily="34" charset="0"/>
                <a:ea typeface="Tahoma" panose="020B0604030504040204" pitchFamily="34" charset="0"/>
                <a:cs typeface="Tahoma" panose="020B0604030504040204" pitchFamily="34" charset="0"/>
              </a:rPr>
              <a:t>Borough of Manhattan have the best rated Greek restaurants in NYC, followed by Brooklyn and Queens:</a:t>
            </a:r>
            <a:endParaRPr lang="en-US" dirty="0">
              <a:latin typeface="Tahoma" panose="020B0604030504040204" pitchFamily="34" charset="0"/>
              <a:ea typeface="Tahoma" panose="020B0604030504040204" pitchFamily="34" charset="0"/>
              <a:cs typeface="Tahoma" panose="020B0604030504040204" pitchFamily="34" charset="0"/>
            </a:endParaRPr>
          </a:p>
          <a:p>
            <a:pPr marL="274320" lvl="1" indent="0">
              <a:buNone/>
            </a:pPr>
            <a:endParaRPr lang="en-IN" dirty="0"/>
          </a:p>
          <a:p>
            <a:pPr marL="45720" indent="0">
              <a:buNone/>
            </a:pPr>
            <a:endParaRPr lang="en-US" dirty="0"/>
          </a:p>
        </p:txBody>
      </p:sp>
      <p:pic>
        <p:nvPicPr>
          <p:cNvPr id="5" name="Picture 4"/>
          <p:cNvPicPr/>
          <p:nvPr/>
        </p:nvPicPr>
        <p:blipFill rotWithShape="1">
          <a:blip r:embed="rId3"/>
          <a:srcRect l="17220" t="27376" r="29839" b="8928"/>
          <a:stretch/>
        </p:blipFill>
        <p:spPr bwMode="auto">
          <a:xfrm>
            <a:off x="1701924" y="2132856"/>
            <a:ext cx="5673992" cy="4499694"/>
          </a:xfrm>
          <a:prstGeom prst="rect">
            <a:avLst/>
          </a:prstGeom>
          <a:ln>
            <a:noFill/>
          </a:ln>
          <a:extLst>
            <a:ext uri="{53640926-AAD7-44D8-BBD7-CCE9431645EC}">
              <a14:shadowObscured xmlns:a14="http://schemas.microsoft.com/office/drawing/2010/main"/>
            </a:ext>
          </a:extLst>
        </p:spPr>
      </p:pic>
      <p:pic>
        <p:nvPicPr>
          <p:cNvPr id="8" name="Picture 7"/>
          <p:cNvPicPr/>
          <p:nvPr/>
        </p:nvPicPr>
        <p:blipFill rotWithShape="1">
          <a:blip r:embed="rId4"/>
          <a:srcRect l="17113" t="43536" r="66951" b="36119"/>
          <a:stretch/>
        </p:blipFill>
        <p:spPr bwMode="auto">
          <a:xfrm>
            <a:off x="8110636" y="2780928"/>
            <a:ext cx="3312368" cy="2808312"/>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0795808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936</TotalTime>
  <Words>1184</Words>
  <Application>Microsoft Office PowerPoint</Application>
  <PresentationFormat>Custom</PresentationFormat>
  <Paragraphs>88</Paragraphs>
  <Slides>14</Slides>
  <Notes>13</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Oriel</vt:lpstr>
      <vt:lpstr>Where to open a Greek restaurant in New York City?  IBM Capstone Data Science Project</vt:lpstr>
      <vt:lpstr>Business Problem: </vt:lpstr>
      <vt:lpstr>Problem:</vt:lpstr>
      <vt:lpstr>Data Section:</vt:lpstr>
      <vt:lpstr>Methodology:</vt:lpstr>
      <vt:lpstr>Methodology:</vt:lpstr>
      <vt:lpstr>Results:</vt:lpstr>
      <vt:lpstr>Results:</vt:lpstr>
      <vt:lpstr>Results:</vt:lpstr>
      <vt:lpstr>Results:</vt:lpstr>
      <vt:lpstr>Results:</vt:lpstr>
      <vt:lpstr>Results:</vt:lpstr>
      <vt:lpstr>Discussion:</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Battle of Neighbourhoods</dc:title>
  <dc:creator>Ronald Vieira</dc:creator>
  <cp:lastModifiedBy>Ronald</cp:lastModifiedBy>
  <cp:revision>17</cp:revision>
  <dcterms:created xsi:type="dcterms:W3CDTF">2020-01-05T08:05:09Z</dcterms:created>
  <dcterms:modified xsi:type="dcterms:W3CDTF">2020-08-15T15:25:39Z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74068500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