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BC48B-2837-D3C6-A337-253A0FDA2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4E387-55A0-31E7-16B4-CC911271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5BF5F-7F38-1407-6E0B-7FBFD9F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5E24C-F1EF-DD0A-6899-28A2D69C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C63AC-2F95-5159-833F-9096B543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43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88B3A-E8D1-0C68-02BE-C8DAC568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7BCAF3-23CE-0E4D-F16D-E549ADB9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F095B-3B77-C7D9-CEAE-366DEAFE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5724A-6176-F47A-3E15-70EAE18F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8BE64-7E11-2718-6EC5-A9E6342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6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FD3D83-3BBD-A8B2-0711-743214CF9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69CCE1-A6C9-6CEF-E63B-598A689C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1E2ED-F873-7453-1A09-46DB0C85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A8E9D-14E2-FD2F-A2BB-C3EF61F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A94E7-008F-BE12-5B86-90CAF005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8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58D-90B0-7935-60A6-240802B0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D9BFD-C3CC-6D2B-1363-15030410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1355C-1B04-1157-8B3F-70D471B1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827833-9911-9C9B-871F-7A1C56F1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E36E3-B9C4-7D5C-D5B7-79045EAE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2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F07B4-4637-F5B1-DEF8-D7164308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9242B-7E3C-093F-E679-C2B55008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45EE5-EBAB-9CEC-F8AC-CD494DAD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815BF-C905-478A-9C8B-861F7D8F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864ED-C44C-C63D-878F-98C2C6D3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25E1F-6C88-3918-21B3-1EE9CF5D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E7C59-9E9A-24CE-BCA3-5ABCEBD11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FC21C-05C8-BB00-6CD5-B95EFF77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8B3AB8-6A09-8649-D0B2-829709B5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B406F-22B8-E0C4-4779-7260EA8B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60C260-0BAE-6AD8-0B32-3089962B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9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9D75B-E2E7-6C1B-E507-4A969F85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939DEC-ADD0-5545-7653-0431A537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60049-F3D7-7F9F-2C89-23E822322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65FA83-E462-69F0-8B13-36BAB2D13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4EB48E-0D2E-B6AA-52C8-936FC1E7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69C1B5-6FC4-2F67-C984-9800F435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A70F14-CB18-3ABA-6F0A-68974A02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4A2090-DA05-1FA2-4744-90A309E6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9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26116-D1EF-DEF8-6B17-3FBD9344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B71C3B-0C89-9EEC-38D9-CCE9415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055BB2-1573-D681-3D62-4E5555F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EB275-F684-8ABA-C4D9-6376AFF7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0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97B56A-F918-DDBB-0FF8-C301EE4A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29EFD9-16A0-CA95-F2BB-7CEB4FAF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D4F964-AA70-12DE-78ED-72D12280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6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7F7C-57BC-C170-7293-D268D250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D2473-7258-9913-26F1-41FCAC77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B8D172-0FCE-C2E7-F87C-48F6C2E2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777E6E-C807-FF1B-EBB8-6CC9BEC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D9821-F614-B84C-AFD2-36B6918D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CA508-4B89-3BCF-952F-F122CCE1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8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BD56E-97B3-A2BA-836B-21A00127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27380C-B855-AF2D-4512-5C4561AE7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BF4534-26CE-ACDA-26DF-AAD33D392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C6BA69-9E12-E5F9-0666-494ABC9B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6CF7F-A4C5-19D6-C2C2-C69035AB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6B7870-15AF-2E2A-A928-A7DBA256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70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4DCF89-5543-F84A-0633-F2E44595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AC757-1146-2CD3-49F7-0BFD337E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AE065-87E8-27FC-B6D5-64450C762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51C9A-5FC2-49FE-8DCF-2B517018ACA8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68A0B-3CDC-546A-AEC7-221DE0F5E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28C81-8D6F-DE76-2FF5-FE551F9E1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CACA8-0A73-4517-8016-B98703D27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interface31.ru/tech_it/2016/02/" TargetMode="External"/><Relationship Id="rId7" Type="http://schemas.openxmlformats.org/officeDocument/2006/relationships/hyperlink" Target="https://mtoyokura.github.io/python-koza/practice_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lthub.ubc.ca/guides/github-instructor-guide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ils.unc.edu/~bergr/courses/2024-5_spring/inls161-001/02b.03.text-edito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17827FD4-952B-AF7A-19E3-5520471D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2576"/>
            <a:ext cx="121920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31DBD42-1DF5-F172-B1F5-B966CEFC3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-1" y="4439601"/>
            <a:ext cx="12202175" cy="2431984"/>
            <a:chOff x="-1" y="-29768"/>
            <a:chExt cx="12202175" cy="15193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355FCF-1FBC-38E0-6366-30A98CF87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94C1B-3451-03EE-59A7-B38557EC8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448E7E-0999-BEAC-FD6D-656E0A04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ECA10E-3BE5-762A-1DE8-75068A6E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243" y="4695886"/>
            <a:ext cx="8949690" cy="9182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3600" noProof="0" dirty="0">
                <a:solidFill>
                  <a:srgbClr val="FFFFFF"/>
                </a:solidFill>
              </a:rPr>
              <a:t>As ferramentas utilizadas serão</a:t>
            </a:r>
          </a:p>
        </p:txBody>
      </p:sp>
      <p:pic>
        <p:nvPicPr>
          <p:cNvPr id="14" name="Imagem 13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6F42929F-1CE7-29F0-2D86-4D4BF089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3499" y="1217447"/>
            <a:ext cx="2375259" cy="2375259"/>
          </a:xfrm>
          <a:prstGeom prst="rect">
            <a:avLst/>
          </a:prstGeom>
        </p:spPr>
      </p:pic>
      <p:pic>
        <p:nvPicPr>
          <p:cNvPr id="17" name="Imagem 16" descr="Forma&#10;&#10;O conteúdo gerado por IA pode estar incorreto.">
            <a:extLst>
              <a:ext uri="{FF2B5EF4-FFF2-40B4-BE49-F238E27FC236}">
                <a16:creationId xmlns:a16="http://schemas.microsoft.com/office/drawing/2014/main" id="{A9AE32C1-06B9-B4A9-2134-13B5A28DE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77837" y="2256623"/>
            <a:ext cx="2375259" cy="1336083"/>
          </a:xfrm>
          <a:prstGeom prst="rect">
            <a:avLst/>
          </a:prstGeom>
        </p:spPr>
      </p:pic>
      <p:pic>
        <p:nvPicPr>
          <p:cNvPr id="11" name="Imagem 10" descr="Ícone&#10;&#10;O conteúdo gerado por IA pode estar incorreto.">
            <a:extLst>
              <a:ext uri="{FF2B5EF4-FFF2-40B4-BE49-F238E27FC236}">
                <a16:creationId xmlns:a16="http://schemas.microsoft.com/office/drawing/2014/main" id="{40FC960E-DD23-956F-8852-7740924B1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238156" y="1196163"/>
            <a:ext cx="2372817" cy="2396544"/>
          </a:xfrm>
          <a:prstGeom prst="rect">
            <a:avLst/>
          </a:prstGeom>
        </p:spPr>
      </p:pic>
      <p:pic>
        <p:nvPicPr>
          <p:cNvPr id="8" name="Espaço Reservado para Conteúdo 7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7DBEB05-84D3-7321-41BC-D60D0D98C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93107" y="2262561"/>
            <a:ext cx="2375259" cy="133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AE3F5-B80B-867E-8F28-59D3C4BB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e Plano de Aulas Detalhado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C619D-525A-0090-02DC-4D6D5FC2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rtl="0">
              <a:spcAft>
                <a:spcPts val="600"/>
              </a:spcAft>
              <a:buNone/>
            </a:pPr>
            <a:r>
              <a:rPr lang="pt-BR" sz="3600" b="1" i="0" u="none" strike="noStrike" dirty="0">
                <a:solidFill>
                  <a:srgbClr val="1B1C1D"/>
                </a:solidFill>
                <a:effectLst/>
                <a:latin typeface="Google Sans"/>
              </a:rPr>
              <a:t>Semana 1: Introdução e Ferramentas</a:t>
            </a:r>
            <a:endParaRPr lang="pt-BR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1: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O Que é Análise de Sistemas?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Apresentação da disciplina, do professor e do projeto prático.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Introdução aos conceitos de Análise de Sistemas, o papel do analista e o Ciclo de Vida de um Sistema.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Instalação e configuração do VS </a:t>
            </a:r>
            <a:r>
              <a:rPr lang="pt-BR" b="0" i="0" u="none" strike="noStrike" dirty="0" err="1">
                <a:solidFill>
                  <a:srgbClr val="1B1C1D"/>
                </a:solidFill>
                <a:effectLst/>
                <a:latin typeface="Google Sans Text"/>
              </a:rPr>
              <a:t>Code</a:t>
            </a: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, Python e GitHub Desktop.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Criação do primeiro repositório no GitHub.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2: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Levantamento de Requisitos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Introdução ao Levantamento de Requisitos, focando na comunicação com o usuário.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Diferença entre requisitos funcionais e não-funcionais.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Atividade prática em grupo: simulação de entrevista com o cliente para documentar os requisitos do projeto.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3: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Introdução a Bancos de Dados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Conceitos fundamentais de bancos de dados (tabelas, colunas, registros, chaves).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Introdução ao MySQL como SGBD.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>
              <a:spcAft>
                <a:spcPts val="600"/>
              </a:spcAft>
            </a:pPr>
            <a:r>
              <a:rPr lang="pt-BR" dirty="0">
                <a:solidFill>
                  <a:srgbClr val="1B1C1D"/>
                </a:solidFill>
                <a:latin typeface="Google Sans Text"/>
              </a:rPr>
              <a:t>Instalação do MySQL e MySQL Workbench.</a:t>
            </a:r>
          </a:p>
          <a:p>
            <a:pPr marL="552450" lvl="1" fontAlgn="base">
              <a:spcAft>
                <a:spcPts val="600"/>
              </a:spcAft>
            </a:pPr>
            <a:r>
              <a:rPr lang="pt-BR" dirty="0">
                <a:solidFill>
                  <a:srgbClr val="1B1C1D"/>
                </a:solidFill>
                <a:latin typeface="Google Sans Text"/>
              </a:rPr>
              <a:t>Exercício: criação de uma tabela simples no banco de dados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41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458C-0F9F-2435-4C80-5859A0076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A7698-4C60-BEF4-1808-85B8B5C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e Plano de Aulas Detalhado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3847B-AAA0-5B38-78D8-5A4EF653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600" b="1" i="0" u="none" strike="noStrike" dirty="0">
                <a:solidFill>
                  <a:srgbClr val="1B1C1D"/>
                </a:solidFill>
                <a:effectLst/>
                <a:latin typeface="Google Sans"/>
              </a:rPr>
              <a:t>Semana 2: Modelagem e o SGBD</a:t>
            </a:r>
            <a:endParaRPr lang="pt-BR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4: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Modelagem Lógica de Sistemas (DER)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Introdução aos conceitos de modelagem de dados.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Ensino sobre o Diagrama de Entidade-Relacionamento (DER).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Atividade prática: criação do DER do projeto.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5: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Da Modelagem à Prática de Dados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Transição do DER para o modelo físico do banco de dados.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Linguagem DDL (CREATE, ALTER, DROP).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Exercício: criação das tabelas no MySQL a partir do DER.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6: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Manipulando Dados (DML)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>
              <a:spcAft>
                <a:spcPts val="600"/>
              </a:spcAft>
            </a:pP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Linguagem DML (INSERT, SELECT, UPDATE, DELETE).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>
              <a:spcBef>
                <a:spcPts val="600"/>
              </a:spcBef>
              <a:spcAft>
                <a:spcPts val="600"/>
              </a:spcAft>
            </a:pP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Exercício: manipulação de dados nas tabelas do projeto.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06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6A918-19DB-AC8F-5CD9-B59965B37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598EA-F86E-D137-3CC1-EA504561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e Plano de Aulas Detalhado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3BF3E-26CD-AE70-9EC8-1F04EBE6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600" b="1" i="0" u="none" strike="noStrike" dirty="0">
                <a:solidFill>
                  <a:srgbClr val="1B1C1D"/>
                </a:solidFill>
                <a:effectLst/>
                <a:latin typeface="Google Sans"/>
              </a:rPr>
              <a:t>Semana 3: Python, Conexão com Banco de Dados e GitHub</a:t>
            </a:r>
            <a:endParaRPr lang="pt-BR" b="1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7: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Primeiros Passos com Python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Apresentação da linguagem, sintaxe básica, variáveis, tipos de dados e funções.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Exercício: criação de scripts simples em Python.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8: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Conectando Python ao MySQL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Introdução a bibliotecas de conexão (</a:t>
            </a:r>
            <a:r>
              <a:rPr lang="pt-BR" b="0" i="0" u="none" strike="noStrike" dirty="0" err="1">
                <a:solidFill>
                  <a:srgbClr val="1B1C1D"/>
                </a:solidFill>
                <a:effectLst/>
                <a:latin typeface="Google Sans Text"/>
              </a:rPr>
              <a:t>mysql-connector-python</a:t>
            </a: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).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Exercício: criação de um script para se conectar e consultar dados no MySQL.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Aula 9: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O Projeto em Ação (CRUD) e GitHub</a:t>
            </a:r>
            <a:endParaRPr lang="pt-BR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/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Explicação do conceito de CRUD.</a:t>
            </a:r>
            <a:endParaRPr lang="pt-B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52450" lvl="1" fontAlgn="base">
              <a:spcAft>
                <a:spcPts val="600"/>
              </a:spcAft>
            </a:pP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Atividade: desenvolvimento das funções CRUD em Python.</a:t>
            </a:r>
          </a:p>
          <a:p>
            <a:pPr marL="552450" lvl="1" fontAlgn="base">
              <a:spcAft>
                <a:spcPts val="600"/>
              </a:spcAft>
            </a:pP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Fluxo de trabalho colaborativo no GitHub com </a:t>
            </a:r>
            <a:r>
              <a:rPr lang="pt-BR" b="0" i="1" u="none" strike="noStrike" dirty="0" err="1">
                <a:solidFill>
                  <a:srgbClr val="1B1C1D"/>
                </a:solidFill>
                <a:effectLst/>
                <a:latin typeface="Google Sans Text"/>
              </a:rPr>
              <a:t>branches</a:t>
            </a: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e </a:t>
            </a:r>
            <a:r>
              <a:rPr lang="pt-BR" b="0" i="1" u="none" strike="noStrike" dirty="0" err="1">
                <a:solidFill>
                  <a:srgbClr val="1B1C1D"/>
                </a:solidFill>
                <a:effectLst/>
                <a:latin typeface="Google Sans Text"/>
              </a:rPr>
              <a:t>pull</a:t>
            </a:r>
            <a:r>
              <a:rPr lang="pt-BR" b="0" i="1" u="none" strike="noStrike" dirty="0">
                <a:solidFill>
                  <a:srgbClr val="1B1C1D"/>
                </a:solidFill>
                <a:effectLst/>
                <a:latin typeface="Google Sans Text"/>
              </a:rPr>
              <a:t> </a:t>
            </a:r>
            <a:r>
              <a:rPr lang="pt-BR" b="0" i="1" u="none" strike="noStrike" dirty="0" err="1">
                <a:solidFill>
                  <a:srgbClr val="1B1C1D"/>
                </a:solidFill>
                <a:effectLst/>
                <a:latin typeface="Google Sans Text"/>
              </a:rPr>
              <a:t>requests</a:t>
            </a:r>
            <a:r>
              <a:rPr lang="pt-BR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3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5197-65CA-2936-34E2-4EB58AE56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CE63-35A4-947E-749A-A7758BAC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e Plano de Aulas Detalhado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2EE64-D426-D92C-EA9C-1AB0525C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Semana 4: Refinamento e Validação do Projeto</a:t>
            </a:r>
            <a:endParaRPr lang="pt-BR" sz="3600" b="1" dirty="0">
              <a:effectLst/>
            </a:endParaRPr>
          </a:p>
          <a:p>
            <a:pPr fontAlgn="base"/>
            <a:r>
              <a:rPr lang="pt-BR" b="1" dirty="0"/>
              <a:t>Aula 10:</a:t>
            </a:r>
            <a:r>
              <a:rPr lang="pt-BR" dirty="0"/>
              <a:t> Adicionando Funcionalidades</a:t>
            </a:r>
          </a:p>
          <a:p>
            <a:pPr lvl="1" fontAlgn="base"/>
            <a:r>
              <a:rPr lang="pt-BR" dirty="0"/>
              <a:t>Validação de dados e relacionamentos entre tabelas.</a:t>
            </a:r>
          </a:p>
          <a:p>
            <a:pPr lvl="1" fontAlgn="base"/>
            <a:r>
              <a:rPr lang="pt-BR" dirty="0"/>
              <a:t>Atividade: implementação de novas funcionalidades no projeto.</a:t>
            </a:r>
          </a:p>
          <a:p>
            <a:pPr fontAlgn="base"/>
            <a:r>
              <a:rPr lang="pt-BR" b="1" dirty="0"/>
              <a:t>Aula 11:</a:t>
            </a:r>
            <a:r>
              <a:rPr lang="pt-BR" dirty="0"/>
              <a:t> O Projeto em Produção (Rascunho da Apresentação)</a:t>
            </a:r>
          </a:p>
          <a:p>
            <a:pPr lvl="1" fontAlgn="base"/>
            <a:r>
              <a:rPr lang="pt-BR" dirty="0"/>
              <a:t>Destaque para a importância da documentação.</a:t>
            </a:r>
          </a:p>
          <a:p>
            <a:pPr lvl="1" fontAlgn="base"/>
            <a:r>
              <a:rPr lang="pt-BR" dirty="0"/>
              <a:t>Atividade: validação e testes do projeto.</a:t>
            </a:r>
          </a:p>
          <a:p>
            <a:pPr lvl="1" fontAlgn="base"/>
            <a:r>
              <a:rPr lang="pt-BR" dirty="0"/>
              <a:t>Preparação para a apresentação final.</a:t>
            </a:r>
          </a:p>
          <a:p>
            <a:pPr fontAlgn="base"/>
            <a:r>
              <a:rPr lang="pt-BR" b="1" dirty="0"/>
              <a:t>Aula 12:</a:t>
            </a:r>
            <a:r>
              <a:rPr lang="pt-BR" dirty="0"/>
              <a:t> Preparação Final</a:t>
            </a:r>
          </a:p>
          <a:p>
            <a:pPr lvl="1" fontAlgn="base"/>
            <a:r>
              <a:rPr lang="pt-BR" dirty="0"/>
              <a:t>Laboratório livre para ajustes finais nos projetos.</a:t>
            </a:r>
          </a:p>
          <a:p>
            <a:pPr lvl="1" fontAlgn="base"/>
            <a:r>
              <a:rPr lang="pt-BR" dirty="0"/>
              <a:t>Ensaio das apresentações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192956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B347-2775-C8B0-63F0-5677130B4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B155-1E35-EE0B-CAD8-CA35D598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e Plano de Aulas Detalhado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2C67F-C3BE-8736-DA24-575E0B92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Semana 5: Apresentação e Encerramento</a:t>
            </a:r>
            <a:endParaRPr lang="pt-BR" b="1" dirty="0">
              <a:effectLst/>
            </a:endParaRPr>
          </a:p>
          <a:p>
            <a:pPr fontAlgn="base"/>
            <a:r>
              <a:rPr lang="pt-BR" b="1" dirty="0"/>
              <a:t>Aula 13:</a:t>
            </a:r>
            <a:r>
              <a:rPr lang="pt-BR" dirty="0"/>
              <a:t> Apresentação dos Projetos (Parte 1)</a:t>
            </a:r>
          </a:p>
          <a:p>
            <a:pPr lvl="1" fontAlgn="base"/>
            <a:r>
              <a:rPr lang="pt-BR" dirty="0"/>
              <a:t>Avaliação prática e teórica dos projetos.</a:t>
            </a:r>
          </a:p>
          <a:p>
            <a:pPr fontAlgn="base"/>
            <a:r>
              <a:rPr lang="pt-BR" b="1" dirty="0"/>
              <a:t>Aula 14:</a:t>
            </a:r>
            <a:r>
              <a:rPr lang="pt-BR" dirty="0"/>
              <a:t> Apresentação dos Projetos (Parte 2)</a:t>
            </a:r>
          </a:p>
          <a:p>
            <a:pPr lvl="1" fontAlgn="base"/>
            <a:r>
              <a:rPr lang="pt-BR" dirty="0"/>
              <a:t>Conclusão das apresentações e feedback construtivo.</a:t>
            </a:r>
          </a:p>
          <a:p>
            <a:pPr fontAlgn="base"/>
            <a:r>
              <a:rPr lang="pt-BR" b="1" dirty="0"/>
              <a:t>Aula 15:</a:t>
            </a:r>
            <a:r>
              <a:rPr lang="pt-BR" dirty="0"/>
              <a:t> Conclusão da Disciplina</a:t>
            </a:r>
          </a:p>
          <a:p>
            <a:pPr lvl="1" fontAlgn="base"/>
            <a:r>
              <a:rPr lang="pt-BR" dirty="0"/>
              <a:t>Revisão geral dos principais tópicos.</a:t>
            </a:r>
          </a:p>
          <a:p>
            <a:pPr lvl="1" fontAlgn="base"/>
            <a:r>
              <a:rPr lang="pt-BR" dirty="0"/>
              <a:t>Mensagem de encerramento e encorajamento.</a:t>
            </a:r>
          </a:p>
        </p:txBody>
      </p:sp>
    </p:spTree>
    <p:extLst>
      <p:ext uri="{BB962C8B-B14F-4D97-AF65-F5344CB8AC3E}">
        <p14:creationId xmlns:p14="http://schemas.microsoft.com/office/powerpoint/2010/main" val="328595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54D98-11A7-DDA1-42CD-8FADF859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Instrumentos e Critérios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DBC43-775E-B365-E07D-6CEB7606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 avaliação será contínua e baseada em três momentos avaliativos, incluindo a </a:t>
            </a: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apresentação do projeto prático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e avaliações </a:t>
            </a: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teóricas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sobre os conceitos desenvolvidos. O aluno será considerado </a:t>
            </a:r>
            <a:r>
              <a:rPr lang="pt-BR" sz="2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apto</a:t>
            </a:r>
            <a:r>
              <a:rPr lang="pt-BR" sz="2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ao demonstrar o desenvolvimento das habilidades e competências exigidas neste plano de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87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2226E-7BD4-E545-5250-668493D4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noProof="0" dirty="0"/>
              <a:t>Ronald (o que me habilita?)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EC749A13-64BB-C82C-1340-66D23E6C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Ciências Militares – AMAN – Arma de Engenharia</a:t>
            </a:r>
          </a:p>
          <a:p>
            <a:r>
              <a:rPr lang="pt-BR" noProof="0" dirty="0"/>
              <a:t>Pós Graduado em Ciências Militares – EsAO</a:t>
            </a:r>
          </a:p>
          <a:p>
            <a:r>
              <a:rPr lang="pt-BR" noProof="0" dirty="0"/>
              <a:t>Acadêmico da UFF em Análise e desenvolvimento de Sistemas</a:t>
            </a:r>
          </a:p>
          <a:p>
            <a:r>
              <a:rPr lang="pt-BR" noProof="0" dirty="0"/>
              <a:t>Curso CS50: </a:t>
            </a:r>
            <a:r>
              <a:rPr lang="pt-BR" noProof="0" dirty="0" err="1"/>
              <a:t>Introduction</a:t>
            </a:r>
            <a:r>
              <a:rPr lang="pt-BR" noProof="0" dirty="0"/>
              <a:t> </a:t>
            </a:r>
            <a:r>
              <a:rPr lang="pt-BR" noProof="0" dirty="0" err="1"/>
              <a:t>to</a:t>
            </a:r>
            <a:r>
              <a:rPr lang="pt-BR" noProof="0" dirty="0"/>
              <a:t> Computer Science – Harvard </a:t>
            </a:r>
            <a:r>
              <a:rPr lang="pt-BR" noProof="0" dirty="0" err="1"/>
              <a:t>University</a:t>
            </a:r>
            <a:endParaRPr lang="pt-BR" noProof="0" dirty="0"/>
          </a:p>
          <a:p>
            <a:r>
              <a:rPr lang="pt-BR" noProof="0" dirty="0"/>
              <a:t>Pós Graduação em Engenharia de Software – PUC-RJ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14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esenho de um guarda-chuva&#10;&#10;O conteúdo gerado por IA pode estar incorreto.">
            <a:extLst>
              <a:ext uri="{FF2B5EF4-FFF2-40B4-BE49-F238E27FC236}">
                <a16:creationId xmlns:a16="http://schemas.microsoft.com/office/drawing/2014/main" id="{EB95964E-E910-F855-15E6-59C773B90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018"/>
            <a:ext cx="12192000" cy="9144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2F321-33B8-FB9D-32CE-A377E37A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noProof="0" dirty="0"/>
              <a:t>Análise de Sistemas</a:t>
            </a:r>
          </a:p>
        </p:txBody>
      </p:sp>
    </p:spTree>
    <p:extLst>
      <p:ext uri="{BB962C8B-B14F-4D97-AF65-F5344CB8AC3E}">
        <p14:creationId xmlns:p14="http://schemas.microsoft.com/office/powerpoint/2010/main" val="2446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8FFB-F431-B6CC-B11E-B4F2F419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5CEFD-606C-8989-EACD-5838A857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Identificação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EDE393F-6148-9A6B-B20C-18AF947F68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noProof="0" dirty="0"/>
              <a:t>Curso:</a:t>
            </a:r>
            <a:r>
              <a:rPr lang="pt-BR" noProof="0" dirty="0"/>
              <a:t> Técnico em Informática</a:t>
            </a:r>
          </a:p>
          <a:p>
            <a:pPr fontAlgn="base"/>
            <a:r>
              <a:rPr lang="pt-BR" b="1" noProof="0" dirty="0"/>
              <a:t>Componente Curricular:</a:t>
            </a:r>
            <a:r>
              <a:rPr lang="pt-BR" noProof="0" dirty="0"/>
              <a:t> Análise de Sistemas</a:t>
            </a:r>
          </a:p>
          <a:p>
            <a:pPr fontAlgn="base"/>
            <a:r>
              <a:rPr lang="pt-BR" b="1" noProof="0" dirty="0"/>
              <a:t>Professor:</a:t>
            </a:r>
            <a:r>
              <a:rPr lang="pt-BR" noProof="0" dirty="0"/>
              <a:t> RONALD</a:t>
            </a:r>
          </a:p>
          <a:p>
            <a:pPr fontAlgn="base"/>
            <a:r>
              <a:rPr lang="pt-BR" b="1" noProof="0" dirty="0"/>
              <a:t>Carga Horária Total:</a:t>
            </a:r>
            <a:r>
              <a:rPr lang="pt-BR" noProof="0" dirty="0"/>
              <a:t> 60 horas-aula</a:t>
            </a:r>
          </a:p>
          <a:p>
            <a:r>
              <a:rPr lang="pt-BR" b="1" noProof="0" dirty="0"/>
              <a:t>Período:</a:t>
            </a:r>
            <a:r>
              <a:rPr lang="pt-BR" noProof="0" dirty="0"/>
              <a:t> 11/09/2025 a 16/10/2025</a:t>
            </a:r>
          </a:p>
        </p:txBody>
      </p:sp>
    </p:spTree>
    <p:extLst>
      <p:ext uri="{BB962C8B-B14F-4D97-AF65-F5344CB8AC3E}">
        <p14:creationId xmlns:p14="http://schemas.microsoft.com/office/powerpoint/2010/main" val="165951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C2131-68EC-F363-10FC-D6F5B309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Despertar (o que me trouxe até aqui?)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315F2-A26C-BB33-9828-2E7E64F8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2010</a:t>
            </a:r>
          </a:p>
          <a:p>
            <a:r>
              <a:rPr lang="pt-BR" noProof="0" dirty="0"/>
              <a:t>Necessidade de solucionar um problema</a:t>
            </a:r>
          </a:p>
          <a:p>
            <a:r>
              <a:rPr lang="pt-BR" noProof="0" dirty="0"/>
              <a:t>Curiosidade – como os outros conseguiam?</a:t>
            </a:r>
          </a:p>
          <a:p>
            <a:r>
              <a:rPr lang="pt-BR" noProof="0" dirty="0"/>
              <a:t>Autodidata</a:t>
            </a:r>
          </a:p>
          <a:p>
            <a:r>
              <a:rPr lang="pt-BR" noProof="0" dirty="0"/>
              <a:t>Microsoft Access (Programa Gestão Base Dados)</a:t>
            </a:r>
          </a:p>
          <a:p>
            <a:pPr lvl="1"/>
            <a:r>
              <a:rPr lang="pt-BR" noProof="0" dirty="0"/>
              <a:t>Primeiro desafio</a:t>
            </a:r>
          </a:p>
          <a:p>
            <a:pPr lvl="1"/>
            <a:r>
              <a:rPr lang="pt-BR" noProof="0" dirty="0"/>
              <a:t>Sistema fechado, difícil de escalar</a:t>
            </a:r>
          </a:p>
          <a:p>
            <a:r>
              <a:rPr lang="pt-BR" noProof="0" dirty="0"/>
              <a:t>PHP</a:t>
            </a:r>
          </a:p>
          <a:p>
            <a:r>
              <a:rPr lang="pt-BR" noProof="0" dirty="0"/>
              <a:t>Conceitos de Formulário, Banco de Dados e Relatório</a:t>
            </a:r>
          </a:p>
        </p:txBody>
      </p:sp>
    </p:spTree>
    <p:extLst>
      <p:ext uri="{BB962C8B-B14F-4D97-AF65-F5344CB8AC3E}">
        <p14:creationId xmlns:p14="http://schemas.microsoft.com/office/powerpoint/2010/main" val="67140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9DCFF-09FD-28AD-C196-732A6BA8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Quem são vocês?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B8A0C-3B02-E299-940A-53FBE466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O que os trouxe até aqui?</a:t>
            </a:r>
          </a:p>
        </p:txBody>
      </p:sp>
    </p:spTree>
    <p:extLst>
      <p:ext uri="{BB962C8B-B14F-4D97-AF65-F5344CB8AC3E}">
        <p14:creationId xmlns:p14="http://schemas.microsoft.com/office/powerpoint/2010/main" val="38321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FE8BA-EE0C-8A8E-9088-CCAF038A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O quê veremos no curso?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4798AB-244D-FEB4-0160-43CA94A0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229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7243-7E71-3588-C84F-7EE8B5C1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Competências e Bases Tecnológicas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46A50-0DE5-9D57-4C59-5617B838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Aft>
                <a:spcPts val="1200"/>
              </a:spcAft>
              <a:buNone/>
            </a:pPr>
            <a:r>
              <a:rPr lang="pt-BR" sz="2800" b="0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O objetivo principal é capacitar o aluno a </a:t>
            </a:r>
            <a:r>
              <a:rPr lang="pt-BR" sz="2800" b="1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identificar os processos de análise de sistemas</a:t>
            </a:r>
            <a:r>
              <a:rPr lang="pt-BR" sz="2800" b="0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 e </a:t>
            </a:r>
            <a:r>
              <a:rPr lang="pt-BR" sz="2800" b="1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implementar um projeto de sistema</a:t>
            </a:r>
            <a:r>
              <a:rPr lang="pt-BR" sz="2800" b="0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 com ênfase em </a:t>
            </a:r>
            <a:r>
              <a:rPr lang="pt-BR" sz="2800" b="1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Sistemas Gerenciadores de Bancos de Dados (SGBD)</a:t>
            </a:r>
            <a:r>
              <a:rPr lang="pt-BR" sz="2800" b="0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.</a:t>
            </a:r>
            <a:endParaRPr lang="pt-BR" b="0" noProof="0" dirty="0">
              <a:effectLst/>
            </a:endParaRPr>
          </a:p>
          <a:p>
            <a:pPr>
              <a:buNone/>
            </a:pPr>
            <a:br>
              <a:rPr lang="pt-BR" noProof="0" dirty="0"/>
            </a:b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59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B98B5-A5FA-242C-626C-A00F11C2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As bases tecnológicas abordadas incluem:</a:t>
            </a:r>
            <a:br>
              <a:rPr lang="pt-BR" noProof="0" dirty="0"/>
            </a:b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24CB9B-7629-7813-04E5-02CA362B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Análise de sistemas e suas características.</a:t>
            </a:r>
          </a:p>
          <a:p>
            <a:r>
              <a:rPr lang="pt-BR" noProof="0" dirty="0"/>
              <a:t>Relação entre o analista e o usuário.</a:t>
            </a:r>
          </a:p>
          <a:p>
            <a:r>
              <a:rPr lang="pt-BR" noProof="0" dirty="0"/>
              <a:t>Análise e projeto de sistemas.</a:t>
            </a:r>
          </a:p>
          <a:p>
            <a:r>
              <a:rPr lang="pt-BR" noProof="0" dirty="0"/>
              <a:t>Modelagem lógica e prática de dados.</a:t>
            </a:r>
          </a:p>
          <a:p>
            <a:r>
              <a:rPr lang="pt-BR" noProof="0" dirty="0"/>
              <a:t>Sistemas Gerenciadores de Bancos de Dados (SGBD).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564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DF5-0ED6-481D-F4B6-934E1AA0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Metodologia (Como fazer?)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F362F-0D34-AED4-BC14-FFB125A5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Aft>
                <a:spcPts val="1200"/>
              </a:spcAft>
              <a:buNone/>
            </a:pPr>
            <a:r>
              <a:rPr lang="pt-BR" sz="2800" b="0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A disciplina será conduzida em um laboratório de informática, com a metodologia focada na prática e no desenvolvimento de um </a:t>
            </a:r>
            <a:r>
              <a:rPr lang="pt-BR" sz="2800" b="1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projeto real</a:t>
            </a:r>
            <a:r>
              <a:rPr lang="pt-BR" sz="2800" b="0" i="0" u="none" strike="noStrike" noProof="0" dirty="0">
                <a:solidFill>
                  <a:srgbClr val="1B1C1D"/>
                </a:solidFill>
                <a:effectLst/>
                <a:latin typeface="Google Sans Text"/>
              </a:rPr>
              <a:t> que será construído e evoluído ao longo das cinco semanas. A abordagem será progressiva, unindo teoria e prática em cada aula.</a:t>
            </a:r>
            <a:endParaRPr lang="pt-BR" b="0" noProof="0" dirty="0">
              <a:effectLst/>
            </a:endParaRPr>
          </a:p>
          <a:p>
            <a:pPr>
              <a:buNone/>
            </a:pPr>
            <a:br>
              <a:rPr lang="pt-BR" noProof="0" dirty="0"/>
            </a:b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0887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890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Google Sans</vt:lpstr>
      <vt:lpstr>Google Sans Text</vt:lpstr>
      <vt:lpstr>Tema do Office</vt:lpstr>
      <vt:lpstr>Apresentação do PowerPoint</vt:lpstr>
      <vt:lpstr>Análise de Sistemas</vt:lpstr>
      <vt:lpstr>Identificação</vt:lpstr>
      <vt:lpstr>Despertar (o que me trouxe até aqui?)</vt:lpstr>
      <vt:lpstr>Quem são vocês?</vt:lpstr>
      <vt:lpstr>O quê veremos no curso?</vt:lpstr>
      <vt:lpstr>Competências e Bases Tecnológicas</vt:lpstr>
      <vt:lpstr>As bases tecnológicas abordadas incluem: </vt:lpstr>
      <vt:lpstr>Metodologia (Como fazer?)</vt:lpstr>
      <vt:lpstr>As ferramentas utilizadas serão</vt:lpstr>
      <vt:lpstr>Cronograma e Plano de Aulas Detalhado</vt:lpstr>
      <vt:lpstr>Cronograma e Plano de Aulas Detalhado</vt:lpstr>
      <vt:lpstr>Cronograma e Plano de Aulas Detalhado</vt:lpstr>
      <vt:lpstr>Cronograma e Plano de Aulas Detalhado</vt:lpstr>
      <vt:lpstr>Cronograma e Plano de Aulas Detalhado</vt:lpstr>
      <vt:lpstr>Instrumentos e Critérios de Avaliação</vt:lpstr>
      <vt:lpstr>Ronald (o que me habilita?)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Ronald Pedra</dc:creator>
  <cp:lastModifiedBy>Ronald Pedra</cp:lastModifiedBy>
  <cp:revision>1</cp:revision>
  <dcterms:created xsi:type="dcterms:W3CDTF">2025-09-10T01:29:09Z</dcterms:created>
  <dcterms:modified xsi:type="dcterms:W3CDTF">2025-09-10T03:32:16Z</dcterms:modified>
</cp:coreProperties>
</file>