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59" r:id="rId3"/>
    <p:sldId id="264" r:id="rId4"/>
    <p:sldId id="297" r:id="rId5"/>
    <p:sldId id="298" r:id="rId6"/>
    <p:sldId id="299" r:id="rId7"/>
    <p:sldId id="300" r:id="rId8"/>
    <p:sldId id="301" r:id="rId9"/>
    <p:sldId id="302" r:id="rId10"/>
    <p:sldId id="303" r:id="rId11"/>
    <p:sldId id="261" r:id="rId12"/>
    <p:sldId id="278" r:id="rId13"/>
  </p:sldIdLst>
  <p:sldSz cx="9144000" cy="5143500" type="screen16x9"/>
  <p:notesSz cx="6858000" cy="9144000"/>
  <p:embeddedFontLst>
    <p:embeddedFont>
      <p:font typeface="Maven Pro" charset="0"/>
      <p:regular r:id="rId15"/>
      <p:bold r:id="rId16"/>
    </p:embeddedFont>
    <p:embeddedFont>
      <p:font typeface="Share Tech" charset="0"/>
      <p:regular r:id="rId17"/>
    </p:embeddedFont>
    <p:embeddedFont>
      <p:font typeface="Fira Sans Condensed Medium" charset="0"/>
      <p:regular r:id="rId18"/>
      <p:bold r:id="rId19"/>
      <p:italic r:id="rId20"/>
      <p:boldItalic r:id="rId21"/>
    </p:embeddedFont>
    <p:embeddedFont>
      <p:font typeface="Fira Sans Extra Condensed Medium"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7DBB4D8-3994-4EA9-941B-F83AD5A85DC7}">
  <a:tblStyle styleId="{C7DBB4D8-3994-4EA9-941B-F83AD5A85D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89" d="100"/>
          <a:sy n="89" d="100"/>
        </p:scale>
        <p:origin x="-852" y="-3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67299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63" r:id="rId5"/>
    <p:sldLayoutId id="2147483665"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2051720" y="1347102"/>
            <a:ext cx="5043097" cy="792600"/>
          </a:xfrm>
          <a:prstGeom prst="rect">
            <a:avLst/>
          </a:prstGeom>
        </p:spPr>
        <p:txBody>
          <a:bodyPr spcFirstLastPara="1" wrap="square" lIns="91425" tIns="91425" rIns="91425" bIns="91425" anchor="t" anchorCtr="0">
            <a:noAutofit/>
          </a:bodyPr>
          <a:lstStyle/>
          <a:p>
            <a:pPr marL="0" lvl="0" indent="0"/>
            <a:r>
              <a:rPr lang="es-ES" sz="2800" b="1" dirty="0" smtClean="0"/>
              <a:t>Acciones </a:t>
            </a:r>
            <a:r>
              <a:rPr lang="es-ES" sz="2800" b="1" dirty="0"/>
              <a:t>de personal en un</a:t>
            </a:r>
          </a:p>
          <a:p>
            <a:pPr marL="0" lvl="0" indent="0"/>
            <a:r>
              <a:rPr lang="es-ES" sz="2800" b="1" dirty="0"/>
              <a:t>sistema de Recurso Humanos</a:t>
            </a:r>
            <a:endParaRPr sz="2800" b="1" dirty="0"/>
          </a:p>
        </p:txBody>
      </p:sp>
      <p:sp>
        <p:nvSpPr>
          <p:cNvPr id="435" name="Google Shape;435;p25"/>
          <p:cNvSpPr txBox="1">
            <a:spLocks noGrp="1"/>
          </p:cNvSpPr>
          <p:nvPr>
            <p:ph type="ctrTitle"/>
          </p:nvPr>
        </p:nvSpPr>
        <p:spPr>
          <a:xfrm>
            <a:off x="1547664" y="447770"/>
            <a:ext cx="6020700" cy="11878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800" dirty="0" smtClean="0"/>
              <a:t>CASO DE USO</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434;p25"/>
          <p:cNvSpPr txBox="1">
            <a:spLocks/>
          </p:cNvSpPr>
          <p:nvPr/>
        </p:nvSpPr>
        <p:spPr>
          <a:xfrm>
            <a:off x="2411760" y="3435846"/>
            <a:ext cx="4181035"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s-ES" sz="2400" b="1" dirty="0" smtClean="0"/>
              <a:t>Grupo No.1</a:t>
            </a:r>
            <a:endParaRPr lang="es-ES" sz="2400" b="1" dirty="0"/>
          </a:p>
        </p:txBody>
      </p:sp>
      <p:sp>
        <p:nvSpPr>
          <p:cNvPr id="2" name="1 Rectángulo"/>
          <p:cNvSpPr/>
          <p:nvPr/>
        </p:nvSpPr>
        <p:spPr>
          <a:xfrm>
            <a:off x="2275175" y="4011910"/>
            <a:ext cx="4572000" cy="830997"/>
          </a:xfrm>
          <a:prstGeom prst="rect">
            <a:avLst/>
          </a:prstGeom>
        </p:spPr>
        <p:txBody>
          <a:bodyPr>
            <a:spAutoFit/>
          </a:bodyPr>
          <a:lstStyle/>
          <a:p>
            <a:pPr algn="ctr"/>
            <a:r>
              <a:rPr lang="es-ES" sz="1600" b="1" dirty="0">
                <a:solidFill>
                  <a:schemeClr val="bg1"/>
                </a:solidFill>
              </a:rPr>
              <a:t>Chester Jaret Martínez Ramírez</a:t>
            </a:r>
            <a:r>
              <a:rPr lang="es-ES" sz="1600" b="1" dirty="0" smtClean="0">
                <a:solidFill>
                  <a:schemeClr val="bg1"/>
                </a:solidFill>
              </a:rPr>
              <a:t>, </a:t>
            </a:r>
            <a:r>
              <a:rPr lang="es-ES" sz="1600" b="1" dirty="0">
                <a:solidFill>
                  <a:schemeClr val="bg1"/>
                </a:solidFill>
              </a:rPr>
              <a:t>Leonardo issaias Herasme </a:t>
            </a:r>
            <a:r>
              <a:rPr lang="es-ES" sz="1600" b="1" dirty="0" smtClean="0">
                <a:solidFill>
                  <a:schemeClr val="bg1"/>
                </a:solidFill>
              </a:rPr>
              <a:t>Santin</a:t>
            </a:r>
            <a:r>
              <a:rPr lang="es-ES" sz="1600" b="1" dirty="0">
                <a:solidFill>
                  <a:schemeClr val="bg1"/>
                </a:solidFill>
              </a:rPr>
              <a:t> </a:t>
            </a:r>
            <a:r>
              <a:rPr lang="es-ES" sz="1600" b="1" dirty="0" smtClean="0">
                <a:solidFill>
                  <a:schemeClr val="bg1"/>
                </a:solidFill>
              </a:rPr>
              <a:t>y </a:t>
            </a:r>
            <a:r>
              <a:rPr lang="es-ES" sz="1600" b="1" dirty="0">
                <a:solidFill>
                  <a:schemeClr val="bg1"/>
                </a:solidFill>
              </a:rPr>
              <a:t>Ronald </a:t>
            </a:r>
            <a:r>
              <a:rPr lang="es-ES" sz="1600" b="1" dirty="0" smtClean="0">
                <a:solidFill>
                  <a:schemeClr val="bg1"/>
                </a:solidFill>
              </a:rPr>
              <a:t>Ramón </a:t>
            </a:r>
            <a:r>
              <a:rPr lang="es-ES" sz="1600" b="1" dirty="0">
                <a:solidFill>
                  <a:schemeClr val="bg1"/>
                </a:solidFill>
              </a:rPr>
              <a:t>Ambroise </a:t>
            </a:r>
            <a:r>
              <a:rPr lang="es-ES" sz="1600" b="1" dirty="0" smtClean="0">
                <a:solidFill>
                  <a:schemeClr val="bg1"/>
                </a:solidFill>
              </a:rPr>
              <a:t>Sánchez</a:t>
            </a:r>
            <a:endParaRPr lang="es-ES" sz="1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6512" y="339502"/>
            <a:ext cx="5292079" cy="2592288"/>
          </a:xfrm>
        </p:spPr>
        <p:txBody>
          <a:bodyPr/>
          <a:lstStyle/>
          <a:p>
            <a:pPr algn="just" fontAlgn="base"/>
            <a:endParaRPr lang="es-ES" sz="2000" dirty="0"/>
          </a:p>
          <a:p>
            <a:pPr algn="just"/>
            <a:r>
              <a:rPr lang="es-ES" sz="2000" dirty="0" smtClean="0"/>
              <a:t>	</a:t>
            </a:r>
            <a:endParaRPr lang="es-ES" sz="2000" dirty="0"/>
          </a:p>
        </p:txBody>
      </p:sp>
      <p:sp>
        <p:nvSpPr>
          <p:cNvPr id="2" name="1 Rectángulo"/>
          <p:cNvSpPr/>
          <p:nvPr/>
        </p:nvSpPr>
        <p:spPr>
          <a:xfrm>
            <a:off x="107504" y="555526"/>
            <a:ext cx="4320480" cy="3785652"/>
          </a:xfrm>
          <a:prstGeom prst="rect">
            <a:avLst/>
          </a:prstGeom>
        </p:spPr>
        <p:txBody>
          <a:bodyPr wrap="square">
            <a:spAutoFit/>
          </a:bodyPr>
          <a:lstStyle/>
          <a:p>
            <a:pPr algn="just"/>
            <a:r>
              <a:rPr lang="es-ES" sz="2400" dirty="0">
                <a:solidFill>
                  <a:schemeClr val="lt1"/>
                </a:solidFill>
                <a:latin typeface="Maven Pro"/>
                <a:ea typeface="Maven Pro"/>
                <a:cs typeface="Maven Pro"/>
                <a:sym typeface="Maven Pro"/>
              </a:rPr>
              <a:t>Identificamos </a:t>
            </a:r>
            <a:r>
              <a:rPr lang="es-ES" sz="2400" b="1" dirty="0">
                <a:solidFill>
                  <a:schemeClr val="lt1"/>
                </a:solidFill>
                <a:latin typeface="Maven Pro"/>
                <a:ea typeface="Maven Pro"/>
                <a:cs typeface="Maven Pro"/>
                <a:sym typeface="Maven Pro"/>
              </a:rPr>
              <a:t>4 Actores Principales </a:t>
            </a:r>
            <a:r>
              <a:rPr lang="es-ES" sz="2400" dirty="0">
                <a:solidFill>
                  <a:schemeClr val="lt1"/>
                </a:solidFill>
                <a:latin typeface="Maven Pro"/>
                <a:ea typeface="Maven Pro"/>
                <a:cs typeface="Maven Pro"/>
                <a:sym typeface="Maven Pro"/>
              </a:rPr>
              <a:t>que serán planteados en el caso de uso y sus escenarios frente al sistema. Estos actores son</a:t>
            </a:r>
            <a:r>
              <a:rPr lang="es-ES" sz="2400" dirty="0" smtClean="0">
                <a:solidFill>
                  <a:schemeClr val="lt1"/>
                </a:solidFill>
                <a:latin typeface="Maven Pro"/>
                <a:ea typeface="Maven Pro"/>
                <a:cs typeface="Maven Pro"/>
                <a:sym typeface="Maven Pro"/>
              </a:rPr>
              <a:t>:</a:t>
            </a:r>
          </a:p>
          <a:p>
            <a:pPr algn="just"/>
            <a:endParaRPr lang="es-ES" sz="2400" b="1" dirty="0">
              <a:solidFill>
                <a:schemeClr val="lt1"/>
              </a:solidFill>
              <a:latin typeface="Maven Pro"/>
              <a:ea typeface="Maven Pro"/>
              <a:cs typeface="Maven Pro"/>
              <a:sym typeface="Maven Pro"/>
            </a:endParaRPr>
          </a:p>
          <a:p>
            <a:pPr algn="just"/>
            <a:r>
              <a:rPr lang="es-ES" sz="2400" b="1" dirty="0" smtClean="0">
                <a:solidFill>
                  <a:schemeClr val="lt1"/>
                </a:solidFill>
                <a:latin typeface="Maven Pro"/>
                <a:ea typeface="Maven Pro"/>
                <a:cs typeface="Maven Pro"/>
                <a:sym typeface="Maven Pro"/>
              </a:rPr>
              <a:t>1-Administrador </a:t>
            </a:r>
            <a:r>
              <a:rPr lang="es-ES" sz="2400" b="1" dirty="0">
                <a:solidFill>
                  <a:schemeClr val="lt1"/>
                </a:solidFill>
                <a:latin typeface="Maven Pro"/>
                <a:ea typeface="Maven Pro"/>
                <a:cs typeface="Maven Pro"/>
                <a:sym typeface="Maven Pro"/>
              </a:rPr>
              <a:t>(Gerente).</a:t>
            </a:r>
          </a:p>
          <a:p>
            <a:pPr algn="just"/>
            <a:r>
              <a:rPr lang="es-ES" sz="2400" b="1" dirty="0" smtClean="0">
                <a:solidFill>
                  <a:schemeClr val="lt1"/>
                </a:solidFill>
                <a:latin typeface="Maven Pro"/>
                <a:ea typeface="Maven Pro"/>
                <a:cs typeface="Maven Pro"/>
                <a:sym typeface="Maven Pro"/>
              </a:rPr>
              <a:t>2-Abogado</a:t>
            </a:r>
            <a:r>
              <a:rPr lang="es-ES" sz="2400" b="1" dirty="0">
                <a:solidFill>
                  <a:schemeClr val="lt1"/>
                </a:solidFill>
                <a:latin typeface="Maven Pro"/>
                <a:ea typeface="Maven Pro"/>
                <a:cs typeface="Maven Pro"/>
                <a:sym typeface="Maven Pro"/>
              </a:rPr>
              <a:t>.</a:t>
            </a:r>
          </a:p>
          <a:p>
            <a:pPr algn="just"/>
            <a:r>
              <a:rPr lang="es-ES" sz="2400" b="1" dirty="0" smtClean="0">
                <a:solidFill>
                  <a:schemeClr val="lt1"/>
                </a:solidFill>
                <a:latin typeface="Maven Pro"/>
                <a:ea typeface="Maven Pro"/>
                <a:cs typeface="Maven Pro"/>
                <a:sym typeface="Maven Pro"/>
              </a:rPr>
              <a:t>3-Psicólogo</a:t>
            </a:r>
            <a:r>
              <a:rPr lang="es-ES" sz="2400" b="1" dirty="0">
                <a:solidFill>
                  <a:schemeClr val="lt1"/>
                </a:solidFill>
                <a:latin typeface="Maven Pro"/>
                <a:ea typeface="Maven Pro"/>
                <a:cs typeface="Maven Pro"/>
                <a:sym typeface="Maven Pro"/>
              </a:rPr>
              <a:t>.</a:t>
            </a:r>
          </a:p>
          <a:p>
            <a:pPr algn="just"/>
            <a:r>
              <a:rPr lang="es-ES" sz="2400" b="1" dirty="0" smtClean="0">
                <a:solidFill>
                  <a:schemeClr val="lt1"/>
                </a:solidFill>
                <a:latin typeface="Maven Pro"/>
                <a:ea typeface="Maven Pro"/>
                <a:cs typeface="Maven Pro"/>
                <a:sym typeface="Maven Pro"/>
              </a:rPr>
              <a:t>4-Comunicador </a:t>
            </a:r>
            <a:r>
              <a:rPr lang="es-ES" sz="2400" b="1" dirty="0">
                <a:solidFill>
                  <a:schemeClr val="lt1"/>
                </a:solidFill>
                <a:latin typeface="Maven Pro"/>
                <a:ea typeface="Maven Pro"/>
                <a:cs typeface="Maven Pro"/>
                <a:sym typeface="Maven Pro"/>
              </a:rPr>
              <a:t>Interno</a:t>
            </a:r>
            <a:r>
              <a:rPr lang="es-ES" sz="2000" b="1" dirty="0">
                <a:solidFill>
                  <a:schemeClr val="lt1"/>
                </a:solidFill>
                <a:latin typeface="Maven Pro"/>
                <a:ea typeface="Maven Pro"/>
                <a:cs typeface="Maven Pro"/>
                <a:sym typeface="Maven Pro"/>
              </a:rPr>
              <a:t>.</a:t>
            </a:r>
            <a:endParaRPr lang="es-ES" sz="2000" b="1" dirty="0">
              <a:solidFill>
                <a:schemeClr val="lt1"/>
              </a:solidFill>
              <a:latin typeface="Maven Pro"/>
              <a:ea typeface="Maven Pro"/>
              <a:cs typeface="Maven Pro"/>
              <a:sym typeface="Maven Pro"/>
            </a:endParaRPr>
          </a:p>
        </p:txBody>
      </p:sp>
      <p:grpSp>
        <p:nvGrpSpPr>
          <p:cNvPr id="4" name="3 Grupo"/>
          <p:cNvGrpSpPr/>
          <p:nvPr/>
        </p:nvGrpSpPr>
        <p:grpSpPr>
          <a:xfrm>
            <a:off x="4572000" y="927870"/>
            <a:ext cx="4183668" cy="3012032"/>
            <a:chOff x="4716016" y="554329"/>
            <a:chExt cx="4183668" cy="3012032"/>
          </a:xfrm>
        </p:grpSpPr>
        <p:pic>
          <p:nvPicPr>
            <p:cNvPr id="7170" name="Picture 2" descr="El papel del administrador tiene que cambiar de estas maneras clav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555526"/>
              <a:ext cx="215351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bogado de oficio - Qué es, definición y concepto | Econom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1995686"/>
              <a:ext cx="2153510" cy="157067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lustración De Psicología - Rompecabezas Trabajo En Equipo, HD Png Download  , Transparent Png Image - PNGi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526" y="554329"/>
              <a:ext cx="2030158" cy="1441357"/>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ndrea by alopezs42 on emaze"/>
            <p:cNvPicPr>
              <a:picLocks noChangeAspect="1" noChangeArrowheads="1"/>
            </p:cNvPicPr>
            <p:nvPr/>
          </p:nvPicPr>
          <p:blipFill rotWithShape="1">
            <a:blip r:embed="rId5">
              <a:extLst>
                <a:ext uri="{28A0092B-C50C-407E-A947-70E740481C1C}">
                  <a14:useLocalDpi xmlns:a14="http://schemas.microsoft.com/office/drawing/2010/main" val="0"/>
                </a:ext>
              </a:extLst>
            </a:blip>
            <a:srcRect l="18997" r="16259"/>
            <a:stretch/>
          </p:blipFill>
          <p:spPr bwMode="auto">
            <a:xfrm>
              <a:off x="6869526" y="1995685"/>
              <a:ext cx="2030158" cy="15706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829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0"/>
          <p:cNvSpPr txBox="1">
            <a:spLocks noGrp="1"/>
          </p:cNvSpPr>
          <p:nvPr>
            <p:ph type="ctrTitle" idx="2"/>
          </p:nvPr>
        </p:nvSpPr>
        <p:spPr>
          <a:xfrm>
            <a:off x="4716016" y="113159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Psicologo</a:t>
            </a:r>
            <a:endParaRPr dirty="0"/>
          </a:p>
        </p:txBody>
      </p:sp>
      <p:sp>
        <p:nvSpPr>
          <p:cNvPr id="602" name="Google Shape;602;p30"/>
          <p:cNvSpPr txBox="1">
            <a:spLocks noGrp="1"/>
          </p:cNvSpPr>
          <p:nvPr>
            <p:ph type="ctrTitle" idx="4"/>
          </p:nvPr>
        </p:nvSpPr>
        <p:spPr>
          <a:xfrm>
            <a:off x="3131840" y="3723878"/>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Abogado</a:t>
            </a:r>
            <a:endParaRPr dirty="0"/>
          </a:p>
        </p:txBody>
      </p:sp>
      <p:sp>
        <p:nvSpPr>
          <p:cNvPr id="604" name="Google Shape;604;p30"/>
          <p:cNvSpPr txBox="1">
            <a:spLocks noGrp="1"/>
          </p:cNvSpPr>
          <p:nvPr>
            <p:ph type="ctrTitle"/>
          </p:nvPr>
        </p:nvSpPr>
        <p:spPr>
          <a:xfrm>
            <a:off x="3194756" y="1134962"/>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Administrador</a:t>
            </a:r>
            <a:endParaRPr dirty="0"/>
          </a:p>
        </p:txBody>
      </p:sp>
      <p:sp>
        <p:nvSpPr>
          <p:cNvPr id="607" name="Google Shape;607;p30"/>
          <p:cNvSpPr txBox="1">
            <a:spLocks noGrp="1"/>
          </p:cNvSpPr>
          <p:nvPr>
            <p:ph type="subTitle" idx="5"/>
          </p:nvPr>
        </p:nvSpPr>
        <p:spPr>
          <a:xfrm>
            <a:off x="430606" y="597129"/>
            <a:ext cx="2053162" cy="1542573"/>
          </a:xfrm>
          <a:prstGeom prst="rect">
            <a:avLst/>
          </a:prstGeom>
          <a:solidFill>
            <a:srgbClr val="000000"/>
          </a:solidFill>
          <a:ln w="76200">
            <a:solidFill>
              <a:srgbClr val="000000"/>
            </a:solidFill>
          </a:ln>
        </p:spPr>
        <p:txBody>
          <a:bodyPr spcFirstLastPara="1" wrap="square" lIns="91425" tIns="91425" rIns="91425" bIns="91425" anchor="t" anchorCtr="0">
            <a:noAutofit/>
          </a:bodyPr>
          <a:lstStyle/>
          <a:p>
            <a:pPr marL="0" lvl="0" indent="0" algn="just"/>
            <a:r>
              <a:rPr lang="es-ES" sz="1100" b="1" dirty="0" smtClean="0"/>
              <a:t>Administrar </a:t>
            </a:r>
            <a:r>
              <a:rPr lang="es-ES" sz="1100" b="1" dirty="0"/>
              <a:t>todos los recursos de la empresa correspondientes a su departamento, mantener y velar por la sana convivencia de los diferentes departamentos y colaboradores.</a:t>
            </a:r>
            <a:endParaRPr sz="1100" b="1" dirty="0"/>
          </a:p>
        </p:txBody>
      </p:sp>
      <p:sp>
        <p:nvSpPr>
          <p:cNvPr id="608" name="Google Shape;608;p30"/>
          <p:cNvSpPr txBox="1">
            <a:spLocks noGrp="1"/>
          </p:cNvSpPr>
          <p:nvPr>
            <p:ph type="ctrTitle" idx="6"/>
          </p:nvPr>
        </p:nvSpPr>
        <p:spPr>
          <a:xfrm>
            <a:off x="4706924" y="4011910"/>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Comunicador interno</a:t>
            </a:r>
            <a:endParaRPr dirty="0"/>
          </a:p>
        </p:txBody>
      </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55 Grupo"/>
          <p:cNvGrpSpPr/>
          <p:nvPr/>
        </p:nvGrpSpPr>
        <p:grpSpPr>
          <a:xfrm>
            <a:off x="3347864" y="1693551"/>
            <a:ext cx="3079147" cy="2291354"/>
            <a:chOff x="4716016" y="554329"/>
            <a:chExt cx="4183668" cy="3012032"/>
          </a:xfrm>
        </p:grpSpPr>
        <p:pic>
          <p:nvPicPr>
            <p:cNvPr id="57" name="Picture 2" descr="El papel del administrador tiene que cambiar de estas maneras cla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555526"/>
              <a:ext cx="2153510"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Abogado de oficio - Qué es, definición y concepto | Econom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1995686"/>
              <a:ext cx="2153510" cy="157067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6" descr="Ilustración De Psicología - Rompecabezas Trabajo En Equipo, HD Png Download  , Transparent Png Image - PNGi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9526" y="554329"/>
              <a:ext cx="2030158" cy="144135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andrea by alopezs42 on emaze"/>
            <p:cNvPicPr>
              <a:picLocks noChangeAspect="1" noChangeArrowheads="1"/>
            </p:cNvPicPr>
            <p:nvPr/>
          </p:nvPicPr>
          <p:blipFill rotWithShape="1">
            <a:blip r:embed="rId6">
              <a:extLst>
                <a:ext uri="{28A0092B-C50C-407E-A947-70E740481C1C}">
                  <a14:useLocalDpi xmlns:a14="http://schemas.microsoft.com/office/drawing/2010/main" val="0"/>
                </a:ext>
              </a:extLst>
            </a:blip>
            <a:srcRect l="18997" r="16259"/>
            <a:stretch/>
          </p:blipFill>
          <p:spPr bwMode="auto">
            <a:xfrm>
              <a:off x="6869526" y="1995685"/>
              <a:ext cx="2030158" cy="15706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68 Grupo"/>
          <p:cNvGrpSpPr/>
          <p:nvPr/>
        </p:nvGrpSpPr>
        <p:grpSpPr>
          <a:xfrm>
            <a:off x="2434450" y="2787774"/>
            <a:ext cx="913414" cy="641393"/>
            <a:chOff x="2195737" y="3219822"/>
            <a:chExt cx="1178755" cy="920453"/>
          </a:xfrm>
        </p:grpSpPr>
        <p:cxnSp>
          <p:nvCxnSpPr>
            <p:cNvPr id="70" name="Google Shape;613;p30"/>
            <p:cNvCxnSpPr/>
            <p:nvPr/>
          </p:nvCxnSpPr>
          <p:spPr>
            <a:xfrm rot="5400000" flipH="1" flipV="1">
              <a:off x="2000852" y="3414707"/>
              <a:ext cx="920453" cy="530684"/>
            </a:xfrm>
            <a:prstGeom prst="bentConnector3">
              <a:avLst>
                <a:gd name="adj1" fmla="val 50000"/>
              </a:avLst>
            </a:prstGeom>
            <a:noFill/>
            <a:ln w="57150" cap="flat" cmpd="sng">
              <a:solidFill>
                <a:srgbClr val="000000"/>
              </a:solidFill>
              <a:prstDash val="sysDot"/>
              <a:round/>
              <a:headEnd type="none" w="med" len="med"/>
              <a:tailEnd type="none" w="med" len="med"/>
            </a:ln>
          </p:spPr>
        </p:cxnSp>
        <p:cxnSp>
          <p:nvCxnSpPr>
            <p:cNvPr id="71" name="Google Shape;615;p30"/>
            <p:cNvCxnSpPr/>
            <p:nvPr/>
          </p:nvCxnSpPr>
          <p:spPr>
            <a:xfrm>
              <a:off x="2726421" y="3219822"/>
              <a:ext cx="648071" cy="0"/>
            </a:xfrm>
            <a:prstGeom prst="straightConnector1">
              <a:avLst/>
            </a:prstGeom>
            <a:noFill/>
            <a:ln w="57150" cap="flat" cmpd="sng">
              <a:solidFill>
                <a:srgbClr val="000000"/>
              </a:solidFill>
              <a:prstDash val="sysDot"/>
              <a:round/>
              <a:headEnd type="none" w="med" len="med"/>
              <a:tailEnd type="none" w="med" len="med"/>
            </a:ln>
          </p:spPr>
        </p:cxnSp>
      </p:grpSp>
      <p:grpSp>
        <p:nvGrpSpPr>
          <p:cNvPr id="72" name="71 Grupo"/>
          <p:cNvGrpSpPr/>
          <p:nvPr/>
        </p:nvGrpSpPr>
        <p:grpSpPr>
          <a:xfrm flipV="1">
            <a:off x="2411760" y="2139702"/>
            <a:ext cx="913414" cy="641393"/>
            <a:chOff x="2195737" y="3219822"/>
            <a:chExt cx="1178755" cy="920453"/>
          </a:xfrm>
        </p:grpSpPr>
        <p:cxnSp>
          <p:nvCxnSpPr>
            <p:cNvPr id="73" name="Google Shape;613;p30"/>
            <p:cNvCxnSpPr/>
            <p:nvPr/>
          </p:nvCxnSpPr>
          <p:spPr>
            <a:xfrm rot="5400000" flipH="1" flipV="1">
              <a:off x="2000852" y="3414707"/>
              <a:ext cx="920453" cy="530684"/>
            </a:xfrm>
            <a:prstGeom prst="bentConnector3">
              <a:avLst>
                <a:gd name="adj1" fmla="val 50000"/>
              </a:avLst>
            </a:prstGeom>
            <a:noFill/>
            <a:ln w="57150" cap="flat" cmpd="sng">
              <a:solidFill>
                <a:srgbClr val="000000"/>
              </a:solidFill>
              <a:prstDash val="sysDot"/>
              <a:round/>
              <a:headEnd type="none" w="med" len="med"/>
              <a:tailEnd type="none" w="med" len="med"/>
            </a:ln>
          </p:spPr>
        </p:cxnSp>
        <p:cxnSp>
          <p:nvCxnSpPr>
            <p:cNvPr id="74" name="Google Shape;615;p30"/>
            <p:cNvCxnSpPr/>
            <p:nvPr/>
          </p:nvCxnSpPr>
          <p:spPr>
            <a:xfrm>
              <a:off x="2726421" y="3219822"/>
              <a:ext cx="648071" cy="0"/>
            </a:xfrm>
            <a:prstGeom prst="straightConnector1">
              <a:avLst/>
            </a:prstGeom>
            <a:noFill/>
            <a:ln w="57150" cap="flat" cmpd="sng">
              <a:solidFill>
                <a:srgbClr val="000000"/>
              </a:solidFill>
              <a:prstDash val="sysDot"/>
              <a:round/>
              <a:headEnd type="none" w="med" len="med"/>
              <a:tailEnd type="none" w="med" len="med"/>
            </a:ln>
          </p:spPr>
        </p:cxnSp>
      </p:grpSp>
      <p:sp>
        <p:nvSpPr>
          <p:cNvPr id="76" name="Google Shape;607;p30"/>
          <p:cNvSpPr txBox="1">
            <a:spLocks noGrp="1"/>
          </p:cNvSpPr>
          <p:nvPr>
            <p:ph type="subTitle" idx="5"/>
          </p:nvPr>
        </p:nvSpPr>
        <p:spPr>
          <a:xfrm>
            <a:off x="383333" y="3387473"/>
            <a:ext cx="2053162" cy="912470"/>
          </a:xfrm>
          <a:prstGeom prst="rect">
            <a:avLst/>
          </a:prstGeom>
          <a:solidFill>
            <a:srgbClr val="000000"/>
          </a:solidFill>
          <a:ln w="76200">
            <a:solidFill>
              <a:srgbClr val="000000"/>
            </a:solidFill>
          </a:ln>
        </p:spPr>
        <p:txBody>
          <a:bodyPr spcFirstLastPara="1" wrap="square" lIns="91425" tIns="91425" rIns="91425" bIns="91425" anchor="t" anchorCtr="0">
            <a:noAutofit/>
          </a:bodyPr>
          <a:lstStyle/>
          <a:p>
            <a:pPr marL="0" lvl="0" indent="0" algn="just"/>
            <a:r>
              <a:rPr lang="es-ES" sz="1100" b="1" dirty="0"/>
              <a:t>Se encarga de defender a la empresa de todas las demandas y obligaciones legales.</a:t>
            </a:r>
          </a:p>
        </p:txBody>
      </p:sp>
      <p:grpSp>
        <p:nvGrpSpPr>
          <p:cNvPr id="77" name="76 Grupo"/>
          <p:cNvGrpSpPr/>
          <p:nvPr/>
        </p:nvGrpSpPr>
        <p:grpSpPr>
          <a:xfrm flipH="1">
            <a:off x="6466898" y="2787774"/>
            <a:ext cx="913414" cy="641393"/>
            <a:chOff x="2195737" y="3219822"/>
            <a:chExt cx="1178755" cy="920453"/>
          </a:xfrm>
        </p:grpSpPr>
        <p:cxnSp>
          <p:nvCxnSpPr>
            <p:cNvPr id="78" name="Google Shape;613;p30"/>
            <p:cNvCxnSpPr/>
            <p:nvPr/>
          </p:nvCxnSpPr>
          <p:spPr>
            <a:xfrm rot="5400000" flipH="1" flipV="1">
              <a:off x="2000852" y="3414707"/>
              <a:ext cx="920453" cy="530684"/>
            </a:xfrm>
            <a:prstGeom prst="bentConnector3">
              <a:avLst>
                <a:gd name="adj1" fmla="val 50000"/>
              </a:avLst>
            </a:prstGeom>
            <a:noFill/>
            <a:ln w="57150" cap="flat" cmpd="sng">
              <a:solidFill>
                <a:srgbClr val="000000"/>
              </a:solidFill>
              <a:prstDash val="sysDot"/>
              <a:round/>
              <a:headEnd type="none" w="med" len="med"/>
              <a:tailEnd type="none" w="med" len="med"/>
            </a:ln>
          </p:spPr>
        </p:cxnSp>
        <p:cxnSp>
          <p:nvCxnSpPr>
            <p:cNvPr id="79" name="Google Shape;615;p30"/>
            <p:cNvCxnSpPr/>
            <p:nvPr/>
          </p:nvCxnSpPr>
          <p:spPr>
            <a:xfrm>
              <a:off x="2726421" y="3219822"/>
              <a:ext cx="648071" cy="0"/>
            </a:xfrm>
            <a:prstGeom prst="straightConnector1">
              <a:avLst/>
            </a:prstGeom>
            <a:noFill/>
            <a:ln w="57150" cap="flat" cmpd="sng">
              <a:solidFill>
                <a:srgbClr val="000000"/>
              </a:solidFill>
              <a:prstDash val="sysDot"/>
              <a:round/>
              <a:headEnd type="none" w="med" len="med"/>
              <a:tailEnd type="none" w="med" len="med"/>
            </a:ln>
          </p:spPr>
        </p:cxnSp>
      </p:grpSp>
      <p:grpSp>
        <p:nvGrpSpPr>
          <p:cNvPr id="80" name="79 Grupo"/>
          <p:cNvGrpSpPr/>
          <p:nvPr/>
        </p:nvGrpSpPr>
        <p:grpSpPr>
          <a:xfrm flipH="1" flipV="1">
            <a:off x="6466898" y="2139702"/>
            <a:ext cx="913414" cy="641393"/>
            <a:chOff x="2195737" y="3219822"/>
            <a:chExt cx="1178755" cy="920453"/>
          </a:xfrm>
        </p:grpSpPr>
        <p:cxnSp>
          <p:nvCxnSpPr>
            <p:cNvPr id="81" name="Google Shape;613;p30"/>
            <p:cNvCxnSpPr/>
            <p:nvPr/>
          </p:nvCxnSpPr>
          <p:spPr>
            <a:xfrm rot="5400000" flipH="1" flipV="1">
              <a:off x="2000852" y="3414707"/>
              <a:ext cx="920453" cy="530684"/>
            </a:xfrm>
            <a:prstGeom prst="bentConnector3">
              <a:avLst>
                <a:gd name="adj1" fmla="val 50000"/>
              </a:avLst>
            </a:prstGeom>
            <a:noFill/>
            <a:ln w="57150" cap="flat" cmpd="sng">
              <a:solidFill>
                <a:srgbClr val="000000"/>
              </a:solidFill>
              <a:prstDash val="sysDot"/>
              <a:round/>
              <a:headEnd type="none" w="med" len="med"/>
              <a:tailEnd type="none" w="med" len="med"/>
            </a:ln>
          </p:spPr>
        </p:cxnSp>
        <p:cxnSp>
          <p:nvCxnSpPr>
            <p:cNvPr id="82" name="Google Shape;615;p30"/>
            <p:cNvCxnSpPr/>
            <p:nvPr/>
          </p:nvCxnSpPr>
          <p:spPr>
            <a:xfrm>
              <a:off x="2726421" y="3219822"/>
              <a:ext cx="648071" cy="0"/>
            </a:xfrm>
            <a:prstGeom prst="straightConnector1">
              <a:avLst/>
            </a:prstGeom>
            <a:noFill/>
            <a:ln w="57150" cap="flat" cmpd="sng">
              <a:solidFill>
                <a:srgbClr val="000000"/>
              </a:solidFill>
              <a:prstDash val="sysDot"/>
              <a:round/>
              <a:headEnd type="none" w="med" len="med"/>
              <a:tailEnd type="none" w="med" len="med"/>
            </a:ln>
          </p:spPr>
        </p:cxnSp>
      </p:grpSp>
      <p:sp>
        <p:nvSpPr>
          <p:cNvPr id="85" name="Google Shape;607;p30"/>
          <p:cNvSpPr txBox="1">
            <a:spLocks noGrp="1"/>
          </p:cNvSpPr>
          <p:nvPr>
            <p:ph type="subTitle" idx="5"/>
          </p:nvPr>
        </p:nvSpPr>
        <p:spPr>
          <a:xfrm>
            <a:off x="6732240" y="195486"/>
            <a:ext cx="2053162" cy="2093298"/>
          </a:xfrm>
          <a:prstGeom prst="rect">
            <a:avLst/>
          </a:prstGeom>
          <a:solidFill>
            <a:srgbClr val="000000"/>
          </a:solidFill>
          <a:ln w="76200">
            <a:solidFill>
              <a:srgbClr val="000000"/>
            </a:solidFill>
          </a:ln>
        </p:spPr>
        <p:txBody>
          <a:bodyPr spcFirstLastPara="1" wrap="square" lIns="91425" tIns="91425" rIns="91425" bIns="91425" anchor="t" anchorCtr="0">
            <a:noAutofit/>
          </a:bodyPr>
          <a:lstStyle/>
          <a:p>
            <a:pPr marL="0" lvl="0" indent="0" algn="just"/>
            <a:r>
              <a:rPr lang="es-ES" sz="1100" b="1" dirty="0"/>
              <a:t>El o la Psicóloga deberán cumplir con que el colaborador se encuentre en óptimas condiciones para desempeñar su labor </a:t>
            </a:r>
            <a:r>
              <a:rPr lang="es-ES" sz="1100" b="1" dirty="0" smtClean="0"/>
              <a:t>día </a:t>
            </a:r>
            <a:r>
              <a:rPr lang="es-ES" sz="1100" b="1" dirty="0"/>
              <a:t>a </a:t>
            </a:r>
            <a:r>
              <a:rPr lang="es-ES" sz="1100" b="1" dirty="0" smtClean="0"/>
              <a:t>día, </a:t>
            </a:r>
            <a:r>
              <a:rPr lang="es-ES" sz="1100" b="1" dirty="0"/>
              <a:t>al momento de contratar a un nuevo integrante este deberá dar la aprobación para que se involucre de manera efectiva esa persona en el entorno laboral</a:t>
            </a:r>
          </a:p>
        </p:txBody>
      </p:sp>
      <p:sp>
        <p:nvSpPr>
          <p:cNvPr id="86" name="Google Shape;607;p30"/>
          <p:cNvSpPr txBox="1">
            <a:spLocks noGrp="1"/>
          </p:cNvSpPr>
          <p:nvPr>
            <p:ph type="subTitle" idx="5"/>
          </p:nvPr>
        </p:nvSpPr>
        <p:spPr>
          <a:xfrm>
            <a:off x="6732240" y="3291830"/>
            <a:ext cx="2053162" cy="1542573"/>
          </a:xfrm>
          <a:prstGeom prst="rect">
            <a:avLst/>
          </a:prstGeom>
          <a:solidFill>
            <a:srgbClr val="000000"/>
          </a:solidFill>
          <a:ln w="76200">
            <a:solidFill>
              <a:srgbClr val="000000"/>
            </a:solidFill>
          </a:ln>
        </p:spPr>
        <p:txBody>
          <a:bodyPr spcFirstLastPara="1" wrap="square" lIns="91425" tIns="91425" rIns="91425" bIns="91425" anchor="t" anchorCtr="0">
            <a:noAutofit/>
          </a:bodyPr>
          <a:lstStyle/>
          <a:p>
            <a:pPr marL="0" lvl="0" indent="0" algn="just"/>
            <a:r>
              <a:rPr lang="es-ES" sz="1100" b="1" dirty="0"/>
              <a:t>Es el responsable de comunicar internamente los mensajes de la empresa, realizar actividades de ingresos y llevar adelante los canales como revista interna , boletines y carteleras.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1594614" y="2242438"/>
            <a:ext cx="571369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800" dirty="0" smtClean="0"/>
              <a:t>GRACIAS</a:t>
            </a:r>
            <a:br>
              <a:rPr lang="en" sz="8800" dirty="0" smtClean="0"/>
            </a:br>
            <a:r>
              <a:rPr lang="en" sz="6600" dirty="0" smtClean="0"/>
              <a:t>por su atencion</a:t>
            </a:r>
            <a:endParaRPr sz="6600" dirty="0"/>
          </a:p>
        </p:txBody>
      </p:sp>
      <p:sp>
        <p:nvSpPr>
          <p:cNvPr id="1362" name="Google Shape;1362;p47"/>
          <p:cNvSpPr txBox="1">
            <a:spLocks noGrp="1"/>
          </p:cNvSpPr>
          <p:nvPr>
            <p:ph type="subTitle" idx="1"/>
          </p:nvPr>
        </p:nvSpPr>
        <p:spPr>
          <a:xfrm>
            <a:off x="2339752" y="3507854"/>
            <a:ext cx="4104456" cy="1353000"/>
          </a:xfrm>
          <a:prstGeom prst="rect">
            <a:avLst/>
          </a:prstGeom>
          <a:solidFill>
            <a:schemeClr val="tx2">
              <a:lumMod val="50000"/>
            </a:schemeClr>
          </a:solidFill>
        </p:spPr>
        <p:txBody>
          <a:bodyPr spcFirstLastPara="1" wrap="square" lIns="91425" tIns="91425" rIns="91425" bIns="91425" anchor="t" anchorCtr="0">
            <a:noAutofit/>
          </a:bodyPr>
          <a:lstStyle/>
          <a:p>
            <a:pPr marL="0" lvl="0" indent="0" algn="ctr" rtl="0">
              <a:spcBef>
                <a:spcPts val="0"/>
              </a:spcBef>
              <a:spcAft>
                <a:spcPts val="0"/>
              </a:spcAft>
              <a:buNone/>
            </a:pPr>
            <a:endParaRPr lang="es-ES" sz="2000" b="1" dirty="0" smtClean="0">
              <a:solidFill>
                <a:schemeClr val="bg1"/>
              </a:solidFill>
            </a:endParaRPr>
          </a:p>
          <a:p>
            <a:pPr marL="0" lvl="0" indent="0" algn="ctr" rtl="0">
              <a:spcBef>
                <a:spcPts val="0"/>
              </a:spcBef>
              <a:spcAft>
                <a:spcPts val="0"/>
              </a:spcAft>
              <a:buNone/>
            </a:pPr>
            <a:r>
              <a:rPr lang="es-ES" sz="2800" b="1" dirty="0" smtClean="0">
                <a:solidFill>
                  <a:schemeClr val="bg1"/>
                </a:solidFill>
              </a:rPr>
              <a:t>GRUPO 1</a:t>
            </a:r>
            <a:endParaRPr sz="2800" b="1" dirty="0">
              <a:solidFill>
                <a:schemeClr val="bg1"/>
              </a:solidFill>
            </a:endParaRPr>
          </a:p>
        </p:txBody>
      </p:sp>
      <p:sp>
        <p:nvSpPr>
          <p:cNvPr id="1363" name="Google Shape;1363;p47"/>
          <p:cNvSpPr txBox="1"/>
          <p:nvPr/>
        </p:nvSpPr>
        <p:spPr>
          <a:xfrm>
            <a:off x="3213811" y="4333329"/>
            <a:ext cx="2337900" cy="303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000" dirty="0">
              <a:solidFill>
                <a:schemeClr val="lt1"/>
              </a:solidFill>
              <a:latin typeface="Maven Pro"/>
              <a:ea typeface="Maven Pro"/>
              <a:cs typeface="Maven Pro"/>
              <a:sym typeface="Maven Pro"/>
            </a:endParaRPr>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28"/>
          <p:cNvSpPr txBox="1">
            <a:spLocks noGrp="1"/>
          </p:cNvSpPr>
          <p:nvPr>
            <p:ph type="ctrTitle"/>
          </p:nvPr>
        </p:nvSpPr>
        <p:spPr>
          <a:xfrm>
            <a:off x="618825" y="279438"/>
            <a:ext cx="2686500" cy="577800"/>
          </a:xfrm>
          <a:prstGeom prst="rect">
            <a:avLst/>
          </a:prstGeom>
        </p:spPr>
        <p:txBody>
          <a:bodyPr spcFirstLastPara="1" wrap="square" lIns="91425" tIns="91425" rIns="91425" bIns="91425" anchor="b" anchorCtr="0">
            <a:noAutofit/>
          </a:bodyPr>
          <a:lstStyle/>
          <a:p>
            <a:r>
              <a:rPr lang="es-DO" sz="4000" dirty="0" smtClean="0"/>
              <a:t>CASO DE USO</a:t>
            </a:r>
            <a:endParaRPr lang="es-DO" sz="4000" dirty="0"/>
          </a:p>
        </p:txBody>
      </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506;p28"/>
          <p:cNvSpPr txBox="1">
            <a:spLocks/>
          </p:cNvSpPr>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800"/>
              <a:buFont typeface="Maven Pro"/>
              <a:buNone/>
              <a:tabLst/>
              <a:defRPr/>
            </a:pPr>
            <a:endParaRPr kumimoji="0" lang="es-DO" sz="1800" b="0" i="0" u="none" strike="noStrike" kern="0" cap="none" spc="0" normalizeH="0" baseline="0" noProof="0" dirty="0">
              <a:ln>
                <a:noFill/>
              </a:ln>
              <a:solidFill>
                <a:schemeClr val="lt1"/>
              </a:solidFill>
              <a:effectLst/>
              <a:uLnTx/>
              <a:uFillTx/>
              <a:latin typeface="Maven Pro"/>
              <a:ea typeface="Maven Pro"/>
              <a:cs typeface="Maven Pro"/>
              <a:sym typeface="Maven Pro"/>
            </a:endParaRPr>
          </a:p>
        </p:txBody>
      </p:sp>
      <p:sp>
        <p:nvSpPr>
          <p:cNvPr id="64" name="Google Shape;506;p28"/>
          <p:cNvSpPr txBox="1">
            <a:spLocks/>
          </p:cNvSpPr>
          <p:nvPr/>
        </p:nvSpPr>
        <p:spPr>
          <a:xfrm>
            <a:off x="71406" y="785800"/>
            <a:ext cx="3929090" cy="314327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1800"/>
              <a:buFont typeface="Maven Pro"/>
              <a:buNone/>
              <a:tabLst/>
              <a:defRPr/>
            </a:pPr>
            <a:r>
              <a:rPr kumimoji="0" lang="es-DO" sz="1800" b="0" i="0" u="none" strike="noStrike" kern="0" cap="none" spc="0" normalizeH="0" baseline="0" noProof="0" dirty="0" smtClean="0">
                <a:ln>
                  <a:noFill/>
                </a:ln>
                <a:solidFill>
                  <a:schemeClr val="lt1"/>
                </a:solidFill>
                <a:effectLst/>
                <a:uLnTx/>
                <a:uFillTx/>
                <a:latin typeface="Maven Pro"/>
                <a:ea typeface="Maven Pro"/>
                <a:cs typeface="Maven Pro"/>
                <a:sym typeface="Maven Pro"/>
              </a:rPr>
              <a:t>Alcance Del sistema de </a:t>
            </a:r>
          </a:p>
          <a:p>
            <a:pPr marL="0" marR="0" lvl="0" indent="0" algn="ctr" defTabSz="914400" rtl="0" eaLnBrk="1" fontAlgn="auto" latinLnBrk="0" hangingPunct="1">
              <a:lnSpc>
                <a:spcPct val="100000"/>
              </a:lnSpc>
              <a:spcBef>
                <a:spcPts val="0"/>
              </a:spcBef>
              <a:spcAft>
                <a:spcPts val="0"/>
              </a:spcAft>
              <a:buClr>
                <a:schemeClr val="lt1"/>
              </a:buClr>
              <a:buSzPts val="1800"/>
              <a:buFont typeface="Maven Pro"/>
              <a:buNone/>
              <a:tabLst/>
              <a:defRPr/>
            </a:pPr>
            <a:r>
              <a:rPr kumimoji="0" lang="es-DO" sz="1800" b="0" i="0" u="none" strike="noStrike" kern="0" cap="none" spc="0" normalizeH="0" baseline="0" noProof="0" dirty="0" smtClean="0">
                <a:ln>
                  <a:noFill/>
                </a:ln>
                <a:solidFill>
                  <a:schemeClr val="bg1"/>
                </a:solidFill>
                <a:effectLst/>
                <a:uLnTx/>
                <a:uFillTx/>
                <a:latin typeface="Maven Pro"/>
                <a:ea typeface="Maven Pro"/>
                <a:cs typeface="Maven Pro"/>
                <a:sym typeface="Maven Pro"/>
              </a:rPr>
              <a:t>Recursos Humano</a:t>
            </a:r>
          </a:p>
          <a:p>
            <a:pPr marL="0" marR="0" lvl="0" indent="0" algn="ctr" defTabSz="914400" rtl="0" eaLnBrk="1" fontAlgn="auto" latinLnBrk="0" hangingPunct="1">
              <a:lnSpc>
                <a:spcPct val="100000"/>
              </a:lnSpc>
              <a:spcBef>
                <a:spcPts val="0"/>
              </a:spcBef>
              <a:spcAft>
                <a:spcPts val="0"/>
              </a:spcAft>
              <a:buClr>
                <a:schemeClr val="lt1"/>
              </a:buClr>
              <a:buSzPts val="1800"/>
              <a:buFont typeface="Maven Pro"/>
              <a:buNone/>
              <a:tabLst/>
              <a:defRPr/>
            </a:pPr>
            <a:endParaRPr lang="es-DO" sz="1050" dirty="0" smtClean="0">
              <a:solidFill>
                <a:schemeClr val="bg1"/>
              </a:solidFill>
              <a:latin typeface="Maven Pro"/>
              <a:ea typeface="Maven Pro"/>
              <a:cs typeface="Maven Pro"/>
              <a:sym typeface="Maven Pro"/>
            </a:endParaRPr>
          </a:p>
          <a:p>
            <a:pPr algn="just"/>
            <a:r>
              <a:rPr lang="es-DO" dirty="0" smtClean="0">
                <a:solidFill>
                  <a:schemeClr val="bg1"/>
                </a:solidFill>
              </a:rPr>
              <a:t> El Sistema brinda la opción de ser agregado una parte para llevar el registro / control de la alimentación es decir, si la empresa X le brinda a sus empleados diferentes tópicos para su consumo durante el día, tales como:</a:t>
            </a:r>
          </a:p>
          <a:p>
            <a:pPr algn="just" fontAlgn="base"/>
            <a:r>
              <a:rPr lang="es-DO" dirty="0" err="1" smtClean="0">
                <a:solidFill>
                  <a:schemeClr val="bg1"/>
                </a:solidFill>
              </a:rPr>
              <a:t>Cafe</a:t>
            </a:r>
            <a:r>
              <a:rPr lang="es-DO" dirty="0" smtClean="0">
                <a:solidFill>
                  <a:schemeClr val="bg1"/>
                </a:solidFill>
              </a:rPr>
              <a:t>.</a:t>
            </a:r>
          </a:p>
          <a:p>
            <a:pPr algn="just" fontAlgn="base"/>
            <a:r>
              <a:rPr lang="es-DO" dirty="0" smtClean="0">
                <a:solidFill>
                  <a:schemeClr val="bg1"/>
                </a:solidFill>
              </a:rPr>
              <a:t>Agua.</a:t>
            </a:r>
          </a:p>
          <a:p>
            <a:pPr algn="just" fontAlgn="base"/>
            <a:r>
              <a:rPr lang="es-DO" dirty="0" smtClean="0">
                <a:solidFill>
                  <a:schemeClr val="bg1"/>
                </a:solidFill>
              </a:rPr>
              <a:t>Galletas.</a:t>
            </a:r>
          </a:p>
          <a:p>
            <a:pPr algn="just" fontAlgn="base"/>
            <a:r>
              <a:rPr lang="es-DO" dirty="0" smtClean="0">
                <a:solidFill>
                  <a:schemeClr val="bg1"/>
                </a:solidFill>
              </a:rPr>
              <a:t>Entre otras cosas.</a:t>
            </a:r>
          </a:p>
          <a:p>
            <a:pPr algn="just"/>
            <a:r>
              <a:rPr lang="es-DO" dirty="0" smtClean="0">
                <a:solidFill>
                  <a:schemeClr val="bg1"/>
                </a:solidFill>
              </a:rPr>
              <a:t>El sistema brinda la capacidad de poder llevarse esos registros, sobre consumo o gastos de cuánto gasta la empresa semanal o mensualmente en eso.</a:t>
            </a:r>
          </a:p>
          <a:p>
            <a:r>
              <a:rPr lang="es-DO" sz="1800" dirty="0" smtClean="0"/>
              <a:t/>
            </a:r>
            <a:br>
              <a:rPr lang="es-DO" sz="1800" dirty="0" smtClean="0"/>
            </a:br>
            <a:endParaRPr kumimoji="0" lang="es-DO" sz="1800" b="0" i="0" u="none" strike="noStrike" kern="0" cap="none" spc="0" normalizeH="0" baseline="0" noProof="0" dirty="0">
              <a:ln>
                <a:noFill/>
              </a:ln>
              <a:solidFill>
                <a:schemeClr val="lt1"/>
              </a:solidFill>
              <a:effectLst/>
              <a:uLnTx/>
              <a:uFillTx/>
              <a:latin typeface="Maven Pro"/>
              <a:ea typeface="Maven Pro"/>
              <a:cs typeface="Maven Pro"/>
              <a:sym typeface="Maven Pro"/>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450725"/>
            <a:ext cx="3981300" cy="1990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06;p28"/>
          <p:cNvSpPr txBox="1">
            <a:spLocks/>
          </p:cNvSpPr>
          <p:nvPr/>
        </p:nvSpPr>
        <p:spPr>
          <a:xfrm>
            <a:off x="395536" y="483518"/>
            <a:ext cx="3929090" cy="3143272"/>
          </a:xfrm>
          <a:prstGeom prst="rect">
            <a:avLst/>
          </a:prstGeom>
          <a:noFill/>
          <a:ln>
            <a:noFill/>
          </a:ln>
        </p:spPr>
        <p:txBody>
          <a:bodyPr spcFirstLastPara="1" wrap="square" lIns="91425" tIns="91425" rIns="91425" bIns="91425" anchor="t" anchorCtr="0">
            <a:noAutofit/>
          </a:bodyPr>
          <a:lstStyle/>
          <a:p>
            <a:pPr algn="just"/>
            <a:r>
              <a:rPr lang="es-ES" dirty="0" smtClean="0">
                <a:solidFill>
                  <a:schemeClr val="bg1"/>
                </a:solidFill>
              </a:rPr>
              <a:t>El </a:t>
            </a:r>
            <a:r>
              <a:rPr lang="es-ES" dirty="0">
                <a:solidFill>
                  <a:schemeClr val="bg1"/>
                </a:solidFill>
              </a:rPr>
              <a:t>Sistema también tiene la capacidad de planificar tutorías o clases para su personal, es decir confiar en el desarrollo de sus empleados para así poder brindarle un mejor servicio tanto al cliente como un mejor desarrollo para la empresa. El encargado del departamento o el usuario que lleve esta planificación podría programar cursos por grupo x de empleados, podrá también coordinar con empresas externas que brindan este tipo de servicios para capacitación y </a:t>
            </a:r>
            <a:r>
              <a:rPr lang="es-ES" dirty="0" err="1">
                <a:solidFill>
                  <a:schemeClr val="bg1"/>
                </a:solidFill>
              </a:rPr>
              <a:t>agendarlo</a:t>
            </a:r>
            <a:r>
              <a:rPr lang="es-ES" dirty="0">
                <a:solidFill>
                  <a:schemeClr val="bg1"/>
                </a:solidFill>
              </a:rPr>
              <a:t> en el módulo correspondiente. A su vez, cuando </a:t>
            </a:r>
            <a:r>
              <a:rPr lang="es-ES" dirty="0" err="1">
                <a:solidFill>
                  <a:schemeClr val="bg1"/>
                </a:solidFill>
              </a:rPr>
              <a:t>agende</a:t>
            </a:r>
            <a:r>
              <a:rPr lang="es-ES" dirty="0">
                <a:solidFill>
                  <a:schemeClr val="bg1"/>
                </a:solidFill>
              </a:rPr>
              <a:t> estas capacitaciones los colaboradores involucrados recibirán invitaciones, notificaciones de recordatorios por correo.</a:t>
            </a:r>
          </a:p>
          <a:p>
            <a:r>
              <a:rPr lang="es-ES" dirty="0"/>
              <a:t/>
            </a:r>
            <a:br>
              <a:rPr lang="es-ES" dirty="0"/>
            </a:br>
            <a:endParaRPr kumimoji="0" lang="es-DO" sz="1800" b="0" i="0" u="none" strike="noStrike" kern="0" cap="none" spc="0" normalizeH="0" baseline="0" noProof="0" dirty="0">
              <a:ln>
                <a:noFill/>
              </a:ln>
              <a:solidFill>
                <a:schemeClr val="lt1"/>
              </a:solidFill>
              <a:effectLst/>
              <a:uLnTx/>
              <a:uFillTx/>
              <a:latin typeface="Maven Pro"/>
              <a:ea typeface="Maven Pro"/>
              <a:cs typeface="Maven Pro"/>
              <a:sym typeface="Maven Pro"/>
            </a:endParaRPr>
          </a:p>
        </p:txBody>
      </p:sp>
      <p:pic>
        <p:nvPicPr>
          <p:cNvPr id="8194" name="Picture 2" descr="Tipos de Sistemas de Información, ¿qué hemos aprendido hoy? | by Amisadai  González Ravel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843558"/>
            <a:ext cx="4537485"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51520" y="195486"/>
            <a:ext cx="2808312" cy="1080120"/>
          </a:xfrm>
        </p:spPr>
        <p:txBody>
          <a:bodyPr/>
          <a:lstStyle/>
          <a:p>
            <a:r>
              <a:rPr lang="es-ES" sz="2000" dirty="0" smtClean="0"/>
              <a:t>	</a:t>
            </a:r>
            <a:r>
              <a:rPr lang="es-ES" sz="2000" b="1" dirty="0" smtClean="0"/>
              <a:t>Descripción </a:t>
            </a:r>
            <a:r>
              <a:rPr lang="es-ES" sz="2000" b="1" dirty="0"/>
              <a:t>de </a:t>
            </a:r>
            <a:r>
              <a:rPr lang="es-ES" sz="2000" b="1" dirty="0" smtClean="0"/>
              <a:t>las</a:t>
            </a:r>
          </a:p>
          <a:p>
            <a:r>
              <a:rPr lang="es-ES" sz="2000" b="1" dirty="0" smtClean="0"/>
              <a:t>Funciones </a:t>
            </a:r>
            <a:r>
              <a:rPr lang="es-ES" sz="2000" b="1" dirty="0"/>
              <a:t>del departamento de RRHH</a:t>
            </a:r>
            <a:endParaRPr lang="es-ES" sz="2000" b="1" dirty="0"/>
          </a:p>
          <a:p>
            <a:r>
              <a:rPr lang="es-ES" dirty="0"/>
              <a:t/>
            </a:r>
            <a:br>
              <a:rPr lang="es-ES" dirty="0"/>
            </a:br>
            <a:endParaRPr lang="es-ES" dirty="0"/>
          </a:p>
        </p:txBody>
      </p:sp>
      <p:sp>
        <p:nvSpPr>
          <p:cNvPr id="5" name="4 Rectángulo"/>
          <p:cNvSpPr/>
          <p:nvPr/>
        </p:nvSpPr>
        <p:spPr>
          <a:xfrm>
            <a:off x="3779912" y="267494"/>
            <a:ext cx="4572000" cy="1908215"/>
          </a:xfrm>
          <a:prstGeom prst="rect">
            <a:avLst/>
          </a:prstGeom>
        </p:spPr>
        <p:txBody>
          <a:bodyPr>
            <a:spAutoFit/>
          </a:bodyPr>
          <a:lstStyle/>
          <a:p>
            <a:pPr algn="just"/>
            <a:r>
              <a:rPr lang="es-ES" sz="1800" dirty="0">
                <a:solidFill>
                  <a:schemeClr val="bg1"/>
                </a:solidFill>
              </a:rPr>
              <a:t>Dentro de una organización, la administración la podemos encontrar en diferentes áreas, por ejemplo: En el área comercial, en el área de contabilidad en la reproducción etc.</a:t>
            </a:r>
          </a:p>
          <a:p>
            <a:r>
              <a:rPr lang="es-ES" dirty="0">
                <a:solidFill>
                  <a:schemeClr val="bg1"/>
                </a:solidFill>
              </a:rPr>
              <a:t/>
            </a:r>
            <a:br>
              <a:rPr lang="es-ES" dirty="0">
                <a:solidFill>
                  <a:schemeClr val="bg1"/>
                </a:solidFill>
              </a:rPr>
            </a:br>
            <a:endParaRPr lang="es-ES" dirty="0">
              <a:solidFill>
                <a:schemeClr val="bg1"/>
              </a:solidFill>
            </a:endParaRPr>
          </a:p>
        </p:txBody>
      </p:sp>
      <p:sp>
        <p:nvSpPr>
          <p:cNvPr id="6" name="5 Rectángulo"/>
          <p:cNvSpPr/>
          <p:nvPr/>
        </p:nvSpPr>
        <p:spPr>
          <a:xfrm>
            <a:off x="5220072" y="2442468"/>
            <a:ext cx="2790056" cy="1754326"/>
          </a:xfrm>
          <a:prstGeom prst="rect">
            <a:avLst/>
          </a:prstGeom>
        </p:spPr>
        <p:txBody>
          <a:bodyPr wrap="square">
            <a:spAutoFit/>
          </a:bodyPr>
          <a:lstStyle/>
          <a:p>
            <a:r>
              <a:rPr lang="es-ES" sz="1800" b="1" dirty="0" smtClean="0">
                <a:solidFill>
                  <a:schemeClr val="bg1"/>
                </a:solidFill>
              </a:rPr>
              <a:t>A continuación veremos los términos mas importantes para definir la administración:</a:t>
            </a:r>
            <a:r>
              <a:rPr lang="es-ES" sz="1800" dirty="0">
                <a:solidFill>
                  <a:schemeClr val="bg1"/>
                </a:solidFill>
              </a:rPr>
              <a:t/>
            </a:r>
            <a:br>
              <a:rPr lang="es-ES" sz="1800" dirty="0">
                <a:solidFill>
                  <a:schemeClr val="bg1"/>
                </a:solidFill>
              </a:rPr>
            </a:br>
            <a:endParaRPr lang="es-ES" sz="1800" dirty="0">
              <a:solidFill>
                <a:schemeClr val="bg1"/>
              </a:solidFill>
            </a:endParaRPr>
          </a:p>
        </p:txBody>
      </p:sp>
      <p:pic>
        <p:nvPicPr>
          <p:cNvPr id="1028" name="Picture 4" descr="https://lh6.googleusercontent.com/luRP784Z1P5-MagR7tQN2EAnEU9SZpUYhF6lHvvys7m0jBH6YKWcN4WEgLdPrbfgSreG7lj_2cRyH52WAza8MM-GqakZVhjPXMcYCLLmYzRH_p_TByHdiPZaiJyNYn2kUvo1_mq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75709"/>
            <a:ext cx="367240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9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987574"/>
            <a:ext cx="5292079" cy="2880320"/>
          </a:xfrm>
        </p:spPr>
        <p:txBody>
          <a:bodyPr/>
          <a:lstStyle/>
          <a:p>
            <a:pPr algn="just" fontAlgn="base"/>
            <a:endParaRPr lang="es-ES" dirty="0"/>
          </a:p>
          <a:p>
            <a:pPr algn="just"/>
            <a:r>
              <a:rPr lang="es-ES" dirty="0" smtClean="0"/>
              <a:t>	Tenemos </a:t>
            </a:r>
            <a:r>
              <a:rPr lang="es-ES" dirty="0"/>
              <a:t>la planificación de reclutamiento, selección y orientación</a:t>
            </a:r>
            <a:r>
              <a:rPr lang="es-ES" dirty="0" smtClean="0"/>
              <a:t>.</a:t>
            </a:r>
          </a:p>
          <a:p>
            <a:pPr algn="just"/>
            <a:endParaRPr lang="es-ES" dirty="0"/>
          </a:p>
          <a:p>
            <a:pPr algn="just"/>
            <a:r>
              <a:rPr lang="es-ES" dirty="0" smtClean="0"/>
              <a:t>	En </a:t>
            </a:r>
            <a:r>
              <a:rPr lang="es-ES" dirty="0"/>
              <a:t>la planificación tenemos lo que es el conocimiento de las habilidades, capacidades y preferencia de la fuerza laboral con la que se cuenta, también conocer las características de los puestos de los trabajos de la organización este conjunto de información lo llamamos “Información de RRHH” aquí podemos prevenir las demandas de RRHH.</a:t>
            </a:r>
            <a:endParaRPr lang="es-ES" dirty="0"/>
          </a:p>
          <a:p>
            <a:pPr algn="just"/>
            <a:r>
              <a:rPr lang="es-ES" dirty="0"/>
              <a:t/>
            </a:r>
            <a:br>
              <a:rPr lang="es-ES" dirty="0"/>
            </a:br>
            <a:endParaRPr lang="es-ES" dirty="0"/>
          </a:p>
        </p:txBody>
      </p:sp>
      <p:sp>
        <p:nvSpPr>
          <p:cNvPr id="5" name="4 Rectángulo"/>
          <p:cNvSpPr/>
          <p:nvPr/>
        </p:nvSpPr>
        <p:spPr>
          <a:xfrm>
            <a:off x="611560" y="339502"/>
            <a:ext cx="3076483" cy="707886"/>
          </a:xfrm>
          <a:prstGeom prst="rect">
            <a:avLst/>
          </a:prstGeom>
        </p:spPr>
        <p:txBody>
          <a:bodyPr wrap="none">
            <a:spAutoFit/>
          </a:bodyPr>
          <a:lstStyle/>
          <a:p>
            <a:r>
              <a:rPr lang="es-ES" sz="4000" dirty="0" smtClean="0">
                <a:solidFill>
                  <a:schemeClr val="lt1"/>
                </a:solidFill>
                <a:latin typeface="Share Tech"/>
                <a:ea typeface="Share Tech"/>
                <a:cs typeface="Share Tech"/>
                <a:sym typeface="Share Tech"/>
              </a:rPr>
              <a:t>Reclutamiento</a:t>
            </a:r>
            <a:endParaRPr lang="es-ES" sz="4000" dirty="0">
              <a:solidFill>
                <a:schemeClr val="lt1"/>
              </a:solidFill>
              <a:latin typeface="Share Tech"/>
              <a:ea typeface="Share Tech"/>
              <a:cs typeface="Share Tech"/>
              <a:sym typeface="Share Tech"/>
            </a:endParaRPr>
          </a:p>
        </p:txBody>
      </p:sp>
      <p:pic>
        <p:nvPicPr>
          <p:cNvPr id="2050" name="Picture 2" descr="La importancia del proceso de reclutamiento y selección en una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844" y="1419622"/>
            <a:ext cx="2981325" cy="230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1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0" y="987574"/>
            <a:ext cx="5292079" cy="2880320"/>
          </a:xfrm>
        </p:spPr>
        <p:txBody>
          <a:bodyPr/>
          <a:lstStyle/>
          <a:p>
            <a:pPr algn="just" fontAlgn="base"/>
            <a:endParaRPr lang="es-ES" dirty="0"/>
          </a:p>
          <a:p>
            <a:pPr algn="just"/>
            <a:r>
              <a:rPr lang="es-ES" dirty="0" smtClean="0"/>
              <a:t>	Tenemos </a:t>
            </a:r>
            <a:r>
              <a:rPr lang="es-ES" dirty="0"/>
              <a:t>la descripción y análisis de cargos, </a:t>
            </a:r>
            <a:r>
              <a:rPr lang="es-ES" dirty="0" smtClean="0"/>
              <a:t>y evaluación </a:t>
            </a:r>
            <a:r>
              <a:rPr lang="es-ES" dirty="0"/>
              <a:t>de desempeño humano.</a:t>
            </a:r>
          </a:p>
          <a:p>
            <a:pPr algn="just"/>
            <a:r>
              <a:rPr lang="es-ES" dirty="0" smtClean="0"/>
              <a:t>	El </a:t>
            </a:r>
            <a:r>
              <a:rPr lang="es-ES" dirty="0"/>
              <a:t>análisis de cargo: Además de ayudar a tomar decisiones como: Selección, promoción y evaluación de rendimiento, también ayuda a descubrir necesidades concretas de conocimientos, actitudes y habilidades.</a:t>
            </a:r>
          </a:p>
          <a:p>
            <a:pPr algn="just"/>
            <a:r>
              <a:rPr lang="es-ES" dirty="0" smtClean="0"/>
              <a:t>	La </a:t>
            </a:r>
            <a:r>
              <a:rPr lang="es-ES" dirty="0"/>
              <a:t>evaluación de desempeño: Pueden poner de manifiestos la existencia de determinar diferencia, a partir de dichas evaluaciones se toman decisiones relativas, ascensos,</a:t>
            </a:r>
          </a:p>
          <a:p>
            <a:pPr algn="just"/>
            <a:r>
              <a:rPr lang="es-ES" dirty="0" smtClean="0"/>
              <a:t>	Traslado</a:t>
            </a:r>
            <a:r>
              <a:rPr lang="es-ES" dirty="0"/>
              <a:t>, formación y retribución.</a:t>
            </a:r>
          </a:p>
        </p:txBody>
      </p:sp>
      <p:sp>
        <p:nvSpPr>
          <p:cNvPr id="5" name="4 Rectángulo"/>
          <p:cNvSpPr/>
          <p:nvPr/>
        </p:nvSpPr>
        <p:spPr>
          <a:xfrm>
            <a:off x="611560" y="339502"/>
            <a:ext cx="2481770" cy="707886"/>
          </a:xfrm>
          <a:prstGeom prst="rect">
            <a:avLst/>
          </a:prstGeom>
        </p:spPr>
        <p:txBody>
          <a:bodyPr wrap="none">
            <a:spAutoFit/>
          </a:bodyPr>
          <a:lstStyle/>
          <a:p>
            <a:r>
              <a:rPr lang="es-ES" sz="4000" dirty="0" smtClean="0">
                <a:solidFill>
                  <a:schemeClr val="lt1"/>
                </a:solidFill>
                <a:latin typeface="Share Tech"/>
                <a:ea typeface="Share Tech"/>
                <a:cs typeface="Share Tech"/>
                <a:sym typeface="Share Tech"/>
              </a:rPr>
              <a:t>Aplicación:</a:t>
            </a:r>
            <a:r>
              <a:rPr lang="es-ES" sz="4000" dirty="0">
                <a:solidFill>
                  <a:schemeClr val="lt1"/>
                </a:solidFill>
                <a:latin typeface="Share Tech"/>
                <a:ea typeface="Share Tech"/>
                <a:cs typeface="Share Tech"/>
                <a:sym typeface="Share Tech"/>
              </a:rPr>
              <a:t> </a:t>
            </a:r>
            <a:endParaRPr lang="es-ES" sz="4000" dirty="0">
              <a:solidFill>
                <a:schemeClr val="lt1"/>
              </a:solidFill>
              <a:latin typeface="Share Tech"/>
              <a:ea typeface="Share Tech"/>
              <a:cs typeface="Share Tech"/>
              <a:sym typeface="Share Tech"/>
            </a:endParaRPr>
          </a:p>
        </p:txBody>
      </p:sp>
      <p:pic>
        <p:nvPicPr>
          <p:cNvPr id="3074" name="Picture 2" descr="Qué es Evaluación? » Su Definición y Significado [2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774518"/>
            <a:ext cx="3427140" cy="220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88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0961" y="1316608"/>
            <a:ext cx="4839072" cy="2880320"/>
          </a:xfrm>
        </p:spPr>
        <p:txBody>
          <a:bodyPr/>
          <a:lstStyle/>
          <a:p>
            <a:pPr algn="just" fontAlgn="base"/>
            <a:endParaRPr lang="es-ES" sz="2000" dirty="0"/>
          </a:p>
          <a:p>
            <a:pPr algn="just"/>
            <a:r>
              <a:rPr lang="es-ES" sz="2000" dirty="0" smtClean="0"/>
              <a:t>	Tenemos </a:t>
            </a:r>
            <a:r>
              <a:rPr lang="es-ES" sz="2000" dirty="0"/>
              <a:t>la capacitación de desarrollo de personal, y desarrollo organizacional</a:t>
            </a:r>
            <a:r>
              <a:rPr lang="es-ES" sz="2000" dirty="0" smtClean="0"/>
              <a:t>.</a:t>
            </a:r>
          </a:p>
          <a:p>
            <a:pPr algn="just"/>
            <a:endParaRPr lang="es-ES" sz="2000" dirty="0"/>
          </a:p>
          <a:p>
            <a:pPr algn="just"/>
            <a:r>
              <a:rPr lang="es-ES" sz="2000" dirty="0" smtClean="0"/>
              <a:t>	Ambos </a:t>
            </a:r>
            <a:r>
              <a:rPr lang="es-ES" sz="2000" dirty="0"/>
              <a:t>consisten en aportar experiencias de aprendizaje con el fin de mejorar el rendimiento individual.</a:t>
            </a:r>
          </a:p>
        </p:txBody>
      </p:sp>
      <p:sp>
        <p:nvSpPr>
          <p:cNvPr id="5" name="4 Rectángulo"/>
          <p:cNvSpPr/>
          <p:nvPr/>
        </p:nvSpPr>
        <p:spPr>
          <a:xfrm>
            <a:off x="611560" y="339502"/>
            <a:ext cx="2491388" cy="707886"/>
          </a:xfrm>
          <a:prstGeom prst="rect">
            <a:avLst/>
          </a:prstGeom>
        </p:spPr>
        <p:txBody>
          <a:bodyPr wrap="none">
            <a:spAutoFit/>
          </a:bodyPr>
          <a:lstStyle/>
          <a:p>
            <a:r>
              <a:rPr lang="es-ES" sz="4000" dirty="0" smtClean="0">
                <a:solidFill>
                  <a:schemeClr val="lt1"/>
                </a:solidFill>
                <a:latin typeface="Share Tech"/>
                <a:ea typeface="Share Tech"/>
                <a:cs typeface="Share Tech"/>
                <a:sym typeface="Share Tech"/>
              </a:rPr>
              <a:t>Desarrollo:</a:t>
            </a:r>
            <a:r>
              <a:rPr lang="es-ES" sz="4000" dirty="0">
                <a:solidFill>
                  <a:schemeClr val="lt1"/>
                </a:solidFill>
                <a:latin typeface="Share Tech"/>
                <a:ea typeface="Share Tech"/>
                <a:cs typeface="Share Tech"/>
                <a:sym typeface="Share Tech"/>
              </a:rPr>
              <a:t> </a:t>
            </a:r>
            <a:endParaRPr lang="es-ES" sz="4000" dirty="0">
              <a:solidFill>
                <a:schemeClr val="lt1"/>
              </a:solidFill>
              <a:latin typeface="Share Tech"/>
              <a:ea typeface="Share Tech"/>
              <a:cs typeface="Share Tech"/>
              <a:sym typeface="Share Tech"/>
            </a:endParaRPr>
          </a:p>
        </p:txBody>
      </p:sp>
      <p:pic>
        <p:nvPicPr>
          <p:cNvPr id="5122" name="Picture 2" descr="Qué es la capacitación de personal: ejemplos prácticos para tu empresa |  Somos Malasañ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35646"/>
            <a:ext cx="3993687"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16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6512" y="339502"/>
            <a:ext cx="5292079" cy="2592288"/>
          </a:xfrm>
        </p:spPr>
        <p:txBody>
          <a:bodyPr/>
          <a:lstStyle/>
          <a:p>
            <a:pPr algn="just" fontAlgn="base"/>
            <a:endParaRPr lang="es-ES" sz="2000" dirty="0"/>
          </a:p>
          <a:p>
            <a:pPr algn="just"/>
            <a:r>
              <a:rPr lang="es-ES" sz="2000" dirty="0" smtClean="0"/>
              <a:t>	Dentro </a:t>
            </a:r>
            <a:r>
              <a:rPr lang="es-ES" sz="2000" dirty="0"/>
              <a:t>del control tenemos las bases de datos y sistemas de información.</a:t>
            </a:r>
            <a:endParaRPr lang="es-ES" sz="1200" dirty="0"/>
          </a:p>
          <a:p>
            <a:pPr algn="just"/>
            <a:endParaRPr lang="es-ES" sz="1200" dirty="0" smtClean="0"/>
          </a:p>
          <a:p>
            <a:pPr algn="just"/>
            <a:r>
              <a:rPr lang="es-ES" sz="2000" dirty="0" smtClean="0"/>
              <a:t>	La </a:t>
            </a:r>
            <a:r>
              <a:rPr lang="es-ES" sz="2000" dirty="0"/>
              <a:t>base de datos: Tienen por objeto recoger y analizar información relacionada con el ámbito social de la empresa.</a:t>
            </a:r>
            <a:endParaRPr lang="es-ES" sz="1000" dirty="0"/>
          </a:p>
          <a:p>
            <a:pPr algn="just"/>
            <a:r>
              <a:rPr lang="es-ES" sz="600" dirty="0" smtClean="0"/>
              <a:t>	</a:t>
            </a:r>
            <a:endParaRPr lang="es-ES" sz="2000" dirty="0" smtClean="0"/>
          </a:p>
          <a:p>
            <a:pPr algn="just"/>
            <a:r>
              <a:rPr lang="es-ES" sz="2000" b="1" dirty="0" smtClean="0"/>
              <a:t>	El </a:t>
            </a:r>
            <a:r>
              <a:rPr lang="es-ES" sz="2000" dirty="0"/>
              <a:t>sistema de información: Debe de ofrecer datos concretos relacionados con cuestiones muy diversas y ayudar al departamento de recursos humanos a lograr sus objetivos tanto a corto plazo como a largo plazo.</a:t>
            </a:r>
          </a:p>
          <a:p>
            <a:pPr algn="just"/>
            <a:endParaRPr lang="es-ES" sz="2000" dirty="0"/>
          </a:p>
          <a:p>
            <a:pPr algn="just"/>
            <a:r>
              <a:rPr lang="es-ES" sz="2000" dirty="0" smtClean="0"/>
              <a:t>.</a:t>
            </a:r>
            <a:endParaRPr lang="es-ES" sz="2000" dirty="0"/>
          </a:p>
        </p:txBody>
      </p:sp>
      <p:sp>
        <p:nvSpPr>
          <p:cNvPr id="5" name="4 Rectángulo"/>
          <p:cNvSpPr/>
          <p:nvPr/>
        </p:nvSpPr>
        <p:spPr>
          <a:xfrm>
            <a:off x="601564" y="0"/>
            <a:ext cx="1867819" cy="707886"/>
          </a:xfrm>
          <a:prstGeom prst="rect">
            <a:avLst/>
          </a:prstGeom>
        </p:spPr>
        <p:txBody>
          <a:bodyPr wrap="none">
            <a:spAutoFit/>
          </a:bodyPr>
          <a:lstStyle/>
          <a:p>
            <a:r>
              <a:rPr lang="es-ES" sz="4000" dirty="0" smtClean="0">
                <a:solidFill>
                  <a:schemeClr val="lt1"/>
                </a:solidFill>
                <a:latin typeface="Share Tech"/>
                <a:ea typeface="Share Tech"/>
                <a:cs typeface="Share Tech"/>
                <a:sym typeface="Share Tech"/>
              </a:rPr>
              <a:t>Control:</a:t>
            </a:r>
            <a:r>
              <a:rPr lang="es-ES" sz="4000" dirty="0">
                <a:solidFill>
                  <a:schemeClr val="lt1"/>
                </a:solidFill>
                <a:latin typeface="Share Tech"/>
                <a:ea typeface="Share Tech"/>
                <a:cs typeface="Share Tech"/>
                <a:sym typeface="Share Tech"/>
              </a:rPr>
              <a:t> </a:t>
            </a:r>
            <a:endParaRPr lang="es-ES" sz="4000" dirty="0">
              <a:solidFill>
                <a:schemeClr val="lt1"/>
              </a:solidFill>
              <a:latin typeface="Share Tech"/>
              <a:ea typeface="Share Tech"/>
              <a:cs typeface="Share Tech"/>
              <a:sym typeface="Share Tech"/>
            </a:endParaRPr>
          </a:p>
        </p:txBody>
      </p:sp>
      <p:pic>
        <p:nvPicPr>
          <p:cNvPr id="4098" name="Picture 2" descr="Base de datos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488" y="555526"/>
            <a:ext cx="2520280" cy="181898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volución de los Sistemas de Inform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2283718"/>
            <a:ext cx="314096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33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6512" y="339502"/>
            <a:ext cx="5292079" cy="2592288"/>
          </a:xfrm>
        </p:spPr>
        <p:txBody>
          <a:bodyPr/>
          <a:lstStyle/>
          <a:p>
            <a:pPr algn="just" fontAlgn="base"/>
            <a:endParaRPr lang="es-ES" sz="2000" dirty="0"/>
          </a:p>
          <a:p>
            <a:pPr algn="just"/>
            <a:r>
              <a:rPr lang="es-ES" sz="2000" dirty="0" smtClean="0"/>
              <a:t>	</a:t>
            </a:r>
            <a:endParaRPr lang="es-ES" sz="2000" dirty="0"/>
          </a:p>
        </p:txBody>
      </p:sp>
      <p:sp>
        <p:nvSpPr>
          <p:cNvPr id="5" name="4 Rectángulo"/>
          <p:cNvSpPr/>
          <p:nvPr/>
        </p:nvSpPr>
        <p:spPr>
          <a:xfrm>
            <a:off x="213199" y="195486"/>
            <a:ext cx="4035079" cy="1815882"/>
          </a:xfrm>
          <a:prstGeom prst="rect">
            <a:avLst/>
          </a:prstGeom>
        </p:spPr>
        <p:txBody>
          <a:bodyPr wrap="none">
            <a:spAutoFit/>
          </a:bodyPr>
          <a:lstStyle/>
          <a:p>
            <a:pPr algn="ctr"/>
            <a:r>
              <a:rPr lang="es-ES" sz="4000" b="1" dirty="0">
                <a:solidFill>
                  <a:schemeClr val="lt1"/>
                </a:solidFill>
                <a:latin typeface="Share Tech"/>
                <a:ea typeface="Share Tech"/>
                <a:cs typeface="Share Tech"/>
                <a:sym typeface="Share Tech"/>
              </a:rPr>
              <a:t>Actores: </a:t>
            </a:r>
            <a:endParaRPr lang="es-ES" sz="4000" b="1" dirty="0" smtClean="0">
              <a:solidFill>
                <a:schemeClr val="lt1"/>
              </a:solidFill>
              <a:latin typeface="Share Tech"/>
              <a:ea typeface="Share Tech"/>
              <a:cs typeface="Share Tech"/>
              <a:sym typeface="Share Tech"/>
            </a:endParaRPr>
          </a:p>
          <a:p>
            <a:pPr algn="ctr"/>
            <a:r>
              <a:rPr lang="es-ES" sz="3600" dirty="0" smtClean="0">
                <a:solidFill>
                  <a:schemeClr val="lt1"/>
                </a:solidFill>
                <a:latin typeface="Share Tech"/>
                <a:ea typeface="Share Tech"/>
                <a:cs typeface="Share Tech"/>
                <a:sym typeface="Share Tech"/>
              </a:rPr>
              <a:t>Función</a:t>
            </a:r>
            <a:r>
              <a:rPr lang="es-ES" sz="3600" dirty="0">
                <a:solidFill>
                  <a:schemeClr val="lt1"/>
                </a:solidFill>
                <a:latin typeface="Share Tech"/>
                <a:ea typeface="Share Tech"/>
                <a:cs typeface="Share Tech"/>
                <a:sym typeface="Share Tech"/>
              </a:rPr>
              <a:t>, </a:t>
            </a:r>
            <a:r>
              <a:rPr lang="es-ES" sz="3600" dirty="0" smtClean="0">
                <a:solidFill>
                  <a:schemeClr val="lt1"/>
                </a:solidFill>
                <a:latin typeface="Share Tech"/>
                <a:ea typeface="Share Tech"/>
                <a:cs typeface="Share Tech"/>
                <a:sym typeface="Share Tech"/>
              </a:rPr>
              <a:t>Descripción </a:t>
            </a:r>
          </a:p>
          <a:p>
            <a:pPr algn="ctr"/>
            <a:r>
              <a:rPr lang="es-ES" sz="3600" dirty="0" smtClean="0">
                <a:solidFill>
                  <a:schemeClr val="lt1"/>
                </a:solidFill>
                <a:latin typeface="Share Tech"/>
                <a:ea typeface="Share Tech"/>
                <a:cs typeface="Share Tech"/>
                <a:sym typeface="Share Tech"/>
              </a:rPr>
              <a:t>y </a:t>
            </a:r>
            <a:r>
              <a:rPr lang="es-ES" sz="3600" dirty="0">
                <a:solidFill>
                  <a:schemeClr val="lt1"/>
                </a:solidFill>
                <a:latin typeface="Share Tech"/>
                <a:ea typeface="Share Tech"/>
                <a:cs typeface="Share Tech"/>
                <a:sym typeface="Share Tech"/>
              </a:rPr>
              <a:t>Objetivos</a:t>
            </a:r>
          </a:p>
        </p:txBody>
      </p:sp>
      <p:sp>
        <p:nvSpPr>
          <p:cNvPr id="2" name="1 Rectángulo"/>
          <p:cNvSpPr/>
          <p:nvPr/>
        </p:nvSpPr>
        <p:spPr>
          <a:xfrm>
            <a:off x="107504" y="2283718"/>
            <a:ext cx="4014192" cy="2554545"/>
          </a:xfrm>
          <a:prstGeom prst="rect">
            <a:avLst/>
          </a:prstGeom>
        </p:spPr>
        <p:txBody>
          <a:bodyPr wrap="square">
            <a:spAutoFit/>
          </a:bodyPr>
          <a:lstStyle/>
          <a:p>
            <a:pPr algn="just"/>
            <a:r>
              <a:rPr lang="es-ES" sz="2000" dirty="0">
                <a:solidFill>
                  <a:schemeClr val="lt1"/>
                </a:solidFill>
                <a:latin typeface="Maven Pro"/>
                <a:ea typeface="Maven Pro"/>
                <a:cs typeface="Maven Pro"/>
                <a:sym typeface="Maven Pro"/>
              </a:rPr>
              <a:t>Los Actores son aquellos que de manera directa están involucrados con el sistema al que se le desarrolla el caso de uso, dichos actores serán planteados en supuestos escenarios donde desempeñan su labor.</a:t>
            </a:r>
          </a:p>
        </p:txBody>
      </p:sp>
      <p:pic>
        <p:nvPicPr>
          <p:cNvPr id="6146" name="Picture 2" descr="Tu imagen personal Sí importa - Blog de Grupo Antón Comunic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11510"/>
            <a:ext cx="4319042" cy="431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24839"/>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474</Words>
  <Application>Microsoft Office PowerPoint</Application>
  <PresentationFormat>Presentación en pantalla (16:9)</PresentationFormat>
  <Paragraphs>75</Paragraphs>
  <Slides>12</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Maven Pro</vt:lpstr>
      <vt:lpstr>Share Tech</vt:lpstr>
      <vt:lpstr>Fira Sans Condensed Medium</vt:lpstr>
      <vt:lpstr>Fira Sans Extra Condensed Medium</vt:lpstr>
      <vt:lpstr>Data Science Consulting by Slidesgo</vt:lpstr>
      <vt:lpstr>CASO DE USO</vt:lpstr>
      <vt:lpstr>CASO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Psicologo</vt:lpstr>
      <vt:lpstr>GRACIAS por su atencion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CONSULTING</dc:title>
  <dc:creator>principal2</dc:creator>
  <cp:lastModifiedBy>ronal</cp:lastModifiedBy>
  <cp:revision>24</cp:revision>
  <dcterms:modified xsi:type="dcterms:W3CDTF">2020-10-28T22:10:14Z</dcterms:modified>
</cp:coreProperties>
</file>