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8" r:id="rId4"/>
    <p:sldId id="267" r:id="rId5"/>
    <p:sldId id="269" r:id="rId6"/>
    <p:sldId id="256" r:id="rId7"/>
    <p:sldId id="260" r:id="rId8"/>
    <p:sldId id="262" r:id="rId9"/>
    <p:sldId id="264" r:id="rId10"/>
    <p:sldId id="265" r:id="rId11"/>
    <p:sldId id="270" r:id="rId12"/>
    <p:sldId id="271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FF"/>
    <a:srgbClr val="F8312C"/>
    <a:srgbClr val="0070C0"/>
    <a:srgbClr val="7979FF"/>
    <a:srgbClr val="2D7CB4"/>
    <a:srgbClr val="404040"/>
    <a:srgbClr val="01B051"/>
    <a:srgbClr val="FA882A"/>
    <a:srgbClr val="5B9AD4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6727" autoAdjust="0"/>
  </p:normalViewPr>
  <p:slideViewPr>
    <p:cSldViewPr snapToGrid="0">
      <p:cViewPr varScale="1">
        <p:scale>
          <a:sx n="110" d="100"/>
          <a:sy n="110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33249355078734E-2"/>
          <c:y val="0.15975758219548569"/>
          <c:w val="0.92492957816076438"/>
          <c:h val="0.54727314912524683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Felicidad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Hoja1!$A$2:$A$45</c:f>
              <c:numCache>
                <c:formatCode>0</c:formatCode>
                <c:ptCount val="4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</c:numCache>
            </c:numRef>
          </c:cat>
          <c:val>
            <c:numRef>
              <c:f>Hoja1!$B$2:$B$45</c:f>
              <c:numCache>
                <c:formatCode>General</c:formatCode>
                <c:ptCount val="4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1.8</c:v>
                </c:pt>
                <c:pt idx="8">
                  <c:v>2.8</c:v>
                </c:pt>
                <c:pt idx="9">
                  <c:v>2.5</c:v>
                </c:pt>
                <c:pt idx="10">
                  <c:v>2.36</c:v>
                </c:pt>
                <c:pt idx="11">
                  <c:v>1.8</c:v>
                </c:pt>
                <c:pt idx="12">
                  <c:v>2.8</c:v>
                </c:pt>
                <c:pt idx="13">
                  <c:v>2.5</c:v>
                </c:pt>
                <c:pt idx="14">
                  <c:v>2.36</c:v>
                </c:pt>
                <c:pt idx="15">
                  <c:v>2.2200000000000002</c:v>
                </c:pt>
                <c:pt idx="16">
                  <c:v>1.8</c:v>
                </c:pt>
                <c:pt idx="17">
                  <c:v>2.8</c:v>
                </c:pt>
                <c:pt idx="18">
                  <c:v>2.5</c:v>
                </c:pt>
                <c:pt idx="19">
                  <c:v>2.36</c:v>
                </c:pt>
                <c:pt idx="20">
                  <c:v>2.2200000000000002</c:v>
                </c:pt>
                <c:pt idx="21">
                  <c:v>1.52</c:v>
                </c:pt>
                <c:pt idx="22">
                  <c:v>1.38</c:v>
                </c:pt>
                <c:pt idx="23">
                  <c:v>1.24</c:v>
                </c:pt>
                <c:pt idx="24">
                  <c:v>1.1000000000000001</c:v>
                </c:pt>
                <c:pt idx="25">
                  <c:v>0.96</c:v>
                </c:pt>
                <c:pt idx="26">
                  <c:v>0.82</c:v>
                </c:pt>
                <c:pt idx="27">
                  <c:v>0.68</c:v>
                </c:pt>
                <c:pt idx="28">
                  <c:v>1.52</c:v>
                </c:pt>
                <c:pt idx="29">
                  <c:v>1.38</c:v>
                </c:pt>
                <c:pt idx="30">
                  <c:v>1.24</c:v>
                </c:pt>
                <c:pt idx="31">
                  <c:v>1.1000000000000001</c:v>
                </c:pt>
                <c:pt idx="32">
                  <c:v>0.96</c:v>
                </c:pt>
                <c:pt idx="33">
                  <c:v>0.82</c:v>
                </c:pt>
                <c:pt idx="34">
                  <c:v>0.68</c:v>
                </c:pt>
                <c:pt idx="35">
                  <c:v>1.8</c:v>
                </c:pt>
                <c:pt idx="36">
                  <c:v>1.66</c:v>
                </c:pt>
                <c:pt idx="37">
                  <c:v>2.5</c:v>
                </c:pt>
                <c:pt idx="38">
                  <c:v>2.36</c:v>
                </c:pt>
                <c:pt idx="39">
                  <c:v>2.2200000000000002</c:v>
                </c:pt>
                <c:pt idx="40">
                  <c:v>1.8</c:v>
                </c:pt>
                <c:pt idx="41">
                  <c:v>2.8</c:v>
                </c:pt>
                <c:pt idx="42">
                  <c:v>2.5</c:v>
                </c:pt>
                <c:pt idx="4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AA-4064-AF1E-9A2B8A7F3882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Tristeza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Hoja1!$A$2:$A$45</c:f>
              <c:numCache>
                <c:formatCode>0</c:formatCode>
                <c:ptCount val="4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</c:numCache>
            </c:numRef>
          </c:cat>
          <c:val>
            <c:numRef>
              <c:f>Hoja1!$C$2:$C$45</c:f>
              <c:numCache>
                <c:formatCode>General</c:formatCode>
                <c:ptCount val="4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3.5</c:v>
                </c:pt>
                <c:pt idx="8">
                  <c:v>4.5</c:v>
                </c:pt>
                <c:pt idx="9">
                  <c:v>4.0999999999999996</c:v>
                </c:pt>
                <c:pt idx="10">
                  <c:v>4.26</c:v>
                </c:pt>
                <c:pt idx="11">
                  <c:v>3.5</c:v>
                </c:pt>
                <c:pt idx="12">
                  <c:v>4.5</c:v>
                </c:pt>
                <c:pt idx="13">
                  <c:v>4.0999999999999996</c:v>
                </c:pt>
                <c:pt idx="14">
                  <c:v>4.26</c:v>
                </c:pt>
                <c:pt idx="15">
                  <c:v>4.42</c:v>
                </c:pt>
                <c:pt idx="16">
                  <c:v>3.5</c:v>
                </c:pt>
                <c:pt idx="17">
                  <c:v>4.5</c:v>
                </c:pt>
                <c:pt idx="18">
                  <c:v>4.0999999999999996</c:v>
                </c:pt>
                <c:pt idx="19">
                  <c:v>4.26</c:v>
                </c:pt>
                <c:pt idx="20">
                  <c:v>4.42</c:v>
                </c:pt>
                <c:pt idx="21">
                  <c:v>5.22</c:v>
                </c:pt>
                <c:pt idx="22">
                  <c:v>5.38</c:v>
                </c:pt>
                <c:pt idx="23">
                  <c:v>5.54</c:v>
                </c:pt>
                <c:pt idx="24">
                  <c:v>5.7</c:v>
                </c:pt>
                <c:pt idx="25">
                  <c:v>5.86</c:v>
                </c:pt>
                <c:pt idx="26">
                  <c:v>6.02</c:v>
                </c:pt>
                <c:pt idx="27">
                  <c:v>6.18</c:v>
                </c:pt>
                <c:pt idx="28">
                  <c:v>5.22</c:v>
                </c:pt>
                <c:pt idx="29">
                  <c:v>5.38</c:v>
                </c:pt>
                <c:pt idx="30">
                  <c:v>5.54</c:v>
                </c:pt>
                <c:pt idx="31">
                  <c:v>5.7</c:v>
                </c:pt>
                <c:pt idx="32">
                  <c:v>5.86</c:v>
                </c:pt>
                <c:pt idx="33">
                  <c:v>6.02</c:v>
                </c:pt>
                <c:pt idx="34">
                  <c:v>6.18</c:v>
                </c:pt>
                <c:pt idx="35">
                  <c:v>4.9000000000000004</c:v>
                </c:pt>
                <c:pt idx="36">
                  <c:v>5.0599999999999996</c:v>
                </c:pt>
                <c:pt idx="37">
                  <c:v>4.0999999999999996</c:v>
                </c:pt>
                <c:pt idx="38">
                  <c:v>4.26</c:v>
                </c:pt>
                <c:pt idx="39">
                  <c:v>4.42</c:v>
                </c:pt>
                <c:pt idx="40">
                  <c:v>3.5</c:v>
                </c:pt>
                <c:pt idx="41">
                  <c:v>4.5</c:v>
                </c:pt>
                <c:pt idx="42">
                  <c:v>4.0999999999999996</c:v>
                </c:pt>
                <c:pt idx="43">
                  <c:v>4.0999999999999996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AA-4064-AF1E-9A2B8A7F3882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Ira</c:v>
                </c:pt>
              </c:strCache>
            </c:strRef>
          </c:tx>
          <c:spPr>
            <a:ln w="28575" cap="rnd">
              <a:solidFill>
                <a:srgbClr val="F8312C"/>
              </a:solidFill>
              <a:round/>
            </a:ln>
            <a:effectLst/>
          </c:spPr>
          <c:marker>
            <c:symbol val="none"/>
          </c:marker>
          <c:cat>
            <c:numRef>
              <c:f>Hoja1!$A$2:$A$45</c:f>
              <c:numCache>
                <c:formatCode>0</c:formatCode>
                <c:ptCount val="4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</c:numCache>
            </c:numRef>
          </c:cat>
          <c:val>
            <c:numRef>
              <c:f>Hoja1!$D$2:$D$45</c:f>
              <c:numCache>
                <c:formatCode>General</c:formatCode>
                <c:ptCount val="4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3</c:v>
                </c:pt>
                <c:pt idx="8">
                  <c:v>5</c:v>
                </c:pt>
                <c:pt idx="9">
                  <c:v>5.5</c:v>
                </c:pt>
                <c:pt idx="10">
                  <c:v>6.5</c:v>
                </c:pt>
                <c:pt idx="11">
                  <c:v>3</c:v>
                </c:pt>
                <c:pt idx="12">
                  <c:v>5</c:v>
                </c:pt>
                <c:pt idx="13">
                  <c:v>5.5</c:v>
                </c:pt>
                <c:pt idx="14">
                  <c:v>6.5</c:v>
                </c:pt>
                <c:pt idx="15">
                  <c:v>7.5</c:v>
                </c:pt>
                <c:pt idx="16">
                  <c:v>3</c:v>
                </c:pt>
                <c:pt idx="17">
                  <c:v>5</c:v>
                </c:pt>
                <c:pt idx="18">
                  <c:v>5.5</c:v>
                </c:pt>
                <c:pt idx="19">
                  <c:v>6.5</c:v>
                </c:pt>
                <c:pt idx="20">
                  <c:v>7.5</c:v>
                </c:pt>
                <c:pt idx="21">
                  <c:v>12.5</c:v>
                </c:pt>
                <c:pt idx="22">
                  <c:v>13.5</c:v>
                </c:pt>
                <c:pt idx="23">
                  <c:v>14.5</c:v>
                </c:pt>
                <c:pt idx="24">
                  <c:v>15.5</c:v>
                </c:pt>
                <c:pt idx="25">
                  <c:v>16.5</c:v>
                </c:pt>
                <c:pt idx="26">
                  <c:v>17.5</c:v>
                </c:pt>
                <c:pt idx="27">
                  <c:v>18.5</c:v>
                </c:pt>
                <c:pt idx="28">
                  <c:v>12.5</c:v>
                </c:pt>
                <c:pt idx="29">
                  <c:v>13.5</c:v>
                </c:pt>
                <c:pt idx="30">
                  <c:v>14.5</c:v>
                </c:pt>
                <c:pt idx="31">
                  <c:v>15.5</c:v>
                </c:pt>
                <c:pt idx="32">
                  <c:v>16.5</c:v>
                </c:pt>
                <c:pt idx="33">
                  <c:v>17.5</c:v>
                </c:pt>
                <c:pt idx="34">
                  <c:v>18.5</c:v>
                </c:pt>
                <c:pt idx="35">
                  <c:v>10.5</c:v>
                </c:pt>
                <c:pt idx="36">
                  <c:v>11.5</c:v>
                </c:pt>
                <c:pt idx="37">
                  <c:v>5.5</c:v>
                </c:pt>
                <c:pt idx="38">
                  <c:v>6.5</c:v>
                </c:pt>
                <c:pt idx="39">
                  <c:v>7.5</c:v>
                </c:pt>
                <c:pt idx="40">
                  <c:v>3</c:v>
                </c:pt>
                <c:pt idx="41">
                  <c:v>5</c:v>
                </c:pt>
                <c:pt idx="42">
                  <c:v>5.5</c:v>
                </c:pt>
                <c:pt idx="43">
                  <c:v>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AA-4064-AF1E-9A2B8A7F3882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Miedo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Hoja1!$A$2:$A$45</c:f>
              <c:numCache>
                <c:formatCode>0</c:formatCode>
                <c:ptCount val="4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</c:numCache>
            </c:numRef>
          </c:cat>
          <c:val>
            <c:numRef>
              <c:f>Hoja1!$E$2:$E$45</c:f>
              <c:numCache>
                <c:formatCode>General</c:formatCode>
                <c:ptCount val="44"/>
                <c:pt idx="0">
                  <c:v>1.5</c:v>
                </c:pt>
                <c:pt idx="1">
                  <c:v>1.5</c:v>
                </c:pt>
                <c:pt idx="2">
                  <c:v>2.25</c:v>
                </c:pt>
                <c:pt idx="3">
                  <c:v>3.75</c:v>
                </c:pt>
                <c:pt idx="4">
                  <c:v>4.125</c:v>
                </c:pt>
                <c:pt idx="5">
                  <c:v>4.875</c:v>
                </c:pt>
                <c:pt idx="6">
                  <c:v>5.625</c:v>
                </c:pt>
                <c:pt idx="7">
                  <c:v>2.25</c:v>
                </c:pt>
                <c:pt idx="8">
                  <c:v>3.75</c:v>
                </c:pt>
                <c:pt idx="9">
                  <c:v>4.125</c:v>
                </c:pt>
                <c:pt idx="10">
                  <c:v>4.875</c:v>
                </c:pt>
                <c:pt idx="11">
                  <c:v>2.25</c:v>
                </c:pt>
                <c:pt idx="12">
                  <c:v>3.75</c:v>
                </c:pt>
                <c:pt idx="13">
                  <c:v>4.125</c:v>
                </c:pt>
                <c:pt idx="14">
                  <c:v>4.875</c:v>
                </c:pt>
                <c:pt idx="15">
                  <c:v>5.625</c:v>
                </c:pt>
                <c:pt idx="16">
                  <c:v>2.25</c:v>
                </c:pt>
                <c:pt idx="17">
                  <c:v>3.75</c:v>
                </c:pt>
                <c:pt idx="18">
                  <c:v>4.125</c:v>
                </c:pt>
                <c:pt idx="19">
                  <c:v>4.875</c:v>
                </c:pt>
                <c:pt idx="20">
                  <c:v>5.625</c:v>
                </c:pt>
                <c:pt idx="21">
                  <c:v>9.375</c:v>
                </c:pt>
                <c:pt idx="22">
                  <c:v>10.125</c:v>
                </c:pt>
                <c:pt idx="23">
                  <c:v>10.875</c:v>
                </c:pt>
                <c:pt idx="24">
                  <c:v>11.625</c:v>
                </c:pt>
                <c:pt idx="25">
                  <c:v>12.375</c:v>
                </c:pt>
                <c:pt idx="26">
                  <c:v>13.125</c:v>
                </c:pt>
                <c:pt idx="27">
                  <c:v>13.875</c:v>
                </c:pt>
                <c:pt idx="28">
                  <c:v>9.375</c:v>
                </c:pt>
                <c:pt idx="29">
                  <c:v>10.125</c:v>
                </c:pt>
                <c:pt idx="30">
                  <c:v>10.875</c:v>
                </c:pt>
                <c:pt idx="31">
                  <c:v>11.625</c:v>
                </c:pt>
                <c:pt idx="32">
                  <c:v>12.375</c:v>
                </c:pt>
                <c:pt idx="33">
                  <c:v>13.125</c:v>
                </c:pt>
                <c:pt idx="34">
                  <c:v>13.875</c:v>
                </c:pt>
                <c:pt idx="35">
                  <c:v>7.875</c:v>
                </c:pt>
                <c:pt idx="36">
                  <c:v>8.625</c:v>
                </c:pt>
                <c:pt idx="37">
                  <c:v>4.125</c:v>
                </c:pt>
                <c:pt idx="38">
                  <c:v>4.875</c:v>
                </c:pt>
                <c:pt idx="39">
                  <c:v>5.625</c:v>
                </c:pt>
                <c:pt idx="40">
                  <c:v>2.25</c:v>
                </c:pt>
                <c:pt idx="41">
                  <c:v>3.75</c:v>
                </c:pt>
                <c:pt idx="42">
                  <c:v>4.125</c:v>
                </c:pt>
                <c:pt idx="43">
                  <c:v>4.125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AA-4064-AF1E-9A2B8A7F3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420048"/>
        <c:axId val="33257088"/>
      </c:lineChart>
      <c:catAx>
        <c:axId val="424420048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257088"/>
        <c:crosses val="autoZero"/>
        <c:auto val="1"/>
        <c:lblAlgn val="ctr"/>
        <c:lblOffset val="100"/>
        <c:noMultiLvlLbl val="0"/>
      </c:catAx>
      <c:valAx>
        <c:axId val="33257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442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366653376828295"/>
          <c:y val="0.83431964654857915"/>
          <c:w val="0.71266667238831916"/>
          <c:h val="0.139054089752173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 w="6350">
              <a:solidFill>
                <a:srgbClr val="00B050"/>
              </a:solidFill>
            </a:ln>
          </c:spPr>
          <c:dPt>
            <c:idx val="0"/>
            <c:bubble3D val="0"/>
            <c:spPr>
              <a:solidFill>
                <a:srgbClr val="01B051"/>
              </a:solidFill>
              <a:ln w="6350"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8BD-4A3C-A856-E28F90F9DD81}"/>
              </c:ext>
            </c:extLst>
          </c:dPt>
          <c:dPt>
            <c:idx val="1"/>
            <c:bubble3D val="0"/>
            <c:spPr>
              <a:noFill/>
              <a:ln w="6350"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BD-4A3C-A856-E28F90F9DD81}"/>
              </c:ext>
            </c:extLst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10</c:v>
                </c:pt>
                <c:pt idx="1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BD-4A3C-A856-E28F90F9DD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solidFill>
                <a:srgbClr val="2D7CB4"/>
              </a:solidFill>
            </a:ln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rgbClr val="2D7CB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9-4962-B134-F6A1398AB195}"/>
              </c:ext>
            </c:extLst>
          </c:dPt>
          <c:dPt>
            <c:idx val="1"/>
            <c:bubble3D val="0"/>
            <c:spPr>
              <a:noFill/>
              <a:ln w="6350">
                <a:solidFill>
                  <a:srgbClr val="2D7CB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9-4962-B134-F6A1398AB195}"/>
              </c:ext>
            </c:extLst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0.5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89-4962-B134-F6A1398AB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 w="6350">
              <a:solidFill>
                <a:srgbClr val="F8312C"/>
              </a:solidFill>
            </a:ln>
          </c:spPr>
          <c:dPt>
            <c:idx val="0"/>
            <c:bubble3D val="0"/>
            <c:spPr>
              <a:solidFill>
                <a:srgbClr val="F8312C"/>
              </a:solidFill>
              <a:ln w="6350">
                <a:solidFill>
                  <a:srgbClr val="F8312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F4-4CCF-9C99-6507BC73F054}"/>
              </c:ext>
            </c:extLst>
          </c:dPt>
          <c:dPt>
            <c:idx val="1"/>
            <c:bubble3D val="0"/>
            <c:spPr>
              <a:noFill/>
              <a:ln w="3175">
                <a:solidFill>
                  <a:srgbClr val="F8312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F4-4CCF-9C99-6507BC73F054}"/>
              </c:ext>
            </c:extLst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48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F4-4CCF-9C99-6507BC73F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22931266919427"/>
          <c:y val="0.15873594871087196"/>
          <c:w val="0.74754137466161152"/>
          <c:h val="0.72717843873686283"/>
        </c:manualLayout>
      </c:layout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CF-4B77-AA82-7F4C2EB89977}"/>
              </c:ext>
            </c:extLst>
          </c:dPt>
          <c:dPt>
            <c:idx val="1"/>
            <c:bubble3D val="0"/>
            <c:spPr>
              <a:noFill/>
              <a:ln w="6350"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CF-4B77-AA82-7F4C2EB89977}"/>
              </c:ext>
            </c:extLst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15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CF-4B77-AA82-7F4C2EB89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C0FB4-83DF-4336-BD41-A071AFF86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C94D3D-9563-485C-A690-FF4467092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04313-40E7-428A-846A-830C724B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01B8C-9976-4314-954E-A2C570E4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EBB83-1437-42E0-8BEE-CB86815B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333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5A0A-A171-48DF-B096-D6F468D3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5CCD8D-8FD5-438D-9AF1-0BAD7B148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0D12FA-F06E-4842-B174-B6970461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AA488B-15EF-44F2-B019-2E37AF65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1B1224-86C4-43CA-8BCD-9B03D8E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757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09D8D9-7BD8-4DBC-9532-2E2CB5513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CC73D9-A6DF-4205-BD95-7B7E33409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D50BB-BF90-4608-8FCE-7267D183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109DB7-8C10-4433-BEC0-421D4348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D7E5A-5093-4B75-AE97-FE67B723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53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54DDD-24E0-458B-A3DA-99796182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401B1C-6AD3-4623-A2FC-08BF262C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47D4D-EF54-4C28-ADE4-0B02E808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B4A4D-B919-474F-957E-37DBAF3C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6C7166-E94F-4E39-9565-CB0DD4E9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508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38444-229B-4EC9-AC7F-D69E31E7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DD689A-6D8E-4FF4-B2CE-2533EBA8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7BD16-30A5-4C07-98EE-5F0D18AF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31148E-E462-43F2-BCE1-02A7A24E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78F792-B2C9-41C9-8E86-4EC4DC48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502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61692-ADA8-4C5A-BE86-23D40FA5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4FD32-1FFE-464D-A927-15398E428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C79BAC-E370-44B3-BD8A-3DA281EBF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63C974-BFDE-4DB8-8897-070F8FE3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413F41-092B-47AB-845F-6094631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C74A41-EFB0-4DC3-AC9A-A94FCA2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083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096F4-9877-4C08-A60B-6AC12B8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BD6D4E-2E10-4A4B-A254-3F583B22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FB8361-3CA3-4EA7-ABA9-67C745C11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9EED0C-3385-4B88-86F3-C43104F36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563564-A379-4E80-BDF4-FC93C9B5B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EE4BC8-B29E-4BAF-8069-2F4DDD61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343CDB-7886-49A2-8106-9F671FCA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87EAB4-F3FB-4A54-B971-F6F06407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35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BFF48-DE44-4C46-AB69-487EAC98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A951BB-1BB3-4A17-967A-40087E88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F7F93C-46AC-4405-BD05-06D9246E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EDA564-D6E0-404E-88E4-DC19CE30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050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000960-0E1D-4A32-BF24-A2219CD1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AAE690-C06E-423E-8A9E-9529A5F8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68BF76-7E08-42FA-92CC-B5B2E4C4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692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7CB4E-ED4C-4D71-811A-198262BE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357FB-5ACA-42B7-B463-899A4FD0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AC8DD0-9195-4421-887E-563AB86D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49AE83-BB01-4AC3-ACB9-2917EB91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BA0508-DD2C-482E-A6A3-CA58D84A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95C5BB-1464-4E88-AC73-E886C02E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76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2B96A-FAF6-4C6D-8CD6-5D5ADFAF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09E341-AFE2-4DED-8DB1-94C6D03BC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2E987C-F190-48AC-8985-FF058C3C0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ED8489-F8F1-4D87-9FCB-BC6F9F74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51D6E5-A8CF-4DBC-A9DD-00B93749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A2C233-2CC6-4166-9E99-0557E0C1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339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F54D3D-970E-4E8F-B06A-40FDA27B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F256C6-0440-4826-9A08-8DF3583A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87136E-9126-4D69-967D-DEA008150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0211-4D90-48DA-AD32-1C26E53DB356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6EA5B-A01A-4121-8A47-0CB51A2BE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8D5E61-7FDF-4322-B3F5-DE21227AE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864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11" Type="http://schemas.openxmlformats.org/officeDocument/2006/relationships/image" Target="../media/image36.svg"/><Relationship Id="rId5" Type="http://schemas.openxmlformats.org/officeDocument/2006/relationships/image" Target="../media/image30.png"/><Relationship Id="rId15" Type="http://schemas.openxmlformats.org/officeDocument/2006/relationships/image" Target="../media/image40.jp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chart" Target="../charts/chart2.xml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chart" Target="../charts/chart1.xml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chart" Target="../charts/chart4.xml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149AC18-AF70-4507-80A6-CFA69AFAB4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BBEEAA-5B55-4288-861F-BF94C26B8487}"/>
              </a:ext>
            </a:extLst>
          </p:cNvPr>
          <p:cNvSpPr txBox="1"/>
          <p:nvPr/>
        </p:nvSpPr>
        <p:spPr>
          <a:xfrm>
            <a:off x="4132989" y="2909090"/>
            <a:ext cx="3968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Dauruxü</a:t>
            </a:r>
          </a:p>
        </p:txBody>
      </p:sp>
      <p:pic>
        <p:nvPicPr>
          <p:cNvPr id="42" name="Imagen 41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1BC93B87-4E45-41CB-A622-D5648CDB5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6" y="2055205"/>
            <a:ext cx="1158227" cy="1158227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EE11C31F-59D9-4C3C-9F36-3598AD82A836}"/>
              </a:ext>
            </a:extLst>
          </p:cNvPr>
          <p:cNvSpPr txBox="1"/>
          <p:nvPr/>
        </p:nvSpPr>
        <p:spPr>
          <a:xfrm>
            <a:off x="4118445" y="3910148"/>
            <a:ext cx="396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chemeClr val="bg1"/>
                </a:solidFill>
                <a:latin typeface="Arial Nova Light" panose="020B030402020202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Asistencia en el cuidado del bienestar y evaluación psicosocial</a:t>
            </a:r>
          </a:p>
        </p:txBody>
      </p:sp>
    </p:spTree>
    <p:extLst>
      <p:ext uri="{BB962C8B-B14F-4D97-AF65-F5344CB8AC3E}">
        <p14:creationId xmlns:p14="http://schemas.microsoft.com/office/powerpoint/2010/main" val="107816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78C76A-41AA-400E-A4C3-C91D763DA152}"/>
              </a:ext>
            </a:extLst>
          </p:cNvPr>
          <p:cNvSpPr/>
          <p:nvPr/>
        </p:nvSpPr>
        <p:spPr>
          <a:xfrm>
            <a:off x="5583896" y="1198045"/>
            <a:ext cx="3806890" cy="3643301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62A486B-6E49-4C7C-A061-43D78487E350}"/>
              </a:ext>
            </a:extLst>
          </p:cNvPr>
          <p:cNvSpPr/>
          <p:nvPr/>
        </p:nvSpPr>
        <p:spPr>
          <a:xfrm>
            <a:off x="7554737" y="3281278"/>
            <a:ext cx="1677264" cy="649930"/>
          </a:xfrm>
          <a:prstGeom prst="rect">
            <a:avLst/>
          </a:prstGeom>
          <a:solidFill>
            <a:schemeClr val="bg1"/>
          </a:solidFill>
          <a:ln>
            <a:solidFill>
              <a:srgbClr val="DA3B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400" dirty="0">
              <a:solidFill>
                <a:srgbClr val="DA3B5D"/>
              </a:solidFill>
            </a:endParaRPr>
          </a:p>
        </p:txBody>
      </p:sp>
      <p:pic>
        <p:nvPicPr>
          <p:cNvPr id="4" name="Picture 30" descr="Resultado de imagen para api rest icon">
            <a:extLst>
              <a:ext uri="{FF2B5EF4-FFF2-40B4-BE49-F238E27FC236}">
                <a16:creationId xmlns:a16="http://schemas.microsoft.com/office/drawing/2014/main" id="{51F5504B-F80C-4B62-B973-B593B5430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86" y="341217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BADF33B-BBD2-41F7-9B36-69767F412D7A}"/>
              </a:ext>
            </a:extLst>
          </p:cNvPr>
          <p:cNvSpPr/>
          <p:nvPr/>
        </p:nvSpPr>
        <p:spPr>
          <a:xfrm>
            <a:off x="8195807" y="3449081"/>
            <a:ext cx="86555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400" dirty="0">
                <a:solidFill>
                  <a:srgbClr val="DA3B5D"/>
                </a:solidFill>
              </a:rPr>
              <a:t>API REST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67157E5-91DA-4109-BFBF-71437F3C6F45}"/>
              </a:ext>
            </a:extLst>
          </p:cNvPr>
          <p:cNvSpPr/>
          <p:nvPr/>
        </p:nvSpPr>
        <p:spPr>
          <a:xfrm>
            <a:off x="5729658" y="2586690"/>
            <a:ext cx="1672206" cy="638367"/>
          </a:xfrm>
          <a:prstGeom prst="rect">
            <a:avLst/>
          </a:prstGeom>
          <a:solidFill>
            <a:schemeClr val="bg1"/>
          </a:solidFill>
          <a:ln>
            <a:solidFill>
              <a:srgbClr val="E26D1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400" dirty="0">
              <a:solidFill>
                <a:srgbClr val="E26D1D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709D23-152F-4498-BEDA-AC903C7B8059}"/>
              </a:ext>
            </a:extLst>
          </p:cNvPr>
          <p:cNvSpPr/>
          <p:nvPr/>
        </p:nvSpPr>
        <p:spPr>
          <a:xfrm>
            <a:off x="7557061" y="2586494"/>
            <a:ext cx="1672206" cy="638367"/>
          </a:xfrm>
          <a:prstGeom prst="rect">
            <a:avLst/>
          </a:prstGeom>
          <a:solidFill>
            <a:schemeClr val="bg1"/>
          </a:solidFill>
          <a:ln>
            <a:solidFill>
              <a:srgbClr val="E26D1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400" dirty="0">
              <a:solidFill>
                <a:srgbClr val="E26D1D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2B274EF-6DE4-46B8-A8FA-44704D5B18B2}"/>
              </a:ext>
            </a:extLst>
          </p:cNvPr>
          <p:cNvSpPr/>
          <p:nvPr/>
        </p:nvSpPr>
        <p:spPr>
          <a:xfrm>
            <a:off x="5729658" y="3274734"/>
            <a:ext cx="1672206" cy="656473"/>
          </a:xfrm>
          <a:prstGeom prst="rect">
            <a:avLst/>
          </a:prstGeom>
          <a:solidFill>
            <a:schemeClr val="bg1"/>
          </a:solidFill>
          <a:ln>
            <a:solidFill>
              <a:srgbClr val="E26D1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400" dirty="0">
              <a:solidFill>
                <a:srgbClr val="E26D1D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31E7914-F850-4189-8FA0-4E82BA5BA537}"/>
              </a:ext>
            </a:extLst>
          </p:cNvPr>
          <p:cNvSpPr/>
          <p:nvPr/>
        </p:nvSpPr>
        <p:spPr>
          <a:xfrm>
            <a:off x="8034206" y="2633761"/>
            <a:ext cx="110354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400" dirty="0">
                <a:solidFill>
                  <a:srgbClr val="E26D1D"/>
                </a:solidFill>
              </a:rPr>
              <a:t>Model </a:t>
            </a:r>
          </a:p>
          <a:p>
            <a:pPr algn="ctr"/>
            <a:r>
              <a:rPr lang="es-CO" sz="1400" dirty="0" err="1">
                <a:solidFill>
                  <a:srgbClr val="E26D1D"/>
                </a:solidFill>
              </a:rPr>
              <a:t>Trainer</a:t>
            </a:r>
            <a:endParaRPr lang="es-CO" sz="1400" dirty="0">
              <a:solidFill>
                <a:srgbClr val="E26D1D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F52B22A-CE5D-4ECB-879F-E41F43370940}"/>
              </a:ext>
            </a:extLst>
          </p:cNvPr>
          <p:cNvSpPr/>
          <p:nvPr/>
        </p:nvSpPr>
        <p:spPr>
          <a:xfrm>
            <a:off x="6193662" y="2633761"/>
            <a:ext cx="132978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400" dirty="0">
                <a:solidFill>
                  <a:srgbClr val="E26D1D"/>
                </a:solidFill>
              </a:rPr>
              <a:t>Data </a:t>
            </a:r>
          </a:p>
          <a:p>
            <a:pPr algn="ctr"/>
            <a:r>
              <a:rPr lang="es-CO" sz="1400" dirty="0" err="1">
                <a:solidFill>
                  <a:srgbClr val="E26D1D"/>
                </a:solidFill>
              </a:rPr>
              <a:t>Preprocess</a:t>
            </a:r>
            <a:endParaRPr lang="es-CO" sz="1400" dirty="0">
              <a:solidFill>
                <a:srgbClr val="E26D1D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B91BEA0-1746-48D5-BDAD-8D17E91894C0}"/>
              </a:ext>
            </a:extLst>
          </p:cNvPr>
          <p:cNvSpPr/>
          <p:nvPr/>
        </p:nvSpPr>
        <p:spPr>
          <a:xfrm>
            <a:off x="6231116" y="3312437"/>
            <a:ext cx="104465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400" dirty="0" err="1">
                <a:solidFill>
                  <a:srgbClr val="E26D1D"/>
                </a:solidFill>
              </a:rPr>
              <a:t>Forecast</a:t>
            </a:r>
            <a:r>
              <a:rPr lang="es-CO" sz="1400" dirty="0">
                <a:solidFill>
                  <a:srgbClr val="E26D1D"/>
                </a:solidFill>
              </a:rPr>
              <a:t> </a:t>
            </a:r>
            <a:r>
              <a:rPr lang="es-CO" sz="1400" dirty="0" err="1">
                <a:solidFill>
                  <a:srgbClr val="E26D1D"/>
                </a:solidFill>
              </a:rPr>
              <a:t>Dispatcher</a:t>
            </a:r>
            <a:endParaRPr lang="es-CO" sz="1400" dirty="0">
              <a:solidFill>
                <a:srgbClr val="E26D1D"/>
              </a:solidFill>
            </a:endParaRPr>
          </a:p>
        </p:txBody>
      </p:sp>
      <p:pic>
        <p:nvPicPr>
          <p:cNvPr id="13" name="Picture 24" descr="Resultado de imagen para neural network icon">
            <a:extLst>
              <a:ext uri="{FF2B5EF4-FFF2-40B4-BE49-F238E27FC236}">
                <a16:creationId xmlns:a16="http://schemas.microsoft.com/office/drawing/2014/main" id="{5B9110D1-A222-4BC1-96A3-73F74CE19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939" y="2631139"/>
            <a:ext cx="538117" cy="53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FCB2286D-85F9-4114-819A-B333B9DD0F11}"/>
              </a:ext>
            </a:extLst>
          </p:cNvPr>
          <p:cNvSpPr/>
          <p:nvPr/>
        </p:nvSpPr>
        <p:spPr>
          <a:xfrm>
            <a:off x="7554737" y="1852403"/>
            <a:ext cx="1676854" cy="684218"/>
          </a:xfrm>
          <a:prstGeom prst="rect">
            <a:avLst/>
          </a:prstGeom>
          <a:solidFill>
            <a:schemeClr val="bg1"/>
          </a:solidFill>
          <a:ln>
            <a:solidFill>
              <a:srgbClr val="5347E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400" dirty="0">
              <a:solidFill>
                <a:srgbClr val="5347E2"/>
              </a:solidFill>
            </a:endParaRPr>
          </a:p>
        </p:txBody>
      </p:sp>
      <p:pic>
        <p:nvPicPr>
          <p:cNvPr id="15" name="Picture 22" descr="Resultado de imagen para calendar png">
            <a:extLst>
              <a:ext uri="{FF2B5EF4-FFF2-40B4-BE49-F238E27FC236}">
                <a16:creationId xmlns:a16="http://schemas.microsoft.com/office/drawing/2014/main" id="{353A2E1E-2C90-473C-88CC-52F082009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151" y="196355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66E205CF-962C-4C1A-B1D5-686246A7AF3F}"/>
              </a:ext>
            </a:extLst>
          </p:cNvPr>
          <p:cNvSpPr/>
          <p:nvPr/>
        </p:nvSpPr>
        <p:spPr>
          <a:xfrm>
            <a:off x="8072151" y="1925118"/>
            <a:ext cx="104291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400" dirty="0">
                <a:solidFill>
                  <a:srgbClr val="8A5FBA"/>
                </a:solidFill>
              </a:rPr>
              <a:t>Data</a:t>
            </a:r>
          </a:p>
          <a:p>
            <a:pPr algn="ctr"/>
            <a:r>
              <a:rPr lang="es-CO" sz="1400" dirty="0">
                <a:solidFill>
                  <a:srgbClr val="8A5FBA"/>
                </a:solidFill>
              </a:rPr>
              <a:t>Calendar 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44934E8E-8C37-4092-BB82-A51BB6128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0359" y="3379176"/>
            <a:ext cx="370757" cy="370757"/>
          </a:xfrm>
          <a:prstGeom prst="rect">
            <a:avLst/>
          </a:prstGeom>
        </p:spPr>
      </p:pic>
      <p:pic>
        <p:nvPicPr>
          <p:cNvPr id="21" name="Picture 14" descr="Resultado de imagen para ETL png">
            <a:extLst>
              <a:ext uri="{FF2B5EF4-FFF2-40B4-BE49-F238E27FC236}">
                <a16:creationId xmlns:a16="http://schemas.microsoft.com/office/drawing/2014/main" id="{3787E571-9231-4A3E-8D57-38EAF51FB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99" y="2728033"/>
            <a:ext cx="37018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8A012380-0AC9-4FA2-B911-20FABC0EA2F5}"/>
              </a:ext>
            </a:extLst>
          </p:cNvPr>
          <p:cNvSpPr/>
          <p:nvPr/>
        </p:nvSpPr>
        <p:spPr>
          <a:xfrm>
            <a:off x="5729658" y="1852403"/>
            <a:ext cx="1672206" cy="684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400" dirty="0">
              <a:solidFill>
                <a:srgbClr val="5347E2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2336251-98B8-402F-BDEF-5FB253DB327C}"/>
              </a:ext>
            </a:extLst>
          </p:cNvPr>
          <p:cNvSpPr/>
          <p:nvPr/>
        </p:nvSpPr>
        <p:spPr>
          <a:xfrm>
            <a:off x="6198444" y="1908638"/>
            <a:ext cx="132500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400" dirty="0"/>
              <a:t>Data</a:t>
            </a:r>
          </a:p>
          <a:p>
            <a:pPr algn="ctr"/>
            <a:r>
              <a:rPr lang="es-CO" sz="1400" dirty="0" err="1"/>
              <a:t>Registry</a:t>
            </a:r>
            <a:endParaRPr lang="es-CO" sz="1400" dirty="0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CFFE1CF7-9CB2-4FD2-A63F-81281D4320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2805" y="1974070"/>
            <a:ext cx="362732" cy="362732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39495021-B189-490A-AE4C-EE9270A3C788}"/>
              </a:ext>
            </a:extLst>
          </p:cNvPr>
          <p:cNvSpPr/>
          <p:nvPr/>
        </p:nvSpPr>
        <p:spPr>
          <a:xfrm>
            <a:off x="6219425" y="1345167"/>
            <a:ext cx="200882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000" b="1" i="1" dirty="0"/>
              <a:t>Dauruxü AMLT</a:t>
            </a:r>
          </a:p>
        </p:txBody>
      </p:sp>
      <p:pic>
        <p:nvPicPr>
          <p:cNvPr id="36" name="Gráfico 6">
            <a:extLst>
              <a:ext uri="{FF2B5EF4-FFF2-40B4-BE49-F238E27FC236}">
                <a16:creationId xmlns:a16="http://schemas.microsoft.com/office/drawing/2014/main" id="{610627E3-2162-4E0E-BDF7-2701C301A1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6419" y="1245147"/>
            <a:ext cx="537091" cy="537091"/>
          </a:xfrm>
          <a:prstGeom prst="rect">
            <a:avLst/>
          </a:prstGeom>
        </p:spPr>
      </p:pic>
      <p:pic>
        <p:nvPicPr>
          <p:cNvPr id="41" name="Imagen 40" descr="Imagen que contiene dibujo, sushi, señal, reloj&#10;&#10;Descripción generada automáticamente">
            <a:extLst>
              <a:ext uri="{FF2B5EF4-FFF2-40B4-BE49-F238E27FC236}">
                <a16:creationId xmlns:a16="http://schemas.microsoft.com/office/drawing/2014/main" id="{E142CCE3-897C-4C91-B46E-9EF2536E73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5801" y="3987625"/>
            <a:ext cx="610593" cy="707779"/>
          </a:xfrm>
          <a:prstGeom prst="rect">
            <a:avLst/>
          </a:prstGeom>
        </p:spPr>
      </p:pic>
      <p:pic>
        <p:nvPicPr>
          <p:cNvPr id="43" name="Imagen 4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11DEA86-884F-436E-8F7F-4C632C1022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8556" y="4058342"/>
            <a:ext cx="570275" cy="638367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52A53E22-6222-4993-9FA0-1908D7B7E1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89" y="4141163"/>
            <a:ext cx="898274" cy="483348"/>
          </a:xfrm>
          <a:prstGeom prst="rect">
            <a:avLst/>
          </a:prstGeom>
        </p:spPr>
      </p:pic>
      <p:pic>
        <p:nvPicPr>
          <p:cNvPr id="45" name="Imagen 4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C0B875B-DDF4-4D12-96D2-DC8326AA33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15085" r="14244" b="13682"/>
          <a:stretch/>
        </p:blipFill>
        <p:spPr>
          <a:xfrm>
            <a:off x="7678846" y="4052522"/>
            <a:ext cx="648823" cy="650008"/>
          </a:xfrm>
          <a:prstGeom prst="rect">
            <a:avLst/>
          </a:prstGeom>
        </p:spPr>
      </p:pic>
      <p:sp>
        <p:nvSpPr>
          <p:cNvPr id="49" name="Rectángulo 48">
            <a:extLst>
              <a:ext uri="{FF2B5EF4-FFF2-40B4-BE49-F238E27FC236}">
                <a16:creationId xmlns:a16="http://schemas.microsoft.com/office/drawing/2014/main" id="{18FA746E-65B8-4028-A38A-6DEE25D8E326}"/>
              </a:ext>
            </a:extLst>
          </p:cNvPr>
          <p:cNvSpPr/>
          <p:nvPr/>
        </p:nvSpPr>
        <p:spPr>
          <a:xfrm>
            <a:off x="3107331" y="1198044"/>
            <a:ext cx="2333944" cy="3643301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400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8A8F6727-22F7-45D3-9B68-5AE4EAE1D16E}"/>
              </a:ext>
            </a:extLst>
          </p:cNvPr>
          <p:cNvSpPr/>
          <p:nvPr/>
        </p:nvSpPr>
        <p:spPr>
          <a:xfrm>
            <a:off x="3185671" y="1198044"/>
            <a:ext cx="2090387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000" b="1" i="1" dirty="0"/>
              <a:t>Dauruxü “Business”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D6D4501E-DBA9-49E9-9170-4B2F551E9B16}"/>
              </a:ext>
            </a:extLst>
          </p:cNvPr>
          <p:cNvSpPr/>
          <p:nvPr/>
        </p:nvSpPr>
        <p:spPr>
          <a:xfrm>
            <a:off x="3339511" y="1852403"/>
            <a:ext cx="1917935" cy="684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400" dirty="0">
              <a:solidFill>
                <a:srgbClr val="5347E2"/>
              </a:solidFill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B52B28F4-7B7C-4D2E-A82F-83F41203F17F}"/>
              </a:ext>
            </a:extLst>
          </p:cNvPr>
          <p:cNvSpPr/>
          <p:nvPr/>
        </p:nvSpPr>
        <p:spPr>
          <a:xfrm>
            <a:off x="3465648" y="1956306"/>
            <a:ext cx="166565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400" dirty="0" err="1"/>
              <a:t>Metrics</a:t>
            </a:r>
            <a:r>
              <a:rPr lang="es-CO" sz="1400" dirty="0"/>
              <a:t> and </a:t>
            </a:r>
            <a:r>
              <a:rPr lang="es-CO" sz="1400" dirty="0" err="1"/>
              <a:t>Indicator</a:t>
            </a:r>
            <a:r>
              <a:rPr lang="es-CO" sz="1400" dirty="0"/>
              <a:t> </a:t>
            </a:r>
            <a:r>
              <a:rPr lang="es-CO" sz="1400" dirty="0" err="1"/>
              <a:t>composer</a:t>
            </a:r>
            <a:endParaRPr lang="es-CO" sz="1400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EE1977EA-89BB-42FD-B0CB-565A9FEAC5C0}"/>
              </a:ext>
            </a:extLst>
          </p:cNvPr>
          <p:cNvSpPr/>
          <p:nvPr/>
        </p:nvSpPr>
        <p:spPr>
          <a:xfrm>
            <a:off x="3339511" y="2582954"/>
            <a:ext cx="1917935" cy="641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400" dirty="0">
              <a:solidFill>
                <a:srgbClr val="5347E2"/>
              </a:solidFill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3E392A6-4ACB-4A6F-A047-ADCAEA25D6CD}"/>
              </a:ext>
            </a:extLst>
          </p:cNvPr>
          <p:cNvSpPr/>
          <p:nvPr/>
        </p:nvSpPr>
        <p:spPr>
          <a:xfrm>
            <a:off x="3477064" y="2642297"/>
            <a:ext cx="166565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400" dirty="0" err="1"/>
              <a:t>Cuestionaries</a:t>
            </a:r>
            <a:r>
              <a:rPr lang="es-CO" sz="1400" dirty="0"/>
              <a:t> and </a:t>
            </a:r>
            <a:r>
              <a:rPr lang="es-CO" sz="1400" dirty="0" err="1"/>
              <a:t>scale</a:t>
            </a:r>
            <a:r>
              <a:rPr lang="es-CO" sz="1400" dirty="0"/>
              <a:t> </a:t>
            </a:r>
            <a:r>
              <a:rPr lang="es-CO" sz="1400" dirty="0" err="1"/>
              <a:t>loader</a:t>
            </a:r>
            <a:endParaRPr lang="es-CO" sz="1400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3B2A88AD-54A8-40C5-8843-8F9DB57473B4}"/>
              </a:ext>
            </a:extLst>
          </p:cNvPr>
          <p:cNvSpPr/>
          <p:nvPr/>
        </p:nvSpPr>
        <p:spPr>
          <a:xfrm>
            <a:off x="3339511" y="3272921"/>
            <a:ext cx="1917935" cy="684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400" dirty="0">
              <a:solidFill>
                <a:srgbClr val="5347E2"/>
              </a:solidFill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F33B0235-12A3-4902-BB4C-79D2726E4A8D}"/>
              </a:ext>
            </a:extLst>
          </p:cNvPr>
          <p:cNvSpPr/>
          <p:nvPr/>
        </p:nvSpPr>
        <p:spPr>
          <a:xfrm>
            <a:off x="3456170" y="3362819"/>
            <a:ext cx="166565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400" dirty="0" err="1"/>
              <a:t>Monitoring</a:t>
            </a:r>
            <a:r>
              <a:rPr lang="es-CO" sz="1400" dirty="0"/>
              <a:t> </a:t>
            </a:r>
            <a:r>
              <a:rPr lang="es-CO" sz="1400" dirty="0" err="1"/>
              <a:t>schedule</a:t>
            </a:r>
            <a:endParaRPr lang="es-CO" sz="1400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DDA27217-80A2-46E1-BA33-29D009552F32}"/>
              </a:ext>
            </a:extLst>
          </p:cNvPr>
          <p:cNvSpPr/>
          <p:nvPr/>
        </p:nvSpPr>
        <p:spPr>
          <a:xfrm>
            <a:off x="1168319" y="1198044"/>
            <a:ext cx="1844741" cy="3643301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400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9F49A483-6ADA-48E4-A427-EF88B01B34BE}"/>
              </a:ext>
            </a:extLst>
          </p:cNvPr>
          <p:cNvSpPr/>
          <p:nvPr/>
        </p:nvSpPr>
        <p:spPr>
          <a:xfrm>
            <a:off x="1168319" y="4947818"/>
            <a:ext cx="9839316" cy="1084274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400" dirty="0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168D548B-CEAF-43F5-951E-AB932AAFA6C5}"/>
              </a:ext>
            </a:extLst>
          </p:cNvPr>
          <p:cNvSpPr/>
          <p:nvPr/>
        </p:nvSpPr>
        <p:spPr>
          <a:xfrm>
            <a:off x="1212364" y="2461370"/>
            <a:ext cx="1697455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000" b="1" i="1" dirty="0"/>
              <a:t>Dauruxü</a:t>
            </a:r>
          </a:p>
          <a:p>
            <a:pPr algn="ctr"/>
            <a:r>
              <a:rPr lang="es-CO" sz="2000" b="1" i="1" dirty="0"/>
              <a:t>Focus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589E330B-9399-4080-8343-D6AB5AE08C5F}"/>
              </a:ext>
            </a:extLst>
          </p:cNvPr>
          <p:cNvSpPr/>
          <p:nvPr/>
        </p:nvSpPr>
        <p:spPr>
          <a:xfrm>
            <a:off x="5011631" y="5253635"/>
            <a:ext cx="1697455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000" b="1" i="1" dirty="0"/>
              <a:t>Dauruxü</a:t>
            </a:r>
          </a:p>
          <a:p>
            <a:pPr algn="ctr"/>
            <a:r>
              <a:rPr lang="es-CO" sz="2000" b="1" i="1" dirty="0"/>
              <a:t>API REST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F4C3A633-5A29-4376-AB89-EDD71CDB0E38}"/>
              </a:ext>
            </a:extLst>
          </p:cNvPr>
          <p:cNvSpPr/>
          <p:nvPr/>
        </p:nvSpPr>
        <p:spPr>
          <a:xfrm>
            <a:off x="9498496" y="1198044"/>
            <a:ext cx="1509140" cy="3643301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4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1AFADC5D-7E86-4B54-9D01-6D5EEBAF28FF}"/>
              </a:ext>
            </a:extLst>
          </p:cNvPr>
          <p:cNvSpPr/>
          <p:nvPr/>
        </p:nvSpPr>
        <p:spPr>
          <a:xfrm>
            <a:off x="9498496" y="2671290"/>
            <a:ext cx="150914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000" b="1" i="1" dirty="0"/>
              <a:t>Dauruxü</a:t>
            </a:r>
          </a:p>
          <a:p>
            <a:pPr algn="ctr"/>
            <a:r>
              <a:rPr lang="es-CO" sz="2000" b="1" i="1" dirty="0" err="1"/>
              <a:t>Dashboard</a:t>
            </a:r>
            <a:endParaRPr lang="es-CO" sz="2000" b="1" i="1" dirty="0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02B75E91-3481-4290-B9EC-A0D63E04E1B8}"/>
              </a:ext>
            </a:extLst>
          </p:cNvPr>
          <p:cNvSpPr/>
          <p:nvPr/>
        </p:nvSpPr>
        <p:spPr>
          <a:xfrm>
            <a:off x="1260475" y="3371614"/>
            <a:ext cx="169745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000" b="1" i="1" dirty="0" err="1"/>
              <a:t>OpenPose</a:t>
            </a:r>
            <a:endParaRPr lang="es-CO" sz="2000" b="1" i="1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D39C7F1A-3C19-46E7-905A-96123A941015}"/>
              </a:ext>
            </a:extLst>
          </p:cNvPr>
          <p:cNvSpPr/>
          <p:nvPr/>
        </p:nvSpPr>
        <p:spPr>
          <a:xfrm>
            <a:off x="9404338" y="3429000"/>
            <a:ext cx="169745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000" b="1" i="1" dirty="0" err="1"/>
              <a:t>Hyper</a:t>
            </a:r>
            <a:endParaRPr lang="es-CO" sz="2000" b="1" i="1" dirty="0"/>
          </a:p>
        </p:txBody>
      </p:sp>
      <p:pic>
        <p:nvPicPr>
          <p:cNvPr id="79" name="Imagen 7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5257178-9E10-4E01-9885-BD35F93EC4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79755" y="4081809"/>
            <a:ext cx="570275" cy="638367"/>
          </a:xfrm>
          <a:prstGeom prst="rect">
            <a:avLst/>
          </a:prstGeom>
        </p:spPr>
      </p:pic>
      <p:pic>
        <p:nvPicPr>
          <p:cNvPr id="81" name="Imagen 8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B42C569-2496-423C-AEA0-1B32DB78A5B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15085" r="14244" b="13682"/>
          <a:stretch/>
        </p:blipFill>
        <p:spPr>
          <a:xfrm>
            <a:off x="4400045" y="4075989"/>
            <a:ext cx="648823" cy="650008"/>
          </a:xfrm>
          <a:prstGeom prst="rect">
            <a:avLst/>
          </a:prstGeom>
        </p:spPr>
      </p:pic>
      <p:pic>
        <p:nvPicPr>
          <p:cNvPr id="84" name="Imagen 8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F6E6B8A-F7FF-4EB4-8FC4-5687AAC8942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15085" r="14244" b="13682"/>
          <a:stretch/>
        </p:blipFill>
        <p:spPr>
          <a:xfrm>
            <a:off x="6579217" y="5234906"/>
            <a:ext cx="648823" cy="650008"/>
          </a:xfrm>
          <a:prstGeom prst="rect">
            <a:avLst/>
          </a:prstGeom>
        </p:spPr>
      </p:pic>
      <p:sp>
        <p:nvSpPr>
          <p:cNvPr id="86" name="CuadroTexto 85">
            <a:extLst>
              <a:ext uri="{FF2B5EF4-FFF2-40B4-BE49-F238E27FC236}">
                <a16:creationId xmlns:a16="http://schemas.microsoft.com/office/drawing/2014/main" id="{6AF8C014-5B47-4B1A-860B-F33E18E6A497}"/>
              </a:ext>
            </a:extLst>
          </p:cNvPr>
          <p:cNvSpPr txBox="1"/>
          <p:nvPr/>
        </p:nvSpPr>
        <p:spPr>
          <a:xfrm>
            <a:off x="383465" y="284217"/>
            <a:ext cx="319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Arquitectura base</a:t>
            </a:r>
          </a:p>
        </p:txBody>
      </p:sp>
    </p:spTree>
    <p:extLst>
      <p:ext uri="{BB962C8B-B14F-4D97-AF65-F5344CB8AC3E}">
        <p14:creationId xmlns:p14="http://schemas.microsoft.com/office/powerpoint/2010/main" val="344705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149AC18-AF70-4507-80A6-CFA69AFAB4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BBEEAA-5B55-4288-861F-BF94C26B8487}"/>
              </a:ext>
            </a:extLst>
          </p:cNvPr>
          <p:cNvSpPr txBox="1"/>
          <p:nvPr/>
        </p:nvSpPr>
        <p:spPr>
          <a:xfrm>
            <a:off x="4132989" y="2909090"/>
            <a:ext cx="3968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Dauruxü</a:t>
            </a:r>
          </a:p>
        </p:txBody>
      </p:sp>
      <p:pic>
        <p:nvPicPr>
          <p:cNvPr id="42" name="Imagen 41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1BC93B87-4E45-41CB-A622-D5648CDB5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6" y="2055205"/>
            <a:ext cx="1158227" cy="1158227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EE11C31F-59D9-4C3C-9F36-3598AD82A836}"/>
              </a:ext>
            </a:extLst>
          </p:cNvPr>
          <p:cNvSpPr txBox="1"/>
          <p:nvPr/>
        </p:nvSpPr>
        <p:spPr>
          <a:xfrm>
            <a:off x="4118445" y="3910148"/>
            <a:ext cx="3968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  <a:latin typeface="Arial Nova Light" panose="020B030402020202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Avance desarrollo</a:t>
            </a:r>
          </a:p>
        </p:txBody>
      </p:sp>
    </p:spTree>
    <p:extLst>
      <p:ext uri="{BB962C8B-B14F-4D97-AF65-F5344CB8AC3E}">
        <p14:creationId xmlns:p14="http://schemas.microsoft.com/office/powerpoint/2010/main" val="307778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F3395-3218-4E69-9C55-1EC4D5C8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2D2DFF"/>
                </a:solidFill>
                <a:latin typeface="Arial Rounded MT Bold" panose="020F0704030504030204" pitchFamily="34" charset="0"/>
              </a:rPr>
              <a:t>Siguientes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20E8B-21B9-4C43-ABAF-23F41BD0C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CO" dirty="0">
                <a:latin typeface="Arial Rounded MT Bold" panose="020F0704030504030204" pitchFamily="34" charset="0"/>
              </a:rPr>
              <a:t>Avance de documentación metodología CRISP</a:t>
            </a:r>
          </a:p>
          <a:p>
            <a:pPr lvl="1"/>
            <a:r>
              <a:rPr lang="es-CO" dirty="0">
                <a:latin typeface="Arial Rounded MT Bold" panose="020F0704030504030204" pitchFamily="34" charset="0"/>
              </a:rPr>
              <a:t>Consolidación de bases etiquetadas y análisis preliminar estadístico de características en base a las etiquetas.</a:t>
            </a:r>
          </a:p>
          <a:p>
            <a:pPr lvl="2"/>
            <a:r>
              <a:rPr lang="es-CO" dirty="0">
                <a:latin typeface="Arial Rounded MT Bold" panose="020F0704030504030204" pitchFamily="34" charset="0"/>
              </a:rPr>
              <a:t>Características brutas de open pose</a:t>
            </a:r>
          </a:p>
          <a:p>
            <a:pPr lvl="2"/>
            <a:r>
              <a:rPr lang="es-CO" dirty="0">
                <a:latin typeface="Arial Rounded MT Bold" panose="020F0704030504030204" pitchFamily="34" charset="0"/>
              </a:rPr>
              <a:t>Preliminar de características basadas en la literatura</a:t>
            </a:r>
          </a:p>
          <a:p>
            <a:pPr lvl="1"/>
            <a:r>
              <a:rPr lang="es-CO" dirty="0">
                <a:latin typeface="Arial Rounded MT Bold" panose="020F0704030504030204" pitchFamily="34" charset="0"/>
              </a:rPr>
              <a:t>Definición de objetivos de negocio</a:t>
            </a:r>
          </a:p>
          <a:p>
            <a:pPr lvl="1"/>
            <a:r>
              <a:rPr lang="es-CO" dirty="0">
                <a:latin typeface="Arial Rounded MT Bold" panose="020F0704030504030204" pitchFamily="34" charset="0"/>
              </a:rPr>
              <a:t>Entendimiento de datos</a:t>
            </a:r>
          </a:p>
          <a:p>
            <a:pPr lvl="2"/>
            <a:r>
              <a:rPr lang="es-CO" dirty="0">
                <a:latin typeface="Arial Rounded MT Bold" panose="020F0704030504030204" pitchFamily="34" charset="0"/>
              </a:rPr>
              <a:t>Definición de métricas e indicadores </a:t>
            </a:r>
          </a:p>
          <a:p>
            <a:pPr lvl="3"/>
            <a:r>
              <a:rPr lang="es-CO" dirty="0">
                <a:latin typeface="Arial Rounded MT Bold" panose="020F0704030504030204" pitchFamily="34" charset="0"/>
              </a:rPr>
              <a:t>Emociones (M: Cantidad de personas clasificadas como tristes</a:t>
            </a:r>
          </a:p>
          <a:p>
            <a:pPr marL="2286000" lvl="5" indent="0">
              <a:buNone/>
            </a:pPr>
            <a:r>
              <a:rPr lang="es-CO" dirty="0">
                <a:latin typeface="Arial Rounded MT Bold" panose="020F0704030504030204" pitchFamily="34" charset="0"/>
              </a:rPr>
              <a:t>	I: Porcentaje de personas tristes en el mes)</a:t>
            </a:r>
          </a:p>
          <a:p>
            <a:pPr lvl="3"/>
            <a:r>
              <a:rPr lang="es-CO" dirty="0">
                <a:latin typeface="Arial Rounded MT Bold" panose="020F0704030504030204" pitchFamily="34" charset="0"/>
              </a:rPr>
              <a:t>Actividades (M: Cantidad de personas clasificadas como sedentarias</a:t>
            </a:r>
          </a:p>
          <a:p>
            <a:pPr marL="2286000" lvl="5" indent="0">
              <a:buNone/>
            </a:pPr>
            <a:r>
              <a:rPr lang="es-CO" dirty="0">
                <a:latin typeface="Arial Rounded MT Bold" panose="020F0704030504030204" pitchFamily="34" charset="0"/>
              </a:rPr>
              <a:t>	I: Porcentaje de personas sedentarias en el mes)</a:t>
            </a:r>
          </a:p>
          <a:p>
            <a:pPr lvl="1"/>
            <a:endParaRPr lang="es-CO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4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F3395-3218-4E69-9C55-1EC4D5C8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2D2DFF"/>
                </a:solidFill>
                <a:latin typeface="Arial Rounded MT Bold" panose="020F0704030504030204" pitchFamily="34" charset="0"/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20E8B-21B9-4C43-ABAF-23F41BD0C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CO" dirty="0">
                <a:latin typeface="Arial Rounded MT Bold" panose="020F0704030504030204" pitchFamily="34" charset="0"/>
              </a:rPr>
              <a:t>Muestra de cronograma</a:t>
            </a:r>
          </a:p>
          <a:p>
            <a:pPr lvl="1"/>
            <a:r>
              <a:rPr lang="es-CO" dirty="0">
                <a:latin typeface="Arial Rounded MT Bold" panose="020F0704030504030204" pitchFamily="34" charset="0"/>
              </a:rPr>
              <a:t>Dudas del periodo académico</a:t>
            </a:r>
          </a:p>
          <a:p>
            <a:r>
              <a:rPr lang="es-CO" dirty="0">
                <a:latin typeface="Arial Rounded MT Bold" panose="020F0704030504030204" pitchFamily="34" charset="0"/>
              </a:rPr>
              <a:t>Avance de desarrollo</a:t>
            </a:r>
          </a:p>
          <a:p>
            <a:pPr lvl="1"/>
            <a:r>
              <a:rPr lang="es-CO" dirty="0">
                <a:latin typeface="Arial Rounded MT Bold" panose="020F0704030504030204" pitchFamily="34" charset="0"/>
              </a:rPr>
              <a:t>Dudas de desarrollo y orientación de arquitectura</a:t>
            </a:r>
          </a:p>
          <a:p>
            <a:pPr lvl="1"/>
            <a:r>
              <a:rPr lang="es-CO" dirty="0">
                <a:latin typeface="Arial Rounded MT Bold" panose="020F0704030504030204" pitchFamily="34" charset="0"/>
              </a:rPr>
              <a:t>Alcances de </a:t>
            </a:r>
            <a:r>
              <a:rPr lang="es-CO" dirty="0" err="1">
                <a:latin typeface="Arial Rounded MT Bold" panose="020F0704030504030204" pitchFamily="34" charset="0"/>
              </a:rPr>
              <a:t>Dashboard</a:t>
            </a:r>
            <a:endParaRPr lang="es-CO" dirty="0">
              <a:latin typeface="Arial Rounded MT Bold" panose="020F0704030504030204" pitchFamily="34" charset="0"/>
            </a:endParaRPr>
          </a:p>
          <a:p>
            <a:r>
              <a:rPr lang="es-CO" dirty="0">
                <a:latin typeface="Arial Rounded MT Bold" panose="020F0704030504030204" pitchFamily="34" charset="0"/>
              </a:rPr>
              <a:t>Siguientes pasos</a:t>
            </a:r>
          </a:p>
        </p:txBody>
      </p:sp>
    </p:spTree>
    <p:extLst>
      <p:ext uri="{BB962C8B-B14F-4D97-AF65-F5344CB8AC3E}">
        <p14:creationId xmlns:p14="http://schemas.microsoft.com/office/powerpoint/2010/main" val="388293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149AC18-AF70-4507-80A6-CFA69AFAB4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BBEEAA-5B55-4288-861F-BF94C26B8487}"/>
              </a:ext>
            </a:extLst>
          </p:cNvPr>
          <p:cNvSpPr txBox="1"/>
          <p:nvPr/>
        </p:nvSpPr>
        <p:spPr>
          <a:xfrm>
            <a:off x="4132989" y="2909090"/>
            <a:ext cx="3968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Dauruxü</a:t>
            </a:r>
          </a:p>
        </p:txBody>
      </p:sp>
      <p:pic>
        <p:nvPicPr>
          <p:cNvPr id="42" name="Imagen 41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1BC93B87-4E45-41CB-A622-D5648CDB5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6" y="2055205"/>
            <a:ext cx="1158227" cy="1158227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EE11C31F-59D9-4C3C-9F36-3598AD82A836}"/>
              </a:ext>
            </a:extLst>
          </p:cNvPr>
          <p:cNvSpPr txBox="1"/>
          <p:nvPr/>
        </p:nvSpPr>
        <p:spPr>
          <a:xfrm>
            <a:off x="4118445" y="3910148"/>
            <a:ext cx="3968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  <a:latin typeface="Arial Nova Light" panose="020B030402020202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36968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F3395-3218-4E69-9C55-1EC4D5C8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Rounded MT Bold" panose="020F0704030504030204" pitchFamily="34" charset="0"/>
              </a:rPr>
              <a:t>Notas de cronograma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20E8B-21B9-4C43-ABAF-23F41BD0C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CO" dirty="0">
                <a:latin typeface="Arial Rounded MT Bold" panose="020F0704030504030204" pitchFamily="34" charset="0"/>
              </a:rPr>
              <a:t>Coloque notas aquí</a:t>
            </a:r>
          </a:p>
        </p:txBody>
      </p:sp>
    </p:spTree>
    <p:extLst>
      <p:ext uri="{BB962C8B-B14F-4D97-AF65-F5344CB8AC3E}">
        <p14:creationId xmlns:p14="http://schemas.microsoft.com/office/powerpoint/2010/main" val="136796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149AC18-AF70-4507-80A6-CFA69AFAB4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BBEEAA-5B55-4288-861F-BF94C26B8487}"/>
              </a:ext>
            </a:extLst>
          </p:cNvPr>
          <p:cNvSpPr txBox="1"/>
          <p:nvPr/>
        </p:nvSpPr>
        <p:spPr>
          <a:xfrm>
            <a:off x="4132989" y="2909090"/>
            <a:ext cx="3968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Dauruxü</a:t>
            </a:r>
          </a:p>
        </p:txBody>
      </p:sp>
      <p:pic>
        <p:nvPicPr>
          <p:cNvPr id="42" name="Imagen 41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1BC93B87-4E45-41CB-A622-D5648CDB5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6" y="2055205"/>
            <a:ext cx="1158227" cy="1158227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EE11C31F-59D9-4C3C-9F36-3598AD82A836}"/>
              </a:ext>
            </a:extLst>
          </p:cNvPr>
          <p:cNvSpPr txBox="1"/>
          <p:nvPr/>
        </p:nvSpPr>
        <p:spPr>
          <a:xfrm>
            <a:off x="4118445" y="3910148"/>
            <a:ext cx="3968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  <a:latin typeface="Arial Nova Light" panose="020B030402020202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Avance desarrollo</a:t>
            </a:r>
          </a:p>
        </p:txBody>
      </p:sp>
    </p:spTree>
    <p:extLst>
      <p:ext uri="{BB962C8B-B14F-4D97-AF65-F5344CB8AC3E}">
        <p14:creationId xmlns:p14="http://schemas.microsoft.com/office/powerpoint/2010/main" val="19454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CEAC8FA-8159-460D-A39D-4A7AECC3E3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BAD4D81-9285-4D96-B656-2A2DDDCFB0DC}"/>
              </a:ext>
            </a:extLst>
          </p:cNvPr>
          <p:cNvGrpSpPr/>
          <p:nvPr/>
        </p:nvGrpSpPr>
        <p:grpSpPr>
          <a:xfrm>
            <a:off x="11495762" y="80493"/>
            <a:ext cx="86185" cy="95534"/>
            <a:chOff x="8643545" y="753036"/>
            <a:chExt cx="195654" cy="197223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C6C7791-B77A-4142-AF36-B7AE71D0666C}"/>
                </a:ext>
              </a:extLst>
            </p:cNvPr>
            <p:cNvSpPr/>
            <p:nvPr/>
          </p:nvSpPr>
          <p:spPr>
            <a:xfrm>
              <a:off x="8677834" y="753036"/>
              <a:ext cx="161365" cy="161364"/>
            </a:xfrm>
            <a:prstGeom prst="roundRect">
              <a:avLst/>
            </a:prstGeom>
            <a:solidFill>
              <a:srgbClr val="40404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D9C68E24-BF6D-4258-B36F-005F3D5FF457}"/>
                </a:ext>
              </a:extLst>
            </p:cNvPr>
            <p:cNvSpPr/>
            <p:nvPr/>
          </p:nvSpPr>
          <p:spPr>
            <a:xfrm>
              <a:off x="8643545" y="788895"/>
              <a:ext cx="161365" cy="161364"/>
            </a:xfrm>
            <a:prstGeom prst="roundRect">
              <a:avLst/>
            </a:prstGeom>
            <a:solidFill>
              <a:srgbClr val="595959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26DA773-62FC-4573-880B-7471BAA6CE53}"/>
              </a:ext>
            </a:extLst>
          </p:cNvPr>
          <p:cNvGrpSpPr/>
          <p:nvPr/>
        </p:nvGrpSpPr>
        <p:grpSpPr>
          <a:xfrm>
            <a:off x="11929468" y="82541"/>
            <a:ext cx="87272" cy="95208"/>
            <a:chOff x="8949690" y="788895"/>
            <a:chExt cx="125731" cy="125505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2FF0B6FC-FE08-48FC-A8D0-6BDF899879DC}"/>
                </a:ext>
              </a:extLst>
            </p:cNvPr>
            <p:cNvCxnSpPr/>
            <p:nvPr/>
          </p:nvCxnSpPr>
          <p:spPr>
            <a:xfrm>
              <a:off x="8949690" y="788895"/>
              <a:ext cx="125730" cy="12550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101CF72A-1E1D-42E2-8AC0-23A79BDFA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9690" y="788895"/>
              <a:ext cx="125731" cy="12550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8C691AF-B75C-4C7F-A901-B544C74F5985}"/>
              </a:ext>
            </a:extLst>
          </p:cNvPr>
          <p:cNvCxnSpPr>
            <a:cxnSpLocks/>
          </p:cNvCxnSpPr>
          <p:nvPr/>
        </p:nvCxnSpPr>
        <p:spPr>
          <a:xfrm>
            <a:off x="11033533" y="136060"/>
            <a:ext cx="9339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94A853D-01FC-455B-A015-511B701845FC}"/>
              </a:ext>
            </a:extLst>
          </p:cNvPr>
          <p:cNvSpPr/>
          <p:nvPr/>
        </p:nvSpPr>
        <p:spPr>
          <a:xfrm>
            <a:off x="233975" y="466166"/>
            <a:ext cx="4445599" cy="26894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Video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222BBFA-B5E9-463B-87A1-0264A0160A99}"/>
              </a:ext>
            </a:extLst>
          </p:cNvPr>
          <p:cNvSpPr/>
          <p:nvPr/>
        </p:nvSpPr>
        <p:spPr>
          <a:xfrm>
            <a:off x="233972" y="3185504"/>
            <a:ext cx="4445599" cy="570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Controles de video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DDAD7E6-06F2-4D0F-AD84-2B1440F15DCB}"/>
              </a:ext>
            </a:extLst>
          </p:cNvPr>
          <p:cNvSpPr/>
          <p:nvPr/>
        </p:nvSpPr>
        <p:spPr>
          <a:xfrm>
            <a:off x="233972" y="5994421"/>
            <a:ext cx="4445599" cy="5407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Panning</a:t>
            </a:r>
            <a:r>
              <a:rPr lang="es-CO" dirty="0"/>
              <a:t> de estadísticas de video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D4FBE65-D99C-452F-9D12-5365CEADFE81}"/>
              </a:ext>
            </a:extLst>
          </p:cNvPr>
          <p:cNvSpPr/>
          <p:nvPr/>
        </p:nvSpPr>
        <p:spPr>
          <a:xfrm>
            <a:off x="233972" y="3786141"/>
            <a:ext cx="4445599" cy="2178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Estadísticas de los elementos del video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397F25E-D1DF-4ACC-AFD5-C7C956F443B3}"/>
              </a:ext>
            </a:extLst>
          </p:cNvPr>
          <p:cNvSpPr/>
          <p:nvPr/>
        </p:nvSpPr>
        <p:spPr>
          <a:xfrm>
            <a:off x="4715435" y="3185504"/>
            <a:ext cx="3531205" cy="33497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Indicadores de FRP </a:t>
            </a:r>
            <a:br>
              <a:rPr lang="es-CO" dirty="0"/>
            </a:br>
            <a:r>
              <a:rPr lang="es-CO" dirty="0"/>
              <a:t>Generales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1EB97EC-C1EA-49E4-8580-0BFAC831859E}"/>
              </a:ext>
            </a:extLst>
          </p:cNvPr>
          <p:cNvSpPr/>
          <p:nvPr/>
        </p:nvSpPr>
        <p:spPr>
          <a:xfrm>
            <a:off x="4715435" y="466166"/>
            <a:ext cx="3531205" cy="26894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Indicadores de FRP Individuales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BF60545-C0AD-4017-A36C-13D3E623CD20}"/>
              </a:ext>
            </a:extLst>
          </p:cNvPr>
          <p:cNvSpPr/>
          <p:nvPr/>
        </p:nvSpPr>
        <p:spPr>
          <a:xfrm>
            <a:off x="8282501" y="466166"/>
            <a:ext cx="3646967" cy="26894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Gestor de búsqueda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5D0C3AE-D098-4C3D-8D72-36984A32F9E8}"/>
              </a:ext>
            </a:extLst>
          </p:cNvPr>
          <p:cNvSpPr/>
          <p:nvPr/>
        </p:nvSpPr>
        <p:spPr>
          <a:xfrm>
            <a:off x="8282501" y="3185504"/>
            <a:ext cx="3646967" cy="33497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Descripción de casos de interés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F901322-7132-4C57-808E-4D693686D813}"/>
              </a:ext>
            </a:extLst>
          </p:cNvPr>
          <p:cNvSpPr/>
          <p:nvPr/>
        </p:nvSpPr>
        <p:spPr>
          <a:xfrm>
            <a:off x="233972" y="91047"/>
            <a:ext cx="338508" cy="3102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7532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4ED105B1-68A5-4FCD-BEDF-FEBEF1F5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46"/>
            <a:ext cx="12192000" cy="6607441"/>
          </a:xfrm>
          <a:prstGeom prst="rect">
            <a:avLst/>
          </a:prstGeom>
        </p:spPr>
      </p:pic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276BF604-6BE3-4C53-92C5-0077E96F6E05}"/>
              </a:ext>
            </a:extLst>
          </p:cNvPr>
          <p:cNvSpPr/>
          <p:nvPr/>
        </p:nvSpPr>
        <p:spPr>
          <a:xfrm>
            <a:off x="1331" y="593281"/>
            <a:ext cx="12190669" cy="626471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3C4B34C8-0D70-42DB-A2EF-3BB7C93B2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11" y="2800449"/>
            <a:ext cx="1370781" cy="1370781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0288051-820B-48D9-A7F8-F62DD43A8ED7}"/>
              </a:ext>
            </a:extLst>
          </p:cNvPr>
          <p:cNvSpPr/>
          <p:nvPr/>
        </p:nvSpPr>
        <p:spPr>
          <a:xfrm>
            <a:off x="-1" y="593281"/>
            <a:ext cx="12190669" cy="6264719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B16F99C-66D5-405A-95AA-0650C371D897}"/>
              </a:ext>
            </a:extLst>
          </p:cNvPr>
          <p:cNvSpPr/>
          <p:nvPr/>
        </p:nvSpPr>
        <p:spPr>
          <a:xfrm>
            <a:off x="4555917" y="3981902"/>
            <a:ext cx="3045064" cy="457656"/>
          </a:xfrm>
          <a:prstGeom prst="roundRect">
            <a:avLst>
              <a:gd name="adj" fmla="val 89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A765EC0-5932-42C4-A618-95158A847243}"/>
              </a:ext>
            </a:extLst>
          </p:cNvPr>
          <p:cNvSpPr/>
          <p:nvPr/>
        </p:nvSpPr>
        <p:spPr>
          <a:xfrm>
            <a:off x="4549191" y="4515402"/>
            <a:ext cx="3045064" cy="457656"/>
          </a:xfrm>
          <a:prstGeom prst="roundRect">
            <a:avLst>
              <a:gd name="adj" fmla="val 89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53FF8EE-3079-409A-838A-A4077A778B3A}"/>
              </a:ext>
            </a:extLst>
          </p:cNvPr>
          <p:cNvSpPr/>
          <p:nvPr/>
        </p:nvSpPr>
        <p:spPr>
          <a:xfrm>
            <a:off x="4862330" y="5150412"/>
            <a:ext cx="2418787" cy="457657"/>
          </a:xfrm>
          <a:prstGeom prst="roundRect">
            <a:avLst>
              <a:gd name="adj" fmla="val 2358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latin typeface="Roboto" panose="02000000000000000000" pitchFamily="2" charset="0"/>
                <a:ea typeface="Roboto" panose="02000000000000000000" pitchFamily="2" charset="0"/>
              </a:rPr>
              <a:t>Iniciar Sesión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F861ADA-E813-4F2C-BD8A-AFE0756B43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97" y="4649185"/>
            <a:ext cx="213027" cy="21302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7EB97FF-7D1E-4BF6-8B2A-23501FCFD40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97" y="4130013"/>
            <a:ext cx="213027" cy="21302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B2F481B-58C7-4078-8DDB-35DB820E7BA5}"/>
              </a:ext>
            </a:extLst>
          </p:cNvPr>
          <p:cNvSpPr txBox="1"/>
          <p:nvPr/>
        </p:nvSpPr>
        <p:spPr>
          <a:xfrm>
            <a:off x="4900167" y="4025906"/>
            <a:ext cx="1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  <a:ea typeface="Roboto" panose="02000000000000000000" pitchFamily="2" charset="0"/>
                <a:cs typeface="Aharoni" panose="020B0604020202020204" pitchFamily="2" charset="-79"/>
              </a:rPr>
              <a:t>Usuario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0DA35F8-7135-42AA-9129-0F8AE6137BB1}"/>
              </a:ext>
            </a:extLst>
          </p:cNvPr>
          <p:cNvSpPr txBox="1"/>
          <p:nvPr/>
        </p:nvSpPr>
        <p:spPr>
          <a:xfrm>
            <a:off x="4911585" y="4561507"/>
            <a:ext cx="14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  <a:ea typeface="Roboto" panose="02000000000000000000" pitchFamily="2" charset="0"/>
                <a:cs typeface="Aharoni" panose="020B0604020202020204" pitchFamily="2" charset="-79"/>
              </a:defRPr>
            </a:lvl1pPr>
          </a:lstStyle>
          <a:p>
            <a:r>
              <a:rPr lang="es-CO" dirty="0"/>
              <a:t>Contraseña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7985834-E28C-4DBE-8554-23B1B7EA7F61}"/>
              </a:ext>
            </a:extLst>
          </p:cNvPr>
          <p:cNvSpPr txBox="1"/>
          <p:nvPr/>
        </p:nvSpPr>
        <p:spPr>
          <a:xfrm>
            <a:off x="5092952" y="5648035"/>
            <a:ext cx="19709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¿Ha olvidado su contraseña?</a:t>
            </a:r>
          </a:p>
          <a:p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8FC21E-BD8F-4936-86B2-C628C0F56DBC}"/>
              </a:ext>
            </a:extLst>
          </p:cNvPr>
          <p:cNvSpPr txBox="1"/>
          <p:nvPr/>
        </p:nvSpPr>
        <p:spPr>
          <a:xfrm>
            <a:off x="4108712" y="2234144"/>
            <a:ext cx="3968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Dauruxü</a:t>
            </a:r>
          </a:p>
        </p:txBody>
      </p:sp>
      <p:pic>
        <p:nvPicPr>
          <p:cNvPr id="44" name="Imagen 43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57B60609-E9C2-4A9E-89D6-72158BB8B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609" y="1380259"/>
            <a:ext cx="1158227" cy="1158227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6D285BF-1151-4A25-BF28-2066A9C313F7}"/>
              </a:ext>
            </a:extLst>
          </p:cNvPr>
          <p:cNvSpPr txBox="1"/>
          <p:nvPr/>
        </p:nvSpPr>
        <p:spPr>
          <a:xfrm>
            <a:off x="4176051" y="3249752"/>
            <a:ext cx="396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chemeClr val="bg1"/>
                </a:solidFill>
                <a:latin typeface="Arial Nova Light" panose="020B030402020202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Asistencia en el cuidado del bienestar y evaluación psicosocial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498E52F-B54F-4A09-8C73-F1F318361E95}"/>
              </a:ext>
            </a:extLst>
          </p:cNvPr>
          <p:cNvSpPr/>
          <p:nvPr/>
        </p:nvSpPr>
        <p:spPr>
          <a:xfrm>
            <a:off x="17253" y="135913"/>
            <a:ext cx="1005479" cy="165476"/>
          </a:xfrm>
          <a:prstGeom prst="rect">
            <a:avLst/>
          </a:prstGeom>
          <a:solidFill>
            <a:srgbClr val="F9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2" name="Imagen 51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FEFD0DA9-6788-47C5-BFB2-0E560A48D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1" y="160801"/>
            <a:ext cx="111684" cy="111684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E055331A-5023-4F71-B58B-0DABC88AAD80}"/>
              </a:ext>
            </a:extLst>
          </p:cNvPr>
          <p:cNvSpPr txBox="1"/>
          <p:nvPr/>
        </p:nvSpPr>
        <p:spPr>
          <a:xfrm>
            <a:off x="104248" y="114645"/>
            <a:ext cx="591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>
                <a:ea typeface="Roboto" panose="02000000000000000000" pitchFamily="2" charset="0"/>
                <a:cs typeface="Angsana New" panose="020B0502040204020203" pitchFamily="18" charset="-34"/>
              </a:rPr>
              <a:t>Dauruxü</a:t>
            </a:r>
          </a:p>
        </p:txBody>
      </p:sp>
    </p:spTree>
    <p:extLst>
      <p:ext uri="{BB962C8B-B14F-4D97-AF65-F5344CB8AC3E}">
        <p14:creationId xmlns:p14="http://schemas.microsoft.com/office/powerpoint/2010/main" val="298960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2BAD4D81-9285-4D96-B656-2A2DDDCFB0DC}"/>
              </a:ext>
            </a:extLst>
          </p:cNvPr>
          <p:cNvGrpSpPr/>
          <p:nvPr/>
        </p:nvGrpSpPr>
        <p:grpSpPr>
          <a:xfrm>
            <a:off x="8193104" y="-1181763"/>
            <a:ext cx="86185" cy="95534"/>
            <a:chOff x="8643545" y="753036"/>
            <a:chExt cx="195654" cy="197223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C6C7791-B77A-4142-AF36-B7AE71D0666C}"/>
                </a:ext>
              </a:extLst>
            </p:cNvPr>
            <p:cNvSpPr/>
            <p:nvPr/>
          </p:nvSpPr>
          <p:spPr>
            <a:xfrm>
              <a:off x="8677834" y="753036"/>
              <a:ext cx="161365" cy="161364"/>
            </a:xfrm>
            <a:prstGeom prst="roundRect">
              <a:avLst/>
            </a:prstGeom>
            <a:solidFill>
              <a:srgbClr val="40404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D9C68E24-BF6D-4258-B36F-005F3D5FF457}"/>
                </a:ext>
              </a:extLst>
            </p:cNvPr>
            <p:cNvSpPr/>
            <p:nvPr/>
          </p:nvSpPr>
          <p:spPr>
            <a:xfrm>
              <a:off x="8643545" y="788895"/>
              <a:ext cx="161365" cy="161364"/>
            </a:xfrm>
            <a:prstGeom prst="roundRect">
              <a:avLst/>
            </a:prstGeom>
            <a:solidFill>
              <a:srgbClr val="595959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26DA773-62FC-4573-880B-7471BAA6CE53}"/>
              </a:ext>
            </a:extLst>
          </p:cNvPr>
          <p:cNvGrpSpPr/>
          <p:nvPr/>
        </p:nvGrpSpPr>
        <p:grpSpPr>
          <a:xfrm>
            <a:off x="8626810" y="-1179715"/>
            <a:ext cx="87272" cy="95208"/>
            <a:chOff x="8949690" y="788895"/>
            <a:chExt cx="125731" cy="125505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2FF0B6FC-FE08-48FC-A8D0-6BDF899879DC}"/>
                </a:ext>
              </a:extLst>
            </p:cNvPr>
            <p:cNvCxnSpPr/>
            <p:nvPr/>
          </p:nvCxnSpPr>
          <p:spPr>
            <a:xfrm>
              <a:off x="8949690" y="788895"/>
              <a:ext cx="125730" cy="12550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101CF72A-1E1D-42E2-8AC0-23A79BDFA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9690" y="788895"/>
              <a:ext cx="125731" cy="12550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8C691AF-B75C-4C7F-A901-B544C74F5985}"/>
              </a:ext>
            </a:extLst>
          </p:cNvPr>
          <p:cNvCxnSpPr>
            <a:cxnSpLocks/>
          </p:cNvCxnSpPr>
          <p:nvPr/>
        </p:nvCxnSpPr>
        <p:spPr>
          <a:xfrm>
            <a:off x="7730875" y="-1126196"/>
            <a:ext cx="9339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A1918304-D6F3-4340-AA6B-799BF741CCD3}"/>
              </a:ext>
            </a:extLst>
          </p:cNvPr>
          <p:cNvSpPr/>
          <p:nvPr/>
        </p:nvSpPr>
        <p:spPr>
          <a:xfrm>
            <a:off x="-2180" y="-6022"/>
            <a:ext cx="12194180" cy="506610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8EC6E41-4FA8-47F1-87E2-1B65B87A8212}"/>
              </a:ext>
            </a:extLst>
          </p:cNvPr>
          <p:cNvSpPr txBox="1"/>
          <p:nvPr/>
        </p:nvSpPr>
        <p:spPr>
          <a:xfrm>
            <a:off x="1166516" y="13028"/>
            <a:ext cx="157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Dauruxü</a:t>
            </a:r>
          </a:p>
        </p:txBody>
      </p:sp>
      <p:pic>
        <p:nvPicPr>
          <p:cNvPr id="38" name="Imagen 37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DB9EE354-18F1-42CF-925A-6099F3F9C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4" y="49551"/>
            <a:ext cx="404361" cy="404361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EF7F8598-8923-42D0-A60F-731018EF1FE0}"/>
              </a:ext>
            </a:extLst>
          </p:cNvPr>
          <p:cNvGrpSpPr/>
          <p:nvPr/>
        </p:nvGrpSpPr>
        <p:grpSpPr>
          <a:xfrm>
            <a:off x="201571" y="182492"/>
            <a:ext cx="244616" cy="152400"/>
            <a:chOff x="201571" y="163442"/>
            <a:chExt cx="244616" cy="152400"/>
          </a:xfrm>
        </p:grpSpPr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41C311FC-5168-45BF-B4AE-AD3E17B48FD9}"/>
                </a:ext>
              </a:extLst>
            </p:cNvPr>
            <p:cNvCxnSpPr/>
            <p:nvPr/>
          </p:nvCxnSpPr>
          <p:spPr>
            <a:xfrm>
              <a:off x="201571" y="1634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031130D-3258-42F5-BF88-3B1E94D8ED3E}"/>
                </a:ext>
              </a:extLst>
            </p:cNvPr>
            <p:cNvCxnSpPr>
              <a:cxnSpLocks/>
            </p:cNvCxnSpPr>
            <p:nvPr/>
          </p:nvCxnSpPr>
          <p:spPr>
            <a:xfrm>
              <a:off x="201571" y="2396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C9D011EA-4B41-4E3C-B31E-8CBF16C1497E}"/>
                </a:ext>
              </a:extLst>
            </p:cNvPr>
            <p:cNvCxnSpPr>
              <a:cxnSpLocks/>
            </p:cNvCxnSpPr>
            <p:nvPr/>
          </p:nvCxnSpPr>
          <p:spPr>
            <a:xfrm>
              <a:off x="201571" y="3158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CB34D2C8-137B-4F0B-9CD7-358CACCD2E44}"/>
              </a:ext>
            </a:extLst>
          </p:cNvPr>
          <p:cNvSpPr/>
          <p:nvPr/>
        </p:nvSpPr>
        <p:spPr>
          <a:xfrm>
            <a:off x="3076" y="504149"/>
            <a:ext cx="2591517" cy="6348515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37B450E6-CED6-4363-842A-24D0A8CE723C}"/>
              </a:ext>
            </a:extLst>
          </p:cNvPr>
          <p:cNvGrpSpPr/>
          <p:nvPr/>
        </p:nvGrpSpPr>
        <p:grpSpPr>
          <a:xfrm>
            <a:off x="11655434" y="86687"/>
            <a:ext cx="321199" cy="314345"/>
            <a:chOff x="3292263" y="-473381"/>
            <a:chExt cx="321199" cy="314345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2F901322-7132-4C57-808E-4D693686D813}"/>
                </a:ext>
              </a:extLst>
            </p:cNvPr>
            <p:cNvSpPr/>
            <p:nvPr/>
          </p:nvSpPr>
          <p:spPr>
            <a:xfrm>
              <a:off x="3292263" y="-473381"/>
              <a:ext cx="321199" cy="3143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dirty="0"/>
                <a:t>I</a:t>
              </a:r>
            </a:p>
          </p:txBody>
        </p: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EBE9BEBC-5E98-4733-9A92-767C636F5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348" y="-426760"/>
              <a:ext cx="213027" cy="213027"/>
            </a:xfrm>
            <a:prstGeom prst="rect">
              <a:avLst/>
            </a:prstGeom>
          </p:spPr>
        </p:pic>
      </p:grp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F812BF3E-7635-4B21-BE70-20C649886B3E}"/>
              </a:ext>
            </a:extLst>
          </p:cNvPr>
          <p:cNvCxnSpPr>
            <a:cxnSpLocks/>
          </p:cNvCxnSpPr>
          <p:nvPr/>
        </p:nvCxnSpPr>
        <p:spPr>
          <a:xfrm>
            <a:off x="101639" y="850868"/>
            <a:ext cx="24781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861DF2D4-4E21-4F3D-93A2-328C35DC9AA3}"/>
              </a:ext>
            </a:extLst>
          </p:cNvPr>
          <p:cNvCxnSpPr>
            <a:cxnSpLocks/>
          </p:cNvCxnSpPr>
          <p:nvPr/>
        </p:nvCxnSpPr>
        <p:spPr>
          <a:xfrm>
            <a:off x="101639" y="3199061"/>
            <a:ext cx="24781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202CE820-4A27-4F44-9A4E-9B02421D200E}"/>
              </a:ext>
            </a:extLst>
          </p:cNvPr>
          <p:cNvSpPr txBox="1"/>
          <p:nvPr/>
        </p:nvSpPr>
        <p:spPr>
          <a:xfrm>
            <a:off x="22120" y="603377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INICIO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87A414BD-5C70-418E-AD47-CCE14524FB3F}"/>
              </a:ext>
            </a:extLst>
          </p:cNvPr>
          <p:cNvSpPr/>
          <p:nvPr/>
        </p:nvSpPr>
        <p:spPr>
          <a:xfrm>
            <a:off x="-2180" y="6741221"/>
            <a:ext cx="2591517" cy="11565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CF62A06-55CD-4CAE-930B-AAB24233949B}"/>
              </a:ext>
            </a:extLst>
          </p:cNvPr>
          <p:cNvSpPr txBox="1"/>
          <p:nvPr/>
        </p:nvSpPr>
        <p:spPr>
          <a:xfrm>
            <a:off x="3070" y="2922062"/>
            <a:ext cx="170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CONFIGURACIÓN</a:t>
            </a:r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626CE1E8-3864-4534-B8E8-A0D81EFAF480}"/>
              </a:ext>
            </a:extLst>
          </p:cNvPr>
          <p:cNvSpPr/>
          <p:nvPr/>
        </p:nvSpPr>
        <p:spPr>
          <a:xfrm>
            <a:off x="0" y="445925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194B27D-287A-48BD-8983-FFE50B0E27CC}"/>
              </a:ext>
            </a:extLst>
          </p:cNvPr>
          <p:cNvSpPr txBox="1"/>
          <p:nvPr/>
        </p:nvSpPr>
        <p:spPr>
          <a:xfrm>
            <a:off x="422734" y="4491641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Gestión de datos</a:t>
            </a:r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5A8E4632-0798-45C8-92C5-0DAE74300CD1}"/>
              </a:ext>
            </a:extLst>
          </p:cNvPr>
          <p:cNvSpPr/>
          <p:nvPr/>
        </p:nvSpPr>
        <p:spPr>
          <a:xfrm>
            <a:off x="0" y="963806"/>
            <a:ext cx="2591517" cy="358716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9CCD04F9-A9E1-4D3E-B622-423D6B5BE977}"/>
              </a:ext>
            </a:extLst>
          </p:cNvPr>
          <p:cNvSpPr txBox="1"/>
          <p:nvPr/>
        </p:nvSpPr>
        <p:spPr>
          <a:xfrm>
            <a:off x="10166290" y="88204"/>
            <a:ext cx="143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Administrador</a:t>
            </a:r>
          </a:p>
        </p:txBody>
      </p:sp>
      <p:pic>
        <p:nvPicPr>
          <p:cNvPr id="104" name="Gráfico 103">
            <a:extLst>
              <a:ext uri="{FF2B5EF4-FFF2-40B4-BE49-F238E27FC236}">
                <a16:creationId xmlns:a16="http://schemas.microsoft.com/office/drawing/2014/main" id="{CD12D1AB-B3EB-4327-B329-5B1FF0B1D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64" y="1006649"/>
            <a:ext cx="311130" cy="311130"/>
          </a:xfrm>
          <a:prstGeom prst="rect">
            <a:avLst/>
          </a:prstGeom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7658050-4823-4001-B67C-7CAB5E7B247E}"/>
              </a:ext>
            </a:extLst>
          </p:cNvPr>
          <p:cNvSpPr txBox="1"/>
          <p:nvPr/>
        </p:nvSpPr>
        <p:spPr>
          <a:xfrm>
            <a:off x="393719" y="1004664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Tablero principal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BB44618D-42FB-4C21-9316-7D6F79F6E5E1}"/>
              </a:ext>
            </a:extLst>
          </p:cNvPr>
          <p:cNvSpPr/>
          <p:nvPr/>
        </p:nvSpPr>
        <p:spPr>
          <a:xfrm>
            <a:off x="0" y="134489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FB3570A1-2B47-41D7-804F-38979B61587C}"/>
              </a:ext>
            </a:extLst>
          </p:cNvPr>
          <p:cNvSpPr/>
          <p:nvPr/>
        </p:nvSpPr>
        <p:spPr>
          <a:xfrm>
            <a:off x="0" y="1724899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55782BA3-9399-46D1-9FD6-90EB441B59E8}"/>
              </a:ext>
            </a:extLst>
          </p:cNvPr>
          <p:cNvSpPr/>
          <p:nvPr/>
        </p:nvSpPr>
        <p:spPr>
          <a:xfrm>
            <a:off x="-4" y="2105359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686D374D-37AF-4AF3-BC19-FB20F1448743}"/>
              </a:ext>
            </a:extLst>
          </p:cNvPr>
          <p:cNvSpPr/>
          <p:nvPr/>
        </p:nvSpPr>
        <p:spPr>
          <a:xfrm>
            <a:off x="0" y="2485363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F7C84D90-9379-4501-A4CA-6182E4562309}"/>
              </a:ext>
            </a:extLst>
          </p:cNvPr>
          <p:cNvSpPr txBox="1"/>
          <p:nvPr/>
        </p:nvSpPr>
        <p:spPr>
          <a:xfrm>
            <a:off x="387781" y="1379519"/>
            <a:ext cx="22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Seguimiento de emociones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F2C51557-19BF-42FB-A20F-4A064A747EE3}"/>
              </a:ext>
            </a:extLst>
          </p:cNvPr>
          <p:cNvSpPr txBox="1"/>
          <p:nvPr/>
        </p:nvSpPr>
        <p:spPr>
          <a:xfrm>
            <a:off x="387781" y="1779029"/>
            <a:ext cx="22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Seguimiento de actividades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9CA35925-801A-408F-ABAD-E6145186030B}"/>
              </a:ext>
            </a:extLst>
          </p:cNvPr>
          <p:cNvSpPr txBox="1"/>
          <p:nvPr/>
        </p:nvSpPr>
        <p:spPr>
          <a:xfrm>
            <a:off x="387781" y="2140589"/>
            <a:ext cx="213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Evaluación psicosocial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9B4CFDF1-0600-4605-BFA9-C1D15CCE55A0}"/>
              </a:ext>
            </a:extLst>
          </p:cNvPr>
          <p:cNvSpPr txBox="1"/>
          <p:nvPr/>
        </p:nvSpPr>
        <p:spPr>
          <a:xfrm>
            <a:off x="387781" y="2523630"/>
            <a:ext cx="213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Reportes</a:t>
            </a:r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227978F2-4202-49F1-9C1C-61BB8B1FF0E5}"/>
              </a:ext>
            </a:extLst>
          </p:cNvPr>
          <p:cNvSpPr/>
          <p:nvPr/>
        </p:nvSpPr>
        <p:spPr>
          <a:xfrm>
            <a:off x="0" y="407825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36B8C39-86EE-4C5A-A517-F5BEABDA2570}"/>
              </a:ext>
            </a:extLst>
          </p:cNvPr>
          <p:cNvSpPr txBox="1"/>
          <p:nvPr/>
        </p:nvSpPr>
        <p:spPr>
          <a:xfrm>
            <a:off x="422734" y="4110641"/>
            <a:ext cx="2157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Gestión de modelos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5FB22435-5DD3-4A62-B611-00786B7D1EAE}"/>
              </a:ext>
            </a:extLst>
          </p:cNvPr>
          <p:cNvSpPr/>
          <p:nvPr/>
        </p:nvSpPr>
        <p:spPr>
          <a:xfrm>
            <a:off x="3070" y="4839722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CDB0CB7C-7B8A-4EC1-B0AF-EA8E792D30D5}"/>
              </a:ext>
            </a:extLst>
          </p:cNvPr>
          <p:cNvSpPr txBox="1"/>
          <p:nvPr/>
        </p:nvSpPr>
        <p:spPr>
          <a:xfrm>
            <a:off x="410073" y="4873845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Ayuda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7CEF26B2-389C-4E98-A953-639BFB548AEA}"/>
              </a:ext>
            </a:extLst>
          </p:cNvPr>
          <p:cNvSpPr/>
          <p:nvPr/>
        </p:nvSpPr>
        <p:spPr>
          <a:xfrm>
            <a:off x="3584" y="369838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6" name="Gráfico 145">
            <a:extLst>
              <a:ext uri="{FF2B5EF4-FFF2-40B4-BE49-F238E27FC236}">
                <a16:creationId xmlns:a16="http://schemas.microsoft.com/office/drawing/2014/main" id="{C8C04E6B-387C-4A30-8339-7E63B93FD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592" y="3703635"/>
            <a:ext cx="311130" cy="311130"/>
          </a:xfrm>
          <a:prstGeom prst="rect">
            <a:avLst/>
          </a:prstGeom>
        </p:spPr>
      </p:pic>
      <p:sp>
        <p:nvSpPr>
          <p:cNvPr id="148" name="CuadroTexto 147">
            <a:extLst>
              <a:ext uri="{FF2B5EF4-FFF2-40B4-BE49-F238E27FC236}">
                <a16:creationId xmlns:a16="http://schemas.microsoft.com/office/drawing/2014/main" id="{0FF7AB62-2033-4650-9DAA-82F6DDA477DD}"/>
              </a:ext>
            </a:extLst>
          </p:cNvPr>
          <p:cNvSpPr txBox="1"/>
          <p:nvPr/>
        </p:nvSpPr>
        <p:spPr>
          <a:xfrm>
            <a:off x="426317" y="3730771"/>
            <a:ext cx="217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Registro para seguimiento</a:t>
            </a:r>
          </a:p>
        </p:txBody>
      </p:sp>
      <p:sp>
        <p:nvSpPr>
          <p:cNvPr id="150" name="Rectángulo: esquinas redondeadas 149">
            <a:extLst>
              <a:ext uri="{FF2B5EF4-FFF2-40B4-BE49-F238E27FC236}">
                <a16:creationId xmlns:a16="http://schemas.microsoft.com/office/drawing/2014/main" id="{A5166E12-08EE-43A8-8375-C3791B35336E}"/>
              </a:ext>
            </a:extLst>
          </p:cNvPr>
          <p:cNvSpPr/>
          <p:nvPr/>
        </p:nvSpPr>
        <p:spPr>
          <a:xfrm>
            <a:off x="1895" y="331792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3E9B4A9E-A2CE-4AD5-97B2-ECBA99B9BCF0}"/>
              </a:ext>
            </a:extLst>
          </p:cNvPr>
          <p:cNvSpPr txBox="1"/>
          <p:nvPr/>
        </p:nvSpPr>
        <p:spPr>
          <a:xfrm>
            <a:off x="424629" y="3350311"/>
            <a:ext cx="2157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Métricas e indicadores</a:t>
            </a:r>
          </a:p>
        </p:txBody>
      </p:sp>
      <p:pic>
        <p:nvPicPr>
          <p:cNvPr id="162" name="Gráfico 161">
            <a:extLst>
              <a:ext uri="{FF2B5EF4-FFF2-40B4-BE49-F238E27FC236}">
                <a16:creationId xmlns:a16="http://schemas.microsoft.com/office/drawing/2014/main" id="{3292B499-9131-41E9-8E58-AE9B0DE28C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702" y="4509278"/>
            <a:ext cx="269877" cy="269877"/>
          </a:xfrm>
          <a:prstGeom prst="rect">
            <a:avLst/>
          </a:prstGeom>
        </p:spPr>
      </p:pic>
      <p:pic>
        <p:nvPicPr>
          <p:cNvPr id="164" name="Gráfico 163">
            <a:extLst>
              <a:ext uri="{FF2B5EF4-FFF2-40B4-BE49-F238E27FC236}">
                <a16:creationId xmlns:a16="http://schemas.microsoft.com/office/drawing/2014/main" id="{8884421E-E841-4F1D-AE98-E1A2D9312A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552" y="4894586"/>
            <a:ext cx="257763" cy="257459"/>
          </a:xfrm>
          <a:prstGeom prst="rect">
            <a:avLst/>
          </a:prstGeom>
        </p:spPr>
      </p:pic>
      <p:pic>
        <p:nvPicPr>
          <p:cNvPr id="166" name="Gráfico 165">
            <a:extLst>
              <a:ext uri="{FF2B5EF4-FFF2-40B4-BE49-F238E27FC236}">
                <a16:creationId xmlns:a16="http://schemas.microsoft.com/office/drawing/2014/main" id="{CD71D4ED-3AC4-419D-B8F8-9C1ED6C158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992" y="4130440"/>
            <a:ext cx="275062" cy="268477"/>
          </a:xfrm>
          <a:prstGeom prst="rect">
            <a:avLst/>
          </a:prstGeom>
        </p:spPr>
      </p:pic>
      <p:pic>
        <p:nvPicPr>
          <p:cNvPr id="168" name="Gráfico 167">
            <a:extLst>
              <a:ext uri="{FF2B5EF4-FFF2-40B4-BE49-F238E27FC236}">
                <a16:creationId xmlns:a16="http://schemas.microsoft.com/office/drawing/2014/main" id="{93EF8FF4-167C-4110-92DE-DA92709BA3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831" y="3343603"/>
            <a:ext cx="315654" cy="315654"/>
          </a:xfrm>
          <a:prstGeom prst="rect">
            <a:avLst/>
          </a:prstGeom>
        </p:spPr>
      </p:pic>
      <p:pic>
        <p:nvPicPr>
          <p:cNvPr id="170" name="Gráfico 169">
            <a:extLst>
              <a:ext uri="{FF2B5EF4-FFF2-40B4-BE49-F238E27FC236}">
                <a16:creationId xmlns:a16="http://schemas.microsoft.com/office/drawing/2014/main" id="{8EBFFE5A-C19E-4D23-810C-B2FF15D2A3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2600" y="2542430"/>
            <a:ext cx="249189" cy="249189"/>
          </a:xfrm>
          <a:prstGeom prst="rect">
            <a:avLst/>
          </a:prstGeom>
        </p:spPr>
      </p:pic>
      <p:pic>
        <p:nvPicPr>
          <p:cNvPr id="172" name="Gráfico 171">
            <a:extLst>
              <a:ext uri="{FF2B5EF4-FFF2-40B4-BE49-F238E27FC236}">
                <a16:creationId xmlns:a16="http://schemas.microsoft.com/office/drawing/2014/main" id="{31E80227-D5DC-4302-96C2-8B5E07C215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5371" y="1408980"/>
            <a:ext cx="251352" cy="251352"/>
          </a:xfrm>
          <a:prstGeom prst="rect">
            <a:avLst/>
          </a:prstGeom>
        </p:spPr>
      </p:pic>
      <p:pic>
        <p:nvPicPr>
          <p:cNvPr id="174" name="Gráfico 173">
            <a:extLst>
              <a:ext uri="{FF2B5EF4-FFF2-40B4-BE49-F238E27FC236}">
                <a16:creationId xmlns:a16="http://schemas.microsoft.com/office/drawing/2014/main" id="{FA2035A2-7C7A-4794-983D-B1EE2B5597E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529" y="1748217"/>
            <a:ext cx="307986" cy="307986"/>
          </a:xfrm>
          <a:prstGeom prst="rect">
            <a:avLst/>
          </a:prstGeom>
        </p:spPr>
      </p:pic>
      <p:pic>
        <p:nvPicPr>
          <p:cNvPr id="176" name="Gráfico 175">
            <a:extLst>
              <a:ext uri="{FF2B5EF4-FFF2-40B4-BE49-F238E27FC236}">
                <a16:creationId xmlns:a16="http://schemas.microsoft.com/office/drawing/2014/main" id="{BD92B7ED-05F9-4563-9AF2-7B2194D02A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9140" y="2176828"/>
            <a:ext cx="270510" cy="27051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D02A2F1-0960-4F19-89E1-A201EE509370}"/>
              </a:ext>
            </a:extLst>
          </p:cNvPr>
          <p:cNvSpPr/>
          <p:nvPr/>
        </p:nvSpPr>
        <p:spPr>
          <a:xfrm>
            <a:off x="2686092" y="577722"/>
            <a:ext cx="9411986" cy="61920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2D2DFF"/>
                </a:solidFill>
              </a:rPr>
              <a:t>Contenido de sección</a:t>
            </a:r>
          </a:p>
        </p:txBody>
      </p:sp>
    </p:spTree>
    <p:extLst>
      <p:ext uri="{BB962C8B-B14F-4D97-AF65-F5344CB8AC3E}">
        <p14:creationId xmlns:p14="http://schemas.microsoft.com/office/powerpoint/2010/main" val="34657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ángulo 106">
            <a:extLst>
              <a:ext uri="{FF2B5EF4-FFF2-40B4-BE49-F238E27FC236}">
                <a16:creationId xmlns:a16="http://schemas.microsoft.com/office/drawing/2014/main" id="{8DDDBFE1-6604-4AEE-8B29-A09E795D10A8}"/>
              </a:ext>
            </a:extLst>
          </p:cNvPr>
          <p:cNvSpPr/>
          <p:nvPr/>
        </p:nvSpPr>
        <p:spPr>
          <a:xfrm>
            <a:off x="8225020" y="555710"/>
            <a:ext cx="3901482" cy="27906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A1918304-D6F3-4340-AA6B-799BF741CCD3}"/>
              </a:ext>
            </a:extLst>
          </p:cNvPr>
          <p:cNvSpPr/>
          <p:nvPr/>
        </p:nvSpPr>
        <p:spPr>
          <a:xfrm>
            <a:off x="-2180" y="-6022"/>
            <a:ext cx="12194180" cy="506610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8EC6E41-4FA8-47F1-87E2-1B65B87A8212}"/>
              </a:ext>
            </a:extLst>
          </p:cNvPr>
          <p:cNvSpPr txBox="1"/>
          <p:nvPr/>
        </p:nvSpPr>
        <p:spPr>
          <a:xfrm>
            <a:off x="1166516" y="13028"/>
            <a:ext cx="157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Dauruxü</a:t>
            </a:r>
          </a:p>
        </p:txBody>
      </p:sp>
      <p:pic>
        <p:nvPicPr>
          <p:cNvPr id="38" name="Imagen 37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DB9EE354-18F1-42CF-925A-6099F3F9C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4" y="49551"/>
            <a:ext cx="404361" cy="404361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EF7F8598-8923-42D0-A60F-731018EF1FE0}"/>
              </a:ext>
            </a:extLst>
          </p:cNvPr>
          <p:cNvGrpSpPr/>
          <p:nvPr/>
        </p:nvGrpSpPr>
        <p:grpSpPr>
          <a:xfrm>
            <a:off x="201571" y="182492"/>
            <a:ext cx="244616" cy="152400"/>
            <a:chOff x="201571" y="163442"/>
            <a:chExt cx="244616" cy="152400"/>
          </a:xfrm>
        </p:grpSpPr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41C311FC-5168-45BF-B4AE-AD3E17B48FD9}"/>
                </a:ext>
              </a:extLst>
            </p:cNvPr>
            <p:cNvCxnSpPr/>
            <p:nvPr/>
          </p:nvCxnSpPr>
          <p:spPr>
            <a:xfrm>
              <a:off x="201571" y="1634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031130D-3258-42F5-BF88-3B1E94D8ED3E}"/>
                </a:ext>
              </a:extLst>
            </p:cNvPr>
            <p:cNvCxnSpPr>
              <a:cxnSpLocks/>
            </p:cNvCxnSpPr>
            <p:nvPr/>
          </p:nvCxnSpPr>
          <p:spPr>
            <a:xfrm>
              <a:off x="201571" y="2396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C9D011EA-4B41-4E3C-B31E-8CBF16C1497E}"/>
                </a:ext>
              </a:extLst>
            </p:cNvPr>
            <p:cNvCxnSpPr>
              <a:cxnSpLocks/>
            </p:cNvCxnSpPr>
            <p:nvPr/>
          </p:nvCxnSpPr>
          <p:spPr>
            <a:xfrm>
              <a:off x="201571" y="3158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CB34D2C8-137B-4F0B-9CD7-358CACCD2E44}"/>
              </a:ext>
            </a:extLst>
          </p:cNvPr>
          <p:cNvSpPr/>
          <p:nvPr/>
        </p:nvSpPr>
        <p:spPr>
          <a:xfrm>
            <a:off x="3076" y="504149"/>
            <a:ext cx="2591517" cy="6348515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37B450E6-CED6-4363-842A-24D0A8CE723C}"/>
              </a:ext>
            </a:extLst>
          </p:cNvPr>
          <p:cNvGrpSpPr/>
          <p:nvPr/>
        </p:nvGrpSpPr>
        <p:grpSpPr>
          <a:xfrm>
            <a:off x="11655434" y="86687"/>
            <a:ext cx="321199" cy="314345"/>
            <a:chOff x="3292263" y="-473381"/>
            <a:chExt cx="321199" cy="314345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2F901322-7132-4C57-808E-4D693686D813}"/>
                </a:ext>
              </a:extLst>
            </p:cNvPr>
            <p:cNvSpPr/>
            <p:nvPr/>
          </p:nvSpPr>
          <p:spPr>
            <a:xfrm>
              <a:off x="3292263" y="-473381"/>
              <a:ext cx="321199" cy="3143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dirty="0"/>
                <a:t>I</a:t>
              </a:r>
            </a:p>
          </p:txBody>
        </p: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EBE9BEBC-5E98-4733-9A92-767C636F5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348" y="-426760"/>
              <a:ext cx="213027" cy="213027"/>
            </a:xfrm>
            <a:prstGeom prst="rect">
              <a:avLst/>
            </a:prstGeom>
          </p:spPr>
        </p:pic>
      </p:grp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F812BF3E-7635-4B21-BE70-20C649886B3E}"/>
              </a:ext>
            </a:extLst>
          </p:cNvPr>
          <p:cNvCxnSpPr>
            <a:cxnSpLocks/>
          </p:cNvCxnSpPr>
          <p:nvPr/>
        </p:nvCxnSpPr>
        <p:spPr>
          <a:xfrm>
            <a:off x="101639" y="850868"/>
            <a:ext cx="24781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861DF2D4-4E21-4F3D-93A2-328C35DC9AA3}"/>
              </a:ext>
            </a:extLst>
          </p:cNvPr>
          <p:cNvCxnSpPr>
            <a:cxnSpLocks/>
          </p:cNvCxnSpPr>
          <p:nvPr/>
        </p:nvCxnSpPr>
        <p:spPr>
          <a:xfrm>
            <a:off x="101639" y="3199061"/>
            <a:ext cx="24781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202CE820-4A27-4F44-9A4E-9B02421D200E}"/>
              </a:ext>
            </a:extLst>
          </p:cNvPr>
          <p:cNvSpPr txBox="1"/>
          <p:nvPr/>
        </p:nvSpPr>
        <p:spPr>
          <a:xfrm>
            <a:off x="22120" y="603377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INICIO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CF62A06-55CD-4CAE-930B-AAB24233949B}"/>
              </a:ext>
            </a:extLst>
          </p:cNvPr>
          <p:cNvSpPr txBox="1"/>
          <p:nvPr/>
        </p:nvSpPr>
        <p:spPr>
          <a:xfrm>
            <a:off x="3070" y="2922062"/>
            <a:ext cx="170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CONFIGURACIÓN</a:t>
            </a:r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626CE1E8-3864-4534-B8E8-A0D81EFAF480}"/>
              </a:ext>
            </a:extLst>
          </p:cNvPr>
          <p:cNvSpPr/>
          <p:nvPr/>
        </p:nvSpPr>
        <p:spPr>
          <a:xfrm>
            <a:off x="0" y="445925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194B27D-287A-48BD-8983-FFE50B0E27CC}"/>
              </a:ext>
            </a:extLst>
          </p:cNvPr>
          <p:cNvSpPr txBox="1"/>
          <p:nvPr/>
        </p:nvSpPr>
        <p:spPr>
          <a:xfrm>
            <a:off x="422734" y="4491641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Gestión de datos</a:t>
            </a:r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5A8E4632-0798-45C8-92C5-0DAE74300CD1}"/>
              </a:ext>
            </a:extLst>
          </p:cNvPr>
          <p:cNvSpPr/>
          <p:nvPr/>
        </p:nvSpPr>
        <p:spPr>
          <a:xfrm>
            <a:off x="0" y="963806"/>
            <a:ext cx="2591517" cy="358716"/>
          </a:xfrm>
          <a:prstGeom prst="roundRect">
            <a:avLst>
              <a:gd name="adj" fmla="val 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9CCD04F9-A9E1-4D3E-B622-423D6B5BE977}"/>
              </a:ext>
            </a:extLst>
          </p:cNvPr>
          <p:cNvSpPr txBox="1"/>
          <p:nvPr/>
        </p:nvSpPr>
        <p:spPr>
          <a:xfrm>
            <a:off x="10166290" y="88204"/>
            <a:ext cx="143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Administrador</a:t>
            </a:r>
          </a:p>
        </p:txBody>
      </p:sp>
      <p:pic>
        <p:nvPicPr>
          <p:cNvPr id="104" name="Gráfico 103">
            <a:extLst>
              <a:ext uri="{FF2B5EF4-FFF2-40B4-BE49-F238E27FC236}">
                <a16:creationId xmlns:a16="http://schemas.microsoft.com/office/drawing/2014/main" id="{CD12D1AB-B3EB-4327-B329-5B1FF0B1D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64" y="1006649"/>
            <a:ext cx="311130" cy="311130"/>
          </a:xfrm>
          <a:prstGeom prst="rect">
            <a:avLst/>
          </a:prstGeom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7658050-4823-4001-B67C-7CAB5E7B247E}"/>
              </a:ext>
            </a:extLst>
          </p:cNvPr>
          <p:cNvSpPr txBox="1"/>
          <p:nvPr/>
        </p:nvSpPr>
        <p:spPr>
          <a:xfrm>
            <a:off x="393719" y="1004664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Tablero principal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BB44618D-42FB-4C21-9316-7D6F79F6E5E1}"/>
              </a:ext>
            </a:extLst>
          </p:cNvPr>
          <p:cNvSpPr/>
          <p:nvPr/>
        </p:nvSpPr>
        <p:spPr>
          <a:xfrm>
            <a:off x="0" y="1344895"/>
            <a:ext cx="2591517" cy="358716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FB3570A1-2B47-41D7-804F-38979B61587C}"/>
              </a:ext>
            </a:extLst>
          </p:cNvPr>
          <p:cNvSpPr/>
          <p:nvPr/>
        </p:nvSpPr>
        <p:spPr>
          <a:xfrm>
            <a:off x="0" y="1724899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55782BA3-9399-46D1-9FD6-90EB441B59E8}"/>
              </a:ext>
            </a:extLst>
          </p:cNvPr>
          <p:cNvSpPr/>
          <p:nvPr/>
        </p:nvSpPr>
        <p:spPr>
          <a:xfrm>
            <a:off x="-4" y="2105359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686D374D-37AF-4AF3-BC19-FB20F1448743}"/>
              </a:ext>
            </a:extLst>
          </p:cNvPr>
          <p:cNvSpPr/>
          <p:nvPr/>
        </p:nvSpPr>
        <p:spPr>
          <a:xfrm>
            <a:off x="0" y="2485363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F7C84D90-9379-4501-A4CA-6182E4562309}"/>
              </a:ext>
            </a:extLst>
          </p:cNvPr>
          <p:cNvSpPr txBox="1"/>
          <p:nvPr/>
        </p:nvSpPr>
        <p:spPr>
          <a:xfrm>
            <a:off x="387781" y="1379519"/>
            <a:ext cx="22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Seguimiento de emociones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F2C51557-19BF-42FB-A20F-4A064A747EE3}"/>
              </a:ext>
            </a:extLst>
          </p:cNvPr>
          <p:cNvSpPr txBox="1"/>
          <p:nvPr/>
        </p:nvSpPr>
        <p:spPr>
          <a:xfrm>
            <a:off x="387781" y="1779029"/>
            <a:ext cx="22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Seguimiento de actividades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9CA35925-801A-408F-ABAD-E6145186030B}"/>
              </a:ext>
            </a:extLst>
          </p:cNvPr>
          <p:cNvSpPr txBox="1"/>
          <p:nvPr/>
        </p:nvSpPr>
        <p:spPr>
          <a:xfrm>
            <a:off x="387781" y="2140589"/>
            <a:ext cx="213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Evaluación psicosocial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9B4CFDF1-0600-4605-BFA9-C1D15CCE55A0}"/>
              </a:ext>
            </a:extLst>
          </p:cNvPr>
          <p:cNvSpPr txBox="1"/>
          <p:nvPr/>
        </p:nvSpPr>
        <p:spPr>
          <a:xfrm>
            <a:off x="387781" y="2523630"/>
            <a:ext cx="213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Reportes</a:t>
            </a:r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227978F2-4202-49F1-9C1C-61BB8B1FF0E5}"/>
              </a:ext>
            </a:extLst>
          </p:cNvPr>
          <p:cNvSpPr/>
          <p:nvPr/>
        </p:nvSpPr>
        <p:spPr>
          <a:xfrm>
            <a:off x="0" y="407825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36B8C39-86EE-4C5A-A517-F5BEABDA2570}"/>
              </a:ext>
            </a:extLst>
          </p:cNvPr>
          <p:cNvSpPr txBox="1"/>
          <p:nvPr/>
        </p:nvSpPr>
        <p:spPr>
          <a:xfrm>
            <a:off x="422734" y="4110641"/>
            <a:ext cx="2157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Gestión de modelos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5FB22435-5DD3-4A62-B611-00786B7D1EAE}"/>
              </a:ext>
            </a:extLst>
          </p:cNvPr>
          <p:cNvSpPr/>
          <p:nvPr/>
        </p:nvSpPr>
        <p:spPr>
          <a:xfrm>
            <a:off x="3070" y="4839722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CDB0CB7C-7B8A-4EC1-B0AF-EA8E792D30D5}"/>
              </a:ext>
            </a:extLst>
          </p:cNvPr>
          <p:cNvSpPr txBox="1"/>
          <p:nvPr/>
        </p:nvSpPr>
        <p:spPr>
          <a:xfrm>
            <a:off x="410073" y="4873845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Ayuda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7CEF26B2-389C-4E98-A953-639BFB548AEA}"/>
              </a:ext>
            </a:extLst>
          </p:cNvPr>
          <p:cNvSpPr/>
          <p:nvPr/>
        </p:nvSpPr>
        <p:spPr>
          <a:xfrm>
            <a:off x="3584" y="369838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6" name="Gráfico 145">
            <a:extLst>
              <a:ext uri="{FF2B5EF4-FFF2-40B4-BE49-F238E27FC236}">
                <a16:creationId xmlns:a16="http://schemas.microsoft.com/office/drawing/2014/main" id="{C8C04E6B-387C-4A30-8339-7E63B93FD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592" y="3703635"/>
            <a:ext cx="311130" cy="311130"/>
          </a:xfrm>
          <a:prstGeom prst="rect">
            <a:avLst/>
          </a:prstGeom>
        </p:spPr>
      </p:pic>
      <p:sp>
        <p:nvSpPr>
          <p:cNvPr id="148" name="CuadroTexto 147">
            <a:extLst>
              <a:ext uri="{FF2B5EF4-FFF2-40B4-BE49-F238E27FC236}">
                <a16:creationId xmlns:a16="http://schemas.microsoft.com/office/drawing/2014/main" id="{0FF7AB62-2033-4650-9DAA-82F6DDA477DD}"/>
              </a:ext>
            </a:extLst>
          </p:cNvPr>
          <p:cNvSpPr txBox="1"/>
          <p:nvPr/>
        </p:nvSpPr>
        <p:spPr>
          <a:xfrm>
            <a:off x="426317" y="3730771"/>
            <a:ext cx="217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Registro para seguimiento</a:t>
            </a:r>
          </a:p>
        </p:txBody>
      </p:sp>
      <p:sp>
        <p:nvSpPr>
          <p:cNvPr id="150" name="Rectángulo: esquinas redondeadas 149">
            <a:extLst>
              <a:ext uri="{FF2B5EF4-FFF2-40B4-BE49-F238E27FC236}">
                <a16:creationId xmlns:a16="http://schemas.microsoft.com/office/drawing/2014/main" id="{A5166E12-08EE-43A8-8375-C3791B35336E}"/>
              </a:ext>
            </a:extLst>
          </p:cNvPr>
          <p:cNvSpPr/>
          <p:nvPr/>
        </p:nvSpPr>
        <p:spPr>
          <a:xfrm>
            <a:off x="1895" y="331792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3E9B4A9E-A2CE-4AD5-97B2-ECBA99B9BCF0}"/>
              </a:ext>
            </a:extLst>
          </p:cNvPr>
          <p:cNvSpPr txBox="1"/>
          <p:nvPr/>
        </p:nvSpPr>
        <p:spPr>
          <a:xfrm>
            <a:off x="424629" y="3350311"/>
            <a:ext cx="2157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Métricas e indicadores</a:t>
            </a:r>
          </a:p>
        </p:txBody>
      </p:sp>
      <p:pic>
        <p:nvPicPr>
          <p:cNvPr id="162" name="Gráfico 161">
            <a:extLst>
              <a:ext uri="{FF2B5EF4-FFF2-40B4-BE49-F238E27FC236}">
                <a16:creationId xmlns:a16="http://schemas.microsoft.com/office/drawing/2014/main" id="{3292B499-9131-41E9-8E58-AE9B0DE28C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702" y="4509278"/>
            <a:ext cx="269877" cy="269877"/>
          </a:xfrm>
          <a:prstGeom prst="rect">
            <a:avLst/>
          </a:prstGeom>
        </p:spPr>
      </p:pic>
      <p:pic>
        <p:nvPicPr>
          <p:cNvPr id="164" name="Gráfico 163">
            <a:extLst>
              <a:ext uri="{FF2B5EF4-FFF2-40B4-BE49-F238E27FC236}">
                <a16:creationId xmlns:a16="http://schemas.microsoft.com/office/drawing/2014/main" id="{8884421E-E841-4F1D-AE98-E1A2D9312A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552" y="4894586"/>
            <a:ext cx="257763" cy="257459"/>
          </a:xfrm>
          <a:prstGeom prst="rect">
            <a:avLst/>
          </a:prstGeom>
        </p:spPr>
      </p:pic>
      <p:pic>
        <p:nvPicPr>
          <p:cNvPr id="166" name="Gráfico 165">
            <a:extLst>
              <a:ext uri="{FF2B5EF4-FFF2-40B4-BE49-F238E27FC236}">
                <a16:creationId xmlns:a16="http://schemas.microsoft.com/office/drawing/2014/main" id="{CD71D4ED-3AC4-419D-B8F8-9C1ED6C158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992" y="4130440"/>
            <a:ext cx="275062" cy="268477"/>
          </a:xfrm>
          <a:prstGeom prst="rect">
            <a:avLst/>
          </a:prstGeom>
        </p:spPr>
      </p:pic>
      <p:pic>
        <p:nvPicPr>
          <p:cNvPr id="168" name="Gráfico 167">
            <a:extLst>
              <a:ext uri="{FF2B5EF4-FFF2-40B4-BE49-F238E27FC236}">
                <a16:creationId xmlns:a16="http://schemas.microsoft.com/office/drawing/2014/main" id="{93EF8FF4-167C-4110-92DE-DA92709BA3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831" y="3343603"/>
            <a:ext cx="315654" cy="315654"/>
          </a:xfrm>
          <a:prstGeom prst="rect">
            <a:avLst/>
          </a:prstGeom>
        </p:spPr>
      </p:pic>
      <p:pic>
        <p:nvPicPr>
          <p:cNvPr id="170" name="Gráfico 169">
            <a:extLst>
              <a:ext uri="{FF2B5EF4-FFF2-40B4-BE49-F238E27FC236}">
                <a16:creationId xmlns:a16="http://schemas.microsoft.com/office/drawing/2014/main" id="{8EBFFE5A-C19E-4D23-810C-B2FF15D2A3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2600" y="2542430"/>
            <a:ext cx="249189" cy="249189"/>
          </a:xfrm>
          <a:prstGeom prst="rect">
            <a:avLst/>
          </a:prstGeom>
        </p:spPr>
      </p:pic>
      <p:pic>
        <p:nvPicPr>
          <p:cNvPr id="172" name="Gráfico 171">
            <a:extLst>
              <a:ext uri="{FF2B5EF4-FFF2-40B4-BE49-F238E27FC236}">
                <a16:creationId xmlns:a16="http://schemas.microsoft.com/office/drawing/2014/main" id="{31E80227-D5DC-4302-96C2-8B5E07C215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5371" y="1408980"/>
            <a:ext cx="251352" cy="251352"/>
          </a:xfrm>
          <a:prstGeom prst="rect">
            <a:avLst/>
          </a:prstGeom>
        </p:spPr>
      </p:pic>
      <p:pic>
        <p:nvPicPr>
          <p:cNvPr id="174" name="Gráfico 173">
            <a:extLst>
              <a:ext uri="{FF2B5EF4-FFF2-40B4-BE49-F238E27FC236}">
                <a16:creationId xmlns:a16="http://schemas.microsoft.com/office/drawing/2014/main" id="{FA2035A2-7C7A-4794-983D-B1EE2B5597E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529" y="1748217"/>
            <a:ext cx="307986" cy="307986"/>
          </a:xfrm>
          <a:prstGeom prst="rect">
            <a:avLst/>
          </a:prstGeom>
        </p:spPr>
      </p:pic>
      <p:pic>
        <p:nvPicPr>
          <p:cNvPr id="176" name="Gráfico 175">
            <a:extLst>
              <a:ext uri="{FF2B5EF4-FFF2-40B4-BE49-F238E27FC236}">
                <a16:creationId xmlns:a16="http://schemas.microsoft.com/office/drawing/2014/main" id="{BD92B7ED-05F9-4563-9AF2-7B2194D02A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9140" y="2176828"/>
            <a:ext cx="270510" cy="270510"/>
          </a:xfrm>
          <a:prstGeom prst="rect">
            <a:avLst/>
          </a:prstGeom>
        </p:spPr>
      </p:pic>
      <p:sp>
        <p:nvSpPr>
          <p:cNvPr id="178" name="Rectángulo: esquinas redondeadas 177">
            <a:extLst>
              <a:ext uri="{FF2B5EF4-FFF2-40B4-BE49-F238E27FC236}">
                <a16:creationId xmlns:a16="http://schemas.microsoft.com/office/drawing/2014/main" id="{DBC67910-4F12-42B5-A23C-EABBD1035082}"/>
              </a:ext>
            </a:extLst>
          </p:cNvPr>
          <p:cNvSpPr/>
          <p:nvPr/>
        </p:nvSpPr>
        <p:spPr>
          <a:xfrm>
            <a:off x="-2180" y="6808449"/>
            <a:ext cx="2591517" cy="484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90E5173-F65E-418D-869C-4810068C08B9}"/>
              </a:ext>
            </a:extLst>
          </p:cNvPr>
          <p:cNvSpPr/>
          <p:nvPr/>
        </p:nvSpPr>
        <p:spPr>
          <a:xfrm>
            <a:off x="2646872" y="555843"/>
            <a:ext cx="5533322" cy="625260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6" name="Imagen 45" descr="Imagen que contiene mujer, hombre, gente, parado&#10;&#10;Descripción generada automáticamente">
            <a:extLst>
              <a:ext uri="{FF2B5EF4-FFF2-40B4-BE49-F238E27FC236}">
                <a16:creationId xmlns:a16="http://schemas.microsoft.com/office/drawing/2014/main" id="{E0B0FA16-174F-4795-8EC0-68DA0D8752B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07" y="834432"/>
            <a:ext cx="5528428" cy="279064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1D19F58-0EE4-49EB-9786-E76CCBFF0C8F}"/>
              </a:ext>
            </a:extLst>
          </p:cNvPr>
          <p:cNvSpPr/>
          <p:nvPr/>
        </p:nvSpPr>
        <p:spPr>
          <a:xfrm>
            <a:off x="2656007" y="3629593"/>
            <a:ext cx="5524187" cy="43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Controles de secuencia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77130E67-1E94-459C-BBE8-C8402E2CE991}"/>
              </a:ext>
            </a:extLst>
          </p:cNvPr>
          <p:cNvSpPr/>
          <p:nvPr/>
        </p:nvSpPr>
        <p:spPr>
          <a:xfrm>
            <a:off x="5629588" y="1413291"/>
            <a:ext cx="560287" cy="75053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6CC925E3-F3F1-4441-A5E3-10EAF6082CD2}"/>
              </a:ext>
            </a:extLst>
          </p:cNvPr>
          <p:cNvSpPr/>
          <p:nvPr/>
        </p:nvSpPr>
        <p:spPr>
          <a:xfrm>
            <a:off x="5367830" y="1990981"/>
            <a:ext cx="814726" cy="75053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901AFEE-8422-4DC6-B5DF-974FF3F3BEEB}"/>
              </a:ext>
            </a:extLst>
          </p:cNvPr>
          <p:cNvSpPr/>
          <p:nvPr/>
        </p:nvSpPr>
        <p:spPr>
          <a:xfrm>
            <a:off x="5492922" y="2866068"/>
            <a:ext cx="814726" cy="75053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DF170A99-BDAD-4328-B22C-9AE3F67E92F3}"/>
              </a:ext>
            </a:extLst>
          </p:cNvPr>
          <p:cNvSpPr/>
          <p:nvPr/>
        </p:nvSpPr>
        <p:spPr>
          <a:xfrm>
            <a:off x="4094456" y="1617766"/>
            <a:ext cx="814726" cy="1933574"/>
          </a:xfrm>
          <a:prstGeom prst="rect">
            <a:avLst/>
          </a:prstGeom>
          <a:noFill/>
          <a:ln w="25400">
            <a:solidFill>
              <a:srgbClr val="F83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8312C"/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65424C1-D8EB-4C47-8429-EE2496308318}"/>
              </a:ext>
            </a:extLst>
          </p:cNvPr>
          <p:cNvSpPr/>
          <p:nvPr/>
        </p:nvSpPr>
        <p:spPr>
          <a:xfrm>
            <a:off x="4909182" y="1173041"/>
            <a:ext cx="679345" cy="776883"/>
          </a:xfrm>
          <a:prstGeom prst="rect">
            <a:avLst/>
          </a:prstGeom>
          <a:noFill/>
          <a:ln w="25400">
            <a:solidFill>
              <a:srgbClr val="F83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8312C"/>
              </a:solidFill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AE3485D-0B0E-496C-9621-D2986D9E8AB3}"/>
              </a:ext>
            </a:extLst>
          </p:cNvPr>
          <p:cNvSpPr/>
          <p:nvPr/>
        </p:nvSpPr>
        <p:spPr>
          <a:xfrm>
            <a:off x="4407752" y="943915"/>
            <a:ext cx="458323" cy="693015"/>
          </a:xfrm>
          <a:prstGeom prst="rect">
            <a:avLst/>
          </a:prstGeom>
          <a:noFill/>
          <a:ln w="25400">
            <a:solidFill>
              <a:srgbClr val="F83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8312C"/>
              </a:solidFill>
            </a:endParaRPr>
          </a:p>
        </p:txBody>
      </p:sp>
      <p:graphicFrame>
        <p:nvGraphicFramePr>
          <p:cNvPr id="68" name="Gráfico 67">
            <a:extLst>
              <a:ext uri="{FF2B5EF4-FFF2-40B4-BE49-F238E27FC236}">
                <a16:creationId xmlns:a16="http://schemas.microsoft.com/office/drawing/2014/main" id="{2A2D13E6-1E45-4569-B268-F0EE2469C7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372206"/>
              </p:ext>
            </p:extLst>
          </p:nvPr>
        </p:nvGraphicFramePr>
        <p:xfrm>
          <a:off x="8281458" y="1915431"/>
          <a:ext cx="3845043" cy="1430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83" name="Tabla 84">
            <a:extLst>
              <a:ext uri="{FF2B5EF4-FFF2-40B4-BE49-F238E27FC236}">
                <a16:creationId xmlns:a16="http://schemas.microsoft.com/office/drawing/2014/main" id="{E1D16E14-2B61-41B5-A427-896B8AE96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20099"/>
              </p:ext>
            </p:extLst>
          </p:nvPr>
        </p:nvGraphicFramePr>
        <p:xfrm>
          <a:off x="2688484" y="4401857"/>
          <a:ext cx="54500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5524152"/>
                    </a:ext>
                  </a:extLst>
                </a:gridCol>
                <a:gridCol w="1183353">
                  <a:extLst>
                    <a:ext uri="{9D8B030D-6E8A-4147-A177-3AD203B41FA5}">
                      <a16:colId xmlns:a16="http://schemas.microsoft.com/office/drawing/2014/main" val="3632569844"/>
                    </a:ext>
                  </a:extLst>
                </a:gridCol>
                <a:gridCol w="948742">
                  <a:extLst>
                    <a:ext uri="{9D8B030D-6E8A-4147-A177-3AD203B41FA5}">
                      <a16:colId xmlns:a16="http://schemas.microsoft.com/office/drawing/2014/main" val="327707247"/>
                    </a:ext>
                  </a:extLst>
                </a:gridCol>
                <a:gridCol w="664119">
                  <a:extLst>
                    <a:ext uri="{9D8B030D-6E8A-4147-A177-3AD203B41FA5}">
                      <a16:colId xmlns:a16="http://schemas.microsoft.com/office/drawing/2014/main" val="8311063"/>
                    </a:ext>
                  </a:extLst>
                </a:gridCol>
                <a:gridCol w="1043615">
                  <a:extLst>
                    <a:ext uri="{9D8B030D-6E8A-4147-A177-3AD203B41FA5}">
                      <a16:colId xmlns:a16="http://schemas.microsoft.com/office/drawing/2014/main" val="7466355"/>
                    </a:ext>
                  </a:extLst>
                </a:gridCol>
                <a:gridCol w="332060">
                  <a:extLst>
                    <a:ext uri="{9D8B030D-6E8A-4147-A177-3AD203B41FA5}">
                      <a16:colId xmlns:a16="http://schemas.microsoft.com/office/drawing/2014/main" val="1369571731"/>
                    </a:ext>
                  </a:extLst>
                </a:gridCol>
                <a:gridCol w="341547">
                  <a:extLst>
                    <a:ext uri="{9D8B030D-6E8A-4147-A177-3AD203B41FA5}">
                      <a16:colId xmlns:a16="http://schemas.microsoft.com/office/drawing/2014/main" val="2421574568"/>
                    </a:ext>
                  </a:extLst>
                </a:gridCol>
                <a:gridCol w="351035">
                  <a:extLst>
                    <a:ext uri="{9D8B030D-6E8A-4147-A177-3AD203B41FA5}">
                      <a16:colId xmlns:a16="http://schemas.microsoft.com/office/drawing/2014/main" val="1530850346"/>
                    </a:ext>
                  </a:extLst>
                </a:gridCol>
                <a:gridCol w="377347">
                  <a:extLst>
                    <a:ext uri="{9D8B030D-6E8A-4147-A177-3AD203B41FA5}">
                      <a16:colId xmlns:a16="http://schemas.microsoft.com/office/drawing/2014/main" val="427631239"/>
                    </a:ext>
                  </a:extLst>
                </a:gridCol>
              </a:tblGrid>
              <a:tr h="234121">
                <a:tc>
                  <a:txBody>
                    <a:bodyPr/>
                    <a:lstStyle/>
                    <a:p>
                      <a:pPr algn="ctr"/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 y hora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Ubicación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Personas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Emociones P.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295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dirty="0">
                          <a:solidFill>
                            <a:schemeClr val="bg1"/>
                          </a:solidFill>
                        </a:rPr>
                        <a:t>2016-11-15 17:45:03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bg1"/>
                          </a:solidFill>
                        </a:rPr>
                        <a:t>Entrada Ppal.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bg1"/>
                          </a:solidFill>
                        </a:rPr>
                        <a:t>Ira, Miedo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rgbClr val="01B051"/>
                          </a:solidFill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rgbClr val="0070C0"/>
                          </a:solidFill>
                        </a:rPr>
                        <a:t>13%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rgbClr val="F8312C"/>
                          </a:solidFill>
                        </a:rPr>
                        <a:t>94%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rgbClr val="7030A0"/>
                          </a:solidFill>
                        </a:rPr>
                        <a:t>79%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035086"/>
                  </a:ext>
                </a:extLst>
              </a:tr>
              <a:tr h="215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dirty="0">
                          <a:solidFill>
                            <a:schemeClr val="tx1"/>
                          </a:solidFill>
                        </a:rPr>
                        <a:t>2016-11-15 17:45:03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Entrada Ppal.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Ira, Miedo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79%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868586"/>
                  </a:ext>
                </a:extLst>
              </a:tr>
              <a:tr h="234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dirty="0">
                          <a:solidFill>
                            <a:schemeClr val="tx1"/>
                          </a:solidFill>
                        </a:rPr>
                        <a:t>2016-11-15 17:45:03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Entrada Ppal.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Ira, Miedo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79%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689029"/>
                  </a:ext>
                </a:extLst>
              </a:tr>
              <a:tr h="234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dirty="0">
                          <a:solidFill>
                            <a:schemeClr val="tx1"/>
                          </a:solidFill>
                        </a:rPr>
                        <a:t>2016-11-15 17:45:03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Entrada Ppal.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Ira, Miedo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79%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23206"/>
                  </a:ext>
                </a:extLst>
              </a:tr>
              <a:tr h="234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dirty="0">
                          <a:solidFill>
                            <a:schemeClr val="tx1"/>
                          </a:solidFill>
                        </a:rPr>
                        <a:t>2016-11-15 17:45:03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Entrada Ppal.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Ira, Miedo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79%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21505"/>
                  </a:ext>
                </a:extLst>
              </a:tr>
              <a:tr h="234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dirty="0">
                          <a:solidFill>
                            <a:schemeClr val="tx1"/>
                          </a:solidFill>
                        </a:rPr>
                        <a:t>2016-11-15 17:45:03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Entrada Ppal.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Ira, Miedo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79%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863451"/>
                  </a:ext>
                </a:extLst>
              </a:tr>
              <a:tr h="234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dirty="0">
                          <a:solidFill>
                            <a:schemeClr val="tx1"/>
                          </a:solidFill>
                        </a:rPr>
                        <a:t>2016-11-15 17:45:03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Entrada Ppal.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Ira, Miedo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79%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609771"/>
                  </a:ext>
                </a:extLst>
              </a:tr>
              <a:tr h="234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dirty="0">
                          <a:solidFill>
                            <a:schemeClr val="tx1"/>
                          </a:solidFill>
                        </a:rPr>
                        <a:t>2016-11-15 17:45:03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Entrada Ppal.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Ira, Miedo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79%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345522"/>
                  </a:ext>
                </a:extLst>
              </a:tr>
            </a:tbl>
          </a:graphicData>
        </a:graphic>
      </p:graphicFrame>
      <p:sp>
        <p:nvSpPr>
          <p:cNvPr id="85" name="CuadroTexto 84">
            <a:extLst>
              <a:ext uri="{FF2B5EF4-FFF2-40B4-BE49-F238E27FC236}">
                <a16:creationId xmlns:a16="http://schemas.microsoft.com/office/drawing/2014/main" id="{2B46A97F-1D16-470C-B72F-276BAF54E810}"/>
              </a:ext>
            </a:extLst>
          </p:cNvPr>
          <p:cNvSpPr txBox="1"/>
          <p:nvPr/>
        </p:nvSpPr>
        <p:spPr>
          <a:xfrm>
            <a:off x="4887298" y="6596545"/>
            <a:ext cx="1207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b="1" dirty="0">
                <a:solidFill>
                  <a:srgbClr val="2D2DFF"/>
                </a:solidFill>
              </a:rPr>
              <a:t>1</a:t>
            </a:r>
            <a:r>
              <a:rPr lang="es-CO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2   3   4   5   6   7   8   …</a:t>
            </a:r>
          </a:p>
        </p:txBody>
      </p:sp>
      <p:sp>
        <p:nvSpPr>
          <p:cNvPr id="87" name="Diagrama de flujo: extraer 86">
            <a:extLst>
              <a:ext uri="{FF2B5EF4-FFF2-40B4-BE49-F238E27FC236}">
                <a16:creationId xmlns:a16="http://schemas.microsoft.com/office/drawing/2014/main" id="{3D349673-D4FB-43C1-A5D2-5D1EE1154016}"/>
              </a:ext>
            </a:extLst>
          </p:cNvPr>
          <p:cNvSpPr/>
          <p:nvPr/>
        </p:nvSpPr>
        <p:spPr>
          <a:xfrm rot="5400000">
            <a:off x="6062909" y="6665605"/>
            <a:ext cx="111749" cy="77323"/>
          </a:xfrm>
          <a:prstGeom prst="flowChartExtra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90" name="Diagrama de flujo: extraer 89">
            <a:extLst>
              <a:ext uri="{FF2B5EF4-FFF2-40B4-BE49-F238E27FC236}">
                <a16:creationId xmlns:a16="http://schemas.microsoft.com/office/drawing/2014/main" id="{C4C55640-C2F4-4B59-B7E6-A357E1991342}"/>
              </a:ext>
            </a:extLst>
          </p:cNvPr>
          <p:cNvSpPr/>
          <p:nvPr/>
        </p:nvSpPr>
        <p:spPr>
          <a:xfrm rot="16200000">
            <a:off x="4791509" y="6665604"/>
            <a:ext cx="111749" cy="77323"/>
          </a:xfrm>
          <a:prstGeom prst="flowChartExtra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AFF0D121-E459-43DA-9115-9173CC2604B1}"/>
              </a:ext>
            </a:extLst>
          </p:cNvPr>
          <p:cNvSpPr txBox="1"/>
          <p:nvPr/>
        </p:nvSpPr>
        <p:spPr>
          <a:xfrm>
            <a:off x="3993188" y="4085676"/>
            <a:ext cx="1107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  <a:ea typeface="Roboto" panose="02000000000000000000" pitchFamily="2" charset="0"/>
                <a:cs typeface="Aharoni" panose="020B0604020202020204" pitchFamily="2" charset="-79"/>
              </a:rPr>
              <a:t>Buscar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E14138EE-847C-4DD5-974F-932B8AD8E67B}"/>
              </a:ext>
            </a:extLst>
          </p:cNvPr>
          <p:cNvGrpSpPr/>
          <p:nvPr/>
        </p:nvGrpSpPr>
        <p:grpSpPr>
          <a:xfrm>
            <a:off x="8223301" y="963806"/>
            <a:ext cx="3938566" cy="1162297"/>
            <a:chOff x="2661447" y="3296958"/>
            <a:chExt cx="3938566" cy="1162297"/>
          </a:xfrm>
        </p:grpSpPr>
        <p:graphicFrame>
          <p:nvGraphicFramePr>
            <p:cNvPr id="17" name="Gráfico 16">
              <a:extLst>
                <a:ext uri="{FF2B5EF4-FFF2-40B4-BE49-F238E27FC236}">
                  <a16:creationId xmlns:a16="http://schemas.microsoft.com/office/drawing/2014/main" id="{E4CE8294-A873-4B89-8A63-AB31BA14ACA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17677920"/>
                </p:ext>
              </p:extLst>
            </p:nvPr>
          </p:nvGraphicFramePr>
          <p:xfrm>
            <a:off x="2661447" y="3298589"/>
            <a:ext cx="1106716" cy="11377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6"/>
            </a:graphicData>
          </a:graphic>
        </p:graphicFrame>
        <p:graphicFrame>
          <p:nvGraphicFramePr>
            <p:cNvPr id="18" name="Gráfico 17">
              <a:extLst>
                <a:ext uri="{FF2B5EF4-FFF2-40B4-BE49-F238E27FC236}">
                  <a16:creationId xmlns:a16="http://schemas.microsoft.com/office/drawing/2014/main" id="{779AD243-B4CA-48CC-B939-AFFB57F615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8090723"/>
                </p:ext>
              </p:extLst>
            </p:nvPr>
          </p:nvGraphicFramePr>
          <p:xfrm>
            <a:off x="3642523" y="3306054"/>
            <a:ext cx="1106716" cy="11377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7"/>
            </a:graphicData>
          </a:graphic>
        </p:graphicFrame>
        <p:graphicFrame>
          <p:nvGraphicFramePr>
            <p:cNvPr id="19" name="Gráfico 18">
              <a:extLst>
                <a:ext uri="{FF2B5EF4-FFF2-40B4-BE49-F238E27FC236}">
                  <a16:creationId xmlns:a16="http://schemas.microsoft.com/office/drawing/2014/main" id="{71D03B40-E6BE-45F1-909A-EA5BE4FEC1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6800278"/>
                </p:ext>
              </p:extLst>
            </p:nvPr>
          </p:nvGraphicFramePr>
          <p:xfrm>
            <a:off x="4548158" y="3314610"/>
            <a:ext cx="1106716" cy="11377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8"/>
            </a:graphicData>
          </a:graphic>
        </p:graphicFrame>
        <p:graphicFrame>
          <p:nvGraphicFramePr>
            <p:cNvPr id="22" name="Gráfico 21">
              <a:extLst>
                <a:ext uri="{FF2B5EF4-FFF2-40B4-BE49-F238E27FC236}">
                  <a16:creationId xmlns:a16="http://schemas.microsoft.com/office/drawing/2014/main" id="{FE80C358-0BE2-43D0-9A1B-E2B2AA59B98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8116005"/>
                </p:ext>
              </p:extLst>
            </p:nvPr>
          </p:nvGraphicFramePr>
          <p:xfrm>
            <a:off x="5493297" y="3296958"/>
            <a:ext cx="1106716" cy="11622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9"/>
            </a:graphicData>
          </a:graphic>
        </p:graphicFrame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DD29369B-8E7F-4615-B025-7078D8C21956}"/>
                </a:ext>
              </a:extLst>
            </p:cNvPr>
            <p:cNvSpPr txBox="1"/>
            <p:nvPr/>
          </p:nvSpPr>
          <p:spPr>
            <a:xfrm>
              <a:off x="5771218" y="3644676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7030A0"/>
                  </a:solidFill>
                </a:rPr>
                <a:t>79%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642E2904-B31A-4449-A691-A6985C7DE72B}"/>
                </a:ext>
              </a:extLst>
            </p:cNvPr>
            <p:cNvSpPr txBox="1"/>
            <p:nvPr/>
          </p:nvSpPr>
          <p:spPr>
            <a:xfrm>
              <a:off x="4816299" y="3644667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F8312C"/>
                  </a:solidFill>
                </a:rPr>
                <a:t>94%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7286C6B9-1477-4DBC-BB65-3701CEFDBA77}"/>
                </a:ext>
              </a:extLst>
            </p:cNvPr>
            <p:cNvSpPr txBox="1"/>
            <p:nvPr/>
          </p:nvSpPr>
          <p:spPr>
            <a:xfrm>
              <a:off x="4951556" y="3910591"/>
              <a:ext cx="3225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00" dirty="0">
                  <a:solidFill>
                    <a:srgbClr val="F8312C"/>
                  </a:solidFill>
                </a:rPr>
                <a:t>Ira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C63679E-ED4E-4DB4-A6C1-E479F68E7E32}"/>
                </a:ext>
              </a:extLst>
            </p:cNvPr>
            <p:cNvSpPr txBox="1"/>
            <p:nvPr/>
          </p:nvSpPr>
          <p:spPr>
            <a:xfrm>
              <a:off x="5797138" y="3902513"/>
              <a:ext cx="5212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00" dirty="0">
                  <a:solidFill>
                    <a:srgbClr val="7030A0"/>
                  </a:solidFill>
                </a:rPr>
                <a:t>Miedo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E69BA948-1BD8-40C8-8086-896646C2C5A1}"/>
                </a:ext>
              </a:extLst>
            </p:cNvPr>
            <p:cNvSpPr txBox="1"/>
            <p:nvPr/>
          </p:nvSpPr>
          <p:spPr>
            <a:xfrm>
              <a:off x="3903420" y="362371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2D7CB4"/>
                  </a:solidFill>
                </a:rPr>
                <a:t>13%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D5D9CACC-0276-470B-93E6-6CEB47CCEA73}"/>
                </a:ext>
              </a:extLst>
            </p:cNvPr>
            <p:cNvSpPr txBox="1"/>
            <p:nvPr/>
          </p:nvSpPr>
          <p:spPr>
            <a:xfrm>
              <a:off x="3914852" y="3889636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00" dirty="0">
                  <a:solidFill>
                    <a:srgbClr val="2D7CB4"/>
                  </a:solidFill>
                </a:rPr>
                <a:t>Tristeza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F364319C-7045-4B21-8314-BC859EF89BC3}"/>
                </a:ext>
              </a:extLst>
            </p:cNvPr>
            <p:cNvSpPr txBox="1"/>
            <p:nvPr/>
          </p:nvSpPr>
          <p:spPr>
            <a:xfrm>
              <a:off x="2895224" y="3873938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00" dirty="0">
                  <a:solidFill>
                    <a:srgbClr val="01B051"/>
                  </a:solidFill>
                </a:rPr>
                <a:t>Felicidad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2122AA64-8594-4A49-B157-1904F81FD19C}"/>
                </a:ext>
              </a:extLst>
            </p:cNvPr>
            <p:cNvSpPr txBox="1"/>
            <p:nvPr/>
          </p:nvSpPr>
          <p:spPr>
            <a:xfrm>
              <a:off x="2981438" y="362371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01B051"/>
                  </a:solidFill>
                </a:rPr>
                <a:t>2%</a:t>
              </a:r>
            </a:p>
          </p:txBody>
        </p:sp>
      </p:grp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C0805395-DF4F-4059-B2A7-B318D74681D1}"/>
              </a:ext>
            </a:extLst>
          </p:cNvPr>
          <p:cNvSpPr/>
          <p:nvPr/>
        </p:nvSpPr>
        <p:spPr>
          <a:xfrm>
            <a:off x="2690383" y="4117910"/>
            <a:ext cx="1321239" cy="237859"/>
          </a:xfrm>
          <a:prstGeom prst="roundRect">
            <a:avLst>
              <a:gd name="adj" fmla="val 894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4" name="Rectángulo: una sola esquina cortada 123">
            <a:extLst>
              <a:ext uri="{FF2B5EF4-FFF2-40B4-BE49-F238E27FC236}">
                <a16:creationId xmlns:a16="http://schemas.microsoft.com/office/drawing/2014/main" id="{2C73C885-794D-4BCD-A7C7-1AC0F382277A}"/>
              </a:ext>
            </a:extLst>
          </p:cNvPr>
          <p:cNvSpPr/>
          <p:nvPr/>
        </p:nvSpPr>
        <p:spPr>
          <a:xfrm flipV="1">
            <a:off x="8230841" y="551085"/>
            <a:ext cx="3898985" cy="282648"/>
          </a:xfrm>
          <a:prstGeom prst="snip1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C9B3DA5F-888B-41BA-B1D5-E996F3FF92A6}"/>
              </a:ext>
            </a:extLst>
          </p:cNvPr>
          <p:cNvSpPr txBox="1"/>
          <p:nvPr/>
        </p:nvSpPr>
        <p:spPr>
          <a:xfrm>
            <a:off x="10294049" y="547209"/>
            <a:ext cx="1897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Emociones detectadas</a:t>
            </a:r>
          </a:p>
        </p:txBody>
      </p:sp>
      <p:sp>
        <p:nvSpPr>
          <p:cNvPr id="128" name="Rectángulo: una sola esquina cortada 127">
            <a:extLst>
              <a:ext uri="{FF2B5EF4-FFF2-40B4-BE49-F238E27FC236}">
                <a16:creationId xmlns:a16="http://schemas.microsoft.com/office/drawing/2014/main" id="{F16BC7AB-B10F-4BF3-9F76-B9597882EDCB}"/>
              </a:ext>
            </a:extLst>
          </p:cNvPr>
          <p:cNvSpPr/>
          <p:nvPr/>
        </p:nvSpPr>
        <p:spPr>
          <a:xfrm flipV="1">
            <a:off x="2644184" y="553525"/>
            <a:ext cx="5541474" cy="282648"/>
          </a:xfrm>
          <a:prstGeom prst="snip1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37CA36EC-A96D-4F0E-BEDD-A89194931F3A}"/>
              </a:ext>
            </a:extLst>
          </p:cNvPr>
          <p:cNvSpPr txBox="1"/>
          <p:nvPr/>
        </p:nvSpPr>
        <p:spPr>
          <a:xfrm>
            <a:off x="6378851" y="547670"/>
            <a:ext cx="2035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Evidencia Audiovisual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75B3EAE3-46E5-449F-ABF9-2AEC6E699294}"/>
              </a:ext>
            </a:extLst>
          </p:cNvPr>
          <p:cNvSpPr/>
          <p:nvPr/>
        </p:nvSpPr>
        <p:spPr>
          <a:xfrm>
            <a:off x="8225020" y="3401471"/>
            <a:ext cx="3901482" cy="34069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5" name="Rectángulo: una sola esquina cortada 134">
            <a:extLst>
              <a:ext uri="{FF2B5EF4-FFF2-40B4-BE49-F238E27FC236}">
                <a16:creationId xmlns:a16="http://schemas.microsoft.com/office/drawing/2014/main" id="{7F948292-2D4C-4125-B8F5-9291E7D33178}"/>
              </a:ext>
            </a:extLst>
          </p:cNvPr>
          <p:cNvSpPr/>
          <p:nvPr/>
        </p:nvSpPr>
        <p:spPr>
          <a:xfrm flipV="1">
            <a:off x="8227515" y="3399051"/>
            <a:ext cx="3898985" cy="282648"/>
          </a:xfrm>
          <a:prstGeom prst="snip1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738FC040-D49C-427F-AC22-D8C803F02D80}"/>
              </a:ext>
            </a:extLst>
          </p:cNvPr>
          <p:cNvSpPr txBox="1"/>
          <p:nvPr/>
        </p:nvSpPr>
        <p:spPr>
          <a:xfrm>
            <a:off x="10523936" y="3411785"/>
            <a:ext cx="166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Emociones básicas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CC830CE9-54D7-4CB5-AEEF-8E4A35CC38D8}"/>
              </a:ext>
            </a:extLst>
          </p:cNvPr>
          <p:cNvSpPr txBox="1"/>
          <p:nvPr/>
        </p:nvSpPr>
        <p:spPr>
          <a:xfrm>
            <a:off x="9631974" y="1993384"/>
            <a:ext cx="1106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haroni" panose="020B0604020202020204" pitchFamily="2" charset="-79"/>
              </a:rPr>
              <a:t>Línea de tiempo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2A3FC330-F8EB-43FE-8E18-EE1CD2A03228}"/>
              </a:ext>
            </a:extLst>
          </p:cNvPr>
          <p:cNvSpPr txBox="1"/>
          <p:nvPr/>
        </p:nvSpPr>
        <p:spPr>
          <a:xfrm>
            <a:off x="9424490" y="849876"/>
            <a:ext cx="1523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haroni" panose="020B0604020202020204" pitchFamily="2" charset="-79"/>
              </a:rPr>
              <a:t>Calificación ponderada</a:t>
            </a:r>
          </a:p>
        </p:txBody>
      </p:sp>
    </p:spTree>
    <p:extLst>
      <p:ext uri="{BB962C8B-B14F-4D97-AF65-F5344CB8AC3E}">
        <p14:creationId xmlns:p14="http://schemas.microsoft.com/office/powerpoint/2010/main" val="381918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475</Words>
  <Application>Microsoft Office PowerPoint</Application>
  <PresentationFormat>Panorámica</PresentationFormat>
  <Paragraphs>188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Arial Nova Light</vt:lpstr>
      <vt:lpstr>Arial Rounded MT Bold</vt:lpstr>
      <vt:lpstr>Bahnschrift Condensed</vt:lpstr>
      <vt:lpstr>Calibri</vt:lpstr>
      <vt:lpstr>Calibri Light</vt:lpstr>
      <vt:lpstr>Roboto</vt:lpstr>
      <vt:lpstr>Tema de Office</vt:lpstr>
      <vt:lpstr>Presentación de PowerPoint</vt:lpstr>
      <vt:lpstr>Agenda</vt:lpstr>
      <vt:lpstr>Presentación de PowerPoint</vt:lpstr>
      <vt:lpstr>Notas de cronograma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Siguientes pasos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Ronald Fernando Rodríguez Barbosa</dc:creator>
  <cp:lastModifiedBy>Ronald Fernando Rodríguez Barbosa</cp:lastModifiedBy>
  <cp:revision>11</cp:revision>
  <dcterms:created xsi:type="dcterms:W3CDTF">2020-04-22T13:08:14Z</dcterms:created>
  <dcterms:modified xsi:type="dcterms:W3CDTF">2020-08-10T19:34:54Z</dcterms:modified>
</cp:coreProperties>
</file>