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84" r:id="rId6"/>
    <p:sldId id="285" r:id="rId7"/>
    <p:sldId id="286" r:id="rId8"/>
    <p:sldId id="297" r:id="rId9"/>
    <p:sldId id="298" r:id="rId10"/>
    <p:sldId id="288" r:id="rId11"/>
    <p:sldId id="289" r:id="rId12"/>
    <p:sldId id="290" r:id="rId13"/>
    <p:sldId id="300" r:id="rId14"/>
    <p:sldId id="299" r:id="rId15"/>
  </p:sldIdLst>
  <p:sldSz cx="9144000" cy="5143500" type="screen16x9"/>
  <p:notesSz cx="6858000" cy="9144000"/>
  <p:embeddedFontLst>
    <p:embeddedFont>
      <p:font typeface="Dosis" panose="020B0604020202020204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Itt/1wMMO2Dkclf2IPl2838be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42658D-71C4-4B6D-85E5-5854C981E8C5}">
  <a:tblStyle styleId="{F942658D-71C4-4B6D-85E5-5854C981E8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C5211B1-9105-41FA-AC17-8EAC9A1785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6b8839a98_0_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2" name="Google Shape;842;g76b8839a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6b8839a98_0_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2" name="Google Shape;842;g76b8839a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9246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6b8839a98_0_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2" name="Google Shape;842;g76b8839a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4379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6" name="Google Shape;806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76b8839a98_0_7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3" name="Google Shape;813;g76b8839a9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76b8839a98_0_7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0" name="Google Shape;820;g76b8839a9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060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76b8839a98_0_7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0" name="Google Shape;820;g76b8839a9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006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6b8839a98_0_4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7" name="Google Shape;827;g76b8839a9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76b8839a98_0_3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4" name="Google Shape;834;g76b8839a9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ubTitle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subTitle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7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3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3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7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8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9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7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0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1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1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2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2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3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74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4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4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5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5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5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5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5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5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 rot="10800000">
            <a:off x="9144001" y="4433400"/>
            <a:ext cx="9143640" cy="276120"/>
          </a:xfrm>
          <a:prstGeom prst="rect">
            <a:avLst/>
          </a:prstGeom>
          <a:solidFill>
            <a:srgbClr val="000000">
              <a:alpha val="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/>
          <p:nvPr/>
        </p:nvSpPr>
        <p:spPr>
          <a:xfrm flipH="1">
            <a:off x="-719" y="0"/>
            <a:ext cx="9143640" cy="41565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685800" y="2525400"/>
            <a:ext cx="5309280" cy="11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/>
          <p:nvPr/>
        </p:nvSpPr>
        <p:spPr>
          <a:xfrm flipH="1">
            <a:off x="-720" y="0"/>
            <a:ext cx="669240" cy="5143320"/>
          </a:xfrm>
          <a:prstGeom prst="rect">
            <a:avLst/>
          </a:prstGeom>
          <a:solidFill>
            <a:srgbClr val="000000">
              <a:alpha val="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1"/>
          <p:cNvSpPr/>
          <p:nvPr/>
        </p:nvSpPr>
        <p:spPr>
          <a:xfrm flipH="1">
            <a:off x="-720" y="0"/>
            <a:ext cx="669240" cy="11397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/>
          <p:nvPr/>
        </p:nvSpPr>
        <p:spPr>
          <a:xfrm flipH="1">
            <a:off x="-720" y="0"/>
            <a:ext cx="669240" cy="5143320"/>
          </a:xfrm>
          <a:prstGeom prst="rect">
            <a:avLst/>
          </a:prstGeom>
          <a:solidFill>
            <a:srgbClr val="000000">
              <a:alpha val="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/>
          <p:nvPr/>
        </p:nvSpPr>
        <p:spPr>
          <a:xfrm flipH="1">
            <a:off x="-720" y="0"/>
            <a:ext cx="669240" cy="11397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body" idx="1"/>
          </p:nvPr>
        </p:nvSpPr>
        <p:spPr>
          <a:xfrm>
            <a:off x="844560" y="1534320"/>
            <a:ext cx="2804400" cy="33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body" idx="2"/>
          </p:nvPr>
        </p:nvSpPr>
        <p:spPr>
          <a:xfrm>
            <a:off x="3818160" y="1534320"/>
            <a:ext cx="2804400" cy="33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aberespsi.files.wordpress.com/2016/09/galimberti-umberto-diccionario-de-psicologc3ada.pdf" TargetMode="External"/><Relationship Id="rId7" Type="http://schemas.openxmlformats.org/officeDocument/2006/relationships/hyperlink" Target="http://alfama.sim.ucm.es/isishtm/psyke/TesauroPsicolog%C3%ADa95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psicuagtab.files.wordpress.com/2012/06/diccionario-en-psicologc3ada-social.pdf" TargetMode="External"/><Relationship Id="rId5" Type="http://schemas.openxmlformats.org/officeDocument/2006/relationships/hyperlink" Target="https://books.google.com.co/books?id=GlX7CAAAQBAJ&amp;printsec=frontcover&amp;hl=es&amp;source=gbs_ge_summary_r&amp;cad=0#v=onepage&amp;q&amp;f=false" TargetMode="External"/><Relationship Id="rId4" Type="http://schemas.openxmlformats.org/officeDocument/2006/relationships/hyperlink" Target="https://books.google.com.co/books?id=P9w3DgAAQBAJ&amp;printsec=frontcover&amp;hl=es&amp;source=gbs_ge_summary_r&amp;cad=0#v=onepage&amp;q&amp;f=fals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"/>
          <p:cNvSpPr txBox="1"/>
          <p:nvPr/>
        </p:nvSpPr>
        <p:spPr>
          <a:xfrm>
            <a:off x="360000" y="1080000"/>
            <a:ext cx="8312400" cy="26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0" i="0" u="none" strike="noStrike" cap="none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Proyecto </a:t>
            </a:r>
            <a:r>
              <a:rPr lang="es-CO" sz="5400" b="0" i="0" u="none" strike="noStrike" cap="none" dirty="0" err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Dauruxü</a:t>
            </a:r>
            <a:r>
              <a:rPr lang="es-CO" sz="4800" b="0" i="0" u="none" strike="noStrike" cap="none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2400" dirty="0">
                <a:solidFill>
                  <a:srgbClr val="FFFFFF"/>
                </a:solidFill>
                <a:latin typeface="Dosis"/>
                <a:sym typeface="Dosis"/>
              </a:rPr>
              <a:t>Reunión de seguimiento - Semana 2, 30 de enero de 2020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1"/>
          <p:cNvGrpSpPr/>
          <p:nvPr/>
        </p:nvGrpSpPr>
        <p:grpSpPr>
          <a:xfrm>
            <a:off x="7377120" y="1317240"/>
            <a:ext cx="433440" cy="433440"/>
            <a:chOff x="7377120" y="1317240"/>
            <a:chExt cx="433440" cy="433440"/>
          </a:xfrm>
        </p:grpSpPr>
        <p:sp>
          <p:nvSpPr>
            <p:cNvPr id="396" name="Google Shape;396;p1"/>
            <p:cNvSpPr/>
            <p:nvPr/>
          </p:nvSpPr>
          <p:spPr>
            <a:xfrm>
              <a:off x="7377120" y="1317240"/>
              <a:ext cx="433440" cy="43344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7489800" y="1429920"/>
              <a:ext cx="207720" cy="20772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7538760" y="1478880"/>
              <a:ext cx="109800" cy="1098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9" name="Google Shape;399;p1"/>
          <p:cNvPicPr preferRelativeResize="0"/>
          <p:nvPr/>
        </p:nvPicPr>
        <p:blipFill rotWithShape="1">
          <a:blip r:embed="rId3">
            <a:alphaModFix/>
          </a:blip>
          <a:srcRect l="19630" t="69141" r="23118" b="9129"/>
          <a:stretch/>
        </p:blipFill>
        <p:spPr>
          <a:xfrm>
            <a:off x="388080" y="117000"/>
            <a:ext cx="2185920" cy="82944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"/>
          <p:cNvSpPr/>
          <p:nvPr/>
        </p:nvSpPr>
        <p:spPr>
          <a:xfrm>
            <a:off x="6498720" y="4356720"/>
            <a:ext cx="2393280" cy="5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Presentado por: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Ronald Rodríguez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"/>
          <p:cNvSpPr/>
          <p:nvPr/>
        </p:nvSpPr>
        <p:spPr>
          <a:xfrm>
            <a:off x="0" y="5120640"/>
            <a:ext cx="9143640" cy="453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"/>
          <p:cNvSpPr/>
          <p:nvPr/>
        </p:nvSpPr>
        <p:spPr>
          <a:xfrm>
            <a:off x="0" y="5000040"/>
            <a:ext cx="9143640" cy="284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"/>
          <p:cNvSpPr/>
          <p:nvPr/>
        </p:nvSpPr>
        <p:spPr>
          <a:xfrm>
            <a:off x="0" y="5051160"/>
            <a:ext cx="9143640" cy="392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"/>
          <p:cNvSpPr/>
          <p:nvPr/>
        </p:nvSpPr>
        <p:spPr>
          <a:xfrm>
            <a:off x="4428000" y="4394880"/>
            <a:ext cx="2088000" cy="5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Director: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Enrique González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396000" y="3882240"/>
            <a:ext cx="7524000" cy="2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Dauruxü significa vigilante en el idioma ticuna. Diccionario bilingüe español-ticuna [DTILV, 2016]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"/>
          <p:cNvSpPr/>
          <p:nvPr/>
        </p:nvSpPr>
        <p:spPr>
          <a:xfrm>
            <a:off x="241200" y="4318560"/>
            <a:ext cx="4062960" cy="5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dirty="0">
                <a:latin typeface="Dosis"/>
                <a:ea typeface="Dosis"/>
                <a:cs typeface="Dosis"/>
                <a:sym typeface="Dosis"/>
              </a:rPr>
              <a:t>P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royecto de grado: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Maestría en Ingeniería de Sistemas y Computación.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Maestría en Analítica para la inteligencia de negocios.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6b8839a98_0_1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10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g76b8839a98_0_10"/>
          <p:cNvSpPr txBox="1"/>
          <p:nvPr/>
        </p:nvSpPr>
        <p:spPr>
          <a:xfrm>
            <a:off x="1000623" y="869600"/>
            <a:ext cx="3916800" cy="27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320"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Trastorno Psicológico</a:t>
            </a: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Alexitimia</a:t>
            </a: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Ansiedad</a:t>
            </a: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Insomnio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Estrés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Ocupacional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6" name="Google Shape;846;g76b8839a98_0_10"/>
          <p:cNvSpPr/>
          <p:nvPr/>
        </p:nvSpPr>
        <p:spPr>
          <a:xfrm>
            <a:off x="844560" y="57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Términos psicológicos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76b8839a98_0_10"/>
          <p:cNvSpPr txBox="1"/>
          <p:nvPr/>
        </p:nvSpPr>
        <p:spPr>
          <a:xfrm>
            <a:off x="5248746" y="869600"/>
            <a:ext cx="3478147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Depresión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Anaclítica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Postparto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Endógena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Involutiva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Endógena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Mayor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6b8839a98_0_1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11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g76b8839a98_0_10"/>
          <p:cNvSpPr/>
          <p:nvPr/>
        </p:nvSpPr>
        <p:spPr>
          <a:xfrm>
            <a:off x="844560" y="57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Bibliografía seleccionada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4EBF1A-D095-48FC-BFEA-8B3D6B8AF3A7}"/>
              </a:ext>
            </a:extLst>
          </p:cNvPr>
          <p:cNvSpPr/>
          <p:nvPr/>
        </p:nvSpPr>
        <p:spPr>
          <a:xfrm>
            <a:off x="844560" y="686760"/>
            <a:ext cx="802789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Diccionario de psicología 1ra Edición, 2002, Umberto Galimberti.</a:t>
            </a:r>
          </a:p>
          <a:p>
            <a:r>
              <a:rPr lang="es-ES" sz="1200" b="1" dirty="0"/>
              <a:t>Ejemplar R 150.3 G15</a:t>
            </a:r>
            <a:br>
              <a:rPr lang="es-ES" sz="1200" dirty="0"/>
            </a:br>
            <a:r>
              <a:rPr lang="es-ES" sz="1200" dirty="0">
                <a:hlinkClick r:id="rId3"/>
              </a:rPr>
              <a:t>https://saberespsi.files.wordpress.com/2016/09/galimberti-umberto-diccionario-de-psicologc3ada.pdf</a:t>
            </a:r>
            <a:endParaRPr lang="es-ES" sz="1200" dirty="0"/>
          </a:p>
          <a:p>
            <a:endParaRPr lang="es-ES" sz="1200" dirty="0"/>
          </a:p>
          <a:p>
            <a:r>
              <a:rPr lang="es-ES" sz="1200" dirty="0"/>
              <a:t>Diccionario de psicología 2a Edición, 2010, Consuegra Anaya, Natalia</a:t>
            </a:r>
            <a:br>
              <a:rPr lang="es-ES" sz="1200" dirty="0"/>
            </a:br>
            <a:r>
              <a:rPr lang="es-ES" sz="1200" b="1" dirty="0"/>
              <a:t>Ejemplar R 150.3 C65 2010 </a:t>
            </a:r>
            <a:br>
              <a:rPr lang="es-ES" sz="1200" dirty="0"/>
            </a:br>
            <a:r>
              <a:rPr lang="es-ES" sz="1200" dirty="0">
                <a:hlinkClick r:id="rId4"/>
              </a:rPr>
              <a:t>https://books.google.com.co/books?id=P9w3DgAAQBAJ&amp;printsec=frontcover&amp;hl=es&amp;source=gbs_ge_summary_r&amp;cad=0#v=onepage&amp;q&amp;f=false</a:t>
            </a:r>
            <a:r>
              <a:rPr lang="es-ES" sz="1200" dirty="0"/>
              <a:t> </a:t>
            </a:r>
          </a:p>
          <a:p>
            <a:endParaRPr lang="es-ES" sz="1200" dirty="0"/>
          </a:p>
          <a:p>
            <a:r>
              <a:rPr lang="es-ES" sz="1200" dirty="0"/>
              <a:t>APA. Diccionario conciso de psicología, 2010, Núñez </a:t>
            </a:r>
            <a:r>
              <a:rPr lang="es-ES" sz="1200" dirty="0" err="1"/>
              <a:t>Herrejón</a:t>
            </a:r>
            <a:r>
              <a:rPr lang="es-ES" sz="1200" dirty="0"/>
              <a:t>, José Luis </a:t>
            </a:r>
            <a:r>
              <a:rPr lang="es-ES" sz="1200" dirty="0" err="1"/>
              <a:t>Tr</a:t>
            </a:r>
            <a:r>
              <a:rPr lang="es-ES" sz="1200" dirty="0"/>
              <a:t>.</a:t>
            </a:r>
            <a:br>
              <a:rPr lang="es-ES" sz="1200" dirty="0"/>
            </a:br>
            <a:r>
              <a:rPr lang="es-ES" sz="1200" b="1" dirty="0"/>
              <a:t>Ejemplar R 150.3 A61</a:t>
            </a:r>
            <a:br>
              <a:rPr lang="es-ES" sz="1200" dirty="0"/>
            </a:br>
            <a:r>
              <a:rPr lang="es-ES" sz="1200" dirty="0">
                <a:hlinkClick r:id="rId5"/>
              </a:rPr>
              <a:t>https://books.google.com.co/books?id=GlX7CAAAQBAJ&amp;printsec=frontcover&amp;hl=es&amp;source=gbs_ge_summary_r&amp;cad=0#v=onepage&amp;q&amp;f=false</a:t>
            </a:r>
            <a:endParaRPr lang="es-ES" sz="1200" dirty="0"/>
          </a:p>
          <a:p>
            <a:endParaRPr lang="es-CO" sz="1200" dirty="0"/>
          </a:p>
          <a:p>
            <a:r>
              <a:rPr lang="es-CO" sz="1200" dirty="0" err="1"/>
              <a:t>Wiley's</a:t>
            </a:r>
            <a:r>
              <a:rPr lang="es-CO" sz="1200" dirty="0"/>
              <a:t> English-</a:t>
            </a:r>
            <a:r>
              <a:rPr lang="es-CO" sz="1200" dirty="0" err="1"/>
              <a:t>Spanish</a:t>
            </a:r>
            <a:r>
              <a:rPr lang="es-CO" sz="1200" dirty="0"/>
              <a:t>, </a:t>
            </a:r>
            <a:r>
              <a:rPr lang="es-CO" sz="1200" dirty="0" err="1"/>
              <a:t>Spanish</a:t>
            </a:r>
            <a:r>
              <a:rPr lang="es-CO" sz="1200" dirty="0"/>
              <a:t>-English </a:t>
            </a:r>
            <a:r>
              <a:rPr lang="es-CO" sz="1200" dirty="0" err="1"/>
              <a:t>dictionary</a:t>
            </a:r>
            <a:r>
              <a:rPr lang="es-CO" sz="1200" dirty="0"/>
              <a:t> </a:t>
            </a:r>
            <a:r>
              <a:rPr lang="es-CO" sz="1200" dirty="0" err="1"/>
              <a:t>of</a:t>
            </a:r>
            <a:r>
              <a:rPr lang="es-CO" sz="1200" dirty="0"/>
              <a:t> </a:t>
            </a:r>
            <a:r>
              <a:rPr lang="es-CO" sz="1200" dirty="0" err="1"/>
              <a:t>psychology</a:t>
            </a:r>
            <a:r>
              <a:rPr lang="es-CO" sz="1200" dirty="0"/>
              <a:t> and </a:t>
            </a:r>
            <a:r>
              <a:rPr lang="es-CO" sz="1200" dirty="0" err="1"/>
              <a:t>psychiatry</a:t>
            </a:r>
            <a:r>
              <a:rPr lang="es-CO" sz="1200" dirty="0"/>
              <a:t>, 1995 ,Kaplan, Steven M.</a:t>
            </a:r>
          </a:p>
          <a:p>
            <a:r>
              <a:rPr lang="es-CO" sz="1200" b="1" dirty="0"/>
              <a:t>Ejemplar R 150.3 K16</a:t>
            </a:r>
          </a:p>
          <a:p>
            <a:endParaRPr lang="es-CO" sz="1200" dirty="0"/>
          </a:p>
          <a:p>
            <a:r>
              <a:rPr lang="es-CO" sz="1200" dirty="0"/>
              <a:t>Diccionario de psicología social, 1981 ,</a:t>
            </a:r>
            <a:r>
              <a:rPr lang="es-CO" sz="1200" dirty="0" err="1"/>
              <a:t>Pichon</a:t>
            </a:r>
            <a:r>
              <a:rPr lang="es-CO" sz="1200" dirty="0"/>
              <a:t> </a:t>
            </a:r>
            <a:r>
              <a:rPr lang="es-CO" sz="1200" dirty="0" err="1"/>
              <a:t>Riviere</a:t>
            </a:r>
            <a:endParaRPr lang="es-CO" sz="1200" dirty="0"/>
          </a:p>
          <a:p>
            <a:r>
              <a:rPr lang="es-CO" sz="1200" dirty="0">
                <a:hlinkClick r:id="rId6"/>
              </a:rPr>
              <a:t>https://psicuagtab.files.wordpress.com/2012/06/diccionario-en-psicologc3ada-social.pdf</a:t>
            </a:r>
            <a:endParaRPr lang="es-CO" sz="1200" dirty="0"/>
          </a:p>
          <a:p>
            <a:endParaRPr lang="es-ES" sz="1200" dirty="0"/>
          </a:p>
          <a:p>
            <a:r>
              <a:rPr lang="es-ES" sz="1200" dirty="0"/>
              <a:t>Tesauro en psicología, 1995, Centro de información y documentación científica, Madrid</a:t>
            </a:r>
          </a:p>
          <a:p>
            <a:r>
              <a:rPr lang="es-CO" sz="1200" dirty="0">
                <a:hlinkClick r:id="rId7"/>
              </a:rPr>
              <a:t>http://alfama.sim.ucm.es/isishtm/psyke/TesauroPsicolog%C3%ADa95.pdf</a:t>
            </a:r>
            <a:endParaRPr lang="es-CO" sz="1200" dirty="0"/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1058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6b8839a98_0_1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12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g76b8839a98_0_10"/>
          <p:cNvSpPr txBox="1"/>
          <p:nvPr/>
        </p:nvSpPr>
        <p:spPr>
          <a:xfrm>
            <a:off x="1000623" y="869600"/>
            <a:ext cx="7485000" cy="27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9080" indent="-457200">
              <a:buClr>
                <a:srgbClr val="415665"/>
              </a:buClr>
              <a:buSzPts val="2400"/>
              <a:buFont typeface="+mj-lt"/>
              <a:buAutoNum type="arabicPeriod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Búsqueda y definición de términos faltantes</a:t>
            </a:r>
          </a:p>
          <a:p>
            <a:pPr marL="559080" indent="-457200">
              <a:buClr>
                <a:srgbClr val="415665"/>
              </a:buClr>
              <a:buSzPts val="2400"/>
              <a:buFont typeface="+mj-lt"/>
              <a:buAutoNum type="arabicPeriod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Reunión de socialización con asesoría</a:t>
            </a:r>
          </a:p>
          <a:p>
            <a:pPr marL="559080" indent="-457200">
              <a:buClr>
                <a:srgbClr val="415665"/>
              </a:buClr>
              <a:buSzPts val="2400"/>
              <a:buFont typeface="+mj-lt"/>
              <a:buAutoNum type="arabicPeriod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Revisión de bibliografía con asesoría*</a:t>
            </a:r>
          </a:p>
          <a:p>
            <a:pPr marL="559080" indent="-457200">
              <a:buClr>
                <a:srgbClr val="415665"/>
              </a:buClr>
              <a:buSzPts val="2400"/>
              <a:buFont typeface="+mj-lt"/>
              <a:buAutoNum type="arabicPeriod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Revisión de términos con asesoría*</a:t>
            </a:r>
          </a:p>
          <a:p>
            <a:pPr marL="559080" indent="-457200">
              <a:buClr>
                <a:srgbClr val="415665"/>
              </a:buClr>
              <a:buSzPts val="2400"/>
              <a:buFont typeface="+mj-lt"/>
              <a:buAutoNum type="arabicPeriod"/>
            </a:pPr>
            <a:r>
              <a:rPr lang="es-ES" sz="24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Selección de artículos o literatura relacionada con métodos convencionales evaluación de factores de riesgo psicosocial (tarjeta 2.1 Trello)</a:t>
            </a:r>
            <a:endParaRPr lang="es-CO" sz="2400" dirty="0">
              <a:solidFill>
                <a:srgbClr val="415665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846" name="Google Shape;846;g76b8839a98_0_10"/>
          <p:cNvSpPr/>
          <p:nvPr/>
        </p:nvSpPr>
        <p:spPr>
          <a:xfrm>
            <a:off x="844560" y="57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Propuesta - Siguientes pasos…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94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"/>
          <p:cNvGrpSpPr/>
          <p:nvPr/>
        </p:nvGrpSpPr>
        <p:grpSpPr>
          <a:xfrm>
            <a:off x="4253760" y="1308960"/>
            <a:ext cx="4575240" cy="402840"/>
            <a:chOff x="4253760" y="1308960"/>
            <a:chExt cx="4575240" cy="402840"/>
          </a:xfrm>
        </p:grpSpPr>
        <p:cxnSp>
          <p:nvCxnSpPr>
            <p:cNvPr id="412" name="Google Shape;412;p2"/>
            <p:cNvCxnSpPr/>
            <p:nvPr/>
          </p:nvCxnSpPr>
          <p:spPr>
            <a:xfrm flipH="1">
              <a:off x="4253760" y="1510200"/>
              <a:ext cx="44424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3" name="Google Shape;413;p2"/>
            <p:cNvSpPr/>
            <p:nvPr/>
          </p:nvSpPr>
          <p:spPr>
            <a:xfrm flipH="1">
              <a:off x="4697280" y="1308960"/>
              <a:ext cx="41317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Resolución 2646 de 2008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2"/>
          <p:cNvSpPr txBox="1"/>
          <p:nvPr/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" name="Google Shape;4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600" y="1140120"/>
            <a:ext cx="3369600" cy="40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"/>
          <p:cNvSpPr txBox="1"/>
          <p:nvPr/>
        </p:nvSpPr>
        <p:spPr>
          <a:xfrm>
            <a:off x="844560" y="5760"/>
            <a:ext cx="286920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Tabla de Contenido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2"/>
          <p:cNvCxnSpPr/>
          <p:nvPr/>
        </p:nvCxnSpPr>
        <p:spPr>
          <a:xfrm rot="10800000">
            <a:off x="4257720" y="1500120"/>
            <a:ext cx="7560" cy="3150720"/>
          </a:xfrm>
          <a:prstGeom prst="straightConnector1">
            <a:avLst/>
          </a:prstGeom>
          <a:noFill/>
          <a:ln w="9525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2"/>
          <p:cNvSpPr/>
          <p:nvPr/>
        </p:nvSpPr>
        <p:spPr>
          <a:xfrm rot="10800000">
            <a:off x="4155542" y="1415252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2"/>
          <p:cNvGrpSpPr/>
          <p:nvPr/>
        </p:nvGrpSpPr>
        <p:grpSpPr>
          <a:xfrm>
            <a:off x="4276440" y="1799280"/>
            <a:ext cx="4551840" cy="402840"/>
            <a:chOff x="4276440" y="1799280"/>
            <a:chExt cx="4551840" cy="402840"/>
          </a:xfrm>
        </p:grpSpPr>
        <p:cxnSp>
          <p:nvCxnSpPr>
            <p:cNvPr id="420" name="Google Shape;420;p2"/>
            <p:cNvCxnSpPr/>
            <p:nvPr/>
          </p:nvCxnSpPr>
          <p:spPr>
            <a:xfrm flipH="1">
              <a:off x="4276440" y="2000520"/>
              <a:ext cx="44208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1" name="Google Shape;421;p2"/>
            <p:cNvSpPr/>
            <p:nvPr/>
          </p:nvSpPr>
          <p:spPr>
            <a:xfrm flipH="1">
              <a:off x="4718160" y="1799280"/>
              <a:ext cx="41101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Batería de instrumentos </a:t>
              </a:r>
              <a:r>
                <a:rPr lang="es-ES" sz="1800" b="0" i="0" u="none" strike="noStrike" cap="none" dirty="0" err="1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</a:t>
              </a:r>
              <a:r>
                <a:rPr lang="es-ES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FRP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2"/>
          <p:cNvSpPr/>
          <p:nvPr/>
        </p:nvSpPr>
        <p:spPr>
          <a:xfrm rot="10800000">
            <a:off x="4155542" y="2405633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2"/>
          <p:cNvGrpSpPr/>
          <p:nvPr/>
        </p:nvGrpSpPr>
        <p:grpSpPr>
          <a:xfrm>
            <a:off x="4286520" y="2299320"/>
            <a:ext cx="4551840" cy="402840"/>
            <a:chOff x="4286520" y="2299320"/>
            <a:chExt cx="4551840" cy="402840"/>
          </a:xfrm>
        </p:grpSpPr>
        <p:cxnSp>
          <p:nvCxnSpPr>
            <p:cNvPr id="424" name="Google Shape;424;p2"/>
            <p:cNvCxnSpPr/>
            <p:nvPr/>
          </p:nvCxnSpPr>
          <p:spPr>
            <a:xfrm flipH="1">
              <a:off x="4286520" y="2500920"/>
              <a:ext cx="44208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2"/>
            <p:cNvSpPr/>
            <p:nvPr/>
          </p:nvSpPr>
          <p:spPr>
            <a:xfrm flipH="1">
              <a:off x="4728240" y="2299320"/>
              <a:ext cx="41101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Dominios y dimensiones intralaborales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2"/>
          <p:cNvSpPr/>
          <p:nvPr/>
        </p:nvSpPr>
        <p:spPr>
          <a:xfrm rot="10800000">
            <a:off x="4151222" y="2922226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2"/>
          <p:cNvGrpSpPr/>
          <p:nvPr/>
        </p:nvGrpSpPr>
        <p:grpSpPr>
          <a:xfrm>
            <a:off x="4276440" y="2809440"/>
            <a:ext cx="4551840" cy="402840"/>
            <a:chOff x="4276440" y="2809440"/>
            <a:chExt cx="4551840" cy="402840"/>
          </a:xfrm>
        </p:grpSpPr>
        <p:cxnSp>
          <p:nvCxnSpPr>
            <p:cNvPr id="428" name="Google Shape;428;p2"/>
            <p:cNvCxnSpPr/>
            <p:nvPr/>
          </p:nvCxnSpPr>
          <p:spPr>
            <a:xfrm flipH="1">
              <a:off x="4276440" y="3011040"/>
              <a:ext cx="44208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9" name="Google Shape;429;p2"/>
            <p:cNvSpPr/>
            <p:nvPr/>
          </p:nvSpPr>
          <p:spPr>
            <a:xfrm flipH="1">
              <a:off x="4718160" y="2809440"/>
              <a:ext cx="41101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Términos extraídos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"/>
          <p:cNvSpPr/>
          <p:nvPr/>
        </p:nvSpPr>
        <p:spPr>
          <a:xfrm rot="10800000">
            <a:off x="4157342" y="3427659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"/>
          <p:cNvGrpSpPr/>
          <p:nvPr/>
        </p:nvGrpSpPr>
        <p:grpSpPr>
          <a:xfrm>
            <a:off x="4286520" y="3319560"/>
            <a:ext cx="4551840" cy="402840"/>
            <a:chOff x="4286520" y="3319560"/>
            <a:chExt cx="4551840" cy="402840"/>
          </a:xfrm>
        </p:grpSpPr>
        <p:cxnSp>
          <p:nvCxnSpPr>
            <p:cNvPr id="432" name="Google Shape;432;p2"/>
            <p:cNvCxnSpPr/>
            <p:nvPr/>
          </p:nvCxnSpPr>
          <p:spPr>
            <a:xfrm flipH="1">
              <a:off x="4286520" y="3521160"/>
              <a:ext cx="44208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3" name="Google Shape;433;p2"/>
            <p:cNvSpPr/>
            <p:nvPr/>
          </p:nvSpPr>
          <p:spPr>
            <a:xfrm flipH="1">
              <a:off x="4728240" y="3319560"/>
              <a:ext cx="41101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Bibliografía seleccionada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2"/>
          <p:cNvSpPr/>
          <p:nvPr/>
        </p:nvSpPr>
        <p:spPr>
          <a:xfrm rot="10800000">
            <a:off x="4158769" y="1896939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"/>
          <p:cNvSpPr/>
          <p:nvPr/>
        </p:nvSpPr>
        <p:spPr>
          <a:xfrm rot="10800000">
            <a:off x="4157342" y="3937320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2"/>
          <p:cNvGrpSpPr/>
          <p:nvPr/>
        </p:nvGrpSpPr>
        <p:grpSpPr>
          <a:xfrm>
            <a:off x="4286400" y="3829221"/>
            <a:ext cx="4551960" cy="402900"/>
            <a:chOff x="4286400" y="3319560"/>
            <a:chExt cx="4551960" cy="402900"/>
          </a:xfrm>
        </p:grpSpPr>
        <p:cxnSp>
          <p:nvCxnSpPr>
            <p:cNvPr id="437" name="Google Shape;437;p2"/>
            <p:cNvCxnSpPr/>
            <p:nvPr/>
          </p:nvCxnSpPr>
          <p:spPr>
            <a:xfrm flipH="1">
              <a:off x="4286400" y="3521160"/>
              <a:ext cx="442200" cy="30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8" name="Google Shape;438;p2"/>
            <p:cNvSpPr/>
            <p:nvPr/>
          </p:nvSpPr>
          <p:spPr>
            <a:xfrm flipH="1">
              <a:off x="4728360" y="3319560"/>
              <a:ext cx="4110000" cy="40290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Siguientes pasos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Resolución 2646 de 2008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76b8839a98_0_0"/>
          <p:cNvSpPr txBox="1"/>
          <p:nvPr/>
        </p:nvSpPr>
        <p:spPr>
          <a:xfrm>
            <a:off x="671525" y="1198525"/>
            <a:ext cx="8326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“(Los) </a:t>
            </a:r>
            <a:r>
              <a:rPr lang="es-CO" sz="2400" dirty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factores psicosociales</a:t>
            </a: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comprenden los </a:t>
            </a:r>
            <a:r>
              <a:rPr lang="es-CO" sz="2400" dirty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aspectos intralaborales, extralaborales</a:t>
            </a: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 externos a la organización y las condiciones individuales o características</a:t>
            </a:r>
            <a:r>
              <a:rPr lang="es-CO" sz="2400" dirty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intrínsecas al trabajador</a:t>
            </a: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los cuales, en una interrelación dinámica, mediante percepciones y experiencias, </a:t>
            </a:r>
            <a:r>
              <a:rPr lang="es-CO" sz="2400" dirty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influyen en la salud y el desempeño </a:t>
            </a: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las personas”</a:t>
            </a:r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g76b8839a98_0_51"/>
          <p:cNvSpPr/>
          <p:nvPr/>
        </p:nvSpPr>
        <p:spPr>
          <a:xfrm>
            <a:off x="844550" y="81925"/>
            <a:ext cx="7485000" cy="16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BATERÍA DE INSTRUMENTOS PARA LA EVALUACIÓN DE FACTORES DE RIESGO PSICOSOCIAL</a:t>
            </a:r>
            <a:endParaRPr sz="32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0" name="Google Shape;810;g76b8839a98_0_51"/>
          <p:cNvSpPr txBox="1"/>
          <p:nvPr/>
        </p:nvSpPr>
        <p:spPr>
          <a:xfrm>
            <a:off x="1023950" y="1792750"/>
            <a:ext cx="7852500" cy="26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Año de publicación: 2010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Autores: 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Ministerio de Protección social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Subcentro de seguridad social y riesgos profesionales - PUJ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Basada en modelos: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Demanda y apoyo social - </a:t>
            </a:r>
            <a:r>
              <a:rPr lang="es-CO" sz="18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Karasek</a:t>
            </a: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s-CO" sz="18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Theorell</a:t>
            </a: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(1990) y Jonhson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Desequilibrio, esfuerzo, recompensa - </a:t>
            </a:r>
            <a:r>
              <a:rPr lang="es-CO" sz="18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Siegrist</a:t>
            </a: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(1996 y 2008) 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Dinámico de los Factores de riesgo psicosocial - Villalobos (2005)</a:t>
            </a:r>
            <a:endParaRPr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76b8839a98_0_72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5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g76b8839a98_0_72"/>
          <p:cNvSpPr/>
          <p:nvPr/>
        </p:nvSpPr>
        <p:spPr>
          <a:xfrm>
            <a:off x="808800" y="1361900"/>
            <a:ext cx="2353500" cy="17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Dominios y dimensiones intralaborales</a:t>
            </a:r>
            <a:endParaRPr sz="320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817" name="Google Shape;817;g76b8839a98_0_72"/>
          <p:cNvGraphicFramePr/>
          <p:nvPr>
            <p:extLst>
              <p:ext uri="{D42A27DB-BD31-4B8C-83A1-F6EECF244321}">
                <p14:modId xmlns:p14="http://schemas.microsoft.com/office/powerpoint/2010/main" val="718977479"/>
              </p:ext>
            </p:extLst>
          </p:nvPr>
        </p:nvGraphicFramePr>
        <p:xfrm>
          <a:off x="3104475" y="242975"/>
          <a:ext cx="5816688" cy="4602330"/>
        </p:xfrm>
        <a:graphic>
          <a:graphicData uri="http://schemas.openxmlformats.org/drawingml/2006/table">
            <a:tbl>
              <a:tblPr>
                <a:noFill/>
                <a:tableStyleId>{0C5211B1-9105-41FA-AC17-8EAC9A1785EC}</a:tableStyleId>
              </a:tblPr>
              <a:tblGrid>
                <a:gridCol w="1098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CONSTRUCTO</a:t>
                      </a:r>
                      <a:endParaRPr sz="1100" b="1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DOMINIOS</a:t>
                      </a:r>
                      <a:endParaRPr sz="11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DIMENSIONES</a:t>
                      </a:r>
                      <a:endParaRPr sz="1100" b="1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77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CONDICIONES INTRALABORALES</a:t>
                      </a:r>
                      <a:endParaRPr sz="1100" b="1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vert="vert27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DEMANDAS DEL TRABAJO</a:t>
                      </a:r>
                      <a:endParaRPr sz="1100" b="1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Demandas cuantitativas</a:t>
                      </a:r>
                      <a:endParaRPr sz="1100" b="1" dirty="0">
                        <a:solidFill>
                          <a:srgbClr val="0000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Demandas de carga mental</a:t>
                      </a:r>
                      <a:endParaRPr sz="1100" b="1" dirty="0">
                        <a:solidFill>
                          <a:srgbClr val="0000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Demandas emocionales</a:t>
                      </a:r>
                      <a:endParaRPr sz="1100" b="1" dirty="0">
                        <a:solidFill>
                          <a:srgbClr val="0000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Exigencias de responsabilidad del cargo</a:t>
                      </a:r>
                      <a:endParaRPr sz="11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i="0" u="none" strike="noStrike" cap="none" dirty="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Demandas ambientales y de esfuerzo físico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Demandas de la jornada de trabajo</a:t>
                      </a:r>
                      <a:endParaRPr sz="1100" b="1" dirty="0">
                        <a:solidFill>
                          <a:srgbClr val="0000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Consistencia del rol</a:t>
                      </a:r>
                      <a:endParaRPr sz="11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Influencia del ambiente laboral sobre el extralaboral</a:t>
                      </a:r>
                      <a:endParaRPr sz="11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8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CONTROL</a:t>
                      </a:r>
                      <a:endParaRPr sz="11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Control y autonomía sobre el trabajo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Oportunidades de desarrollo y uso de habilidades y destrezas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Participación y manejo del cambio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Claridad de rol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Capacitación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17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LIDERAZGO Y RELACIONES SOCIALES EN EL TRABAJO</a:t>
                      </a:r>
                      <a:endParaRPr sz="11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Características del liderazgo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Relaciones sociales en el trabajo</a:t>
                      </a:r>
                      <a:endParaRPr sz="1100" b="1">
                        <a:solidFill>
                          <a:srgbClr val="0000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Retroalimentación del desempeño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Relación con los colaboradores (subordinados)</a:t>
                      </a:r>
                      <a:endParaRPr sz="1100" b="1">
                        <a:solidFill>
                          <a:srgbClr val="0000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RECOMPENSA</a:t>
                      </a:r>
                      <a:endParaRPr sz="1100" b="1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Reconocimiento y compensación</a:t>
                      </a:r>
                      <a:endParaRPr sz="11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Recompensas derivadas de la pertenencia a la organización...</a:t>
                      </a:r>
                      <a:endParaRPr sz="11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76b8839a98_0_78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6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g76b8839a98_0_78"/>
          <p:cNvSpPr/>
          <p:nvPr/>
        </p:nvSpPr>
        <p:spPr>
          <a:xfrm>
            <a:off x="773901" y="2049644"/>
            <a:ext cx="23535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Dimensiones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Relacionadas</a:t>
            </a:r>
            <a:endParaRPr sz="32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824" name="Google Shape;824;g76b8839a98_0_78"/>
          <p:cNvGraphicFramePr/>
          <p:nvPr>
            <p:extLst>
              <p:ext uri="{D42A27DB-BD31-4B8C-83A1-F6EECF244321}">
                <p14:modId xmlns:p14="http://schemas.microsoft.com/office/powerpoint/2010/main" val="263433929"/>
              </p:ext>
            </p:extLst>
          </p:nvPr>
        </p:nvGraphicFramePr>
        <p:xfrm>
          <a:off x="3127401" y="228985"/>
          <a:ext cx="5800318" cy="4404240"/>
        </p:xfrm>
        <a:graphic>
          <a:graphicData uri="http://schemas.openxmlformats.org/drawingml/2006/table">
            <a:tbl>
              <a:tblPr>
                <a:noFill/>
                <a:tableStyleId>{0C5211B1-9105-41FA-AC17-8EAC9A1785EC}</a:tableStyleId>
              </a:tblPr>
              <a:tblGrid>
                <a:gridCol w="1947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DIMENSIÓN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DEFINICIÓN</a:t>
                      </a:r>
                      <a:endParaRPr sz="1100" b="1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INDICADORES DE RIESGO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4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rgbClr val="0000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Demandas cuantitativas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Exigencias relativas a la cantidad de trabajo que se debe ejecutar, en relación con el tiempo disponible para hacerlo.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El tiempo para ejecutar el trabajo es insuficiente.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Se requiere trabajar a un ritmo muy rápido.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limitación en número y duración de pausas.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Trabar tiempo adicional.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rgbClr val="0000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Demandas de carga mental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Las exigencias de carga mental se refieren a las demandas de procesamiento cognitivo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que implica la tarea y que involucran procesos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mentales superiores para generar </a:t>
                      </a: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una respuesta.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La tarea exige un importante esfuerzo de memoria, atención o concentración.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Información excesiva o compleja.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Tareas simultáneas bajo presi</a:t>
                      </a:r>
                      <a:r>
                        <a:rPr lang="es-CO" sz="1000" b="0" i="0" u="none" strike="noStrike" cap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ón</a:t>
                      </a: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 de tiempo.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100" b="1" dirty="0">
                          <a:solidFill>
                            <a:srgbClr val="0000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Demandas emocionales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Situaciones afectivas y emocionales propias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del contenido de la tarea que tienen el potencial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de interferir con los sentimientos y emociones</a:t>
                      </a:r>
                    </a:p>
                    <a:p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del trabajador.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Exposición a los sentimientos, emociones o trato negativo de otras personas en el ejercicio de su trabajo.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Exposición a situaciones </a:t>
                      </a: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emocionalmente devastadoras: (Pobreza extrema, violencia, desastres, amenaza)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A3FAA4F-6982-4D0E-B980-38B764485FC4}"/>
              </a:ext>
            </a:extLst>
          </p:cNvPr>
          <p:cNvSpPr/>
          <p:nvPr/>
        </p:nvSpPr>
        <p:spPr>
          <a:xfrm>
            <a:off x="4114588" y="4975987"/>
            <a:ext cx="51182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3200"/>
            </a:pPr>
            <a:r>
              <a:rPr lang="es-ES" sz="800" dirty="0">
                <a:solidFill>
                  <a:srgbClr val="415665"/>
                </a:solidFill>
                <a:latin typeface="Source Sans Pro"/>
                <a:ea typeface="Source Sans Pro"/>
                <a:sym typeface="Dosis"/>
              </a:rPr>
              <a:t>MINPRO, PUJ. BATERÍA DE INSTRUMENTOS PARA LA EVALUACIÓN DE FACTORES DE RIESGO PSICOSOCIAL. 2010</a:t>
            </a:r>
          </a:p>
        </p:txBody>
      </p:sp>
    </p:spTree>
    <p:extLst>
      <p:ext uri="{BB962C8B-B14F-4D97-AF65-F5344CB8AC3E}">
        <p14:creationId xmlns:p14="http://schemas.microsoft.com/office/powerpoint/2010/main" val="418122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76b8839a98_0_78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7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g76b8839a98_0_78"/>
          <p:cNvSpPr/>
          <p:nvPr/>
        </p:nvSpPr>
        <p:spPr>
          <a:xfrm>
            <a:off x="773901" y="2049644"/>
            <a:ext cx="23535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Dimensiones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Relacionadas</a:t>
            </a:r>
            <a:endParaRPr sz="32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824" name="Google Shape;824;g76b8839a98_0_78"/>
          <p:cNvGraphicFramePr/>
          <p:nvPr>
            <p:extLst>
              <p:ext uri="{D42A27DB-BD31-4B8C-83A1-F6EECF244321}">
                <p14:modId xmlns:p14="http://schemas.microsoft.com/office/powerpoint/2010/main" val="2586973857"/>
              </p:ext>
            </p:extLst>
          </p:nvPr>
        </p:nvGraphicFramePr>
        <p:xfrm>
          <a:off x="3127401" y="167513"/>
          <a:ext cx="5800318" cy="4861440"/>
        </p:xfrm>
        <a:graphic>
          <a:graphicData uri="http://schemas.openxmlformats.org/drawingml/2006/table">
            <a:tbl>
              <a:tblPr>
                <a:noFill/>
                <a:tableStyleId>{0C5211B1-9105-41FA-AC17-8EAC9A1785EC}</a:tableStyleId>
              </a:tblPr>
              <a:tblGrid>
                <a:gridCol w="1947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DIMENSIÓN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DEFINICIÓN</a:t>
                      </a:r>
                      <a:endParaRPr sz="1100" b="1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INDICADORES DE RIESGO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100" b="1" dirty="0">
                          <a:solidFill>
                            <a:srgbClr val="0000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Demandas de la jornada de trabajo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Las demandas de la jornada de trabajo son las exigencias del tiempo laboral que se hacen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al individuo en términos de la duración y el horario de la jornada, así como de los periodos </a:t>
                      </a: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destinados a pausas y descansos periódicos.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Turnos nocturnos, con jornadas </a:t>
                      </a:r>
                      <a:r>
                        <a:rPr lang="pt-BR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prolongadas o </a:t>
                      </a:r>
                      <a:r>
                        <a:rPr lang="pt-BR" sz="1000" b="0" i="0" u="none" strike="noStrike" cap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sin</a:t>
                      </a:r>
                      <a:r>
                        <a:rPr lang="pt-BR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 pausas.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Se trabaja durante </a:t>
                      </a: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los días previstos para el descanso.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rgbClr val="0000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Relaciones sociales en el trabajo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Son las interacciones que se establecen con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otras personas en el trabajo, particularmente</a:t>
                      </a:r>
                    </a:p>
                    <a:p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en lo referente a: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contacto con otros individuos.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calidad de las interacciones.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Cohesión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Pocas posibilidades de contacto con otras personas.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Trato irrespetuoso, agresivo 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de desconfianza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Posibilidad limitada o nula </a:t>
                      </a: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de recibir apoyo social.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El grado de cohesión e integración del </a:t>
                      </a: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grupo es escaso o inexistente.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rgbClr val="0000F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Relación con los colaboradores (subordinados)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Trata de los atributos de la gestión de los subordinados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en relación con la ejecución del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Trabajo y participación. Además, se consideran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las características de interacción y formas</a:t>
                      </a:r>
                    </a:p>
                    <a:p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de comunicación con la jefatura.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Dificultad en la gestión que realizan los colaboradores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El grupo de colaboradores tiene dificultades para comunicarse con su jefe.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El apoyo social que recibe el jefe de parte </a:t>
                      </a:r>
                      <a:r>
                        <a:rPr lang="es-CO" sz="10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de los colaboradores es escaso o inexistente.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5F54B9E-3F0E-43E4-9235-63CDE0495A3A}"/>
              </a:ext>
            </a:extLst>
          </p:cNvPr>
          <p:cNvSpPr/>
          <p:nvPr/>
        </p:nvSpPr>
        <p:spPr>
          <a:xfrm>
            <a:off x="4114588" y="4975987"/>
            <a:ext cx="51182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3200"/>
            </a:pPr>
            <a:r>
              <a:rPr lang="es-ES" sz="800" dirty="0">
                <a:solidFill>
                  <a:srgbClr val="415665"/>
                </a:solidFill>
                <a:latin typeface="Source Sans Pro"/>
                <a:ea typeface="Source Sans Pro"/>
                <a:sym typeface="Dosis"/>
              </a:rPr>
              <a:t>MINPRO, PUJ. BATERÍA DE INSTRUMENTOS PARA LA EVALUACIÓN DE FACTORES DE RIESGO PSICOSOCIAL. 2010</a:t>
            </a:r>
          </a:p>
        </p:txBody>
      </p:sp>
    </p:spTree>
    <p:extLst>
      <p:ext uri="{BB962C8B-B14F-4D97-AF65-F5344CB8AC3E}">
        <p14:creationId xmlns:p14="http://schemas.microsoft.com/office/powerpoint/2010/main" val="25276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76b8839a98_0_4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8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g76b8839a98_0_40"/>
          <p:cNvSpPr/>
          <p:nvPr/>
        </p:nvSpPr>
        <p:spPr>
          <a:xfrm>
            <a:off x="844560" y="57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Términos FRPO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76b8839a98_0_40"/>
          <p:cNvSpPr txBox="1"/>
          <p:nvPr/>
        </p:nvSpPr>
        <p:spPr>
          <a:xfrm>
            <a:off x="976885" y="836036"/>
            <a:ext cx="42774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Condiciones Intralaborales</a:t>
            </a:r>
          </a:p>
          <a:p>
            <a:pPr marL="457200" lvl="0" indent="-355320"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ES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Ausentismo laboral</a:t>
            </a:r>
          </a:p>
          <a:p>
            <a:pPr marL="457200" lvl="0" indent="-355320"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ES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Satisfacción laboral</a:t>
            </a:r>
          </a:p>
          <a:p>
            <a:pPr marL="457200" lvl="0" indent="-355320"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ES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Desgaste en el trabajo</a:t>
            </a:r>
          </a:p>
          <a:p>
            <a:pPr marL="457200" lvl="0" indent="-355320"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ES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Fatiga laboral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Factor de riesgo Psicosocial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Extralaboral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Intralaboral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54;g76b8839a98_0_24">
            <a:extLst>
              <a:ext uri="{FF2B5EF4-FFF2-40B4-BE49-F238E27FC236}">
                <a16:creationId xmlns:a16="http://schemas.microsoft.com/office/drawing/2014/main" id="{CBE1ED8C-045C-427A-823B-DBCED2D21D7D}"/>
              </a:ext>
            </a:extLst>
          </p:cNvPr>
          <p:cNvSpPr txBox="1"/>
          <p:nvPr/>
        </p:nvSpPr>
        <p:spPr>
          <a:xfrm>
            <a:off x="2234186" y="2892068"/>
            <a:ext cx="4155300" cy="2052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76b8839a98_0_33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9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g76b8839a98_0_33"/>
          <p:cNvSpPr txBox="1"/>
          <p:nvPr/>
        </p:nvSpPr>
        <p:spPr>
          <a:xfrm>
            <a:off x="844560" y="825475"/>
            <a:ext cx="39258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Actividad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Funcional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Movimiento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32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Conducta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320" algn="l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Comportamiento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Emoción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Expresión 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Facial 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Corporal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8" name="Google Shape;838;g76b8839a98_0_33"/>
          <p:cNvSpPr/>
          <p:nvPr/>
        </p:nvSpPr>
        <p:spPr>
          <a:xfrm>
            <a:off x="844560" y="57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Términos generales (Detección)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76b8839a98_0_33"/>
          <p:cNvSpPr txBox="1"/>
          <p:nvPr/>
        </p:nvSpPr>
        <p:spPr>
          <a:xfrm>
            <a:off x="4683125" y="825475"/>
            <a:ext cx="42774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Estado de ánimo</a:t>
            </a: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Gesto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r>
              <a:rPr lang="es-CO" sz="24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Sentimiento</a:t>
            </a: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Char char="•"/>
            </a:pPr>
            <a:endParaRPr sz="24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1315</Words>
  <Application>Microsoft Office PowerPoint</Application>
  <PresentationFormat>Presentación en pantalla (16:9)</PresentationFormat>
  <Paragraphs>197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Dosis</vt:lpstr>
      <vt:lpstr>Source Sans Pro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Rodriguez</dc:creator>
  <cp:lastModifiedBy>Ronald Rodriguez</cp:lastModifiedBy>
  <cp:revision>13</cp:revision>
  <dcterms:modified xsi:type="dcterms:W3CDTF">2020-01-30T19:47:43Z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