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70" r:id="rId10"/>
    <p:sldId id="271" r:id="rId11"/>
    <p:sldId id="262" r:id="rId12"/>
    <p:sldId id="269" r:id="rId13"/>
    <p:sldId id="268" r:id="rId14"/>
    <p:sldId id="263" r:id="rId15"/>
    <p:sldId id="264" r:id="rId16"/>
    <p:sldId id="265" r:id="rId17"/>
    <p:sldId id="266" r:id="rId18"/>
    <p:sldId id="267" r:id="rId19"/>
  </p:sldIdLst>
  <p:sldSz cx="9144000" cy="5143500" type="screen16x9"/>
  <p:notesSz cx="6858000" cy="9144000"/>
  <p:embeddedFontLst>
    <p:embeddedFont>
      <p:font typeface="Dosis" panose="020B0604020202020204" charset="0"/>
      <p:regular r:id="rId21"/>
      <p:bold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wQQA1e6H0t9fGWjXousAAKw3a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69FE99-D6D2-4CDF-9BA6-CA1FA7B4683F}">
  <a:tblStyle styleId="{BF69FE99-D6D2-4CDF-9BA6-CA1FA7B468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O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6b8839a98_0_5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g76b8839a9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89392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de200d611_0_8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g7de200d61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79503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de200d611_0_8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g7de200d61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de200d611_0_86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g7de200d61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de200d611_0_9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g7de200d61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de200d611_0_9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g7de200d61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6b8839a98_0_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g76b8839a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de200d611_0_2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7de200d61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e200d611_0_4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7de200d61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de200d611_0_66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g7de200d61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e200d611_0_4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7de200d61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61902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e200d611_0_4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7de200d61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99256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6b8839a98_0_5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g76b8839a9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0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0"/>
          <p:cNvSpPr txBox="1">
            <a:spLocks noGrp="1"/>
          </p:cNvSpPr>
          <p:nvPr>
            <p:ph type="subTitle" idx="1"/>
          </p:nvPr>
        </p:nvSpPr>
        <p:spPr>
          <a:xfrm>
            <a:off x="844560" y="1537920"/>
            <a:ext cx="516852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1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1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1"/>
          <p:cNvSpPr txBox="1">
            <a:spLocks noGrp="1"/>
          </p:cNvSpPr>
          <p:nvPr>
            <p:ph type="body" idx="2"/>
          </p:nvPr>
        </p:nvSpPr>
        <p:spPr>
          <a:xfrm>
            <a:off x="844560" y="33073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2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2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2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2"/>
          <p:cNvSpPr txBox="1">
            <a:spLocks noGrp="1"/>
          </p:cNvSpPr>
          <p:nvPr>
            <p:ph type="body" idx="3"/>
          </p:nvPr>
        </p:nvSpPr>
        <p:spPr>
          <a:xfrm>
            <a:off x="84456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2"/>
          <p:cNvSpPr txBox="1">
            <a:spLocks noGrp="1"/>
          </p:cNvSpPr>
          <p:nvPr>
            <p:ph type="body" idx="4"/>
          </p:nvPr>
        </p:nvSpPr>
        <p:spPr>
          <a:xfrm>
            <a:off x="349308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3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3"/>
          <p:cNvSpPr txBox="1">
            <a:spLocks noGrp="1"/>
          </p:cNvSpPr>
          <p:nvPr>
            <p:ph type="body" idx="2"/>
          </p:nvPr>
        </p:nvSpPr>
        <p:spPr>
          <a:xfrm>
            <a:off x="259200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3"/>
          <p:cNvSpPr txBox="1">
            <a:spLocks noGrp="1"/>
          </p:cNvSpPr>
          <p:nvPr>
            <p:ph type="body" idx="3"/>
          </p:nvPr>
        </p:nvSpPr>
        <p:spPr>
          <a:xfrm>
            <a:off x="433944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3"/>
          <p:cNvSpPr txBox="1">
            <a:spLocks noGrp="1"/>
          </p:cNvSpPr>
          <p:nvPr>
            <p:ph type="body" idx="4"/>
          </p:nvPr>
        </p:nvSpPr>
        <p:spPr>
          <a:xfrm>
            <a:off x="84456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3"/>
          <p:cNvSpPr txBox="1">
            <a:spLocks noGrp="1"/>
          </p:cNvSpPr>
          <p:nvPr>
            <p:ph type="body" idx="5"/>
          </p:nvPr>
        </p:nvSpPr>
        <p:spPr>
          <a:xfrm>
            <a:off x="259200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3"/>
          <p:cNvSpPr txBox="1">
            <a:spLocks noGrp="1"/>
          </p:cNvSpPr>
          <p:nvPr>
            <p:ph type="body" idx="6"/>
          </p:nvPr>
        </p:nvSpPr>
        <p:spPr>
          <a:xfrm>
            <a:off x="433944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516852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5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5"/>
          <p:cNvSpPr txBox="1">
            <a:spLocks noGrp="1"/>
          </p:cNvSpPr>
          <p:nvPr>
            <p:ph type="subTitle" idx="1"/>
          </p:nvPr>
        </p:nvSpPr>
        <p:spPr>
          <a:xfrm>
            <a:off x="844560" y="1537920"/>
            <a:ext cx="516852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6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6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6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7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8"/>
          <p:cNvSpPr txBox="1">
            <a:spLocks noGrp="1"/>
          </p:cNvSpPr>
          <p:nvPr>
            <p:ph type="subTitle" idx="1"/>
          </p:nvPr>
        </p:nvSpPr>
        <p:spPr>
          <a:xfrm>
            <a:off x="844560" y="5760"/>
            <a:ext cx="3552120" cy="52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9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9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9"/>
          <p:cNvSpPr txBox="1">
            <a:spLocks noGrp="1"/>
          </p:cNvSpPr>
          <p:nvPr>
            <p:ph type="body" idx="3"/>
          </p:nvPr>
        </p:nvSpPr>
        <p:spPr>
          <a:xfrm>
            <a:off x="84456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0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0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60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body" idx="3"/>
          </p:nvPr>
        </p:nvSpPr>
        <p:spPr>
          <a:xfrm>
            <a:off x="349308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1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61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61"/>
          <p:cNvSpPr txBox="1">
            <a:spLocks noGrp="1"/>
          </p:cNvSpPr>
          <p:nvPr>
            <p:ph type="body" idx="3"/>
          </p:nvPr>
        </p:nvSpPr>
        <p:spPr>
          <a:xfrm>
            <a:off x="844560" y="33073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2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2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62"/>
          <p:cNvSpPr txBox="1">
            <a:spLocks noGrp="1"/>
          </p:cNvSpPr>
          <p:nvPr>
            <p:ph type="body" idx="2"/>
          </p:nvPr>
        </p:nvSpPr>
        <p:spPr>
          <a:xfrm>
            <a:off x="844560" y="33073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3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3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63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63"/>
          <p:cNvSpPr txBox="1">
            <a:spLocks noGrp="1"/>
          </p:cNvSpPr>
          <p:nvPr>
            <p:ph type="body" idx="3"/>
          </p:nvPr>
        </p:nvSpPr>
        <p:spPr>
          <a:xfrm>
            <a:off x="84456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63"/>
          <p:cNvSpPr txBox="1">
            <a:spLocks noGrp="1"/>
          </p:cNvSpPr>
          <p:nvPr>
            <p:ph type="body" idx="4"/>
          </p:nvPr>
        </p:nvSpPr>
        <p:spPr>
          <a:xfrm>
            <a:off x="349308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4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4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64"/>
          <p:cNvSpPr txBox="1">
            <a:spLocks noGrp="1"/>
          </p:cNvSpPr>
          <p:nvPr>
            <p:ph type="body" idx="2"/>
          </p:nvPr>
        </p:nvSpPr>
        <p:spPr>
          <a:xfrm>
            <a:off x="259200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64"/>
          <p:cNvSpPr txBox="1">
            <a:spLocks noGrp="1"/>
          </p:cNvSpPr>
          <p:nvPr>
            <p:ph type="body" idx="3"/>
          </p:nvPr>
        </p:nvSpPr>
        <p:spPr>
          <a:xfrm>
            <a:off x="433944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64"/>
          <p:cNvSpPr txBox="1">
            <a:spLocks noGrp="1"/>
          </p:cNvSpPr>
          <p:nvPr>
            <p:ph type="body" idx="4"/>
          </p:nvPr>
        </p:nvSpPr>
        <p:spPr>
          <a:xfrm>
            <a:off x="84456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4"/>
          <p:cNvSpPr txBox="1">
            <a:spLocks noGrp="1"/>
          </p:cNvSpPr>
          <p:nvPr>
            <p:ph type="body" idx="5"/>
          </p:nvPr>
        </p:nvSpPr>
        <p:spPr>
          <a:xfrm>
            <a:off x="259200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4"/>
          <p:cNvSpPr txBox="1">
            <a:spLocks noGrp="1"/>
          </p:cNvSpPr>
          <p:nvPr>
            <p:ph type="body" idx="6"/>
          </p:nvPr>
        </p:nvSpPr>
        <p:spPr>
          <a:xfrm>
            <a:off x="433944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4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4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7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7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516852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8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9"/>
          <p:cNvSpPr txBox="1">
            <a:spLocks noGrp="1"/>
          </p:cNvSpPr>
          <p:nvPr>
            <p:ph type="subTitle" idx="1"/>
          </p:nvPr>
        </p:nvSpPr>
        <p:spPr>
          <a:xfrm>
            <a:off x="844560" y="5760"/>
            <a:ext cx="3552120" cy="52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4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516852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0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70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0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70"/>
          <p:cNvSpPr txBox="1">
            <a:spLocks noGrp="1"/>
          </p:cNvSpPr>
          <p:nvPr>
            <p:ph type="body" idx="3"/>
          </p:nvPr>
        </p:nvSpPr>
        <p:spPr>
          <a:xfrm>
            <a:off x="84456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1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71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71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1"/>
          <p:cNvSpPr txBox="1">
            <a:spLocks noGrp="1"/>
          </p:cNvSpPr>
          <p:nvPr>
            <p:ph type="body" idx="3"/>
          </p:nvPr>
        </p:nvSpPr>
        <p:spPr>
          <a:xfrm>
            <a:off x="349308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2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72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72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72"/>
          <p:cNvSpPr txBox="1">
            <a:spLocks noGrp="1"/>
          </p:cNvSpPr>
          <p:nvPr>
            <p:ph type="body" idx="3"/>
          </p:nvPr>
        </p:nvSpPr>
        <p:spPr>
          <a:xfrm>
            <a:off x="844560" y="33073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3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73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73"/>
          <p:cNvSpPr txBox="1">
            <a:spLocks noGrp="1"/>
          </p:cNvSpPr>
          <p:nvPr>
            <p:ph type="body" idx="2"/>
          </p:nvPr>
        </p:nvSpPr>
        <p:spPr>
          <a:xfrm>
            <a:off x="844560" y="33073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4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74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74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74"/>
          <p:cNvSpPr txBox="1">
            <a:spLocks noGrp="1"/>
          </p:cNvSpPr>
          <p:nvPr>
            <p:ph type="body" idx="3"/>
          </p:nvPr>
        </p:nvSpPr>
        <p:spPr>
          <a:xfrm>
            <a:off x="84456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74"/>
          <p:cNvSpPr txBox="1">
            <a:spLocks noGrp="1"/>
          </p:cNvSpPr>
          <p:nvPr>
            <p:ph type="body" idx="4"/>
          </p:nvPr>
        </p:nvSpPr>
        <p:spPr>
          <a:xfrm>
            <a:off x="349308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5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75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75"/>
          <p:cNvSpPr txBox="1">
            <a:spLocks noGrp="1"/>
          </p:cNvSpPr>
          <p:nvPr>
            <p:ph type="body" idx="2"/>
          </p:nvPr>
        </p:nvSpPr>
        <p:spPr>
          <a:xfrm>
            <a:off x="259200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75"/>
          <p:cNvSpPr txBox="1">
            <a:spLocks noGrp="1"/>
          </p:cNvSpPr>
          <p:nvPr>
            <p:ph type="body" idx="3"/>
          </p:nvPr>
        </p:nvSpPr>
        <p:spPr>
          <a:xfrm>
            <a:off x="433944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75"/>
          <p:cNvSpPr txBox="1">
            <a:spLocks noGrp="1"/>
          </p:cNvSpPr>
          <p:nvPr>
            <p:ph type="body" idx="4"/>
          </p:nvPr>
        </p:nvSpPr>
        <p:spPr>
          <a:xfrm>
            <a:off x="84456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75"/>
          <p:cNvSpPr txBox="1">
            <a:spLocks noGrp="1"/>
          </p:cNvSpPr>
          <p:nvPr>
            <p:ph type="body" idx="5"/>
          </p:nvPr>
        </p:nvSpPr>
        <p:spPr>
          <a:xfrm>
            <a:off x="259200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75"/>
          <p:cNvSpPr txBox="1">
            <a:spLocks noGrp="1"/>
          </p:cNvSpPr>
          <p:nvPr>
            <p:ph type="body" idx="6"/>
          </p:nvPr>
        </p:nvSpPr>
        <p:spPr>
          <a:xfrm>
            <a:off x="433944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5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>
            <a:spLocks noGrp="1"/>
          </p:cNvSpPr>
          <p:nvPr>
            <p:ph type="subTitle" idx="1"/>
          </p:nvPr>
        </p:nvSpPr>
        <p:spPr>
          <a:xfrm>
            <a:off x="844560" y="5760"/>
            <a:ext cx="3552120" cy="52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8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8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8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8"/>
          <p:cNvSpPr txBox="1">
            <a:spLocks noGrp="1"/>
          </p:cNvSpPr>
          <p:nvPr>
            <p:ph type="body" idx="3"/>
          </p:nvPr>
        </p:nvSpPr>
        <p:spPr>
          <a:xfrm>
            <a:off x="84456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9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9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9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9"/>
          <p:cNvSpPr txBox="1">
            <a:spLocks noGrp="1"/>
          </p:cNvSpPr>
          <p:nvPr>
            <p:ph type="body" idx="3"/>
          </p:nvPr>
        </p:nvSpPr>
        <p:spPr>
          <a:xfrm>
            <a:off x="349308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0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0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0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body" idx="3"/>
          </p:nvPr>
        </p:nvSpPr>
        <p:spPr>
          <a:xfrm>
            <a:off x="844560" y="33073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 rot="10800000">
            <a:off x="9144001" y="4433400"/>
            <a:ext cx="9143640" cy="276120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9"/>
          <p:cNvSpPr/>
          <p:nvPr/>
        </p:nvSpPr>
        <p:spPr>
          <a:xfrm flipH="1">
            <a:off x="-719" y="0"/>
            <a:ext cx="9143640" cy="415656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9"/>
          <p:cNvSpPr txBox="1">
            <a:spLocks noGrp="1"/>
          </p:cNvSpPr>
          <p:nvPr>
            <p:ph type="title"/>
          </p:nvPr>
        </p:nvSpPr>
        <p:spPr>
          <a:xfrm>
            <a:off x="685800" y="2525400"/>
            <a:ext cx="5309280" cy="115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/>
          <p:nvPr/>
        </p:nvSpPr>
        <p:spPr>
          <a:xfrm flipH="1">
            <a:off x="-720" y="0"/>
            <a:ext cx="669240" cy="5143320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1"/>
          <p:cNvSpPr/>
          <p:nvPr/>
        </p:nvSpPr>
        <p:spPr>
          <a:xfrm flipH="1">
            <a:off x="-720" y="0"/>
            <a:ext cx="669240" cy="113976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1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516852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66924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3"/>
          <p:cNvSpPr/>
          <p:nvPr/>
        </p:nvSpPr>
        <p:spPr>
          <a:xfrm flipH="1">
            <a:off x="-720" y="0"/>
            <a:ext cx="669240" cy="5143320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3"/>
          <p:cNvSpPr/>
          <p:nvPr/>
        </p:nvSpPr>
        <p:spPr>
          <a:xfrm flipH="1">
            <a:off x="-720" y="0"/>
            <a:ext cx="669240" cy="113976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3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33"/>
          <p:cNvSpPr txBox="1">
            <a:spLocks noGrp="1"/>
          </p:cNvSpPr>
          <p:nvPr>
            <p:ph type="body" idx="1"/>
          </p:nvPr>
        </p:nvSpPr>
        <p:spPr>
          <a:xfrm>
            <a:off x="844560" y="1534320"/>
            <a:ext cx="2804400" cy="332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33"/>
          <p:cNvSpPr txBox="1">
            <a:spLocks noGrp="1"/>
          </p:cNvSpPr>
          <p:nvPr>
            <p:ph type="body" idx="2"/>
          </p:nvPr>
        </p:nvSpPr>
        <p:spPr>
          <a:xfrm>
            <a:off x="3818160" y="1534320"/>
            <a:ext cx="2804400" cy="332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3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66924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 txBox="1"/>
          <p:nvPr/>
        </p:nvSpPr>
        <p:spPr>
          <a:xfrm>
            <a:off x="360000" y="1080000"/>
            <a:ext cx="8312400" cy="26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CO" sz="5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Proyecto Dauruxü</a:t>
            </a:r>
            <a:r>
              <a:rPr lang="es-CO" sz="48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Reunión de seguimiento - Semana 2, 30 de enero de 2020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1"/>
          <p:cNvGrpSpPr/>
          <p:nvPr/>
        </p:nvGrpSpPr>
        <p:grpSpPr>
          <a:xfrm>
            <a:off x="7377120" y="1317240"/>
            <a:ext cx="433440" cy="433440"/>
            <a:chOff x="7377120" y="1317240"/>
            <a:chExt cx="433440" cy="433440"/>
          </a:xfrm>
        </p:grpSpPr>
        <p:sp>
          <p:nvSpPr>
            <p:cNvPr id="174" name="Google Shape;174;p1"/>
            <p:cNvSpPr/>
            <p:nvPr/>
          </p:nvSpPr>
          <p:spPr>
            <a:xfrm>
              <a:off x="7377120" y="1317240"/>
              <a:ext cx="433440" cy="433440"/>
            </a:xfrm>
            <a:prstGeom prst="ellipse">
              <a:avLst/>
            </a:prstGeom>
            <a:solidFill>
              <a:srgbClr val="0DB7C4">
                <a:alpha val="3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7489800" y="1429920"/>
              <a:ext cx="207720" cy="207720"/>
            </a:xfrm>
            <a:prstGeom prst="ellipse">
              <a:avLst/>
            </a:prstGeom>
            <a:solidFill>
              <a:srgbClr val="0DB7C4">
                <a:alpha val="3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7538760" y="1478880"/>
              <a:ext cx="109800" cy="1098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1"/>
          <p:cNvPicPr preferRelativeResize="0"/>
          <p:nvPr/>
        </p:nvPicPr>
        <p:blipFill rotWithShape="1">
          <a:blip r:embed="rId3">
            <a:alphaModFix/>
          </a:blip>
          <a:srcRect l="19630" t="69141" r="23117" b="9129"/>
          <a:stretch/>
        </p:blipFill>
        <p:spPr>
          <a:xfrm>
            <a:off x="388080" y="117000"/>
            <a:ext cx="2185920" cy="82944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"/>
          <p:cNvSpPr/>
          <p:nvPr/>
        </p:nvSpPr>
        <p:spPr>
          <a:xfrm>
            <a:off x="6498720" y="4356720"/>
            <a:ext cx="2393280" cy="50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Presentado por: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O" sz="16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Ronald Rodríguez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0" y="5120640"/>
            <a:ext cx="9143640" cy="4536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0" y="5000040"/>
            <a:ext cx="9143640" cy="2844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0" y="5051160"/>
            <a:ext cx="9143640" cy="3924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4428000" y="4394880"/>
            <a:ext cx="2088000" cy="50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Director: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O" sz="16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Enrique González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396000" y="3882240"/>
            <a:ext cx="7524000" cy="25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Dauruxü significa vigilante en el idioma ticuna. Diccionario bilingüe español-ticuna [DTILV, 2016]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241200" y="4318560"/>
            <a:ext cx="4062960" cy="59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Proyecto de grado: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Maestría en Ingeniería de Sistemas y Computación.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Maestría en Analítica para la inteligencia de negocios.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6b8839a98_0_51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10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g76b8839a98_0_51"/>
          <p:cNvSpPr/>
          <p:nvPr/>
        </p:nvSpPr>
        <p:spPr>
          <a:xfrm>
            <a:off x="844550" y="81925"/>
            <a:ext cx="74850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Extracción de potenciales</a:t>
            </a:r>
            <a:endParaRPr sz="3200" b="0" i="0" u="none" strike="noStrike" cap="non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239" name="Google Shape;239;g76b8839a98_0_51"/>
          <p:cNvGraphicFramePr/>
          <p:nvPr>
            <p:extLst>
              <p:ext uri="{D42A27DB-BD31-4B8C-83A1-F6EECF244321}">
                <p14:modId xmlns:p14="http://schemas.microsoft.com/office/powerpoint/2010/main" val="336724837"/>
              </p:ext>
            </p:extLst>
          </p:nvPr>
        </p:nvGraphicFramePr>
        <p:xfrm>
          <a:off x="967550" y="803294"/>
          <a:ext cx="7912125" cy="4254200"/>
        </p:xfrm>
        <a:graphic>
          <a:graphicData uri="http://schemas.openxmlformats.org/drawingml/2006/table">
            <a:tbl>
              <a:tblPr>
                <a:noFill/>
                <a:tableStyleId>{BF69FE99-D6D2-4CDF-9BA6-CA1FA7B4683F}</a:tableStyleId>
              </a:tblPr>
              <a:tblGrid>
                <a:gridCol w="282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0000FF"/>
                          </a:solidFill>
                        </a:rPr>
                        <a:t>Perceived Scale Test (PSS) Cohen, </a:t>
                      </a:r>
                      <a:r>
                        <a:rPr lang="en-US" sz="1000" dirty="0" err="1">
                          <a:solidFill>
                            <a:srgbClr val="0000FF"/>
                          </a:solidFill>
                        </a:rPr>
                        <a:t>Kamarck</a:t>
                      </a:r>
                      <a:r>
                        <a:rPr lang="en-US" sz="1000" dirty="0">
                          <a:solidFill>
                            <a:srgbClr val="0000FF"/>
                          </a:solidFill>
                        </a:rPr>
                        <a:t> and </a:t>
                      </a:r>
                      <a:r>
                        <a:rPr lang="en-US" sz="1000" dirty="0" err="1">
                          <a:solidFill>
                            <a:srgbClr val="0000FF"/>
                          </a:solidFill>
                        </a:rPr>
                        <a:t>Mermelstein</a:t>
                      </a:r>
                      <a:endParaRPr sz="600"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ES" sz="1000" dirty="0"/>
                        <a:t>Medición de la percepción del estrés (1 pregunta)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  <a:sym typeface="Arial"/>
                        </a:rPr>
                        <a:t>Ryff</a:t>
                      </a:r>
                      <a:r>
                        <a:rPr lang="en-US" sz="1000" b="0" i="0" u="none" strike="noStrike" cap="none" dirty="0">
                          <a:solidFill>
                            <a:srgbClr val="0000FF"/>
                          </a:solidFill>
                          <a:latin typeface="Arial"/>
                          <a:cs typeface="Arial"/>
                          <a:sym typeface="Arial"/>
                        </a:rPr>
                        <a:t> Scales of Psychological Well-being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s-ES" sz="1000" dirty="0">
                          <a:solidFill>
                            <a:schemeClr val="dk1"/>
                          </a:solidFill>
                        </a:rPr>
                        <a:t>Test de autovaloración (Sin preguntas)</a:t>
                      </a:r>
                      <a:endParaRPr lang="es-CO"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rgbClr val="0000FF"/>
                          </a:solidFill>
                          <a:latin typeface="Arial"/>
                          <a:cs typeface="Arial"/>
                          <a:sym typeface="Arial"/>
                        </a:rPr>
                        <a:t>Depression, anxiety and stress scale (DASS21)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s-ES" sz="1000" dirty="0">
                          <a:solidFill>
                            <a:schemeClr val="dk1"/>
                          </a:solidFill>
                        </a:rPr>
                        <a:t>Test de autovaloración de síntomas físicos (5 Preguntas)</a:t>
                      </a:r>
                      <a:endParaRPr lang="es-CO"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b="0" i="0" u="none" strike="noStrike" cap="none" dirty="0" err="1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r>
                        <a:rPr lang="es-CO" sz="1000" b="0" i="0" u="none" strike="noStrike" cap="none" dirty="0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CO" sz="1000" b="0" i="0" u="none" strike="noStrike" cap="none" dirty="0" err="1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Three</a:t>
                      </a:r>
                      <a:r>
                        <a:rPr lang="es-CO" sz="1000" b="0" i="0" u="none" strike="noStrike" cap="none" dirty="0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-Factor </a:t>
                      </a:r>
                      <a:r>
                        <a:rPr lang="es-CO" sz="1000" b="0" i="0" u="none" strike="noStrike" cap="none" dirty="0" err="1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Eating</a:t>
                      </a:r>
                      <a:r>
                        <a:rPr lang="es-CO" sz="1000" b="0" i="0" u="none" strike="noStrike" cap="none" dirty="0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CO" sz="1000" b="0" i="0" u="none" strike="noStrike" cap="none" dirty="0" err="1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Questionnaire</a:t>
                      </a:r>
                      <a:endParaRPr sz="1000" b="0" i="0" u="none" strike="noStrike" cap="none" dirty="0">
                        <a:solidFill>
                          <a:srgbClr val="0000FF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s-ES" sz="1000" dirty="0">
                          <a:solidFill>
                            <a:schemeClr val="dk1"/>
                          </a:solidFill>
                        </a:rPr>
                        <a:t>Cuestionario de tres factores de ingesta (5 preguntas)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0000FF"/>
                          </a:solidFill>
                        </a:rPr>
                        <a:t>the Kessler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0000FF"/>
                          </a:solidFill>
                        </a:rPr>
                        <a:t>Psychological Distress Scale (K10)</a:t>
                      </a:r>
                      <a:endParaRPr sz="1000"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921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●"/>
                        <a:tabLst/>
                        <a:defRPr/>
                      </a:pPr>
                      <a:r>
                        <a:rPr lang="es-ES" sz="1000" dirty="0"/>
                        <a:t>Destinado a producir una medida global de angustia basada en preguntas sobre ansiedad y síntomas depresivos (3 preguntas)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endParaRPr lang="es-CO"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Pittsburgh Sleep Quality Index (PSQI)</a:t>
                      </a:r>
                      <a:endParaRPr sz="1000" b="0" i="0" u="none" strike="noStrike" cap="none" dirty="0">
                        <a:solidFill>
                          <a:srgbClr val="0000FF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s-E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Destinado a medir los hábitos de sueño (1 Pregunta)</a:t>
                      </a:r>
                      <a:endParaRPr lang="es-CO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00">
                <a:tc>
                  <a:txBody>
                    <a:bodyPr/>
                    <a:lstStyle/>
                    <a:p>
                      <a:r>
                        <a:rPr lang="es-CO" sz="1000" b="0" i="0" u="none" strike="noStrike" cap="none" dirty="0" err="1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Survey</a:t>
                      </a:r>
                      <a:r>
                        <a:rPr lang="es-CO" sz="1000" b="0" i="0" u="none" strike="noStrike" cap="none" dirty="0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CO" sz="1000" b="0" i="0" u="none" strike="noStrike" cap="none" dirty="0" err="1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</a:t>
                      </a:r>
                      <a:r>
                        <a:rPr lang="es-CO" sz="1000" b="0" i="0" u="none" strike="noStrike" cap="none" dirty="0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personal a social </a:t>
                      </a:r>
                      <a:r>
                        <a:rPr lang="es-CO" sz="1000" b="0" i="0" u="none" strike="noStrike" cap="none" dirty="0" err="1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development</a:t>
                      </a:r>
                      <a:endParaRPr sz="1000" b="0" i="0" u="none" strike="noStrike" cap="none" dirty="0">
                        <a:solidFill>
                          <a:srgbClr val="0000FF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s-ES" sz="1000" dirty="0">
                          <a:solidFill>
                            <a:srgbClr val="FF0000"/>
                          </a:solidFill>
                        </a:rPr>
                        <a:t>Medir frecuencias de consumo de tabaco, alcohol y síntomas psicológicos (5 Preguntas)</a:t>
                      </a:r>
                      <a:endParaRPr lang="es-CO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291424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7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de200d611_0_80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11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g7de200d611_0_80"/>
          <p:cNvSpPr/>
          <p:nvPr/>
        </p:nvSpPr>
        <p:spPr>
          <a:xfrm>
            <a:off x="844550" y="81925"/>
            <a:ext cx="74850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Extracción de potenciales</a:t>
            </a:r>
            <a:endParaRPr sz="3200" b="0" i="0" u="none" strike="noStrike" cap="non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246" name="Google Shape;246;g7de200d611_0_80"/>
          <p:cNvGraphicFramePr/>
          <p:nvPr/>
        </p:nvGraphicFramePr>
        <p:xfrm>
          <a:off x="967550" y="762950"/>
          <a:ext cx="7912125" cy="4027125"/>
        </p:xfrm>
        <a:graphic>
          <a:graphicData uri="http://schemas.openxmlformats.org/drawingml/2006/table">
            <a:tbl>
              <a:tblPr>
                <a:noFill/>
                <a:tableStyleId>{BF69FE99-D6D2-4CDF-9BA6-CA1FA7B4683F}</a:tableStyleId>
              </a:tblPr>
              <a:tblGrid>
                <a:gridCol w="282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>
                          <a:solidFill>
                            <a:srgbClr val="6AA84F"/>
                          </a:solidFill>
                        </a:rPr>
                        <a:t>Cuestionario Psicosocial de Copenhague </a:t>
                      </a:r>
                      <a:endParaRPr sz="1000" dirty="0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Cuestionario de Evaluación de Riesgos Psicosociales creado por el Instituto Navarro de Salud Laboral en España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Quality of Employment Surveys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Hospital Anxiety and Depression Scale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Short-form Supportive Care Needs Survey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Hipòtesis de la tensiòn del trabajo Karasek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05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de200d611_0_80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12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g7de200d611_0_80"/>
          <p:cNvSpPr/>
          <p:nvPr/>
        </p:nvSpPr>
        <p:spPr>
          <a:xfrm>
            <a:off x="844550" y="81925"/>
            <a:ext cx="74850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Extracción de potenciales</a:t>
            </a:r>
            <a:endParaRPr sz="3200" b="0" i="0" u="none" strike="noStrike" cap="non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246" name="Google Shape;246;g7de200d611_0_80"/>
          <p:cNvGraphicFramePr/>
          <p:nvPr/>
        </p:nvGraphicFramePr>
        <p:xfrm>
          <a:off x="967550" y="762950"/>
          <a:ext cx="7912125" cy="4027125"/>
        </p:xfrm>
        <a:graphic>
          <a:graphicData uri="http://schemas.openxmlformats.org/drawingml/2006/table">
            <a:tbl>
              <a:tblPr>
                <a:noFill/>
                <a:tableStyleId>{BF69FE99-D6D2-4CDF-9BA6-CA1FA7B4683F}</a:tableStyleId>
              </a:tblPr>
              <a:tblGrid>
                <a:gridCol w="282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Cuestionario Psicosocial de Copenhague 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Cuestionario de Evaluación de Riesgos Psicosociales creado por el Instituto Navarro de Salud Laboral en España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Quality of Employment Surveys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Hospital Anxiety and Depression Scale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Short-form Supportive Care Needs Survey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Hipòtesis de la tensiòn del trabajo Karasek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de200d611_0_86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13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g7de200d611_0_86"/>
          <p:cNvSpPr/>
          <p:nvPr/>
        </p:nvSpPr>
        <p:spPr>
          <a:xfrm>
            <a:off x="844550" y="81925"/>
            <a:ext cx="74850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Extracción de potenciales</a:t>
            </a:r>
            <a:endParaRPr sz="3200" b="0" i="0" u="none" strike="noStrike" cap="non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253" name="Google Shape;253;g7de200d611_0_86"/>
          <p:cNvGraphicFramePr/>
          <p:nvPr/>
        </p:nvGraphicFramePr>
        <p:xfrm>
          <a:off x="967550" y="991550"/>
          <a:ext cx="7912125" cy="3360100"/>
        </p:xfrm>
        <a:graphic>
          <a:graphicData uri="http://schemas.openxmlformats.org/drawingml/2006/table">
            <a:tbl>
              <a:tblPr>
                <a:noFill/>
                <a:tableStyleId>{BF69FE99-D6D2-4CDF-9BA6-CA1FA7B4683F}</a:tableStyleId>
              </a:tblPr>
              <a:tblGrid>
                <a:gridCol w="282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Cuestionario de Factores Psicosociales en el trabajo [CFP] [Octubre 2010]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Villalobos G. (2010).. Estudio para el diseño de una batería de instrumentos para la evaluación de factores psicosociales: Colombia: Pontificia Universidad Javeriana, Ministerio de la Protección Social.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Cuestionario sobre tipo circadiano (NTP 502 INSHT, 1998)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Escala de locus de control sobre trabajo a turnos (NTP 502 INSHT, 1998)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Cuestionario de estres laboral (INSHT,2001)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Cuestionario breve de burnout (1997 Moreno-Jimenez, Bustos,Matallana y Miralles)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de200d611_0_92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14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g7de200d611_0_92"/>
          <p:cNvSpPr/>
          <p:nvPr/>
        </p:nvSpPr>
        <p:spPr>
          <a:xfrm>
            <a:off x="844550" y="81925"/>
            <a:ext cx="74850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Extracción de potenciales</a:t>
            </a:r>
            <a:endParaRPr sz="3200" b="0" i="0" u="none" strike="noStrike" cap="non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260" name="Google Shape;260;g7de200d611_0_92"/>
          <p:cNvGraphicFramePr/>
          <p:nvPr/>
        </p:nvGraphicFramePr>
        <p:xfrm>
          <a:off x="967550" y="762950"/>
          <a:ext cx="7912125" cy="4185910"/>
        </p:xfrm>
        <a:graphic>
          <a:graphicData uri="http://schemas.openxmlformats.org/drawingml/2006/table">
            <a:tbl>
              <a:tblPr>
                <a:noFill/>
                <a:tableStyleId>{BF69FE99-D6D2-4CDF-9BA6-CA1FA7B4683F}</a:tableStyleId>
              </a:tblPr>
              <a:tblGrid>
                <a:gridCol w="282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Escala de efectos psiquicos de burnout(Garcia Izquierdo Y Velandrino, 1992)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Work Addiction Risk Test (WART) (Robinson, 1999)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Maslach Burnout Inventory – General Survey (MBI-GS) [3]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NEO Five-Factor Inventory [38]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Beck’s Depression Inventory [39–41]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El cuestionario “FPSICO” (INSHT, 1997)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El Cuestionario de Bienestar Laboral General (Blanch, Sahagún, Cantera y Cervantes, 2010)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de200d611_0_98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15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g7de200d611_0_98"/>
          <p:cNvSpPr/>
          <p:nvPr/>
        </p:nvSpPr>
        <p:spPr>
          <a:xfrm>
            <a:off x="844550" y="81925"/>
            <a:ext cx="74850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Extracción de potenciales</a:t>
            </a:r>
            <a:endParaRPr sz="3200" b="0" i="0" u="none" strike="noStrike" cap="non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267" name="Google Shape;267;g7de200d611_0_98"/>
          <p:cNvGraphicFramePr/>
          <p:nvPr/>
        </p:nvGraphicFramePr>
        <p:xfrm>
          <a:off x="967550" y="991550"/>
          <a:ext cx="7912125" cy="2519410"/>
        </p:xfrm>
        <a:graphic>
          <a:graphicData uri="http://schemas.openxmlformats.org/drawingml/2006/table">
            <a:tbl>
              <a:tblPr>
                <a:noFill/>
                <a:tableStyleId>{BF69FE99-D6D2-4CDF-9BA6-CA1FA7B4683F}</a:tableStyleId>
              </a:tblPr>
              <a:tblGrid>
                <a:gridCol w="282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Beck Depression Inventory (BDI)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Work Addiction Risk Test (WART) (Robinson, 1999)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International Neuropsychiatric Interview Japanese version (MINI)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The Psychosocial Risk Scale (PRS).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3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16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123"/>
          <p:cNvSpPr txBox="1"/>
          <p:nvPr/>
        </p:nvSpPr>
        <p:spPr>
          <a:xfrm>
            <a:off x="1000623" y="869600"/>
            <a:ext cx="7485000" cy="27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9080" marR="0" lvl="0" indent="-4572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Arial"/>
              <a:buAutoNum type="arabicPeriod"/>
            </a:pPr>
            <a:r>
              <a:rPr lang="es-CO"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Finalizar extracción de aspectos potenciales para la detección a través de video.</a:t>
            </a:r>
            <a:endParaRPr sz="24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559080" marR="0" lvl="0" indent="-4572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AutoNum type="arabicPeriod"/>
            </a:pPr>
            <a:r>
              <a:rPr lang="es-CO"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Realizar correciones de objetivos.</a:t>
            </a:r>
            <a:endParaRPr sz="24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55908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AutoNum type="arabicPeriod"/>
            </a:pPr>
            <a:r>
              <a:rPr lang="es-CO"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Establecer reunión con expertos en FRPO</a:t>
            </a:r>
            <a:endParaRPr sz="24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4" name="Google Shape;274;p123"/>
          <p:cNvSpPr/>
          <p:nvPr/>
        </p:nvSpPr>
        <p:spPr>
          <a:xfrm>
            <a:off x="844560" y="5760"/>
            <a:ext cx="7485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Propuesta - Siguientes pasos…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"/>
          <p:cNvGrpSpPr/>
          <p:nvPr/>
        </p:nvGrpSpPr>
        <p:grpSpPr>
          <a:xfrm>
            <a:off x="4253760" y="1308960"/>
            <a:ext cx="4575240" cy="402840"/>
            <a:chOff x="4253760" y="1308960"/>
            <a:chExt cx="4575240" cy="402840"/>
          </a:xfrm>
        </p:grpSpPr>
        <p:cxnSp>
          <p:nvCxnSpPr>
            <p:cNvPr id="190" name="Google Shape;190;p2"/>
            <p:cNvCxnSpPr/>
            <p:nvPr/>
          </p:nvCxnSpPr>
          <p:spPr>
            <a:xfrm flipH="1">
              <a:off x="4253760" y="1510200"/>
              <a:ext cx="444240" cy="360"/>
            </a:xfrm>
            <a:prstGeom prst="straightConnector1">
              <a:avLst/>
            </a:prstGeom>
            <a:noFill/>
            <a:ln w="9525" cap="flat" cmpd="sng">
              <a:solidFill>
                <a:srgbClr val="0DB7C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1" name="Google Shape;191;p2"/>
            <p:cNvSpPr/>
            <p:nvPr/>
          </p:nvSpPr>
          <p:spPr>
            <a:xfrm flipH="1">
              <a:off x="4697280" y="1308960"/>
              <a:ext cx="4131720" cy="402840"/>
            </a:xfrm>
            <a:prstGeom prst="roundRect">
              <a:avLst>
                <a:gd name="adj" fmla="val 50000"/>
              </a:avLst>
            </a:prstGeom>
            <a:noFill/>
            <a:ln w="38150" cap="flat" cmpd="sng">
              <a:solidFill>
                <a:srgbClr val="0DB7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Relación de documentos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2"/>
          <p:cNvSpPr txBox="1"/>
          <p:nvPr/>
        </p:nvSpPr>
        <p:spPr>
          <a:xfrm>
            <a:off x="0" y="0"/>
            <a:ext cx="66924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2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600" y="1140120"/>
            <a:ext cx="3369600" cy="40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"/>
          <p:cNvSpPr txBox="1"/>
          <p:nvPr/>
        </p:nvSpPr>
        <p:spPr>
          <a:xfrm>
            <a:off x="844560" y="5760"/>
            <a:ext cx="286920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Tabla de Contenido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2"/>
          <p:cNvCxnSpPr/>
          <p:nvPr/>
        </p:nvCxnSpPr>
        <p:spPr>
          <a:xfrm rot="10800000">
            <a:off x="4257720" y="1500120"/>
            <a:ext cx="7560" cy="3150720"/>
          </a:xfrm>
          <a:prstGeom prst="straightConnector1">
            <a:avLst/>
          </a:prstGeom>
          <a:noFill/>
          <a:ln w="9525" cap="flat" cmpd="sng">
            <a:solidFill>
              <a:srgbClr val="0DB7C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6" name="Google Shape;196;p2"/>
          <p:cNvSpPr/>
          <p:nvPr/>
        </p:nvSpPr>
        <p:spPr>
          <a:xfrm rot="10800000">
            <a:off x="4155542" y="1415252"/>
            <a:ext cx="209400" cy="200400"/>
          </a:xfrm>
          <a:prstGeom prst="ellipse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"/>
          <p:cNvSpPr/>
          <p:nvPr/>
        </p:nvSpPr>
        <p:spPr>
          <a:xfrm rot="10800000">
            <a:off x="4157342" y="2391513"/>
            <a:ext cx="209400" cy="200400"/>
          </a:xfrm>
          <a:prstGeom prst="ellipse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2"/>
          <p:cNvGrpSpPr/>
          <p:nvPr/>
        </p:nvGrpSpPr>
        <p:grpSpPr>
          <a:xfrm>
            <a:off x="4286520" y="2283414"/>
            <a:ext cx="4551840" cy="402840"/>
            <a:chOff x="4286520" y="3319560"/>
            <a:chExt cx="4551840" cy="402840"/>
          </a:xfrm>
        </p:grpSpPr>
        <p:cxnSp>
          <p:nvCxnSpPr>
            <p:cNvPr id="199" name="Google Shape;199;p2"/>
            <p:cNvCxnSpPr/>
            <p:nvPr/>
          </p:nvCxnSpPr>
          <p:spPr>
            <a:xfrm flipH="1">
              <a:off x="4286520" y="3521160"/>
              <a:ext cx="442080" cy="360"/>
            </a:xfrm>
            <a:prstGeom prst="straightConnector1">
              <a:avLst/>
            </a:prstGeom>
            <a:noFill/>
            <a:ln w="9525" cap="flat" cmpd="sng">
              <a:solidFill>
                <a:srgbClr val="0DB7C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0" name="Google Shape;200;p2"/>
            <p:cNvSpPr/>
            <p:nvPr/>
          </p:nvSpPr>
          <p:spPr>
            <a:xfrm flipH="1">
              <a:off x="4728240" y="3319560"/>
              <a:ext cx="4110120" cy="402840"/>
            </a:xfrm>
            <a:prstGeom prst="roundRect">
              <a:avLst>
                <a:gd name="adj" fmla="val 50000"/>
              </a:avLst>
            </a:prstGeom>
            <a:noFill/>
            <a:ln w="38150" cap="flat" cmpd="sng">
              <a:solidFill>
                <a:srgbClr val="0DB7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Siguientes pasos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2"/>
          <p:cNvGrpSpPr/>
          <p:nvPr/>
        </p:nvGrpSpPr>
        <p:grpSpPr>
          <a:xfrm>
            <a:off x="4276440" y="1799280"/>
            <a:ext cx="4551840" cy="402840"/>
            <a:chOff x="4276440" y="1799280"/>
            <a:chExt cx="4551840" cy="402840"/>
          </a:xfrm>
        </p:grpSpPr>
        <p:cxnSp>
          <p:nvCxnSpPr>
            <p:cNvPr id="202" name="Google Shape;202;p2"/>
            <p:cNvCxnSpPr/>
            <p:nvPr/>
          </p:nvCxnSpPr>
          <p:spPr>
            <a:xfrm flipH="1">
              <a:off x="4276440" y="2000520"/>
              <a:ext cx="442080" cy="360"/>
            </a:xfrm>
            <a:prstGeom prst="straightConnector1">
              <a:avLst/>
            </a:prstGeom>
            <a:noFill/>
            <a:ln w="9525" cap="flat" cmpd="sng">
              <a:solidFill>
                <a:srgbClr val="0DB7C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3" name="Google Shape;203;p2"/>
            <p:cNvSpPr/>
            <p:nvPr/>
          </p:nvSpPr>
          <p:spPr>
            <a:xfrm flipH="1">
              <a:off x="4718160" y="1799280"/>
              <a:ext cx="4110120" cy="402840"/>
            </a:xfrm>
            <a:prstGeom prst="roundRect">
              <a:avLst>
                <a:gd name="adj" fmla="val 50000"/>
              </a:avLst>
            </a:prstGeom>
            <a:noFill/>
            <a:ln w="38150" cap="flat" cmpd="sng">
              <a:solidFill>
                <a:srgbClr val="0DB7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Extracción de potenciales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2"/>
          <p:cNvSpPr/>
          <p:nvPr/>
        </p:nvSpPr>
        <p:spPr>
          <a:xfrm rot="10800000">
            <a:off x="4158769" y="1896939"/>
            <a:ext cx="209400" cy="200400"/>
          </a:xfrm>
          <a:prstGeom prst="ellipse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6b8839a98_0_0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3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1" name="Google Shape;211;g76b8839a98_0_0"/>
          <p:cNvGraphicFramePr/>
          <p:nvPr/>
        </p:nvGraphicFramePr>
        <p:xfrm>
          <a:off x="967550" y="1215900"/>
          <a:ext cx="7912125" cy="3230850"/>
        </p:xfrm>
        <a:graphic>
          <a:graphicData uri="http://schemas.openxmlformats.org/drawingml/2006/table">
            <a:tbl>
              <a:tblPr>
                <a:noFill/>
                <a:tableStyleId>{BF69FE99-D6D2-4CDF-9BA6-CA1FA7B4683F}</a:tableStyleId>
              </a:tblPr>
              <a:tblGrid>
                <a:gridCol w="266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Víctor H. Charria O, Kewy V. Sarsosa P,Felipe Arenas O. </a:t>
                      </a:r>
                      <a:r>
                        <a:rPr lang="es-CO" sz="1000" b="1">
                          <a:solidFill>
                            <a:schemeClr val="dk1"/>
                          </a:solidFill>
                        </a:rPr>
                        <a:t>Factores de riesgo psicosocial laboral: métodos 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b="1">
                          <a:solidFill>
                            <a:schemeClr val="dk1"/>
                          </a:solidFill>
                        </a:rPr>
                        <a:t>instrumentos de evaluación</a:t>
                      </a: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. 2011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FF0000"/>
                          </a:solidFill>
                        </a:rPr>
                        <a:t>Questionnaire for the Fifth European Survey on Working Conditions [43]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Cuestionario Encuesta de Calidad de Vida en el trabajo, aplicado en España por el Ministerio de Trabajo e Inmigración [44]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FF0000"/>
                          </a:solidFill>
                        </a:rPr>
                        <a:t>Apreciación del Estrés EAE [45], 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Cuestionario para la Evaluación del Estrés, que hace parte de la batería para la evaluación de factores de riesgo psicosocial publicada por el Ministerio de la Protección Social en Colombia [46].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Maslach Burnout Inventory [47]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Escala de Desgaste Ocupacional [48]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Utrecht Work Engagement Scale, que evalúa la experiencia de engagement y bienestar [49]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Inventario de violencia y acoso psicológico en el trabajo[50]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FF0000"/>
                          </a:solidFill>
                        </a:rPr>
                        <a:t>Cuestionario para la Vigilancia de la Violencia Laboral[51].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FF0000"/>
                          </a:solidFill>
                        </a:rPr>
                        <a:t>Modelo Demanda – Control [52, 53]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FF0000"/>
                          </a:solidFill>
                        </a:rPr>
                        <a:t>Esfuerzo – Recompensa [54-56].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FF0000"/>
                          </a:solidFill>
                        </a:rPr>
                        <a:t>Job Content Questionnaire (JCQ) [57].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FF0000"/>
                          </a:solidFill>
                        </a:rPr>
                        <a:t>Cuestionario de Desequilibrio Esfuerzo-Recompensa</a:t>
                      </a:r>
                      <a:endParaRPr sz="3200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Cuestionario Psicosocial de Copenhague (CoPsoQ) [62, 63]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Cuestionario de Evaluación de Riesgos Psicosociales creado por el Instituto Navarro de Salud Laboral en España [67]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Google Shape;224;g7de200d611_0_43">
            <a:extLst>
              <a:ext uri="{FF2B5EF4-FFF2-40B4-BE49-F238E27FC236}">
                <a16:creationId xmlns:a16="http://schemas.microsoft.com/office/drawing/2014/main" id="{76D02262-BC46-4D1F-82BE-09E5C5E330C6}"/>
              </a:ext>
            </a:extLst>
          </p:cNvPr>
          <p:cNvSpPr/>
          <p:nvPr/>
        </p:nvSpPr>
        <p:spPr>
          <a:xfrm>
            <a:off x="844560" y="81960"/>
            <a:ext cx="7485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dirty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Relación de documentos - Laboral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de200d611_0_21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4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8" name="Google Shape;218;g7de200d611_0_21"/>
          <p:cNvGraphicFramePr/>
          <p:nvPr/>
        </p:nvGraphicFramePr>
        <p:xfrm>
          <a:off x="967550" y="762950"/>
          <a:ext cx="7912125" cy="3870840"/>
        </p:xfrm>
        <a:graphic>
          <a:graphicData uri="http://schemas.openxmlformats.org/drawingml/2006/table">
            <a:tbl>
              <a:tblPr>
                <a:noFill/>
                <a:tableStyleId>{BF69FE99-D6D2-4CDF-9BA6-CA1FA7B4683F}</a:tableStyleId>
              </a:tblPr>
              <a:tblGrid>
                <a:gridCol w="276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Hilde Mausner-Dorsch, William W. Eaton. </a:t>
                      </a:r>
                      <a:r>
                        <a:rPr lang="es-CO" sz="1000" b="1">
                          <a:solidFill>
                            <a:schemeClr val="dk1"/>
                          </a:solidFill>
                        </a:rPr>
                        <a:t>Psychosocial Work Environment and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b="1">
                          <a:solidFill>
                            <a:schemeClr val="dk1"/>
                          </a:solidFill>
                        </a:rPr>
                        <a:t>Depression: Epidemiologic Assessment of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b="1">
                          <a:solidFill>
                            <a:schemeClr val="dk1"/>
                          </a:solidFill>
                        </a:rPr>
                        <a:t>the Demand–Control Model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. 2000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Quality of Employment Surveys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Allison Boyes, Sallie Newell, Afaf Girgis. </a:t>
                      </a:r>
                      <a:r>
                        <a:rPr lang="es-CO" sz="1000" b="1">
                          <a:solidFill>
                            <a:schemeClr val="dk1"/>
                          </a:solidFill>
                        </a:rPr>
                        <a:t>Rapid assessment of psychosocial well-being: Are computers the way forward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000" b="1">
                          <a:solidFill>
                            <a:schemeClr val="dk1"/>
                          </a:solidFill>
                        </a:rPr>
                        <a:t>in a clinical setting?</a:t>
                      </a: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. 2001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Hospital Anxiety and Depression Scale[15]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Short-form Supportive Care Needs Survey [16] 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Mariela Rodríguez. </a:t>
                      </a:r>
                      <a:r>
                        <a:rPr lang="es-CO" sz="1000" b="1">
                          <a:solidFill>
                            <a:schemeClr val="dk1"/>
                          </a:solidFill>
                        </a:rPr>
                        <a:t>Factores de riesgo laboral ¿Nuevos tiempos nuevos riesgos?</a:t>
                      </a: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.2009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Hipòtesis de la tensiòn del trabajo Karasek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Abello Bolivar Angela, Lozano Torres Deisy.</a:t>
                      </a:r>
                      <a:r>
                        <a:rPr lang="es-CO" sz="1000" b="1">
                          <a:solidFill>
                            <a:schemeClr val="dk1"/>
                          </a:solidFill>
                        </a:rPr>
                        <a:t>Riesgos psicosociales y estrés relacionado al trabajo.</a:t>
                      </a: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 2005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Cuestionario de Factores Psicosociales en el trabajo [CFP] [Octubre 2010]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FF0000"/>
                          </a:solidFill>
                        </a:rPr>
                        <a:t>Espinosa, J.C. y Romero, L. (2002) Cuestionario de Factores Psicosociales en el Trabajo: Manual. Bogotá: HL BIO S.A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Villalobos G. (2010).. Estudio para el diseño de una batería de instrumentos para la evaluación de factores psicosociales: Colombia: Pontificia Universidad Javeriana, Ministerio de la Protección Social.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FF0000"/>
                          </a:solidFill>
                        </a:rPr>
                        <a:t>El Método de Evaluación de Factores Psicosociales del Instituto Nacional de Seguridad e Higiene en el Trabajo. 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Google Shape;224;g7de200d611_0_43">
            <a:extLst>
              <a:ext uri="{FF2B5EF4-FFF2-40B4-BE49-F238E27FC236}">
                <a16:creationId xmlns:a16="http://schemas.microsoft.com/office/drawing/2014/main" id="{4770F08A-370B-45DB-8B43-7FE0023AD139}"/>
              </a:ext>
            </a:extLst>
          </p:cNvPr>
          <p:cNvSpPr/>
          <p:nvPr/>
        </p:nvSpPr>
        <p:spPr>
          <a:xfrm>
            <a:off x="844560" y="81960"/>
            <a:ext cx="7485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dirty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Relación de documentos - Laboral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de200d611_0_43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5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7de200d611_0_43"/>
          <p:cNvSpPr/>
          <p:nvPr/>
        </p:nvSpPr>
        <p:spPr>
          <a:xfrm>
            <a:off x="844560" y="81960"/>
            <a:ext cx="7485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dirty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Relación de documentos - Laboral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5" name="Google Shape;225;g7de200d611_0_43"/>
          <p:cNvGraphicFramePr/>
          <p:nvPr/>
        </p:nvGraphicFramePr>
        <p:xfrm>
          <a:off x="967550" y="762950"/>
          <a:ext cx="7912125" cy="4236600"/>
        </p:xfrm>
        <a:graphic>
          <a:graphicData uri="http://schemas.openxmlformats.org/drawingml/2006/table">
            <a:tbl>
              <a:tblPr>
                <a:noFill/>
                <a:tableStyleId>{BF69FE99-D6D2-4CDF-9BA6-CA1FA7B4683F}</a:tableStyleId>
              </a:tblPr>
              <a:tblGrid>
                <a:gridCol w="282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Fernando Mansilla Izquierdo. </a:t>
                      </a:r>
                      <a:r>
                        <a:rPr lang="es-CO" sz="1000" b="1">
                          <a:solidFill>
                            <a:schemeClr val="dk1"/>
                          </a:solidFill>
                        </a:rPr>
                        <a:t>Manual de riesgos profesionales</a:t>
                      </a: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. 2015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Cuestionario sobre tipo circadiano  (NTP 502 INSHT, 1998)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Escala de locus de control sobre trabajo a turnos (NTP 502 INSHT, 1998)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FF0000"/>
                          </a:solidFill>
                        </a:rPr>
                        <a:t>Escala de carga mental (Escala de Cooper Harper, 1969)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Cuestionario de estres laboral (INSHT,2001)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BurnOut Measure (Pines y Aronson, 1988) [lista]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Cuestionario breve de burnout (1997 Moreno-Jimenez, Bustos,Matallana y Miralles)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FF0000"/>
                          </a:solidFill>
                        </a:rPr>
                        <a:t>Cuestionario "Staff Burnout scale for heath professionals" (Jones,1980)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Escala de efectos psiquicos de burnout(Garcia Izquierdo Y Velandrino, 1992)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Work Addiction Risk Test (WART) (Robinson, 1999)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Krystyna Golonka, Justyna Mojsa-Kaja mateusz blukacz, Magda Gawłowska,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and tadeusz marek.</a:t>
                      </a:r>
                      <a:r>
                        <a:rPr lang="es-CO" sz="1000" b="1">
                          <a:solidFill>
                            <a:schemeClr val="dk1"/>
                          </a:solidFill>
                        </a:rPr>
                        <a:t>Occupational Burnout and its overlapping effect with depression and anxiety</a:t>
                      </a: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.2019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Maslach Burnout Inventory – General Survey (MBI-GS) [3]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FF0000"/>
                          </a:solidFill>
                        </a:rPr>
                        <a:t>Link Burnout Questionnaire (LBQ). [6]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FF0000"/>
                          </a:solidFill>
                        </a:rPr>
                        <a:t>Areas of Worklife Survey [36,37].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FF0000"/>
                          </a:solidFill>
                        </a:rPr>
                        <a:t>State-Trait Anxiety Inventory, [42]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NEO Five-Factor Inventory [38]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Beck’s Depression Inventory [39–41]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Josep M. Blanch, Miguel Sahagún y Genís  Cervantes.</a:t>
                      </a:r>
                      <a:r>
                        <a:rPr lang="es-CO" sz="1000" b="1">
                          <a:solidFill>
                            <a:schemeClr val="dk1"/>
                          </a:solidFill>
                        </a:rPr>
                        <a:t>Estructura Factorial del Cuestionario de Condiciones de Trabajo</a:t>
                      </a: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.2020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FF0000"/>
                          </a:solidFill>
                        </a:rPr>
                        <a:t>Encuesta de Calidad de Vida en el Trabajo (MTIN, 2009)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El cuestionario “FPSICO” (INSHT, 1997)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El Cuestionario de Bienestar Laboral General (Blanch, Sahagún, Cantera y Cervantes, 2010)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Maria Luca, Salvatore Bellia, et al. Prevalence of depression and its relationship with work characteristics.2014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Beck Depression Inventory (BDI)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de200d611_0_66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6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32" name="Google Shape;232;g7de200d611_0_66"/>
          <p:cNvGraphicFramePr/>
          <p:nvPr/>
        </p:nvGraphicFramePr>
        <p:xfrm>
          <a:off x="967550" y="762950"/>
          <a:ext cx="7912125" cy="2624410"/>
        </p:xfrm>
        <a:graphic>
          <a:graphicData uri="http://schemas.openxmlformats.org/drawingml/2006/table">
            <a:tbl>
              <a:tblPr>
                <a:noFill/>
                <a:tableStyleId>{BF69FE99-D6D2-4CDF-9BA6-CA1FA7B4683F}</a:tableStyleId>
              </a:tblPr>
              <a:tblGrid>
                <a:gridCol w="282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Masaharu Maeda, Yukiko Ueda,Masato Nagai,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Senta Fujii. </a:t>
                      </a:r>
                      <a:r>
                        <a:rPr lang="es-CO" sz="1000" b="1">
                          <a:solidFill>
                            <a:schemeClr val="dk1"/>
                          </a:solidFill>
                        </a:rPr>
                        <a:t>Diagnostic interview study of the prevalence of depression among public employees engaged in long-term relief work in Fukushima.</a:t>
                      </a: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 2016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International Neuropsychiatric Interview Japanese version (MINI)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Anna Najder, Dorota merecz-kot, and aleksandra wójcik. R</a:t>
                      </a:r>
                      <a:r>
                        <a:rPr lang="es-CO" sz="1000" b="1">
                          <a:solidFill>
                            <a:schemeClr val="dk1"/>
                          </a:solidFill>
                        </a:rPr>
                        <a:t>elationships between occupational functioning and stress among radio journalists – assessment by means of the psychosocial risk scale</a:t>
                      </a: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.2015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The Psychosocial Risk Scale (PRS).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FF0000"/>
                          </a:solidFill>
                        </a:rPr>
                        <a:t>Psychosocial Risk Management Excellence Framework (PRIMA-EF) [6].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224;g7de200d611_0_43">
            <a:extLst>
              <a:ext uri="{FF2B5EF4-FFF2-40B4-BE49-F238E27FC236}">
                <a16:creationId xmlns:a16="http://schemas.microsoft.com/office/drawing/2014/main" id="{D84F365D-6BD9-49C1-8841-37832ABDBF03}"/>
              </a:ext>
            </a:extLst>
          </p:cNvPr>
          <p:cNvSpPr/>
          <p:nvPr/>
        </p:nvSpPr>
        <p:spPr>
          <a:xfrm>
            <a:off x="844560" y="81960"/>
            <a:ext cx="7485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dirty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Relación de documentos - Laboral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de200d611_0_43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7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7de200d611_0_43"/>
          <p:cNvSpPr/>
          <p:nvPr/>
        </p:nvSpPr>
        <p:spPr>
          <a:xfrm>
            <a:off x="844560" y="81960"/>
            <a:ext cx="7485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dirty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Relación de documentos – Educación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5" name="Google Shape;225;g7de200d611_0_43"/>
          <p:cNvGraphicFramePr/>
          <p:nvPr>
            <p:extLst>
              <p:ext uri="{D42A27DB-BD31-4B8C-83A1-F6EECF244321}">
                <p14:modId xmlns:p14="http://schemas.microsoft.com/office/powerpoint/2010/main" val="618082667"/>
              </p:ext>
            </p:extLst>
          </p:nvPr>
        </p:nvGraphicFramePr>
        <p:xfrm>
          <a:off x="967550" y="762950"/>
          <a:ext cx="7912125" cy="4086806"/>
        </p:xfrm>
        <a:graphic>
          <a:graphicData uri="http://schemas.openxmlformats.org/drawingml/2006/table">
            <a:tbl>
              <a:tblPr>
                <a:noFill/>
                <a:tableStyleId>{BF69FE99-D6D2-4CDF-9BA6-CA1FA7B4683F}</a:tableStyleId>
              </a:tblPr>
              <a:tblGrid>
                <a:gridCol w="282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Associations between backache and stress among undergraduate students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n-US" sz="1000" dirty="0" err="1">
                          <a:solidFill>
                            <a:srgbClr val="38761D"/>
                          </a:solidFill>
                        </a:rPr>
                        <a:t>Jessor</a:t>
                      </a:r>
                      <a:r>
                        <a:rPr lang="en-US" sz="1000" dirty="0">
                          <a:solidFill>
                            <a:srgbClr val="38761D"/>
                          </a:solidFill>
                        </a:rPr>
                        <a:t> R, </a:t>
                      </a:r>
                      <a:r>
                        <a:rPr lang="en-US" sz="1000" dirty="0" err="1">
                          <a:solidFill>
                            <a:srgbClr val="38761D"/>
                          </a:solidFill>
                        </a:rPr>
                        <a:t>Turbin</a:t>
                      </a:r>
                      <a:r>
                        <a:rPr lang="en-US" sz="1000" dirty="0">
                          <a:solidFill>
                            <a:srgbClr val="38761D"/>
                          </a:solidFill>
                        </a:rPr>
                        <a:t> MS, Costa MF. Survey of personal and social development at CU. Institute of Behavioral Sciences, University of Colorado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7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The relationship between sleep quality, stress, and academic performance among medical students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s-CO" sz="1000" b="0" i="0" u="none" strike="noStrike" cap="none" dirty="0">
                          <a:solidFill>
                            <a:srgbClr val="38761D"/>
                          </a:solidFill>
                          <a:latin typeface="Arial"/>
                          <a:cs typeface="Arial"/>
                          <a:sym typeface="Arial"/>
                        </a:rPr>
                        <a:t>Pittsburgh </a:t>
                      </a:r>
                      <a:r>
                        <a:rPr lang="es-CO" sz="1000" b="0" i="0" u="none" strike="noStrike" cap="none" dirty="0" err="1">
                          <a:solidFill>
                            <a:srgbClr val="38761D"/>
                          </a:solidFill>
                          <a:latin typeface="Arial"/>
                          <a:cs typeface="Arial"/>
                          <a:sym typeface="Arial"/>
                        </a:rPr>
                        <a:t>Sleep</a:t>
                      </a:r>
                      <a:r>
                        <a:rPr lang="es-CO" sz="1000" b="0" i="0" u="none" strike="noStrike" cap="none" dirty="0">
                          <a:solidFill>
                            <a:srgbClr val="38761D"/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CO" sz="1000" b="0" i="0" u="none" strike="noStrike" cap="none" dirty="0" err="1">
                          <a:solidFill>
                            <a:srgbClr val="38761D"/>
                          </a:solidFill>
                          <a:latin typeface="Arial"/>
                          <a:cs typeface="Arial"/>
                          <a:sym typeface="Arial"/>
                        </a:rPr>
                        <a:t>Quality</a:t>
                      </a:r>
                      <a:r>
                        <a:rPr lang="es-CO" sz="1000" b="0" i="0" u="none" strike="noStrike" cap="none" dirty="0">
                          <a:solidFill>
                            <a:srgbClr val="38761D"/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CO" sz="1000" b="0" i="0" u="none" strike="noStrike" cap="none" dirty="0" err="1">
                          <a:solidFill>
                            <a:srgbClr val="38761D"/>
                          </a:solidFill>
                          <a:latin typeface="Arial"/>
                          <a:cs typeface="Arial"/>
                          <a:sym typeface="Arial"/>
                        </a:rPr>
                        <a:t>Index</a:t>
                      </a:r>
                      <a:r>
                        <a:rPr lang="es-CO" sz="1000" b="0" i="0" u="none" strike="noStrike" cap="none" dirty="0">
                          <a:solidFill>
                            <a:srgbClr val="38761D"/>
                          </a:solidFill>
                          <a:latin typeface="Arial"/>
                          <a:cs typeface="Arial"/>
                          <a:sym typeface="Arial"/>
                        </a:rPr>
                        <a:t> (PSQI), 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s-CO" sz="1000" b="0" i="0" u="none" strike="noStrike" cap="none" dirty="0">
                          <a:solidFill>
                            <a:srgbClr val="38761D"/>
                          </a:solidFill>
                          <a:latin typeface="Arial"/>
                          <a:cs typeface="Arial"/>
                          <a:sym typeface="Arial"/>
                        </a:rPr>
                        <a:t>Kessler </a:t>
                      </a:r>
                      <a:r>
                        <a:rPr lang="es-CO" sz="1000" b="0" i="0" u="none" strike="noStrike" cap="none" dirty="0" err="1">
                          <a:solidFill>
                            <a:srgbClr val="38761D"/>
                          </a:solidFill>
                          <a:latin typeface="Arial"/>
                          <a:cs typeface="Arial"/>
                          <a:sym typeface="Arial"/>
                        </a:rPr>
                        <a:t>Psychological</a:t>
                      </a:r>
                      <a:r>
                        <a:rPr lang="es-CO" sz="1000" b="0" i="0" u="none" strike="noStrike" cap="none" dirty="0">
                          <a:solidFill>
                            <a:srgbClr val="38761D"/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CO" sz="1000" b="0" i="0" u="none" strike="noStrike" cap="none" dirty="0" err="1">
                          <a:solidFill>
                            <a:srgbClr val="38761D"/>
                          </a:solidFill>
                          <a:latin typeface="Arial"/>
                          <a:cs typeface="Arial"/>
                          <a:sym typeface="Arial"/>
                        </a:rPr>
                        <a:t>Distress</a:t>
                      </a:r>
                      <a:r>
                        <a:rPr lang="es-CO" sz="1000" b="0" i="0" u="none" strike="noStrike" cap="none" dirty="0">
                          <a:solidFill>
                            <a:srgbClr val="38761D"/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CO" sz="1000" b="0" i="0" u="none" strike="noStrike" cap="none" dirty="0" err="1">
                          <a:solidFill>
                            <a:srgbClr val="38761D"/>
                          </a:solidFill>
                          <a:latin typeface="Arial"/>
                          <a:cs typeface="Arial"/>
                          <a:sym typeface="Arial"/>
                        </a:rPr>
                        <a:t>Scale</a:t>
                      </a:r>
                      <a:r>
                        <a:rPr lang="es-CO" sz="1000" b="0" i="0" u="none" strike="noStrike" cap="none" dirty="0">
                          <a:solidFill>
                            <a:srgbClr val="38761D"/>
                          </a:solidFill>
                          <a:latin typeface="Arial"/>
                          <a:cs typeface="Arial"/>
                          <a:sym typeface="Arial"/>
                        </a:rPr>
                        <a:t> (K10)</a:t>
                      </a:r>
                      <a:endParaRPr sz="1000" b="0" i="0" u="none" strike="noStrike" cap="none" dirty="0">
                        <a:solidFill>
                          <a:srgbClr val="38761D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Lifestyles, Depression, Anxiety, and Stress as Risk Factors in Nursing Apprentices: A Logistic Regression Analysis of 1193 Students in Lima, Peru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n-US" sz="10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STROBE (strengthening the reporting of observational studies in epidemiology</a:t>
                      </a:r>
                      <a:endParaRPr sz="10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Depression, anxiety stress and associated factors among university students in France</a:t>
                      </a:r>
                      <a:endParaRPr sz="10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Happiness, perceived stress, psychological well-being, and health behaviors of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thai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university students: preliminary results from a multinational study on well-being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921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sz="1000" b="0" i="0" u="none" strike="noStrike" cap="none" dirty="0" err="1">
                          <a:solidFill>
                            <a:srgbClr val="38761D"/>
                          </a:solidFill>
                          <a:latin typeface="Arial"/>
                          <a:cs typeface="Arial"/>
                          <a:sym typeface="Arial"/>
                        </a:rPr>
                        <a:t>Ryff</a:t>
                      </a:r>
                      <a:r>
                        <a:rPr lang="en-US" sz="1000" b="0" i="0" u="none" strike="noStrike" cap="none" dirty="0">
                          <a:solidFill>
                            <a:srgbClr val="38761D"/>
                          </a:solidFill>
                          <a:latin typeface="Arial"/>
                          <a:cs typeface="Arial"/>
                          <a:sym typeface="Arial"/>
                        </a:rPr>
                        <a:t> Scales of Psychological Well-being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364762263"/>
                  </a:ext>
                </a:extLst>
              </a:tr>
              <a:tr h="25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Perceived stress and eating behavior among professional and nonprofessional undergraduate students in Udupi District, Karnataka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921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rgbClr val="38761D"/>
                          </a:solidFill>
                          <a:latin typeface="Arial"/>
                          <a:cs typeface="Arial"/>
                          <a:sym typeface="Arial"/>
                        </a:rPr>
                        <a:t>Perceived Scale Test (PSS) Cohen, </a:t>
                      </a:r>
                      <a:r>
                        <a:rPr lang="en-US" sz="1000" b="0" i="0" u="none" strike="noStrike" cap="none" dirty="0" err="1">
                          <a:solidFill>
                            <a:srgbClr val="38761D"/>
                          </a:solidFill>
                          <a:latin typeface="Arial"/>
                          <a:cs typeface="Arial"/>
                          <a:sym typeface="Arial"/>
                        </a:rPr>
                        <a:t>Kamarck</a:t>
                      </a:r>
                      <a:r>
                        <a:rPr lang="en-US" sz="1000" b="0" i="0" u="none" strike="noStrike" cap="none" dirty="0">
                          <a:solidFill>
                            <a:srgbClr val="38761D"/>
                          </a:solidFill>
                          <a:latin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en-US" sz="1000" b="0" i="0" u="none" strike="noStrike" cap="none" dirty="0" err="1">
                          <a:solidFill>
                            <a:srgbClr val="38761D"/>
                          </a:solidFill>
                          <a:latin typeface="Arial"/>
                          <a:cs typeface="Arial"/>
                          <a:sym typeface="Arial"/>
                        </a:rPr>
                        <a:t>Mermelstein</a:t>
                      </a:r>
                      <a:endParaRPr lang="en-US" sz="1000" b="0" i="0" u="none" strike="noStrike" cap="none" baseline="0" dirty="0">
                        <a:solidFill>
                          <a:srgbClr val="38761D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457200" marR="0" lvl="0" indent="-2921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Font typeface="Arial"/>
                        <a:buChar char="●"/>
                        <a:tabLst/>
                        <a:defRPr/>
                      </a:pPr>
                      <a:r>
                        <a:rPr lang="es-CO" sz="1000" b="0" i="0" u="none" strike="noStrike" cap="none" dirty="0" err="1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r>
                        <a:rPr lang="es-CO" sz="1000" b="0" i="0" u="none" strike="noStrike" cap="none" dirty="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CO" sz="1000" b="0" i="0" u="none" strike="noStrike" cap="none" dirty="0" err="1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Three</a:t>
                      </a:r>
                      <a:r>
                        <a:rPr lang="es-CO" sz="1000" b="0" i="0" u="none" strike="noStrike" cap="none" dirty="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-Factor </a:t>
                      </a:r>
                      <a:r>
                        <a:rPr lang="es-CO" sz="1000" b="0" i="0" u="none" strike="noStrike" cap="none" dirty="0" err="1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Eating</a:t>
                      </a:r>
                      <a:r>
                        <a:rPr lang="es-CO" sz="1000" b="0" i="0" u="none" strike="noStrike" cap="none" dirty="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CO" sz="1000" b="0" i="0" u="none" strike="noStrike" cap="none" dirty="0" err="1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Questionnaire</a:t>
                      </a:r>
                      <a:r>
                        <a:rPr lang="es-CO" sz="1000" b="0" i="0" u="none" strike="noStrike" cap="none" dirty="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US" sz="1000" b="0" i="0" u="none" strike="noStrike" cap="none" dirty="0">
                        <a:solidFill>
                          <a:srgbClr val="38761D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135002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75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de200d611_0_43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8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7de200d611_0_43"/>
          <p:cNvSpPr/>
          <p:nvPr/>
        </p:nvSpPr>
        <p:spPr>
          <a:xfrm>
            <a:off x="844560" y="81960"/>
            <a:ext cx="7485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dirty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Relación de documentos – Educación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5" name="Google Shape;225;g7de200d611_0_43"/>
          <p:cNvGraphicFramePr/>
          <p:nvPr>
            <p:extLst>
              <p:ext uri="{D42A27DB-BD31-4B8C-83A1-F6EECF244321}">
                <p14:modId xmlns:p14="http://schemas.microsoft.com/office/powerpoint/2010/main" val="706872200"/>
              </p:ext>
            </p:extLst>
          </p:nvPr>
        </p:nvGraphicFramePr>
        <p:xfrm>
          <a:off x="967550" y="762950"/>
          <a:ext cx="7912125" cy="3751556"/>
        </p:xfrm>
        <a:graphic>
          <a:graphicData uri="http://schemas.openxmlformats.org/drawingml/2006/table">
            <a:tbl>
              <a:tblPr>
                <a:noFill/>
                <a:tableStyleId>{BF69FE99-D6D2-4CDF-9BA6-CA1FA7B4683F}</a:tableStyleId>
              </a:tblPr>
              <a:tblGrid>
                <a:gridCol w="282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Sport Locus of Control and Perceived Stress among College Student-Athletes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921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rgbClr val="38761D"/>
                          </a:solidFill>
                          <a:latin typeface="Arial"/>
                          <a:cs typeface="Arial"/>
                          <a:sym typeface="Arial"/>
                        </a:rPr>
                        <a:t>Perceived Scale Test (PSS) Cohen, </a:t>
                      </a:r>
                      <a:r>
                        <a:rPr lang="en-US" sz="1000" b="0" i="0" u="none" strike="noStrike" cap="none" dirty="0" err="1">
                          <a:solidFill>
                            <a:srgbClr val="38761D"/>
                          </a:solidFill>
                          <a:latin typeface="Arial"/>
                          <a:cs typeface="Arial"/>
                          <a:sym typeface="Arial"/>
                        </a:rPr>
                        <a:t>Kamarck</a:t>
                      </a:r>
                      <a:r>
                        <a:rPr lang="en-US" sz="1000" b="0" i="0" u="none" strike="noStrike" cap="none" dirty="0">
                          <a:solidFill>
                            <a:srgbClr val="38761D"/>
                          </a:solidFill>
                          <a:latin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en-US" sz="1000" b="0" i="0" u="none" strike="noStrike" cap="none" dirty="0" err="1">
                          <a:solidFill>
                            <a:srgbClr val="38761D"/>
                          </a:solidFill>
                          <a:latin typeface="Arial"/>
                          <a:cs typeface="Arial"/>
                          <a:sym typeface="Arial"/>
                        </a:rPr>
                        <a:t>Mermelstein</a:t>
                      </a:r>
                      <a:endParaRPr lang="en-US" sz="1000" b="0" i="0" u="none" strike="noStrike" cap="none" dirty="0">
                        <a:solidFill>
                          <a:srgbClr val="38761D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7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Psychosocial Stress, Stress Perception and Stress Management of Students of Social Work: a Quantitative Study</a:t>
                      </a:r>
                      <a:endParaRPr sz="10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651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None/>
                      </a:pPr>
                      <a:endParaRPr sz="1000" b="0" i="0" u="none" strike="noStrike" cap="none" dirty="0">
                        <a:solidFill>
                          <a:srgbClr val="38761D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Cohort study on clustering of lifestyle risk factors and understanding its association with stress on health and wellbeing among school teachers in Malaysia (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CLUSTer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) - a study protocol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651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None/>
                      </a:pPr>
                      <a:endParaRPr lang="en-US" sz="1000" b="0" i="0" u="none" strike="noStrike" cap="none" dirty="0">
                        <a:solidFill>
                          <a:srgbClr val="38761D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457200" marR="0" lvl="0" indent="-2921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Mod val="75000"/>
                          </a:schemeClr>
                        </a:buClr>
                        <a:buSzPts val="10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rgbClr val="38761D"/>
                          </a:solidFill>
                          <a:latin typeface="Arial"/>
                          <a:cs typeface="Arial"/>
                          <a:sym typeface="Arial"/>
                        </a:rPr>
                        <a:t>Smoking, alcohol consumption and physical activities (IPAQ); </a:t>
                      </a:r>
                    </a:p>
                    <a:p>
                      <a:pPr marL="457200" marR="0" lvl="0" indent="-2921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Mod val="75000"/>
                          </a:schemeClr>
                        </a:buClr>
                        <a:buSzPts val="10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The job content questionnaire (JCQ)</a:t>
                      </a:r>
                    </a:p>
                    <a:p>
                      <a:pPr marL="457200" marR="0" lvl="0" indent="-2921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Mod val="75000"/>
                          </a:schemeClr>
                        </a:buClr>
                        <a:buSzPts val="10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rgbClr val="38761D"/>
                          </a:solidFill>
                          <a:latin typeface="Arial"/>
                          <a:cs typeface="Arial"/>
                          <a:sym typeface="Arial"/>
                        </a:rPr>
                        <a:t>Depression, anxiety and stress scale (DASS21)</a:t>
                      </a:r>
                    </a:p>
                    <a:p>
                      <a:pPr marL="457200" marR="0" lvl="0" indent="-2921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Mod val="75000"/>
                          </a:schemeClr>
                        </a:buClr>
                        <a:buSzPts val="1000"/>
                        <a:buFont typeface="Arial"/>
                        <a:buChar char="●"/>
                        <a:tabLst/>
                        <a:defRPr/>
                      </a:pPr>
                      <a:endParaRPr lang="en-US" sz="1000" b="0" i="0" u="none" strike="noStrike" cap="none" dirty="0">
                        <a:solidFill>
                          <a:srgbClr val="38761D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Mod val="75000"/>
                          </a:schemeClr>
                        </a:buClr>
                        <a:buSzPts val="1000"/>
                        <a:buChar char="●"/>
                      </a:pPr>
                      <a:endParaRPr lang="es-ES" sz="1000" b="0" i="0" u="none" strike="noStrike" cap="none" dirty="0">
                        <a:solidFill>
                          <a:srgbClr val="38761D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Psycho-social sources of stress and burnout in schools: research on a sample of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italian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teachers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921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rgbClr val="38761D"/>
                          </a:solidFill>
                          <a:latin typeface="Arial"/>
                          <a:cs typeface="Arial"/>
                          <a:sym typeface="Arial"/>
                        </a:rPr>
                        <a:t>Maslach burnout Inventory (MBI)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Promoting Psychosocial Adjustment and Stress Management in First-Year College Students: The Benefits of Engagement in a Psychosocial Wellness Seminar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921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sz="1000" b="0" i="0" u="none" strike="noStrike" cap="none" dirty="0" err="1">
                          <a:solidFill>
                            <a:srgbClr val="38761D"/>
                          </a:solidFill>
                          <a:latin typeface="Arial"/>
                          <a:cs typeface="Arial"/>
                          <a:sym typeface="Arial"/>
                        </a:rPr>
                        <a:t>Ryff</a:t>
                      </a:r>
                      <a:r>
                        <a:rPr lang="en-US" sz="1000" b="0" i="0" u="none" strike="noStrike" cap="none" dirty="0">
                          <a:solidFill>
                            <a:srgbClr val="38761D"/>
                          </a:solidFill>
                          <a:latin typeface="Arial"/>
                          <a:cs typeface="Arial"/>
                          <a:sym typeface="Arial"/>
                        </a:rPr>
                        <a:t> Scales of Psychological Well-being</a:t>
                      </a:r>
                    </a:p>
                    <a:p>
                      <a:pPr marL="457200" marR="0" lvl="0" indent="-2921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Font typeface="Arial"/>
                        <a:buChar char="●"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rgbClr val="38761D"/>
                          </a:solidFill>
                          <a:latin typeface="Arial"/>
                          <a:cs typeface="Arial"/>
                          <a:sym typeface="Arial"/>
                        </a:rPr>
                        <a:t>Psychometric analysis and refinement of the Connor–Davidson Resilience Scale (CD-RISC)</a:t>
                      </a:r>
                    </a:p>
                    <a:p>
                      <a:pPr marL="457200" marR="0" lvl="0" indent="-2921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Font typeface="Arial"/>
                        <a:buChar char="●"/>
                        <a:tabLst/>
                        <a:defRPr/>
                      </a:pPr>
                      <a:r>
                        <a:rPr lang="es-CO" sz="1000" b="0" i="0" u="none" strike="noStrike" cap="none" dirty="0" err="1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r>
                        <a:rPr lang="es-CO" sz="1000" b="0" i="0" u="none" strike="noStrike" cap="none" dirty="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CO" sz="1000" b="0" i="0" u="none" strike="noStrike" cap="none" dirty="0" err="1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Dysfunctional</a:t>
                      </a:r>
                      <a:r>
                        <a:rPr lang="es-CO" sz="1000" b="0" i="0" u="none" strike="noStrike" cap="none" dirty="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CO" sz="1000" b="0" i="0" u="none" strike="noStrike" cap="none" dirty="0" err="1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Attitude</a:t>
                      </a:r>
                      <a:r>
                        <a:rPr lang="es-CO" sz="1000" b="0" i="0" u="none" strike="noStrike" cap="none" dirty="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CO" sz="1000" b="0" i="0" u="none" strike="noStrike" cap="none" dirty="0" err="1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Scale</a:t>
                      </a:r>
                      <a:r>
                        <a:rPr lang="es-CO" sz="1000" b="0" i="0" u="none" strike="noStrike" cap="none" dirty="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1979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364762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16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6b8839a98_0_51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9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g76b8839a98_0_51"/>
          <p:cNvSpPr/>
          <p:nvPr/>
        </p:nvSpPr>
        <p:spPr>
          <a:xfrm>
            <a:off x="844550" y="81925"/>
            <a:ext cx="74850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Extracción de potenciales</a:t>
            </a:r>
            <a:endParaRPr sz="3200" b="0" i="0" u="none" strike="noStrike" cap="non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239" name="Google Shape;239;g76b8839a98_0_51"/>
          <p:cNvGraphicFramePr/>
          <p:nvPr>
            <p:extLst>
              <p:ext uri="{D42A27DB-BD31-4B8C-83A1-F6EECF244321}">
                <p14:modId xmlns:p14="http://schemas.microsoft.com/office/powerpoint/2010/main" val="2737360018"/>
              </p:ext>
            </p:extLst>
          </p:nvPr>
        </p:nvGraphicFramePr>
        <p:xfrm>
          <a:off x="967550" y="762950"/>
          <a:ext cx="7912125" cy="4150072"/>
        </p:xfrm>
        <a:graphic>
          <a:graphicData uri="http://schemas.openxmlformats.org/drawingml/2006/table">
            <a:tbl>
              <a:tblPr>
                <a:noFill/>
                <a:tableStyleId>{BF69FE99-D6D2-4CDF-9BA6-CA1FA7B4683F}</a:tableStyleId>
              </a:tblPr>
              <a:tblGrid>
                <a:gridCol w="282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0000FF"/>
                          </a:solidFill>
                        </a:rPr>
                        <a:t>Cuestionario Encuesta de Calidad de Vida en el trabajo, aplicado en España por el Ministerio de Trabajo e Inmigración</a:t>
                      </a:r>
                      <a:endParaRPr sz="6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CO" sz="1000"/>
                        <a:t>Trabajo prolongado o jornada extensa.</a:t>
                      </a:r>
                      <a:endParaRPr sz="1000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CO" sz="1000"/>
                        <a:t>Estrés</a:t>
                      </a:r>
                      <a:endParaRPr sz="1000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CO" sz="1000"/>
                        <a:t>Ansiedad</a:t>
                      </a:r>
                      <a:endParaRPr sz="1000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CO" sz="1000"/>
                        <a:t>Depresión</a:t>
                      </a:r>
                      <a:endParaRPr sz="1000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CO" sz="1000"/>
                        <a:t>Problemas de sueño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0000FF"/>
                          </a:solidFill>
                        </a:rPr>
                        <a:t>Cuestionario para la Evaluación del Estrés, que hace parte de la batería para la evaluación de factores de riesgo psicosocial publicada por el Ministerio de la Protección Social en Colombia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s-CO" sz="1000" dirty="0">
                          <a:solidFill>
                            <a:schemeClr val="dk1"/>
                          </a:solidFill>
                        </a:rPr>
                        <a:t>Trabajo prolongado o jornada extensa.(5 preguntas)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s-CO" sz="1000" dirty="0">
                          <a:solidFill>
                            <a:schemeClr val="dk1"/>
                          </a:solidFill>
                        </a:rPr>
                        <a:t>Posturas inapropiadas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s-CO" sz="1000" dirty="0">
                          <a:solidFill>
                            <a:schemeClr val="dk1"/>
                          </a:solidFill>
                        </a:rPr>
                        <a:t>Ausencia o presencia de descansos</a:t>
                      </a:r>
                      <a:br>
                        <a:rPr lang="es-CO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s-CO" sz="1000" dirty="0">
                          <a:solidFill>
                            <a:schemeClr val="dk1"/>
                          </a:solidFill>
                        </a:rPr>
                        <a:t>Presencia de conflictos entre compañeros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0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>
                          <a:solidFill>
                            <a:srgbClr val="0000FF"/>
                          </a:solidFill>
                        </a:rPr>
                        <a:t>Maslach Burnout </a:t>
                      </a:r>
                      <a:r>
                        <a:rPr lang="es-CO" sz="1000" dirty="0" err="1">
                          <a:solidFill>
                            <a:srgbClr val="0000FF"/>
                          </a:solidFill>
                        </a:rPr>
                        <a:t>Inventory</a:t>
                      </a:r>
                      <a:r>
                        <a:rPr lang="es-CO" sz="1000" dirty="0">
                          <a:solidFill>
                            <a:srgbClr val="0000FF"/>
                          </a:solidFill>
                        </a:rPr>
                        <a:t> (Edu y </a:t>
                      </a:r>
                      <a:r>
                        <a:rPr lang="es-CO" sz="1000" dirty="0" err="1">
                          <a:solidFill>
                            <a:srgbClr val="0000FF"/>
                          </a:solidFill>
                        </a:rPr>
                        <a:t>Labo</a:t>
                      </a:r>
                      <a:r>
                        <a:rPr lang="es-CO" sz="1000" dirty="0">
                          <a:solidFill>
                            <a:srgbClr val="0000FF"/>
                          </a:solidFill>
                        </a:rPr>
                        <a:t>)</a:t>
                      </a:r>
                      <a:endParaRPr sz="1000" dirty="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FF"/>
                        </a:solidFill>
                      </a:endParaRPr>
                    </a:p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s-CO" sz="1000" dirty="0">
                          <a:solidFill>
                            <a:schemeClr val="dk1"/>
                          </a:solidFill>
                        </a:rPr>
                        <a:t>Trabajo prolongado, jornada extensa y condiciones (3 preguntas)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0000FF"/>
                          </a:solidFill>
                        </a:rPr>
                        <a:t>Escala de Desgaste Ocupacional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s-CO" sz="1000" dirty="0">
                          <a:solidFill>
                            <a:schemeClr val="dk1"/>
                          </a:solidFill>
                        </a:rPr>
                        <a:t>Trabajo prolongado o jornada extensa. (2 Preguntas)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s-CO" sz="1000" dirty="0">
                          <a:solidFill>
                            <a:schemeClr val="dk1"/>
                          </a:solidFill>
                        </a:rPr>
                        <a:t>Problemas de sueño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s-CO" sz="1000" dirty="0">
                          <a:solidFill>
                            <a:schemeClr val="dk1"/>
                          </a:solidFill>
                        </a:rPr>
                        <a:t>Depresión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0000FF"/>
                          </a:solidFill>
                        </a:rPr>
                        <a:t>Utrecht Work Engagement Scale, que evalúa la experiencia de engagement y bienestar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s-CO" sz="1000" dirty="0">
                          <a:solidFill>
                            <a:schemeClr val="dk1"/>
                          </a:solidFill>
                        </a:rPr>
                        <a:t>Trabajo prolongado o jornada extensa. (2 preguntas)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s-CO" sz="1000" dirty="0">
                          <a:solidFill>
                            <a:schemeClr val="dk1"/>
                          </a:solidFill>
                        </a:rPr>
                        <a:t>Actividades de bienestar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0000FF"/>
                          </a:solidFill>
                        </a:rPr>
                        <a:t>Inventario de violencia y acoso psicológico en el trabajo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s-CO" sz="1000" dirty="0">
                          <a:solidFill>
                            <a:schemeClr val="dk1"/>
                          </a:solidFill>
                        </a:rPr>
                        <a:t>Trabajo prolongado o jornada extensa. (1 Pregunta)</a:t>
                      </a:r>
                      <a:endParaRPr sz="1000" dirty="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2300</Words>
  <Application>Microsoft Office PowerPoint</Application>
  <PresentationFormat>Presentación en pantalla (16:9)</PresentationFormat>
  <Paragraphs>229</Paragraphs>
  <Slides>16</Slides>
  <Notes>16</Notes>
  <HiddenSlides>5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Dosis</vt:lpstr>
      <vt:lpstr>Times New Roman</vt:lpstr>
      <vt:lpstr>Source Sans Pro</vt:lpstr>
      <vt:lpstr>Arial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Ronald Rodriguez</dc:creator>
  <cp:lastModifiedBy>Ronald Rodriguez</cp:lastModifiedBy>
  <cp:revision>15</cp:revision>
  <dcterms:modified xsi:type="dcterms:W3CDTF">2020-02-13T21:41:57Z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23</vt:i4>
  </property>
  <property fmtid="{D5CDD505-2E9C-101B-9397-08002B2CF9AE}" pid="8" name="PresentationFormat">
    <vt:lpwstr>Presentación en pantalla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