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91" r:id="rId6"/>
    <p:sldId id="286" r:id="rId7"/>
    <p:sldId id="295" r:id="rId8"/>
    <p:sldId id="296" r:id="rId9"/>
    <p:sldId id="287" r:id="rId10"/>
    <p:sldId id="298" r:id="rId11"/>
    <p:sldId id="299" r:id="rId12"/>
    <p:sldId id="288" r:id="rId13"/>
    <p:sldId id="300" r:id="rId14"/>
    <p:sldId id="301" r:id="rId15"/>
    <p:sldId id="292" r:id="rId16"/>
    <p:sldId id="289" r:id="rId17"/>
    <p:sldId id="293" r:id="rId18"/>
    <p:sldId id="294" r:id="rId19"/>
    <p:sldId id="297" r:id="rId20"/>
    <p:sldId id="284" r:id="rId21"/>
    <p:sldId id="285" r:id="rId22"/>
  </p:sldIdLst>
  <p:sldSz cx="9144000" cy="5143500" type="screen16x9"/>
  <p:notesSz cx="6858000" cy="9144000"/>
  <p:embeddedFontLst>
    <p:embeddedFont>
      <p:font typeface="Dosis" panose="02010703020202060003" pitchFamily="2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Itt/1wMMO2Dkclf2IPl2838b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2658D-71C4-4B6D-85E5-5854C981E8C5}">
  <a:tblStyle styleId="{F942658D-71C4-4B6D-85E5-5854C981E8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C5211B1-9105-41FA-AC17-8EAC9A1785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567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43684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3608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47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258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86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583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957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387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172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76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6b8839a98_0_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9" name="Google Shape;799;g76b8839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837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0407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6b8839a98_0_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6" name="Google Shape;806;g76b8839a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08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subTitle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3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3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7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9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1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1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2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2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2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2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3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3"/>
          <p:cNvSpPr txBox="1">
            <a:spLocks noGrp="1"/>
          </p:cNvSpPr>
          <p:nvPr>
            <p:ph type="body" idx="2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4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74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4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4"/>
          <p:cNvSpPr txBox="1">
            <a:spLocks noGrp="1"/>
          </p:cNvSpPr>
          <p:nvPr>
            <p:ph type="body" idx="4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5"/>
          <p:cNvSpPr txBox="1">
            <a:spLocks noGrp="1"/>
          </p:cNvSpPr>
          <p:nvPr>
            <p:ph type="body" idx="2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5"/>
          <p:cNvSpPr txBox="1">
            <a:spLocks noGrp="1"/>
          </p:cNvSpPr>
          <p:nvPr>
            <p:ph type="body" idx="3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5"/>
          <p:cNvSpPr txBox="1">
            <a:spLocks noGrp="1"/>
          </p:cNvSpPr>
          <p:nvPr>
            <p:ph type="body" idx="4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5"/>
          <p:cNvSpPr txBox="1">
            <a:spLocks noGrp="1"/>
          </p:cNvSpPr>
          <p:nvPr>
            <p:ph type="body" idx="5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5"/>
          <p:cNvSpPr txBox="1">
            <a:spLocks noGrp="1"/>
          </p:cNvSpPr>
          <p:nvPr>
            <p:ph type="body" idx="6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subTitle" idx="1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3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2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3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10800000">
            <a:off x="9144001" y="4433400"/>
            <a:ext cx="9143640" cy="2761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 flipH="1">
            <a:off x="-719" y="0"/>
            <a:ext cx="9143640" cy="41565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685800" y="2525400"/>
            <a:ext cx="5309280" cy="11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>
            <a:spLocks noGrp="1"/>
          </p:cNvSpPr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1"/>
          </p:nvPr>
        </p:nvSpPr>
        <p:spPr>
          <a:xfrm>
            <a:off x="8445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2"/>
          </p:nvPr>
        </p:nvSpPr>
        <p:spPr>
          <a:xfrm>
            <a:off x="38181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www.youtube.com/watch?v=2bW4TkfTk-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hyperlink" Target="https://www.youtube.com/watch?v=XLXSVLKZE7U" TargetMode="External"/><Relationship Id="rId4" Type="http://schemas.openxmlformats.org/officeDocument/2006/relationships/hyperlink" Target="https://www.youtube.com/watch?v=h_fYIs0hdL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york.ac.uk/~neb506/databas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/>
          <p:nvPr/>
        </p:nvSpPr>
        <p:spPr>
          <a:xfrm>
            <a:off x="360000" y="1080000"/>
            <a:ext cx="8312400" cy="26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0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Proyecto </a:t>
            </a:r>
            <a:r>
              <a:rPr lang="es-CO" sz="5400" b="0" i="0" u="none" strike="noStrike" cap="none" dirty="0" err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Dauruxü</a:t>
            </a:r>
            <a:r>
              <a:rPr lang="es-CO" sz="4800" b="0" i="0" u="none" strike="noStrike" cap="none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2400" dirty="0">
                <a:solidFill>
                  <a:srgbClr val="FFFFFF"/>
                </a:solidFill>
                <a:latin typeface="Dosis"/>
                <a:sym typeface="Dosis"/>
              </a:rPr>
              <a:t>Reunión de seguimiento - Semana 9, 26 de marzo de 2020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"/>
          <p:cNvGrpSpPr/>
          <p:nvPr/>
        </p:nvGrpSpPr>
        <p:grpSpPr>
          <a:xfrm>
            <a:off x="7377120" y="1317240"/>
            <a:ext cx="433440" cy="433440"/>
            <a:chOff x="7377120" y="1317240"/>
            <a:chExt cx="433440" cy="433440"/>
          </a:xfrm>
        </p:grpSpPr>
        <p:sp>
          <p:nvSpPr>
            <p:cNvPr id="396" name="Google Shape;396;p1"/>
            <p:cNvSpPr/>
            <p:nvPr/>
          </p:nvSpPr>
          <p:spPr>
            <a:xfrm>
              <a:off x="7377120" y="1317240"/>
              <a:ext cx="433440" cy="43344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7489800" y="1429920"/>
              <a:ext cx="207720" cy="207720"/>
            </a:xfrm>
            <a:prstGeom prst="ellipse">
              <a:avLst/>
            </a:prstGeom>
            <a:solidFill>
              <a:srgbClr val="0DB7C4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7538760" y="1478880"/>
              <a:ext cx="109800" cy="1098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9" name="Google Shape;399;p1"/>
          <p:cNvPicPr preferRelativeResize="0"/>
          <p:nvPr/>
        </p:nvPicPr>
        <p:blipFill rotWithShape="1">
          <a:blip r:embed="rId3">
            <a:alphaModFix/>
          </a:blip>
          <a:srcRect l="19630" t="69141" r="23118" b="9129"/>
          <a:stretch/>
        </p:blipFill>
        <p:spPr>
          <a:xfrm>
            <a:off x="388080" y="117000"/>
            <a:ext cx="2185920" cy="829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"/>
          <p:cNvSpPr/>
          <p:nvPr/>
        </p:nvSpPr>
        <p:spPr>
          <a:xfrm>
            <a:off x="6498720" y="4356720"/>
            <a:ext cx="239328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Presentado por: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Ronald Rodríguez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"/>
          <p:cNvSpPr/>
          <p:nvPr/>
        </p:nvSpPr>
        <p:spPr>
          <a:xfrm>
            <a:off x="0" y="5120640"/>
            <a:ext cx="9143640" cy="453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"/>
          <p:cNvSpPr/>
          <p:nvPr/>
        </p:nvSpPr>
        <p:spPr>
          <a:xfrm>
            <a:off x="0" y="5000040"/>
            <a:ext cx="9143640" cy="284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"/>
          <p:cNvSpPr/>
          <p:nvPr/>
        </p:nvSpPr>
        <p:spPr>
          <a:xfrm>
            <a:off x="0" y="5051160"/>
            <a:ext cx="9143640" cy="39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>
            <a:off x="4428000" y="4394880"/>
            <a:ext cx="208800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Director: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Enrique González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396000" y="3882240"/>
            <a:ext cx="7524000" cy="2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</a:t>
            </a:r>
            <a:r>
              <a:rPr lang="es-CO" sz="11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Dauruxü</a:t>
            </a:r>
            <a:r>
              <a:rPr lang="es-CO" sz="11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significa: “el que cuida” en el idioma </a:t>
            </a:r>
            <a:r>
              <a:rPr lang="es-CO" sz="11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ticuna</a:t>
            </a:r>
            <a:r>
              <a:rPr lang="es-CO" sz="11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Diccionario bilingüe español-</a:t>
            </a:r>
            <a:r>
              <a:rPr lang="es-CO" sz="11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ticuna</a:t>
            </a:r>
            <a:r>
              <a:rPr lang="es-CO" sz="11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[DTILV, 2016]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"/>
          <p:cNvSpPr/>
          <p:nvPr/>
        </p:nvSpPr>
        <p:spPr>
          <a:xfrm>
            <a:off x="241200" y="4318560"/>
            <a:ext cx="4062960" cy="5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dirty="0"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royecto de grado: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Ingeniería de Sistemas y Computación.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Analítica para la inteligencia de negocios.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10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151EB5-D2A1-4522-9A0E-7C5D84C0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60" y="1444679"/>
            <a:ext cx="8034921" cy="22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9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11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Emotion Recognition from Body Movement(2019)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669300" y="1338197"/>
            <a:ext cx="5513224" cy="35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 Clave</a:t>
            </a:r>
          </a:p>
          <a:p>
            <a:pPr marL="114300" lvl="6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Gait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(Análisis de marcha) Jacquelin P. 2010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Bases de datos utilizadas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-US" sz="1600" dirty="0" err="1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Propietaria</a:t>
            </a:r>
            <a:r>
              <a:rPr lang="en-US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y </a:t>
            </a:r>
            <a:r>
              <a:rPr lang="en-US" sz="1600" dirty="0" err="1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pública</a:t>
            </a:r>
            <a:endParaRPr lang="en-US" sz="1600" dirty="0">
              <a:solidFill>
                <a:srgbClr val="415665"/>
              </a:solidFill>
              <a:latin typeface="Source Sans Pro"/>
              <a:ea typeface="Source Sans Pro"/>
              <a:sym typeface="Source Sans Pro"/>
            </a:endParaRP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Emociones Identificadas</a:t>
            </a:r>
          </a:p>
          <a:p>
            <a:pPr marL="114300" lvl="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Miedo, felicidad, enojo, tristeza, neutral</a:t>
            </a:r>
          </a:p>
          <a:p>
            <a:pPr marL="114300" lvl="0"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 (Sentado y caminando)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Tratamiento de datos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Extracción, consolidación de grupos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de características y selección.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Mecanismo de clasificación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Ensamble y apilado de modelos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6C1CEC3-8477-4D96-9D79-34EC2D96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491" y="3807191"/>
            <a:ext cx="2981356" cy="10393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C9A026-0951-4D56-B455-792D1B60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81" y="1155597"/>
            <a:ext cx="3224704" cy="22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Deep Learning Approach: Emotion Recognition from Human Body Movements (2019)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728244" y="1115147"/>
            <a:ext cx="3961743" cy="32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Aportes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Representación jerárquica del cuerpo humano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Aproximaciones para extracción de características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Múltiples aproximaciones de clasificación 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FD7F523-9E33-4BBB-857A-B0E92A65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15" y="2713704"/>
            <a:ext cx="3365908" cy="21519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8CD6A7D-BC19-4E9A-8283-84A8F51BC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37" y="761943"/>
            <a:ext cx="4066980" cy="1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13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862F5-A3C8-4865-B79A-43DA81F3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39" y="2312408"/>
            <a:ext cx="4421963" cy="1139760"/>
          </a:xfrm>
        </p:spPr>
        <p:txBody>
          <a:bodyPr/>
          <a:lstStyle/>
          <a:p>
            <a:r>
              <a:rPr lang="es-CO" sz="60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Otros artículos (Emociones)</a:t>
            </a:r>
            <a:br>
              <a:rPr lang="es-CO" sz="6000" dirty="0"/>
            </a:b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0796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14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045369-3F5F-4AE2-8899-4F603353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957262"/>
            <a:ext cx="6896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15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60949A-A999-4263-85E9-DAD978B9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6" y="911205"/>
            <a:ext cx="7496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16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862F5-A3C8-4865-B79A-43DA81F3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39" y="2312408"/>
            <a:ext cx="4421963" cy="1139760"/>
          </a:xfrm>
        </p:spPr>
        <p:txBody>
          <a:bodyPr/>
          <a:lstStyle/>
          <a:p>
            <a:r>
              <a:rPr lang="es-CO" sz="60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Definiciones</a:t>
            </a:r>
            <a:br>
              <a:rPr lang="es-CO" sz="6000" dirty="0"/>
            </a:b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13324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17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E4E46B-EC14-4450-8F3C-CA3806A91A0C}"/>
              </a:ext>
            </a:extLst>
          </p:cNvPr>
          <p:cNvSpPr/>
          <p:nvPr/>
        </p:nvSpPr>
        <p:spPr>
          <a:xfrm>
            <a:off x="784215" y="1617643"/>
            <a:ext cx="785178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415665"/>
                </a:solidFill>
                <a:latin typeface="Source Sans Pro"/>
                <a:ea typeface="Source Sans Pro"/>
              </a:rPr>
              <a:t>La kinésica: </a:t>
            </a:r>
            <a:r>
              <a:rPr lang="es-CO" dirty="0">
                <a:solidFill>
                  <a:srgbClr val="415665"/>
                </a:solidFill>
                <a:latin typeface="Source Sans Pro"/>
                <a:ea typeface="Source Sans Pro"/>
              </a:rPr>
              <a:t>cinésica, o lenguaje corporal estudia el significado expresivo, apelativo o comunicativo de los movimientos corporales y de los gestos aprendidos o </a:t>
            </a:r>
            <a:r>
              <a:rPr lang="es-CO" dirty="0" err="1">
                <a:solidFill>
                  <a:srgbClr val="415665"/>
                </a:solidFill>
                <a:latin typeface="Source Sans Pro"/>
                <a:ea typeface="Source Sans Pro"/>
              </a:rPr>
              <a:t>somatogénicos</a:t>
            </a:r>
            <a:r>
              <a:rPr lang="es-CO" dirty="0">
                <a:solidFill>
                  <a:srgbClr val="415665"/>
                </a:solidFill>
                <a:latin typeface="Source Sans Pro"/>
                <a:ea typeface="Source Sans Pro"/>
              </a:rPr>
              <a:t>, no oral, de percepción visual, auditiva o táctil y solos o en relación con la estructura lingüística y paralingüística y con la situación comunicativa. También es conocida con el nombre de comportamiento kinésico o lenguaje corporal.</a:t>
            </a:r>
          </a:p>
        </p:txBody>
      </p:sp>
      <p:sp>
        <p:nvSpPr>
          <p:cNvPr id="10" name="Google Shape;802;g76b8839a98_0_0">
            <a:extLst>
              <a:ext uri="{FF2B5EF4-FFF2-40B4-BE49-F238E27FC236}">
                <a16:creationId xmlns:a16="http://schemas.microsoft.com/office/drawing/2014/main" id="{F10B55B6-9DB7-49B2-8DDD-1157DE523161}"/>
              </a:ext>
            </a:extLst>
          </p:cNvPr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Definiciones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46E380-E390-4AA8-808A-85050BD43F9C}"/>
              </a:ext>
            </a:extLst>
          </p:cNvPr>
          <p:cNvSpPr/>
          <p:nvPr/>
        </p:nvSpPr>
        <p:spPr>
          <a:xfrm>
            <a:off x="784215" y="2907724"/>
            <a:ext cx="7851783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415665"/>
                </a:solidFill>
                <a:latin typeface="Source Sans Pro"/>
                <a:ea typeface="Source Sans Pro"/>
              </a:rPr>
              <a:t>El análisis de la marcha </a:t>
            </a:r>
            <a:r>
              <a:rPr lang="es-CO" dirty="0">
                <a:solidFill>
                  <a:srgbClr val="415665"/>
                </a:solidFill>
                <a:latin typeface="Source Sans Pro"/>
                <a:ea typeface="Source Sans Pro"/>
              </a:rPr>
              <a:t>es básicamente el estudio del movimiento del cuerpo humano. El proceso consiste en detectar y registrar los movimientos humanos para una evaluación posterior de esta información. Los parámetros que se tiene en cuenta para el análisis de la marcha son:</a:t>
            </a:r>
          </a:p>
          <a:p>
            <a:r>
              <a:rPr lang="es-CO" dirty="0">
                <a:solidFill>
                  <a:srgbClr val="415665"/>
                </a:solidFill>
                <a:latin typeface="Source Sans Pro"/>
                <a:ea typeface="Source Sans Pro"/>
              </a:rPr>
              <a:t>Longitud del paso, longitud de la zancada, cadencia, velocidad, base dinámica, línea de progresión, ángulo del pie.</a:t>
            </a:r>
          </a:p>
        </p:txBody>
      </p:sp>
    </p:spTree>
    <p:extLst>
      <p:ext uri="{BB962C8B-B14F-4D97-AF65-F5344CB8AC3E}">
        <p14:creationId xmlns:p14="http://schemas.microsoft.com/office/powerpoint/2010/main" val="209654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18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 err="1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Dictionary</a:t>
            </a: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 Learning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842B3D-6985-4F69-A59C-06069056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11" y="2143579"/>
            <a:ext cx="3903994" cy="220435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7F8BECD-EF98-4152-AEBF-D9DE683D562C}"/>
              </a:ext>
            </a:extLst>
          </p:cNvPr>
          <p:cNvSpPr/>
          <p:nvPr/>
        </p:nvSpPr>
        <p:spPr>
          <a:xfrm>
            <a:off x="5103173" y="4416166"/>
            <a:ext cx="3457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>
                <a:hlinkClick r:id="rId4"/>
              </a:rPr>
              <a:t>https://www.youtube.com/watch?v=h_fYIs0hdL0</a:t>
            </a:r>
            <a:endParaRPr lang="es-CO" sz="1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6085CE-CB91-43FE-BA2C-16BC4776181A}"/>
              </a:ext>
            </a:extLst>
          </p:cNvPr>
          <p:cNvSpPr/>
          <p:nvPr/>
        </p:nvSpPr>
        <p:spPr>
          <a:xfrm>
            <a:off x="5103173" y="4694915"/>
            <a:ext cx="3672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>
                <a:hlinkClick r:id="rId5"/>
              </a:rPr>
              <a:t>https://www.youtube.com/watch?v=XLXSVLKZE7U</a:t>
            </a:r>
            <a:endParaRPr lang="es-CO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5C4D94-C478-4EB4-AE7C-14205F8BE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474" y="1239965"/>
            <a:ext cx="3509726" cy="198221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05F86A-4403-40A2-BBEE-052DC758A1BE}"/>
              </a:ext>
            </a:extLst>
          </p:cNvPr>
          <p:cNvSpPr/>
          <p:nvPr/>
        </p:nvSpPr>
        <p:spPr>
          <a:xfrm>
            <a:off x="1023264" y="3298904"/>
            <a:ext cx="356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>
                <a:hlinkClick r:id="rId7"/>
              </a:rPr>
              <a:t>https://www.youtube.com/watch?v=2bW4TkfTk-M</a:t>
            </a:r>
            <a:endParaRPr lang="es-CO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19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dirty="0" err="1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Dictionary</a:t>
            </a:r>
            <a:r>
              <a:rPr lang="es-CO" sz="32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 Learning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B2DAE-D517-48F8-BD37-58F0663E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70" y="1097280"/>
            <a:ext cx="6909771" cy="35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"/>
          <p:cNvGrpSpPr/>
          <p:nvPr/>
        </p:nvGrpSpPr>
        <p:grpSpPr>
          <a:xfrm>
            <a:off x="4253760" y="1308960"/>
            <a:ext cx="4575240" cy="402840"/>
            <a:chOff x="4253760" y="1308960"/>
            <a:chExt cx="4575240" cy="402840"/>
          </a:xfrm>
        </p:grpSpPr>
        <p:cxnSp>
          <p:nvCxnSpPr>
            <p:cNvPr id="412" name="Google Shape;412;p2"/>
            <p:cNvCxnSpPr/>
            <p:nvPr/>
          </p:nvCxnSpPr>
          <p:spPr>
            <a:xfrm flipH="1">
              <a:off x="4253760" y="1510200"/>
              <a:ext cx="44424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3" name="Google Shape;413;p2"/>
            <p:cNvSpPr/>
            <p:nvPr/>
          </p:nvSpPr>
          <p:spPr>
            <a:xfrm flipH="1">
              <a:off x="4697280" y="1308960"/>
              <a:ext cx="41317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Artículos detección de Emociones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"/>
          <p:cNvSpPr txBox="1"/>
          <p:nvPr/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" name="Google Shape;4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00" y="1140120"/>
            <a:ext cx="3369600" cy="40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"/>
          <p:cNvSpPr txBox="1"/>
          <p:nvPr/>
        </p:nvSpPr>
        <p:spPr>
          <a:xfrm>
            <a:off x="844560" y="5760"/>
            <a:ext cx="2869200" cy="11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Tabla de Contenido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"/>
          <p:cNvCxnSpPr/>
          <p:nvPr/>
        </p:nvCxnSpPr>
        <p:spPr>
          <a:xfrm rot="10800000">
            <a:off x="4257720" y="1500120"/>
            <a:ext cx="7560" cy="3150720"/>
          </a:xfrm>
          <a:prstGeom prst="straightConnector1">
            <a:avLst/>
          </a:prstGeom>
          <a:noFill/>
          <a:ln w="9525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2"/>
          <p:cNvSpPr/>
          <p:nvPr/>
        </p:nvSpPr>
        <p:spPr>
          <a:xfrm rot="10800000">
            <a:off x="4155542" y="1415252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"/>
          <p:cNvGrpSpPr/>
          <p:nvPr/>
        </p:nvGrpSpPr>
        <p:grpSpPr>
          <a:xfrm>
            <a:off x="4276440" y="1799280"/>
            <a:ext cx="4551840" cy="402840"/>
            <a:chOff x="4276440" y="1799280"/>
            <a:chExt cx="4551840" cy="402840"/>
          </a:xfrm>
        </p:grpSpPr>
        <p:cxnSp>
          <p:nvCxnSpPr>
            <p:cNvPr id="420" name="Google Shape;420;p2"/>
            <p:cNvCxnSpPr/>
            <p:nvPr/>
          </p:nvCxnSpPr>
          <p:spPr>
            <a:xfrm flipH="1">
              <a:off x="4276440" y="200052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p2"/>
            <p:cNvSpPr/>
            <p:nvPr/>
          </p:nvSpPr>
          <p:spPr>
            <a:xfrm flipH="1">
              <a:off x="4718160" y="179928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lang="es-CO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dirty="0">
                  <a:solidFill>
                    <a:srgbClr val="415665"/>
                  </a:solidFill>
                  <a:latin typeface="Source Sans Pro"/>
                  <a:ea typeface="Source Sans Pro"/>
                  <a:sym typeface="Source Sans Pro"/>
                </a:rPr>
                <a:t>Otros artículos (Emociones)</a:t>
              </a:r>
              <a:endParaRPr lang="es-CO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"/>
          <p:cNvSpPr/>
          <p:nvPr/>
        </p:nvSpPr>
        <p:spPr>
          <a:xfrm rot="10800000">
            <a:off x="4155542" y="2405633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2"/>
          <p:cNvGrpSpPr/>
          <p:nvPr/>
        </p:nvGrpSpPr>
        <p:grpSpPr>
          <a:xfrm>
            <a:off x="4286520" y="2299320"/>
            <a:ext cx="4551840" cy="402840"/>
            <a:chOff x="4286520" y="2299320"/>
            <a:chExt cx="4551840" cy="402840"/>
          </a:xfrm>
        </p:grpSpPr>
        <p:cxnSp>
          <p:nvCxnSpPr>
            <p:cNvPr id="424" name="Google Shape;424;p2"/>
            <p:cNvCxnSpPr/>
            <p:nvPr/>
          </p:nvCxnSpPr>
          <p:spPr>
            <a:xfrm flipH="1">
              <a:off x="4286520" y="2500920"/>
              <a:ext cx="442080" cy="360"/>
            </a:xfrm>
            <a:prstGeom prst="straightConnector1">
              <a:avLst/>
            </a:prstGeom>
            <a:noFill/>
            <a:ln w="9525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2"/>
            <p:cNvSpPr/>
            <p:nvPr/>
          </p:nvSpPr>
          <p:spPr>
            <a:xfrm flipH="1">
              <a:off x="4728240" y="2299320"/>
              <a:ext cx="4110120" cy="402840"/>
            </a:xfrm>
            <a:prstGeom prst="roundRect">
              <a:avLst>
                <a:gd name="adj" fmla="val 50000"/>
              </a:avLst>
            </a:prstGeom>
            <a:noFill/>
            <a:ln w="38150" cap="flat" cmpd="sng">
              <a:solidFill>
                <a:srgbClr val="0DB7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Definiciones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"/>
          <p:cNvSpPr/>
          <p:nvPr/>
        </p:nvSpPr>
        <p:spPr>
          <a:xfrm rot="10800000">
            <a:off x="4158769" y="1896939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862F5-A3C8-4865-B79A-43DA81F3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39" y="2312408"/>
            <a:ext cx="4421963" cy="1139760"/>
          </a:xfrm>
        </p:spPr>
        <p:txBody>
          <a:bodyPr/>
          <a:lstStyle/>
          <a:p>
            <a:r>
              <a:rPr lang="es-CO" sz="60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Artículos detección</a:t>
            </a:r>
            <a:br>
              <a:rPr lang="es-CO" sz="60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</a:br>
            <a:r>
              <a:rPr lang="es-CO" sz="60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Emociones</a:t>
            </a:r>
            <a:br>
              <a:rPr lang="es-CO" sz="6000" dirty="0"/>
            </a:b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4261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82662B-7724-41B4-A093-4FA649AF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59" y="963806"/>
            <a:ext cx="7687864" cy="32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Deep Learning Approach: Emotion Recognition from Human Body Movements (2019)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669301" y="1338197"/>
            <a:ext cx="4835014" cy="35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 Clave</a:t>
            </a:r>
          </a:p>
          <a:p>
            <a:pPr marL="114300" lvl="6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Cinésica, Características BAIV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Bases de datos utilizadas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de la universidad de New York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Emociones Identificadas</a:t>
            </a:r>
          </a:p>
          <a:p>
            <a:pPr marL="114300" lvl="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Felicidad, enojo, tristeza, inseguridad y miedo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Tratamiento de datos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Extracción de características mediante DL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Extracción de características BAIV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Mecanismo de clasificación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Deep Learning 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Random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Forest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2BCC-981F-4DA6-B239-682ADC5B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24" y="1338198"/>
            <a:ext cx="3579073" cy="107538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722EF15-54DA-4D6A-95BB-E44B2536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92" y="2553416"/>
            <a:ext cx="3036630" cy="11213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EC27F41-2B8D-4114-891B-00DB63A3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29" y="3753248"/>
            <a:ext cx="2212335" cy="11213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8726EF-1E34-4642-93CF-5CF3EC212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464" y="3771665"/>
            <a:ext cx="1582679" cy="1074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6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Deep Learning Approach: Emotion Recognition from Human Body Movements (2019)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728244" y="765771"/>
            <a:ext cx="3961743" cy="26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Aportes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 clave Cinésica 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Aproximaciones de reconocimiento de emociones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de datos pública</a:t>
            </a:r>
          </a:p>
          <a:p>
            <a:pPr marL="114300" lvl="0">
              <a:buClr>
                <a:srgbClr val="415665"/>
              </a:buClr>
              <a:buSzPts val="1800"/>
            </a:pPr>
            <a:r>
              <a:rPr lang="es-CO" sz="1200" dirty="0">
                <a:hlinkClick r:id="rId3"/>
              </a:rPr>
              <a:t>https://www-users.york.ac.uk/~neb506/databases.html</a:t>
            </a:r>
            <a:endParaRPr lang="es-CO" sz="1200" dirty="0"/>
          </a:p>
          <a:p>
            <a:pPr marL="114300" lvl="0">
              <a:buClr>
                <a:srgbClr val="415665"/>
              </a:buClr>
              <a:buSzPts val="1800"/>
            </a:pPr>
            <a:endParaRPr lang="es-CO" sz="12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Resultados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Buscar diferencia entre </a:t>
            </a:r>
            <a:r>
              <a:rPr lang="es-CO" sz="1800" dirty="0" err="1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frames</a:t>
            </a:r>
            <a:r>
              <a:rPr lang="es-CO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 en tiempo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Cómo se calcula ese tiempo? 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Dónde comienza la acción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FF0000"/>
                </a:solidFill>
                <a:latin typeface="Source Sans Pro"/>
                <a:ea typeface="Source Sans Pro"/>
                <a:sym typeface="Source Sans Pro"/>
              </a:rPr>
              <a:t>Análisis espacio-temporal</a:t>
            </a: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sym typeface="Source Sans Pro"/>
            </a:endParaRP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Deep Learning: </a:t>
            </a:r>
            <a:r>
              <a:rPr lang="es-CO" sz="1800" dirty="0">
                <a:solidFill>
                  <a:srgbClr val="00B0F0"/>
                </a:solidFill>
                <a:latin typeface="Source Sans Pro"/>
                <a:ea typeface="Source Sans Pro"/>
                <a:sym typeface="Source Sans Pro"/>
              </a:rPr>
              <a:t>0,825-0,924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</a:t>
            </a:r>
            <a:r>
              <a:rPr lang="es-CO" sz="1800" dirty="0" err="1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Random</a:t>
            </a: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Forest: </a:t>
            </a:r>
            <a:r>
              <a:rPr lang="es-CO" sz="1800" dirty="0">
                <a:solidFill>
                  <a:srgbClr val="00B050"/>
                </a:solidFill>
                <a:latin typeface="Source Sans Pro"/>
                <a:ea typeface="Source Sans Pro"/>
                <a:sym typeface="Source Sans Pro"/>
              </a:rPr>
              <a:t>0,852-0,937 </a:t>
            </a:r>
          </a:p>
          <a:p>
            <a:pPr marL="114300" lvl="0">
              <a:buClr>
                <a:srgbClr val="415665"/>
              </a:buClr>
              <a:buSzPts val="1800"/>
            </a:pPr>
            <a:endParaRPr lang="es-CO" sz="12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6B0C4-0FE7-4B9B-9DC3-289614F9C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00" y="1050086"/>
            <a:ext cx="3478089" cy="20338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535652-D3C9-467B-8A03-CE9C5CBE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644" y="3179752"/>
            <a:ext cx="3039112" cy="18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913486-5BE0-4E07-90FF-B4723DFE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95" y="1334065"/>
            <a:ext cx="7598369" cy="20262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B0699E-9B88-4BEA-A9F9-CFC81619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52" y="3037042"/>
            <a:ext cx="6908145" cy="4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Adaptive Body Gesture Representation for Automatic</a:t>
            </a:r>
          </a:p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Emotion Recognition (2016)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669300" y="1338197"/>
            <a:ext cx="5079727" cy="35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 Clave</a:t>
            </a:r>
          </a:p>
          <a:p>
            <a:pPr marL="114300" lvl="6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Gesture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primitives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Sparse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CO" sz="1600" dirty="0" err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</a:t>
            </a: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Bases de datos utilizadas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En laboratorio y ambientes controlados (no pública)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Emociones Identificadas</a:t>
            </a:r>
          </a:p>
          <a:p>
            <a:pPr marL="114300" lvl="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 </a:t>
            </a: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Ira, miedo, felicidad, asco, tristeza y sorpresa.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Tratamiento de datos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Arquitectura de para extracción de características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Bajo nivel (coordenadas)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Mediano nivel (estadísticas)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Estructura de esqueleto.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Mecanismo de clasificación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r>
              <a:rPr lang="es-CO" sz="16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SVM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FDA770F-4E1C-4FD6-9D3A-2A1B5B43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27" y="2227041"/>
            <a:ext cx="2892052" cy="2742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A4CDF6-C14B-4D87-936F-8D6702917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9" r="9417"/>
          <a:stretch/>
        </p:blipFill>
        <p:spPr>
          <a:xfrm>
            <a:off x="6882244" y="855406"/>
            <a:ext cx="1198395" cy="15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CO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</a:t>
            </a:fld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g76b8839a98_0_51"/>
          <p:cNvSpPr/>
          <p:nvPr/>
        </p:nvSpPr>
        <p:spPr>
          <a:xfrm>
            <a:off x="844550" y="81925"/>
            <a:ext cx="7485000" cy="81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3200"/>
            </a:pPr>
            <a:r>
              <a:rPr lang="en-US" sz="200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Deep Learning Approach: Emotion Recognition from Human Body Movements (2019)</a:t>
            </a:r>
            <a:endParaRPr sz="200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10" name="Google Shape;810;g76b8839a98_0_51"/>
          <p:cNvSpPr txBox="1"/>
          <p:nvPr/>
        </p:nvSpPr>
        <p:spPr>
          <a:xfrm>
            <a:off x="814450" y="896702"/>
            <a:ext cx="3961743" cy="26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Aportes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de extracción de características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de implementación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Wingdings" panose="05000000000000000000" pitchFamily="2" charset="2"/>
              <a:buChar char="ü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Soporte para aproximación de reducción de clases</a:t>
            </a:r>
            <a:endParaRPr lang="es-CO" sz="1200" dirty="0"/>
          </a:p>
          <a:p>
            <a:pPr marL="114300" lvl="0">
              <a:buClr>
                <a:srgbClr val="415665"/>
              </a:buClr>
              <a:buSzPts val="1800"/>
            </a:pPr>
            <a:endParaRPr lang="es-CO" sz="12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indent="-285750"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Resultados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9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Las acciones son independientes para cada emoción y están relacionadas con aspectos como la velocidad de las acciones y la frecuencia.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9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Buscar que relaciones se hacen son los puntos  (ángulos, proximidad entre extremidades, brazos flexionados para inferir emociones (conocimiento empírico para generar descriptores) </a:t>
            </a:r>
            <a:r>
              <a:rPr lang="es-CO" sz="900" dirty="0" err="1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ML+Reglas</a:t>
            </a:r>
            <a:r>
              <a:rPr lang="es-CO" sz="9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difusas)</a:t>
            </a:r>
          </a:p>
          <a:p>
            <a:pPr marL="114300"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sym typeface="Source Sans Pro"/>
            </a:endParaRP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SVM 6 Emociones: </a:t>
            </a:r>
            <a:r>
              <a:rPr lang="es-CO" sz="1800" dirty="0">
                <a:solidFill>
                  <a:srgbClr val="00B0F0"/>
                </a:solidFill>
                <a:latin typeface="Source Sans Pro"/>
                <a:ea typeface="Source Sans Pro"/>
                <a:sym typeface="Source Sans Pro"/>
              </a:rPr>
              <a:t>0,352-0,813</a:t>
            </a:r>
          </a:p>
          <a:p>
            <a:pPr marL="114300">
              <a:buClr>
                <a:srgbClr val="415665"/>
              </a:buClr>
              <a:buSzPts val="1800"/>
            </a:pPr>
            <a:r>
              <a:rPr lang="es-CO" sz="1800" dirty="0">
                <a:solidFill>
                  <a:srgbClr val="415665"/>
                </a:solidFill>
                <a:latin typeface="Source Sans Pro"/>
                <a:ea typeface="Source Sans Pro"/>
                <a:sym typeface="Source Sans Pro"/>
              </a:rPr>
              <a:t>  SVM 4 Emociones: </a:t>
            </a:r>
            <a:r>
              <a:rPr lang="es-CO" sz="1800" dirty="0">
                <a:solidFill>
                  <a:srgbClr val="00B050"/>
                </a:solidFill>
                <a:latin typeface="Source Sans Pro"/>
                <a:ea typeface="Source Sans Pro"/>
                <a:sym typeface="Source Sans Pro"/>
              </a:rPr>
              <a:t>0,812-0,949 </a:t>
            </a:r>
          </a:p>
          <a:p>
            <a:pPr marL="114300" lvl="0">
              <a:buClr>
                <a:srgbClr val="415665"/>
              </a:buClr>
              <a:buSzPts val="1800"/>
            </a:pPr>
            <a:endParaRPr lang="es-CO" sz="12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Arial" panose="020B0604020202020204" pitchFamily="34" charset="0"/>
              <a:buChar char="•"/>
            </a:pPr>
            <a:endParaRPr lang="es-CO" sz="1800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E3EC04-15D4-4457-85F9-A8C0A086B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7"/>
          <a:stretch/>
        </p:blipFill>
        <p:spPr>
          <a:xfrm>
            <a:off x="5067545" y="896702"/>
            <a:ext cx="3180739" cy="22351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B3A0BC-1A25-42B7-A789-32E30D21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2" y="3163752"/>
            <a:ext cx="2319433" cy="1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1253</Words>
  <Application>Microsoft Office PowerPoint</Application>
  <PresentationFormat>Presentación en pantalla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Wingdings</vt:lpstr>
      <vt:lpstr>Dosis</vt:lpstr>
      <vt:lpstr>Source Sans Pro</vt:lpstr>
      <vt:lpstr>Office Theme</vt:lpstr>
      <vt:lpstr>Office Theme</vt:lpstr>
      <vt:lpstr>Office Theme</vt:lpstr>
      <vt:lpstr>Presentación de PowerPoint</vt:lpstr>
      <vt:lpstr>Presentación de PowerPoint</vt:lpstr>
      <vt:lpstr>Artículos detección Emociones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artículos (Emociones) </vt:lpstr>
      <vt:lpstr>Presentación de PowerPoint</vt:lpstr>
      <vt:lpstr>Presentación de PowerPoint</vt:lpstr>
      <vt:lpstr>Definiciones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Rodriguez</dc:creator>
  <cp:lastModifiedBy>raxon</cp:lastModifiedBy>
  <cp:revision>35</cp:revision>
  <dcterms:modified xsi:type="dcterms:W3CDTF">2020-03-26T19:28:03Z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