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Dosis"/>
      <p:regular r:id="rId20"/>
      <p:bold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wQQA1e6H0t9fGWjXousAAKw3a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69FE99-D6D2-4CDF-9BA6-CA1FA7B4683F}">
  <a:tblStyle styleId="{BF69FE99-D6D2-4CDF-9BA6-CA1FA7B46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regular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Dosis-bold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SourceSansPro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CO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:notes"/>
          <p:cNvSpPr/>
          <p:nvPr>
            <p:ph idx="2" type="sldImg"/>
          </p:nvPr>
        </p:nvSpPr>
        <p:spPr>
          <a:xfrm>
            <a:off x="533400" y="763588"/>
            <a:ext cx="67040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de200d611_0_92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7de200d611_0_92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de200d611_0_98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7de200d611_0_98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3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123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2:notes"/>
          <p:cNvSpPr/>
          <p:nvPr>
            <p:ph idx="2" type="sldImg"/>
          </p:nvPr>
        </p:nvSpPr>
        <p:spPr>
          <a:xfrm>
            <a:off x="533400" y="763588"/>
            <a:ext cx="67040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6b8839a98_0_0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76b8839a98_0_0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de200d611_0_21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7de200d611_0_21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de200d611_0_43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7de200d611_0_43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de200d611_0_66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7de200d611_0_66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6b8839a98_0_51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76b8839a98_0_51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de200d611_0_80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7de200d611_0_80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de200d611_0_86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toman aquellos términos detectados en el objetivo general.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Se consultan aquellos términos con una relación cercana a los extraídos y que se se consideren de relevancia para el proyecto.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7de200d611_0_86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" type="subTitle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1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1"/>
          <p:cNvSpPr txBox="1"/>
          <p:nvPr>
            <p:ph idx="1" type="body"/>
          </p:nvPr>
        </p:nvSpPr>
        <p:spPr>
          <a:xfrm>
            <a:off x="844560" y="15379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2" type="body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2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2"/>
          <p:cNvSpPr txBox="1"/>
          <p:nvPr>
            <p:ph idx="1" type="body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2" type="body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3" type="body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4" type="body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" type="body"/>
          </p:nvPr>
        </p:nvSpPr>
        <p:spPr>
          <a:xfrm>
            <a:off x="84456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2" type="body"/>
          </p:nvPr>
        </p:nvSpPr>
        <p:spPr>
          <a:xfrm>
            <a:off x="259200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3"/>
          <p:cNvSpPr txBox="1"/>
          <p:nvPr>
            <p:ph idx="3" type="body"/>
          </p:nvPr>
        </p:nvSpPr>
        <p:spPr>
          <a:xfrm>
            <a:off x="433944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idx="4" type="body"/>
          </p:nvPr>
        </p:nvSpPr>
        <p:spPr>
          <a:xfrm>
            <a:off x="84456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5" type="body"/>
          </p:nvPr>
        </p:nvSpPr>
        <p:spPr>
          <a:xfrm>
            <a:off x="259200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3"/>
          <p:cNvSpPr txBox="1"/>
          <p:nvPr>
            <p:ph idx="6" type="body"/>
          </p:nvPr>
        </p:nvSpPr>
        <p:spPr>
          <a:xfrm>
            <a:off x="433944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5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5"/>
          <p:cNvSpPr txBox="1"/>
          <p:nvPr>
            <p:ph idx="1" type="subTitle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6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" type="body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6"/>
          <p:cNvSpPr txBox="1"/>
          <p:nvPr>
            <p:ph idx="2" type="body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7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8"/>
          <p:cNvSpPr txBox="1"/>
          <p:nvPr>
            <p:ph idx="1" type="subTitle"/>
          </p:nvPr>
        </p:nvSpPr>
        <p:spPr>
          <a:xfrm>
            <a:off x="844560" y="5760"/>
            <a:ext cx="3552120" cy="52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9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9"/>
          <p:cNvSpPr txBox="1"/>
          <p:nvPr>
            <p:ph idx="1" type="body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9"/>
          <p:cNvSpPr txBox="1"/>
          <p:nvPr>
            <p:ph idx="2" type="body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9"/>
          <p:cNvSpPr txBox="1"/>
          <p:nvPr>
            <p:ph idx="3" type="body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0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0"/>
          <p:cNvSpPr txBox="1"/>
          <p:nvPr>
            <p:ph idx="1" type="body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0"/>
          <p:cNvSpPr txBox="1"/>
          <p:nvPr>
            <p:ph idx="2" type="body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0"/>
          <p:cNvSpPr txBox="1"/>
          <p:nvPr>
            <p:ph idx="3" type="body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1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1"/>
          <p:cNvSpPr txBox="1"/>
          <p:nvPr>
            <p:ph idx="1" type="body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1"/>
          <p:cNvSpPr txBox="1"/>
          <p:nvPr>
            <p:ph idx="2" type="body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1"/>
          <p:cNvSpPr txBox="1"/>
          <p:nvPr>
            <p:ph idx="3" type="body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2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2"/>
          <p:cNvSpPr txBox="1"/>
          <p:nvPr>
            <p:ph idx="1" type="body"/>
          </p:nvPr>
        </p:nvSpPr>
        <p:spPr>
          <a:xfrm>
            <a:off x="844560" y="15379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2"/>
          <p:cNvSpPr txBox="1"/>
          <p:nvPr>
            <p:ph idx="2" type="body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3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3"/>
          <p:cNvSpPr txBox="1"/>
          <p:nvPr>
            <p:ph idx="1" type="body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3"/>
          <p:cNvSpPr txBox="1"/>
          <p:nvPr>
            <p:ph idx="2" type="body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3"/>
          <p:cNvSpPr txBox="1"/>
          <p:nvPr>
            <p:ph idx="3" type="body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3"/>
          <p:cNvSpPr txBox="1"/>
          <p:nvPr>
            <p:ph idx="4" type="body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4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4"/>
          <p:cNvSpPr txBox="1"/>
          <p:nvPr>
            <p:ph idx="1" type="body"/>
          </p:nvPr>
        </p:nvSpPr>
        <p:spPr>
          <a:xfrm>
            <a:off x="84456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4"/>
          <p:cNvSpPr txBox="1"/>
          <p:nvPr>
            <p:ph idx="2" type="body"/>
          </p:nvPr>
        </p:nvSpPr>
        <p:spPr>
          <a:xfrm>
            <a:off x="259200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4"/>
          <p:cNvSpPr txBox="1"/>
          <p:nvPr>
            <p:ph idx="3" type="body"/>
          </p:nvPr>
        </p:nvSpPr>
        <p:spPr>
          <a:xfrm>
            <a:off x="433944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4"/>
          <p:cNvSpPr txBox="1"/>
          <p:nvPr>
            <p:ph idx="4" type="body"/>
          </p:nvPr>
        </p:nvSpPr>
        <p:spPr>
          <a:xfrm>
            <a:off x="84456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4"/>
          <p:cNvSpPr txBox="1"/>
          <p:nvPr>
            <p:ph idx="5" type="body"/>
          </p:nvPr>
        </p:nvSpPr>
        <p:spPr>
          <a:xfrm>
            <a:off x="259200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4"/>
          <p:cNvSpPr txBox="1"/>
          <p:nvPr>
            <p:ph idx="6" type="body"/>
          </p:nvPr>
        </p:nvSpPr>
        <p:spPr>
          <a:xfrm>
            <a:off x="433944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4"/>
          <p:cNvSpPr txBox="1"/>
          <p:nvPr>
            <p:ph idx="1" type="body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2" type="body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7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7"/>
          <p:cNvSpPr txBox="1"/>
          <p:nvPr>
            <p:ph idx="1" type="body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8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9"/>
          <p:cNvSpPr txBox="1"/>
          <p:nvPr>
            <p:ph idx="1" type="subTitle"/>
          </p:nvPr>
        </p:nvSpPr>
        <p:spPr>
          <a:xfrm>
            <a:off x="844560" y="5760"/>
            <a:ext cx="3552120" cy="52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4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" type="body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0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0"/>
          <p:cNvSpPr txBox="1"/>
          <p:nvPr>
            <p:ph idx="1" type="body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0"/>
          <p:cNvSpPr txBox="1"/>
          <p:nvPr>
            <p:ph idx="2" type="body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0"/>
          <p:cNvSpPr txBox="1"/>
          <p:nvPr>
            <p:ph idx="3" type="body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1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71"/>
          <p:cNvSpPr txBox="1"/>
          <p:nvPr>
            <p:ph idx="1" type="body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71"/>
          <p:cNvSpPr txBox="1"/>
          <p:nvPr>
            <p:ph idx="2" type="body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1"/>
          <p:cNvSpPr txBox="1"/>
          <p:nvPr>
            <p:ph idx="3" type="body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2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72"/>
          <p:cNvSpPr txBox="1"/>
          <p:nvPr>
            <p:ph idx="1" type="body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2"/>
          <p:cNvSpPr txBox="1"/>
          <p:nvPr>
            <p:ph idx="2" type="body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2"/>
          <p:cNvSpPr txBox="1"/>
          <p:nvPr>
            <p:ph idx="3" type="body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3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73"/>
          <p:cNvSpPr txBox="1"/>
          <p:nvPr>
            <p:ph idx="1" type="body"/>
          </p:nvPr>
        </p:nvSpPr>
        <p:spPr>
          <a:xfrm>
            <a:off x="844560" y="15379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73"/>
          <p:cNvSpPr txBox="1"/>
          <p:nvPr>
            <p:ph idx="2" type="body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4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74"/>
          <p:cNvSpPr txBox="1"/>
          <p:nvPr>
            <p:ph idx="1" type="body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74"/>
          <p:cNvSpPr txBox="1"/>
          <p:nvPr>
            <p:ph idx="2" type="body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74"/>
          <p:cNvSpPr txBox="1"/>
          <p:nvPr>
            <p:ph idx="3" type="body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74"/>
          <p:cNvSpPr txBox="1"/>
          <p:nvPr>
            <p:ph idx="4" type="body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5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75"/>
          <p:cNvSpPr txBox="1"/>
          <p:nvPr>
            <p:ph idx="1" type="body"/>
          </p:nvPr>
        </p:nvSpPr>
        <p:spPr>
          <a:xfrm>
            <a:off x="84456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75"/>
          <p:cNvSpPr txBox="1"/>
          <p:nvPr>
            <p:ph idx="2" type="body"/>
          </p:nvPr>
        </p:nvSpPr>
        <p:spPr>
          <a:xfrm>
            <a:off x="259200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75"/>
          <p:cNvSpPr txBox="1"/>
          <p:nvPr>
            <p:ph idx="3" type="body"/>
          </p:nvPr>
        </p:nvSpPr>
        <p:spPr>
          <a:xfrm>
            <a:off x="4339440" y="15379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75"/>
          <p:cNvSpPr txBox="1"/>
          <p:nvPr>
            <p:ph idx="4" type="body"/>
          </p:nvPr>
        </p:nvSpPr>
        <p:spPr>
          <a:xfrm>
            <a:off x="84456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75"/>
          <p:cNvSpPr txBox="1"/>
          <p:nvPr>
            <p:ph idx="5" type="body"/>
          </p:nvPr>
        </p:nvSpPr>
        <p:spPr>
          <a:xfrm>
            <a:off x="259200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75"/>
          <p:cNvSpPr txBox="1"/>
          <p:nvPr>
            <p:ph idx="6" type="body"/>
          </p:nvPr>
        </p:nvSpPr>
        <p:spPr>
          <a:xfrm>
            <a:off x="4339440" y="3307320"/>
            <a:ext cx="16639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5"/>
          <p:cNvSpPr txBox="1"/>
          <p:nvPr>
            <p:ph idx="1" type="body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5"/>
          <p:cNvSpPr txBox="1"/>
          <p:nvPr>
            <p:ph idx="2" type="body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idx="1" type="subTitle"/>
          </p:nvPr>
        </p:nvSpPr>
        <p:spPr>
          <a:xfrm>
            <a:off x="844560" y="5760"/>
            <a:ext cx="3552120" cy="52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8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8"/>
          <p:cNvSpPr txBox="1"/>
          <p:nvPr>
            <p:ph idx="1" type="body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idx="2" type="body"/>
          </p:nvPr>
        </p:nvSpPr>
        <p:spPr>
          <a:xfrm>
            <a:off x="349308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3" type="body"/>
          </p:nvPr>
        </p:nvSpPr>
        <p:spPr>
          <a:xfrm>
            <a:off x="84456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9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9"/>
          <p:cNvSpPr txBox="1"/>
          <p:nvPr>
            <p:ph idx="1" type="body"/>
          </p:nvPr>
        </p:nvSpPr>
        <p:spPr>
          <a:xfrm>
            <a:off x="844560" y="1537920"/>
            <a:ext cx="252216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9"/>
          <p:cNvSpPr txBox="1"/>
          <p:nvPr>
            <p:ph idx="2" type="body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9"/>
          <p:cNvSpPr txBox="1"/>
          <p:nvPr>
            <p:ph idx="3" type="body"/>
          </p:nvPr>
        </p:nvSpPr>
        <p:spPr>
          <a:xfrm>
            <a:off x="3493080" y="33073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0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0"/>
          <p:cNvSpPr txBox="1"/>
          <p:nvPr>
            <p:ph idx="1" type="body"/>
          </p:nvPr>
        </p:nvSpPr>
        <p:spPr>
          <a:xfrm>
            <a:off x="84456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0"/>
          <p:cNvSpPr txBox="1"/>
          <p:nvPr>
            <p:ph idx="2" type="body"/>
          </p:nvPr>
        </p:nvSpPr>
        <p:spPr>
          <a:xfrm>
            <a:off x="3493080" y="1537920"/>
            <a:ext cx="252216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0"/>
          <p:cNvSpPr txBox="1"/>
          <p:nvPr>
            <p:ph idx="3" type="body"/>
          </p:nvPr>
        </p:nvSpPr>
        <p:spPr>
          <a:xfrm>
            <a:off x="844560" y="3307320"/>
            <a:ext cx="5168520" cy="161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 rot="10800000">
            <a:off x="9144001" y="4433400"/>
            <a:ext cx="9143640" cy="27612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9"/>
          <p:cNvSpPr/>
          <p:nvPr/>
        </p:nvSpPr>
        <p:spPr>
          <a:xfrm flipH="1">
            <a:off x="-719" y="0"/>
            <a:ext cx="9143640" cy="415656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9"/>
          <p:cNvSpPr txBox="1"/>
          <p:nvPr>
            <p:ph type="title"/>
          </p:nvPr>
        </p:nvSpPr>
        <p:spPr>
          <a:xfrm>
            <a:off x="685800" y="2525400"/>
            <a:ext cx="5309280" cy="1159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/>
          <p:nvPr/>
        </p:nvSpPr>
        <p:spPr>
          <a:xfrm flipH="1">
            <a:off x="-720" y="0"/>
            <a:ext cx="669240" cy="514332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1"/>
          <p:cNvSpPr/>
          <p:nvPr/>
        </p:nvSpPr>
        <p:spPr>
          <a:xfrm flipH="1">
            <a:off x="-720" y="0"/>
            <a:ext cx="669240" cy="113976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1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31"/>
          <p:cNvSpPr txBox="1"/>
          <p:nvPr>
            <p:ph idx="1" type="body"/>
          </p:nvPr>
        </p:nvSpPr>
        <p:spPr>
          <a:xfrm>
            <a:off x="844560" y="1537920"/>
            <a:ext cx="5168520" cy="3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0" y="0"/>
            <a:ext cx="66924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/>
          <p:nvPr/>
        </p:nvSpPr>
        <p:spPr>
          <a:xfrm flipH="1">
            <a:off x="-720" y="0"/>
            <a:ext cx="669240" cy="514332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3"/>
          <p:cNvSpPr/>
          <p:nvPr/>
        </p:nvSpPr>
        <p:spPr>
          <a:xfrm flipH="1">
            <a:off x="-720" y="0"/>
            <a:ext cx="669240" cy="113976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3"/>
          <p:cNvSpPr txBox="1"/>
          <p:nvPr>
            <p:ph type="title"/>
          </p:nvPr>
        </p:nvSpPr>
        <p:spPr>
          <a:xfrm>
            <a:off x="844560" y="5760"/>
            <a:ext cx="355212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3"/>
          <p:cNvSpPr txBox="1"/>
          <p:nvPr>
            <p:ph idx="1" type="body"/>
          </p:nvPr>
        </p:nvSpPr>
        <p:spPr>
          <a:xfrm>
            <a:off x="844560" y="1534320"/>
            <a:ext cx="2804400" cy="3321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3"/>
          <p:cNvSpPr txBox="1"/>
          <p:nvPr>
            <p:ph idx="2" type="body"/>
          </p:nvPr>
        </p:nvSpPr>
        <p:spPr>
          <a:xfrm>
            <a:off x="3818160" y="1534320"/>
            <a:ext cx="2804400" cy="3321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3"/>
          <p:cNvSpPr txBox="1"/>
          <p:nvPr>
            <p:ph idx="12" type="sldNum"/>
          </p:nvPr>
        </p:nvSpPr>
        <p:spPr>
          <a:xfrm>
            <a:off x="0" y="0"/>
            <a:ext cx="66924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 txBox="1"/>
          <p:nvPr/>
        </p:nvSpPr>
        <p:spPr>
          <a:xfrm>
            <a:off x="360000" y="1080000"/>
            <a:ext cx="8312400" cy="2657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CO" sz="5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Proyecto Dauruxü</a:t>
            </a:r>
            <a:r>
              <a:rPr b="0" i="0" lang="es-CO" sz="48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s-CO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Reunión de seguimiento - Semana 2, 30 de enero de 2020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"/>
          <p:cNvGrpSpPr/>
          <p:nvPr/>
        </p:nvGrpSpPr>
        <p:grpSpPr>
          <a:xfrm>
            <a:off x="7377120" y="1317240"/>
            <a:ext cx="433440" cy="433440"/>
            <a:chOff x="7377120" y="1317240"/>
            <a:chExt cx="433440" cy="433440"/>
          </a:xfrm>
        </p:grpSpPr>
        <p:sp>
          <p:nvSpPr>
            <p:cNvPr id="174" name="Google Shape;174;p1"/>
            <p:cNvSpPr/>
            <p:nvPr/>
          </p:nvSpPr>
          <p:spPr>
            <a:xfrm>
              <a:off x="7377120" y="1317240"/>
              <a:ext cx="433440" cy="433440"/>
            </a:xfrm>
            <a:prstGeom prst="ellipse">
              <a:avLst/>
            </a:prstGeom>
            <a:solidFill>
              <a:srgbClr val="0DB7C4">
                <a:alpha val="3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7489800" y="1429920"/>
              <a:ext cx="207720" cy="207720"/>
            </a:xfrm>
            <a:prstGeom prst="ellipse">
              <a:avLst/>
            </a:prstGeom>
            <a:solidFill>
              <a:srgbClr val="0DB7C4">
                <a:alpha val="3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7538760" y="1478880"/>
              <a:ext cx="109800" cy="1098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1"/>
          <p:cNvPicPr preferRelativeResize="0"/>
          <p:nvPr/>
        </p:nvPicPr>
        <p:blipFill rotWithShape="1">
          <a:blip r:embed="rId3">
            <a:alphaModFix/>
          </a:blip>
          <a:srcRect b="9129" l="19630" r="23117" t="69141"/>
          <a:stretch/>
        </p:blipFill>
        <p:spPr>
          <a:xfrm>
            <a:off x="388080" y="117000"/>
            <a:ext cx="2185920" cy="82944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"/>
          <p:cNvSpPr/>
          <p:nvPr/>
        </p:nvSpPr>
        <p:spPr>
          <a:xfrm>
            <a:off x="6498720" y="4356720"/>
            <a:ext cx="2393280" cy="50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Presentado por: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Ronald Rodríguez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0" y="5120640"/>
            <a:ext cx="9143640" cy="4536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0" y="5000040"/>
            <a:ext cx="9143640" cy="2844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0" y="5051160"/>
            <a:ext cx="9143640" cy="3924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4428000" y="4394880"/>
            <a:ext cx="2088000" cy="50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Director: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Enrique González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396000" y="3882240"/>
            <a:ext cx="7524000" cy="25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Dauruxü significa vigilante en el idioma ticuna. Diccionario bilingüe español-ticuna [DTILV, 2016]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241200" y="4318560"/>
            <a:ext cx="4062960" cy="592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Proyecto de grado: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Maestría en Ingeniería de Sistemas y Computación.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O" sz="11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Maestría en Analítica para la inteligencia de negocios.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de200d611_0_92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s-CO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g7de200d611_0_92"/>
          <p:cNvSpPr/>
          <p:nvPr/>
        </p:nvSpPr>
        <p:spPr>
          <a:xfrm>
            <a:off x="844550" y="81925"/>
            <a:ext cx="74850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Extracción de potenciales</a:t>
            </a:r>
            <a:endParaRPr b="0" i="0" sz="32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260" name="Google Shape;260;g7de200d611_0_92"/>
          <p:cNvGraphicFramePr/>
          <p:nvPr/>
        </p:nvGraphicFramePr>
        <p:xfrm>
          <a:off x="967550" y="76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823400"/>
                <a:gridCol w="5088725"/>
              </a:tblGrid>
              <a:tr h="48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Escala de efectos psiquicos de burnout(Garcia Izquierdo Y Velandrino, 1992)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Work Addiction Risk Test (WART) (Robinson, 1999)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Maslach Burnout Inventory – General Survey (MBI-GS) [3]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NEO Five-Factor Inventory [38]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Beck’s Depression Inventory [39–41]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El cuestionario “FPSICO” (INSHT, 1997)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6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El Cuestionario de Bienestar Laboral General (Blanch, Sahagún, Cantera y Cervantes, 2010)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de200d611_0_98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s-CO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g7de200d611_0_98"/>
          <p:cNvSpPr/>
          <p:nvPr/>
        </p:nvSpPr>
        <p:spPr>
          <a:xfrm>
            <a:off x="844550" y="81925"/>
            <a:ext cx="74850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Extracción de potenciales</a:t>
            </a:r>
            <a:endParaRPr b="0" i="0" sz="32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267" name="Google Shape;267;g7de200d611_0_98"/>
          <p:cNvGraphicFramePr/>
          <p:nvPr/>
        </p:nvGraphicFramePr>
        <p:xfrm>
          <a:off x="967550" y="99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823400"/>
                <a:gridCol w="5088725"/>
              </a:tblGrid>
              <a:tr h="48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Beck Depression Inventory (BDI)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Work Addiction Risk Test (WART) (Robinson, 1999)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International Neuropsychiatric Interview Japanese version (MINI)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The Psychosocial Risk Scale (PRS).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3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s-CO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23"/>
          <p:cNvSpPr txBox="1"/>
          <p:nvPr/>
        </p:nvSpPr>
        <p:spPr>
          <a:xfrm>
            <a:off x="1000623" y="869600"/>
            <a:ext cx="7485000" cy="27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1" lvl="0" marL="559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Arial"/>
              <a:buAutoNum type="arabicPeriod"/>
            </a:pPr>
            <a:r>
              <a:rPr lang="es-CO"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Finalizar extracción de aspectos potenciales para la detección a través de video.</a:t>
            </a:r>
            <a:endParaRPr sz="24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57201" lvl="0" marL="559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AutoNum type="arabicPeriod"/>
            </a:pPr>
            <a:r>
              <a:rPr lang="es-CO"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Realizar correciones de objetivos.</a:t>
            </a:r>
            <a:endParaRPr sz="24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57200" lvl="0" marL="559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2400"/>
              <a:buFont typeface="Source Sans Pro"/>
              <a:buAutoNum type="arabicPeriod"/>
            </a:pPr>
            <a:r>
              <a:rPr lang="es-CO"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Establecer reunión con expertos en FRPO</a:t>
            </a:r>
            <a:endParaRPr sz="24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4" name="Google Shape;274;p123"/>
          <p:cNvSpPr/>
          <p:nvPr/>
        </p:nvSpPr>
        <p:spPr>
          <a:xfrm>
            <a:off x="844560" y="57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Propuesta - Siguientes pasos…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"/>
          <p:cNvGrpSpPr/>
          <p:nvPr/>
        </p:nvGrpSpPr>
        <p:grpSpPr>
          <a:xfrm>
            <a:off x="4253760" y="1308960"/>
            <a:ext cx="4575240" cy="402840"/>
            <a:chOff x="4253760" y="1308960"/>
            <a:chExt cx="4575240" cy="402840"/>
          </a:xfrm>
        </p:grpSpPr>
        <p:cxnSp>
          <p:nvCxnSpPr>
            <p:cNvPr id="190" name="Google Shape;190;p2"/>
            <p:cNvCxnSpPr/>
            <p:nvPr/>
          </p:nvCxnSpPr>
          <p:spPr>
            <a:xfrm flipH="1">
              <a:off x="4253760" y="1510200"/>
              <a:ext cx="444240" cy="360"/>
            </a:xfrm>
            <a:prstGeom prst="straightConnector1">
              <a:avLst/>
            </a:prstGeom>
            <a:noFill/>
            <a:ln cap="flat" cmpd="sng" w="9525">
              <a:solidFill>
                <a:srgbClr val="0DB7C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1" name="Google Shape;191;p2"/>
            <p:cNvSpPr/>
            <p:nvPr/>
          </p:nvSpPr>
          <p:spPr>
            <a:xfrm flipH="1">
              <a:off x="4697280" y="1308960"/>
              <a:ext cx="4131720" cy="402840"/>
            </a:xfrm>
            <a:prstGeom prst="roundRect">
              <a:avLst>
                <a:gd fmla="val 50000" name="adj"/>
              </a:avLst>
            </a:prstGeom>
            <a:noFill/>
            <a:ln cap="flat" cmpd="sng" w="38150">
              <a:solidFill>
                <a:srgbClr val="0DB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Relación de documentos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2"/>
          <p:cNvSpPr txBox="1"/>
          <p:nvPr/>
        </p:nvSpPr>
        <p:spPr>
          <a:xfrm>
            <a:off x="0" y="0"/>
            <a:ext cx="66924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s-CO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600" y="1140120"/>
            <a:ext cx="3369600" cy="40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"/>
          <p:cNvSpPr txBox="1"/>
          <p:nvPr/>
        </p:nvSpPr>
        <p:spPr>
          <a:xfrm>
            <a:off x="844560" y="5760"/>
            <a:ext cx="286920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O" sz="32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Tabla de Contenido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2"/>
          <p:cNvCxnSpPr/>
          <p:nvPr/>
        </p:nvCxnSpPr>
        <p:spPr>
          <a:xfrm rot="10800000">
            <a:off x="4257720" y="1500120"/>
            <a:ext cx="7560" cy="3150720"/>
          </a:xfrm>
          <a:prstGeom prst="straightConnector1">
            <a:avLst/>
          </a:prstGeom>
          <a:noFill/>
          <a:ln cap="flat" cmpd="sng" w="9525">
            <a:solidFill>
              <a:srgbClr val="0DB7C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2"/>
          <p:cNvSpPr/>
          <p:nvPr/>
        </p:nvSpPr>
        <p:spPr>
          <a:xfrm rot="10800000">
            <a:off x="4155542" y="1415252"/>
            <a:ext cx="209400" cy="200400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"/>
          <p:cNvSpPr/>
          <p:nvPr/>
        </p:nvSpPr>
        <p:spPr>
          <a:xfrm rot="10800000">
            <a:off x="4157342" y="2391513"/>
            <a:ext cx="209400" cy="200400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2"/>
          <p:cNvGrpSpPr/>
          <p:nvPr/>
        </p:nvGrpSpPr>
        <p:grpSpPr>
          <a:xfrm>
            <a:off x="4286520" y="2283414"/>
            <a:ext cx="4551840" cy="402840"/>
            <a:chOff x="4286520" y="3319560"/>
            <a:chExt cx="4551840" cy="402840"/>
          </a:xfrm>
        </p:grpSpPr>
        <p:cxnSp>
          <p:nvCxnSpPr>
            <p:cNvPr id="199" name="Google Shape;199;p2"/>
            <p:cNvCxnSpPr/>
            <p:nvPr/>
          </p:nvCxnSpPr>
          <p:spPr>
            <a:xfrm flipH="1">
              <a:off x="4286520" y="3521160"/>
              <a:ext cx="442080" cy="360"/>
            </a:xfrm>
            <a:prstGeom prst="straightConnector1">
              <a:avLst/>
            </a:prstGeom>
            <a:noFill/>
            <a:ln cap="flat" cmpd="sng" w="9525">
              <a:solidFill>
                <a:srgbClr val="0DB7C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0" name="Google Shape;200;p2"/>
            <p:cNvSpPr/>
            <p:nvPr/>
          </p:nvSpPr>
          <p:spPr>
            <a:xfrm flipH="1">
              <a:off x="4728240" y="3319560"/>
              <a:ext cx="4110120" cy="402840"/>
            </a:xfrm>
            <a:prstGeom prst="roundRect">
              <a:avLst>
                <a:gd fmla="val 50000" name="adj"/>
              </a:avLst>
            </a:prstGeom>
            <a:noFill/>
            <a:ln cap="flat" cmpd="sng" w="38150">
              <a:solidFill>
                <a:srgbClr val="0DB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Siguientes pasos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2"/>
          <p:cNvGrpSpPr/>
          <p:nvPr/>
        </p:nvGrpSpPr>
        <p:grpSpPr>
          <a:xfrm>
            <a:off x="4276440" y="1799280"/>
            <a:ext cx="4551840" cy="402840"/>
            <a:chOff x="4276440" y="1799280"/>
            <a:chExt cx="4551840" cy="402840"/>
          </a:xfrm>
        </p:grpSpPr>
        <p:cxnSp>
          <p:nvCxnSpPr>
            <p:cNvPr id="202" name="Google Shape;202;p2"/>
            <p:cNvCxnSpPr/>
            <p:nvPr/>
          </p:nvCxnSpPr>
          <p:spPr>
            <a:xfrm flipH="1">
              <a:off x="4276440" y="2000520"/>
              <a:ext cx="442080" cy="360"/>
            </a:xfrm>
            <a:prstGeom prst="straightConnector1">
              <a:avLst/>
            </a:prstGeom>
            <a:noFill/>
            <a:ln cap="flat" cmpd="sng" w="9525">
              <a:solidFill>
                <a:srgbClr val="0DB7C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3" name="Google Shape;203;p2"/>
            <p:cNvSpPr/>
            <p:nvPr/>
          </p:nvSpPr>
          <p:spPr>
            <a:xfrm flipH="1">
              <a:off x="4718160" y="1799280"/>
              <a:ext cx="4110120" cy="402840"/>
            </a:xfrm>
            <a:prstGeom prst="roundRect">
              <a:avLst>
                <a:gd fmla="val 50000" name="adj"/>
              </a:avLst>
            </a:prstGeom>
            <a:noFill/>
            <a:ln cap="flat" cmpd="sng" w="38150">
              <a:solidFill>
                <a:srgbClr val="0DB7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CO" sz="1800">
                  <a:solidFill>
                    <a:srgbClr val="41566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Extracción de potenciales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2"/>
          <p:cNvSpPr/>
          <p:nvPr/>
        </p:nvSpPr>
        <p:spPr>
          <a:xfrm rot="10800000">
            <a:off x="4158769" y="1896939"/>
            <a:ext cx="209400" cy="200400"/>
          </a:xfrm>
          <a:prstGeom prst="ellipse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6b8839a98_0_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s-CO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g76b8839a98_0_0"/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Relación de documentos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Google Shape;211;g76b8839a98_0_0"/>
          <p:cNvGraphicFramePr/>
          <p:nvPr/>
        </p:nvGraphicFramePr>
        <p:xfrm>
          <a:off x="967550" y="121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666975"/>
                <a:gridCol w="5245150"/>
              </a:tblGrid>
              <a:tr h="25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Víctor H. Charria O, Kewy V. Sarsosa P,Felipe Arenas O. </a:t>
                      </a: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Factores de riesgo psicosocial laboral: métodos 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instrumentos de evaluación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. 2011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Questionnaire for the Fifth European Survey on Working Conditions [43]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Encuesta de Calidad de Vida en el trabajo, aplicado en España por el Ministerio de Trabajo e Inmigración [44]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Apreciación del Estrés EAE [45], 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para la Evaluación del Estrés, que hace parte de la batería para la evaluación de factores de riesgo psicosocial publicada por el Ministerio de la Protección Social en Colombia [46].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Maslach Burnout Inventory [47]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Escala de Desgaste Ocupacional [48]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Utrecht Work Engagement Scale, que evalúa la experiencia de engagement y bienestar [49]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Inventario de violencia y acoso psicológico en el trabajo[50]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Cuestionario para la Vigilancia de la Violencia Laboral[51].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Modelo Demanda – Control [52, 53]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Esfuerzo – Recompensa [54-56].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Job Content Questionnaire (JCQ) [57].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Cuestionario de Desequilibrio Esfuerzo-Recompensa</a:t>
                      </a:r>
                      <a:endParaRPr sz="32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Psicosocial de Copenhague (CoPsoQ) [62, 63]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de Evaluación de Riesgos Psicosociales creado por el Instituto Navarro de Salud Laboral en España [67]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de200d611_0_21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s-CO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g7de200d611_0_21"/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Relación de documentos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8" name="Google Shape;218;g7de200d611_0_21"/>
          <p:cNvGraphicFramePr/>
          <p:nvPr/>
        </p:nvGraphicFramePr>
        <p:xfrm>
          <a:off x="967550" y="76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763225"/>
                <a:gridCol w="5148900"/>
              </a:tblGrid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Hilde Mausner-Dorsch, William W. Eaton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Psychosocial Work Environment and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Depression: Epidemiologic Assessment of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the Demand–Control Model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. 2000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Quality of Employment Surveys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Allison Boyes, Sallie Newell, Afaf Girgis. </a:t>
                      </a: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Rapid assessment of psychosocial well-being: Are computers the way forward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in a clinical setting?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. 2001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Hospital Anxiety and Depression Scale[15]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Short-form Supportive Care Needs Survey [16] 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Mariela Rodríguez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Factores de riesgo laboral ¿Nuevos tiempos nuevos riesgos?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.2009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Hipòtesis de la tensiòn del trabajo Karasek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Abello Bolivar Angela, Lozano Torres Deisy.</a:t>
                      </a: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Riesgos psicosociales y estrés relacionado al trabajo.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 2005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de Factores Psicosociales en el trabajo [CFP] [Octubre 2010]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Espinosa, J.C. y Romero, L. (2002) Cuestionario de Factores Psicosociales en el Trabajo: Manual. Bogotá: HL BIO S.A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Villalobos G. (2010).. Estudio para el diseño de una batería de instrumentos para la evaluación de factores psicosociales: Colombia: Pontificia Universidad Javeriana, Ministerio de la Protección Social.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El Método de Evaluación de Factores Psicosociales del Instituto Nacional de Seguridad e Higiene en el Trabajo. 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de200d611_0_43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s-CO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7de200d611_0_43"/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Relación de documentos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5" name="Google Shape;225;g7de200d611_0_43"/>
          <p:cNvGraphicFramePr/>
          <p:nvPr/>
        </p:nvGraphicFramePr>
        <p:xfrm>
          <a:off x="967550" y="76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823400"/>
                <a:gridCol w="5088725"/>
              </a:tblGrid>
              <a:tr h="146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Fernando Mansilla Izquierdo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Manual de riesgos profesionales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. 2015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Cuestionario sobre tipo circadiano  (NTP 502 INSHT, 1998)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Escala de locus de control sobre trabajo a turnos (NTP 502 INSHT, 1998)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Escala de carga mental (Escala de Cooper Harper, 1969)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Cuestionario de estres laboral (INSHT,2001)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BurnOut Measure (Pines y Aronson, 1988) [lista]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Cuestionario breve de burnout (1997 Moreno-Jimenez, Bustos,Matallana y Miralles)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Cuestionario "Staff Burnout scale for heath professionals" (Jones,1980)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Escala de efectos psiquicos de burnout(Garcia Izquierdo Y Velandrino, 1992)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Work Addiction Risk Test (WART) (Robinson, 1999)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2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Krystyna Golonka, Justyna Mojsa-Kaja mateusz blukacz, Magda Gawłowska,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and tadeusz marek.</a:t>
                      </a: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Occupational Burnout and its overlapping effect with depression and anxiety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.2019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Maslach Burnout Inventory – General Survey (MBI-GS) [3]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Link Burnout Questionnaire (LBQ). [6]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Areas of Worklife Survey [36,37].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State-Trait Anxiety Inventory, [42]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NEO Five-Factor Inventory [38]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Beck’s Depression Inventory [39–41]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Josep M. Blanch, Miguel Sahagún y Genís 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 Cervantes.</a:t>
                      </a: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Estructura Factorial del Cuestionario de Condiciones de Trabajo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.2020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Encuesta de Calidad de Vida en el Trabajo (MTIN, 2009)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El cuestionario “FPSICO” (INSHT, 1997)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El Cuestionario de Bienestar Laboral General (Blanch, Sahagún, Cantera y Cervantes, 2010)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Maria Luca, Salvatore Bellia, et al. Prevalence of depression and its relationship with work characteristics.2014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Beck Depression Inventory (BDI)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de200d611_0_66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s-CO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g7de200d611_0_66"/>
          <p:cNvSpPr/>
          <p:nvPr/>
        </p:nvSpPr>
        <p:spPr>
          <a:xfrm>
            <a:off x="844560" y="81960"/>
            <a:ext cx="7485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Relación de documentos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2" name="Google Shape;232;g7de200d611_0_66"/>
          <p:cNvGraphicFramePr/>
          <p:nvPr/>
        </p:nvGraphicFramePr>
        <p:xfrm>
          <a:off x="967550" y="76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823400"/>
                <a:gridCol w="5088725"/>
              </a:tblGrid>
              <a:tr h="146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Masaharu Maeda, Yukiko Ueda,Masato Nagai,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Senta Fujii. </a:t>
                      </a: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Diagnostic interview study of the prevalence of depression among public employees engaged in long-term relief work in Fukushima.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 2016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International Neuropsychiatric Interview Japanese version (MINI)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2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Anna Najder, Dorota merecz-kot, and aleksandra wójcik. R</a:t>
                      </a:r>
                      <a:r>
                        <a:rPr b="1" lang="es-CO" sz="1000">
                          <a:solidFill>
                            <a:schemeClr val="dk1"/>
                          </a:solidFill>
                        </a:rPr>
                        <a:t>elationships between occupational functioning and stress among radio journalists – assessment by means of the psychosocial risk scale</a:t>
                      </a: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.2015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38761D"/>
                          </a:solidFill>
                        </a:rPr>
                        <a:t>The Psychosocial Risk Scale (PRS).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rgbClr val="FF0000"/>
                          </a:solidFill>
                        </a:rPr>
                        <a:t>Psychosocial Risk Management Excellence Framework (PRIMA-EF) [6].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6b8839a98_0_51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s-CO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g76b8839a98_0_51"/>
          <p:cNvSpPr/>
          <p:nvPr/>
        </p:nvSpPr>
        <p:spPr>
          <a:xfrm>
            <a:off x="844550" y="81925"/>
            <a:ext cx="74850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Extracción de potenciales</a:t>
            </a:r>
            <a:endParaRPr b="0" i="0" sz="32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239" name="Google Shape;239;g76b8839a98_0_51"/>
          <p:cNvGraphicFramePr/>
          <p:nvPr/>
        </p:nvGraphicFramePr>
        <p:xfrm>
          <a:off x="967550" y="76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823400"/>
                <a:gridCol w="50887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0000FF"/>
                          </a:solidFill>
                        </a:rPr>
                        <a:t>Cuestionario Encuesta de Calidad de Vida en el trabajo, aplicado en España por el Ministerio de Trabajo e Inmigración</a:t>
                      </a:r>
                      <a:endParaRPr sz="6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CO" sz="1000"/>
                        <a:t>Trabajo prolongado o jornada extensa.</a:t>
                      </a:r>
                      <a:endParaRPr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CO" sz="1000"/>
                        <a:t>Estrés</a:t>
                      </a:r>
                      <a:endParaRPr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CO" sz="1000"/>
                        <a:t>Ansiedad</a:t>
                      </a:r>
                      <a:endParaRPr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CO" sz="1000"/>
                        <a:t>Depresión</a:t>
                      </a:r>
                      <a:endParaRPr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CO" sz="1000"/>
                        <a:t>Problemas de sueño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89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0000FF"/>
                          </a:solidFill>
                        </a:rPr>
                        <a:t>Cuestionario para la Evaluación del Estrés, que hace parte de la batería para la evaluación de factores de riesgo psicosocial publicada por el Ministerio de la Protección Social en Colombia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Trabajo prolongado o jornada extensa.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Posturas inapropiadas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Ausencia o presencia de descansos</a:t>
                      </a:r>
                      <a:br>
                        <a:rPr lang="es-CO" sz="1000">
                          <a:solidFill>
                            <a:schemeClr val="dk1"/>
                          </a:solidFill>
                        </a:rPr>
                      </a:b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Presencia de conflictos entre compañeros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0000FF"/>
                          </a:solidFill>
                        </a:rPr>
                        <a:t>Maslach Burnout Inventory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Trabajo prolongado o jornada extensa.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0000FF"/>
                          </a:solidFill>
                        </a:rPr>
                        <a:t>Escala de Desgaste Ocupacional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Trabajo prolongado o jornada extensa.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Problemas de sueño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Depresión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0000FF"/>
                          </a:solidFill>
                        </a:rPr>
                        <a:t>Utrecht Work Engagement Scale, que evalúa la experiencia de engagement y bienestar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Trabajo prolongado o jornada extensa.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Actividades de bienestar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0000FF"/>
                          </a:solidFill>
                        </a:rPr>
                        <a:t>Inventario de violencia y acoso psicológico en el trabajo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s-CO" sz="1000">
                          <a:solidFill>
                            <a:schemeClr val="dk1"/>
                          </a:solidFill>
                        </a:rPr>
                        <a:t>Trabajo prolongado o jornada extensa.</a:t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de200d611_0_80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s-CO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g7de200d611_0_80"/>
          <p:cNvSpPr/>
          <p:nvPr/>
        </p:nvSpPr>
        <p:spPr>
          <a:xfrm>
            <a:off x="844550" y="81925"/>
            <a:ext cx="74850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Extracción de potenciales</a:t>
            </a:r>
            <a:endParaRPr b="0" i="0" sz="32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246" name="Google Shape;246;g7de200d611_0_80"/>
          <p:cNvGraphicFramePr/>
          <p:nvPr/>
        </p:nvGraphicFramePr>
        <p:xfrm>
          <a:off x="967550" y="76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823400"/>
                <a:gridCol w="50887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Psicosocial de Copenhague 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9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de Evaluación de Riesgos Psicosociales creado por el Instituto Navarro de Salud Laboral en España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Quality of Employment Surveys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Hospital Anxiety and Depression Scale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7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Short-form Supportive Care Needs Survey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1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Hipòtesis de la tensiòn del trabajo Karasek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de200d611_0_86"/>
          <p:cNvSpPr txBox="1"/>
          <p:nvPr/>
        </p:nvSpPr>
        <p:spPr>
          <a:xfrm>
            <a:off x="0" y="0"/>
            <a:ext cx="6693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s-CO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g7de200d611_0_86"/>
          <p:cNvSpPr/>
          <p:nvPr/>
        </p:nvSpPr>
        <p:spPr>
          <a:xfrm>
            <a:off x="844550" y="81925"/>
            <a:ext cx="74850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Extracción de potenciales</a:t>
            </a:r>
            <a:endParaRPr b="0" i="0" sz="3200" u="none" cap="none" strike="noStrik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253" name="Google Shape;253;g7de200d611_0_86"/>
          <p:cNvGraphicFramePr/>
          <p:nvPr/>
        </p:nvGraphicFramePr>
        <p:xfrm>
          <a:off x="967550" y="99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{BF69FE99-D6D2-4CDF-9BA6-CA1FA7B4683F}</a:tableStyleId>
              </a:tblPr>
              <a:tblGrid>
                <a:gridCol w="2823400"/>
                <a:gridCol w="5088725"/>
              </a:tblGrid>
              <a:tr h="48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de Factores Psicosociales en el trabajo [CFP] [Octubre 2010]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Villalobos G. (2010).. Estudio para el diseño de una batería de instrumentos para la evaluación de factores psicosociales: Colombia: Pontificia Universidad Javeriana, Ministerio de la Protección Social.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9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sobre tipo circadiano (NTP 502 INSHT, 1998)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Escala de locus de control sobre trabajo a turnos (NTP 502 INSHT, 1998)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de estres laboral (INSHT,2001)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5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>
                          <a:solidFill>
                            <a:srgbClr val="6AA84F"/>
                          </a:solidFill>
                        </a:rPr>
                        <a:t>Cuestionario breve de burnout (1997 Moreno-Jimenez, Bustos,Matallana y Miralles)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Ronald Rodriguez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