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9" r:id="rId7"/>
    <p:sldId id="261" r:id="rId8"/>
    <p:sldId id="260" r:id="rId9"/>
    <p:sldId id="258" r:id="rId10"/>
    <p:sldId id="259" r:id="rId11"/>
    <p:sldId id="262" r:id="rId12"/>
    <p:sldId id="264" r:id="rId13"/>
    <p:sldId id="280" r:id="rId14"/>
    <p:sldId id="281" r:id="rId15"/>
    <p:sldId id="282" r:id="rId16"/>
    <p:sldId id="269" r:id="rId17"/>
    <p:sldId id="278" r:id="rId18"/>
    <p:sldId id="276" r:id="rId19"/>
    <p:sldId id="274" r:id="rId20"/>
    <p:sldId id="275" r:id="rId21"/>
    <p:sldId id="270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0-stefro" initials="is" lastIdx="1" clrIdx="0">
    <p:extLst>
      <p:ext uri="{19B8F6BF-5375-455C-9EA6-DF929625EA0E}">
        <p15:presenceInfo xmlns:p15="http://schemas.microsoft.com/office/powerpoint/2012/main" userId="it0-ste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85AF8-5269-4DCB-8DC8-5BFF358F08B8}" v="3" dt="2021-01-06T11:48:41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Stefan" userId="818de23ce35255fe" providerId="LiveId" clId="{55285AF8-5269-4DCB-8DC8-5BFF358F08B8}"/>
    <pc:docChg chg="custSel addSld delSld modSld">
      <pc:chgData name="Ronald Stefan" userId="818de23ce35255fe" providerId="LiveId" clId="{55285AF8-5269-4DCB-8DC8-5BFF358F08B8}" dt="2021-01-06T11:54:34.284" v="143" actId="20577"/>
      <pc:docMkLst>
        <pc:docMk/>
      </pc:docMkLst>
      <pc:sldChg chg="modSp mod">
        <pc:chgData name="Ronald Stefan" userId="818de23ce35255fe" providerId="LiveId" clId="{55285AF8-5269-4DCB-8DC8-5BFF358F08B8}" dt="2021-01-06T11:54:34.284" v="143" actId="20577"/>
        <pc:sldMkLst>
          <pc:docMk/>
          <pc:sldMk cId="1267938132" sldId="256"/>
        </pc:sldMkLst>
        <pc:spChg chg="mod">
          <ac:chgData name="Ronald Stefan" userId="818de23ce35255fe" providerId="LiveId" clId="{55285AF8-5269-4DCB-8DC8-5BFF358F08B8}" dt="2021-01-06T11:54:34.284" v="143" actId="20577"/>
          <ac:spMkLst>
            <pc:docMk/>
            <pc:sldMk cId="1267938132" sldId="256"/>
            <ac:spMk id="3" creationId="{100777F0-53BF-4CA9-BA80-3233C9B699E6}"/>
          </ac:spMkLst>
        </pc:spChg>
      </pc:sldChg>
      <pc:sldChg chg="modSp mod">
        <pc:chgData name="Ronald Stefan" userId="818de23ce35255fe" providerId="LiveId" clId="{55285AF8-5269-4DCB-8DC8-5BFF358F08B8}" dt="2021-01-06T08:55:12.201" v="19" actId="27636"/>
        <pc:sldMkLst>
          <pc:docMk/>
          <pc:sldMk cId="55358363" sldId="257"/>
        </pc:sldMkLst>
        <pc:spChg chg="mod">
          <ac:chgData name="Ronald Stefan" userId="818de23ce35255fe" providerId="LiveId" clId="{55285AF8-5269-4DCB-8DC8-5BFF358F08B8}" dt="2021-01-06T08:55:12.201" v="19" actId="27636"/>
          <ac:spMkLst>
            <pc:docMk/>
            <pc:sldMk cId="55358363" sldId="257"/>
            <ac:spMk id="3" creationId="{90E72F85-FA7B-4E3E-A443-859F0A4F0B6C}"/>
          </ac:spMkLst>
        </pc:spChg>
      </pc:sldChg>
      <pc:sldChg chg="del">
        <pc:chgData name="Ronald Stefan" userId="818de23ce35255fe" providerId="LiveId" clId="{55285AF8-5269-4DCB-8DC8-5BFF358F08B8}" dt="2021-01-06T11:50:32.663" v="101" actId="2696"/>
        <pc:sldMkLst>
          <pc:docMk/>
          <pc:sldMk cId="607273449" sldId="277"/>
        </pc:sldMkLst>
      </pc:sldChg>
      <pc:sldChg chg="modSp mod">
        <pc:chgData name="Ronald Stefan" userId="818de23ce35255fe" providerId="LiveId" clId="{55285AF8-5269-4DCB-8DC8-5BFF358F08B8}" dt="2021-01-06T11:50:50.797" v="102" actId="20577"/>
        <pc:sldMkLst>
          <pc:docMk/>
          <pc:sldMk cId="2584042941" sldId="283"/>
        </pc:sldMkLst>
        <pc:spChg chg="mod">
          <ac:chgData name="Ronald Stefan" userId="818de23ce35255fe" providerId="LiveId" clId="{55285AF8-5269-4DCB-8DC8-5BFF358F08B8}" dt="2021-01-06T11:50:50.797" v="102" actId="20577"/>
          <ac:spMkLst>
            <pc:docMk/>
            <pc:sldMk cId="2584042941" sldId="283"/>
            <ac:spMk id="5" creationId="{E86FF97C-F93D-4930-A302-D19AEBAE4588}"/>
          </ac:spMkLst>
        </pc:spChg>
      </pc:sldChg>
      <pc:sldChg chg="modSp new mod">
        <pc:chgData name="Ronald Stefan" userId="818de23ce35255fe" providerId="LiveId" clId="{55285AF8-5269-4DCB-8DC8-5BFF358F08B8}" dt="2021-01-06T11:53:01.387" v="142" actId="20577"/>
        <pc:sldMkLst>
          <pc:docMk/>
          <pc:sldMk cId="498507257" sldId="284"/>
        </pc:sldMkLst>
        <pc:spChg chg="mod">
          <ac:chgData name="Ronald Stefan" userId="818de23ce35255fe" providerId="LiveId" clId="{55285AF8-5269-4DCB-8DC8-5BFF358F08B8}" dt="2021-01-06T11:52:49.164" v="107" actId="20577"/>
          <ac:spMkLst>
            <pc:docMk/>
            <pc:sldMk cId="498507257" sldId="284"/>
            <ac:spMk id="2" creationId="{15ED7191-C766-4806-933A-6478CF83AAAB}"/>
          </ac:spMkLst>
        </pc:spChg>
        <pc:spChg chg="mod">
          <ac:chgData name="Ronald Stefan" userId="818de23ce35255fe" providerId="LiveId" clId="{55285AF8-5269-4DCB-8DC8-5BFF358F08B8}" dt="2021-01-06T11:53:01.387" v="142" actId="20577"/>
          <ac:spMkLst>
            <pc:docMk/>
            <pc:sldMk cId="498507257" sldId="284"/>
            <ac:spMk id="3" creationId="{1B964494-C4A0-40CD-8C48-46C9B9CEA1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09A85-3B31-434C-A9AC-B9EC29CF3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Szenario 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777F0-53BF-4CA9-BA80-3233C9B69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Lernfeld 3</a:t>
            </a:r>
          </a:p>
          <a:p>
            <a:r>
              <a:rPr lang="de-DE" dirty="0"/>
              <a:t>Clients in Netzwerke einbinden</a:t>
            </a:r>
          </a:p>
          <a:p>
            <a:r>
              <a:rPr lang="de-DE" dirty="0"/>
              <a:t>Von Marius Glup, Christoph </a:t>
            </a:r>
            <a:r>
              <a:rPr lang="de-DE"/>
              <a:t>Stührenberg</a:t>
            </a:r>
            <a:r>
              <a:rPr lang="de-DE" dirty="0"/>
              <a:t>, Awin Bokani und Ronald Stefan</a:t>
            </a:r>
          </a:p>
        </p:txBody>
      </p:sp>
    </p:spTree>
    <p:extLst>
      <p:ext uri="{BB962C8B-B14F-4D97-AF65-F5344CB8AC3E}">
        <p14:creationId xmlns:p14="http://schemas.microsoft.com/office/powerpoint/2010/main" val="126793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7E568-A38D-4C48-8F68-97C0C15E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973" y="624110"/>
            <a:ext cx="8911687" cy="1280890"/>
          </a:xfrm>
        </p:spPr>
        <p:txBody>
          <a:bodyPr/>
          <a:lstStyle/>
          <a:p>
            <a:r>
              <a:rPr lang="de-DE" dirty="0"/>
              <a:t>Die Berechtigungen von Helmut Schön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E93EF6-431D-4C61-A91C-113C98201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8" y="2227721"/>
            <a:ext cx="5384689" cy="370420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9F474C-9B58-4030-9683-7E0BFC54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7" y="2227721"/>
            <a:ext cx="5384689" cy="37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F96F2-716D-4212-99DC-01473E6B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538" y="674588"/>
            <a:ext cx="8911687" cy="1280890"/>
          </a:xfrm>
        </p:spPr>
        <p:txBody>
          <a:bodyPr/>
          <a:lstStyle/>
          <a:p>
            <a:r>
              <a:rPr lang="de-DE" dirty="0"/>
              <a:t>Der Fall Berti Vogts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A7F07-51DB-4B97-9A79-8621F5AC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3556" y="2181150"/>
            <a:ext cx="3992732" cy="576262"/>
          </a:xfrm>
        </p:spPr>
        <p:txBody>
          <a:bodyPr/>
          <a:lstStyle/>
          <a:p>
            <a:r>
              <a:rPr lang="de-DE" sz="2000" dirty="0"/>
              <a:t>Berti Vogts hatte Zugriff auf das Personallaufwerk.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ECFD2F-F2B8-4524-9133-FFF1D437D9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2888" y="2921615"/>
            <a:ext cx="4343400" cy="3252065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7049CC-7809-4AEB-B326-25646874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9402" y="2181150"/>
            <a:ext cx="3999001" cy="576262"/>
          </a:xfrm>
        </p:spPr>
        <p:txBody>
          <a:bodyPr/>
          <a:lstStyle/>
          <a:p>
            <a:r>
              <a:rPr lang="de-DE" sz="1800" dirty="0"/>
              <a:t>Da er Mitglied der Sicherheitgruppe Personal war.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59080F-5DA7-44D1-B671-420A6963EB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09707" y="2894669"/>
            <a:ext cx="2913645" cy="3279011"/>
          </a:xfr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5B2C45-1061-4FEE-B7C7-AB3535CE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894669"/>
            <a:ext cx="2523207" cy="32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66BA7-A6C4-4415-93B6-6AE1B569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Überarbeitete Benutzer Berti Vogts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B4F01-C33A-4E4C-8B29-4085E774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64" y="1905000"/>
            <a:ext cx="3992732" cy="576262"/>
          </a:xfrm>
        </p:spPr>
        <p:txBody>
          <a:bodyPr/>
          <a:lstStyle/>
          <a:p>
            <a:r>
              <a:rPr lang="de-DE" sz="1800" dirty="0"/>
              <a:t>Berti Vogts wurde aus der Gruppe Personal entfernt.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1006E4B-6F6D-45DB-8899-63E3D6450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0060" y="2719809"/>
            <a:ext cx="2565728" cy="3352800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2FA24B-A452-452E-99E3-029D8429F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8" y="1924304"/>
            <a:ext cx="3999001" cy="576262"/>
          </a:xfrm>
        </p:spPr>
        <p:txBody>
          <a:bodyPr/>
          <a:lstStyle/>
          <a:p>
            <a:r>
              <a:rPr lang="de-DE" sz="1800" dirty="0"/>
              <a:t>Berti Vogts hat nun keinen Zugriff mehr auf das Personallaufwerk.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087630-6F9F-43AA-8D1A-1E141DA9D9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75788" y="2719809"/>
            <a:ext cx="2805690" cy="335280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0F3705-2B8E-4957-84B1-53FE525B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549" y="2719809"/>
            <a:ext cx="4889160" cy="36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C58C-49B6-4C33-9480-0A725CF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Leasing </a:t>
            </a:r>
            <a:br>
              <a:rPr lang="de-DE" dirty="0"/>
            </a:br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A2D59-84F1-4C21-BA72-4545ADB6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Finanzierungsmethode, bestehend aus Leasinggebühr, einem Leasinggeber und einem Leasingnehmer, sowie Leasingobjekt</a:t>
            </a:r>
          </a:p>
          <a:p>
            <a:r>
              <a:rPr lang="de-DE" sz="2400" dirty="0"/>
              <a:t>LN muss Wartung, Instandsetzung / Reparaturen bezahlen ( kann abgelöst werden)</a:t>
            </a:r>
          </a:p>
          <a:p>
            <a:r>
              <a:rPr lang="de-DE" sz="2400" dirty="0"/>
              <a:t>dauert mehre Jahre</a:t>
            </a:r>
          </a:p>
          <a:p>
            <a:r>
              <a:rPr lang="de-DE" sz="2400" dirty="0"/>
              <a:t>kein Eigentum vom 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03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F75E-5C80-4F38-944A-76A2F3B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Leasing</a:t>
            </a:r>
            <a:br>
              <a:rPr lang="de-DE" dirty="0"/>
            </a:br>
            <a:r>
              <a:rPr lang="de-DE" dirty="0"/>
              <a:t>Vorteile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F8DF2-FCE7-4503-ADFE-4F1C431D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Liquidität</a:t>
            </a:r>
          </a:p>
          <a:p>
            <a:r>
              <a:rPr lang="de-DE" sz="2400" dirty="0"/>
              <a:t>Vereinfachte Kalkulation für das Unternehmen</a:t>
            </a:r>
          </a:p>
          <a:p>
            <a:r>
              <a:rPr lang="de-DE" sz="2400" dirty="0"/>
              <a:t>Eigenkapital wird geschont</a:t>
            </a:r>
          </a:p>
          <a:p>
            <a:r>
              <a:rPr lang="de-DE" sz="2400" dirty="0"/>
              <a:t>→ höhere Kreditwürdigkeit bei Banken</a:t>
            </a:r>
          </a:p>
          <a:p>
            <a:r>
              <a:rPr lang="de-DE" sz="2400" dirty="0"/>
              <a:t>Steuerliche Vorteile</a:t>
            </a:r>
          </a:p>
          <a:p>
            <a:r>
              <a:rPr lang="de-DE" sz="2400" dirty="0"/>
              <a:t>Bilanzneutralität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3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7C5-E945-4880-ABE7-DFF84C85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Leasing</a:t>
            </a:r>
            <a:br>
              <a:rPr lang="de-DE" dirty="0"/>
            </a:br>
            <a:r>
              <a:rPr lang="de-DE" dirty="0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85A82-763B-4A19-BE2F-7A8A150C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Kein eigenes Eigentum</a:t>
            </a:r>
          </a:p>
          <a:p>
            <a:r>
              <a:rPr lang="de-DE" sz="2400" dirty="0"/>
              <a:t>Vertragliche Bindung</a:t>
            </a:r>
          </a:p>
          <a:p>
            <a:r>
              <a:rPr lang="de-DE" sz="2400" dirty="0"/>
              <a:t>Finanzierungssumme am Ende höher als bei Sofortkauf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64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32EA6-DACE-4F04-A1F9-62579E0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DEC4A-C5C5-4868-9F0E-396EF7D7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Netzwerk erweitert</a:t>
            </a:r>
          </a:p>
          <a:p>
            <a:r>
              <a:rPr lang="de-DE" dirty="0"/>
              <a:t>Zukunftsorientiert</a:t>
            </a:r>
          </a:p>
          <a:p>
            <a:r>
              <a:rPr lang="de-DE" dirty="0"/>
              <a:t>Sicher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Outsourcing</a:t>
            </a:r>
          </a:p>
          <a:p>
            <a:r>
              <a:rPr lang="de-DE" dirty="0"/>
              <a:t>Automatisierte Gruppenverwaltung</a:t>
            </a:r>
          </a:p>
          <a:p>
            <a:r>
              <a:rPr lang="de-DE" dirty="0"/>
              <a:t>Link Aggregation</a:t>
            </a:r>
          </a:p>
        </p:txBody>
      </p:sp>
    </p:spTree>
    <p:extLst>
      <p:ext uri="{BB962C8B-B14F-4D97-AF65-F5344CB8AC3E}">
        <p14:creationId xmlns:p14="http://schemas.microsoft.com/office/powerpoint/2010/main" val="41762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AFA88-62B2-4121-AC55-A39C6BAA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des VLANs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FEFBA-74E9-485C-A466-19432388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Was ist VLAN?</a:t>
            </a:r>
          </a:p>
          <a:p>
            <a:endParaRPr lang="de-DE" sz="2000" dirty="0"/>
          </a:p>
          <a:p>
            <a:r>
              <a:rPr lang="de-DE" sz="2000" dirty="0"/>
              <a:t>Wie wird VLAN implementiert? </a:t>
            </a:r>
          </a:p>
          <a:p>
            <a:endParaRPr lang="de-DE" sz="2000" dirty="0"/>
          </a:p>
          <a:p>
            <a:pPr lvl="1"/>
            <a:r>
              <a:rPr lang="de-DE" sz="1600" dirty="0"/>
              <a:t>Statisch oder Dynamisch?</a:t>
            </a:r>
          </a:p>
          <a:p>
            <a:pPr lvl="1"/>
            <a:r>
              <a:rPr lang="de-DE" sz="1600" dirty="0"/>
              <a:t>Portbasiert oder Framebasiert?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99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6C153-7D02-424C-A7CC-D5F3705C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137" y="624110"/>
            <a:ext cx="9261446" cy="1280890"/>
          </a:xfrm>
        </p:spPr>
        <p:txBody>
          <a:bodyPr/>
          <a:lstStyle/>
          <a:p>
            <a:r>
              <a:rPr lang="de-DE" dirty="0"/>
              <a:t>Die VLAN Struktur der Firma Geek-Fitness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6F233-DDF2-400A-BA51-49B682E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/>
          <a:lstStyle/>
          <a:p>
            <a:r>
              <a:rPr lang="de-DE" dirty="0"/>
              <a:t>Die Firma GEEK-Fitness nutzt statische VLANs</a:t>
            </a:r>
          </a:p>
          <a:p>
            <a:r>
              <a:rPr lang="de-DE" dirty="0"/>
              <a:t>Port bestimmen die Zugehörigkeit</a:t>
            </a:r>
          </a:p>
          <a:p>
            <a:r>
              <a:rPr lang="de-DE" dirty="0"/>
              <a:t>Insgesamt 11 Firmen VLANs</a:t>
            </a:r>
          </a:p>
          <a:p>
            <a:r>
              <a:rPr lang="de-DE" dirty="0"/>
              <a:t>Insgesamt 12 Trunk Ports</a:t>
            </a:r>
          </a:p>
          <a:p>
            <a:r>
              <a:rPr lang="de-DE" dirty="0"/>
              <a:t>Die angeschlossenen Hosts nutzen Access Ports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91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8EBF6-84A4-4793-AA67-9D083C7C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622140"/>
            <a:ext cx="4143778" cy="1280890"/>
          </a:xfrm>
        </p:spPr>
        <p:txBody>
          <a:bodyPr/>
          <a:lstStyle/>
          <a:p>
            <a:r>
              <a:rPr lang="de-DE" dirty="0"/>
              <a:t>Die VLAN‘S von </a:t>
            </a:r>
            <a:br>
              <a:rPr lang="de-DE" dirty="0"/>
            </a:br>
            <a:r>
              <a:rPr lang="de-DE" dirty="0"/>
              <a:t>GEEK-Fitness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B324370-1C8B-4E71-9C56-0B3B145878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7512239"/>
              </p:ext>
            </p:extLst>
          </p:nvPr>
        </p:nvGraphicFramePr>
        <p:xfrm>
          <a:off x="1764941" y="1916300"/>
          <a:ext cx="467097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489">
                  <a:extLst>
                    <a:ext uri="{9D8B030D-6E8A-4147-A177-3AD203B41FA5}">
                      <a16:colId xmlns:a16="http://schemas.microsoft.com/office/drawing/2014/main" val="1559326428"/>
                    </a:ext>
                  </a:extLst>
                </a:gridCol>
                <a:gridCol w="2335489">
                  <a:extLst>
                    <a:ext uri="{9D8B030D-6E8A-4147-A177-3AD203B41FA5}">
                      <a16:colId xmlns:a16="http://schemas.microsoft.com/office/drawing/2014/main" val="137767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VLAN 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Bezeichnung/Abteilung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Geschäftsfuehrung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2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9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6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7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WLAN-MA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WLAN-KD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WLAN-GA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6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26803"/>
                  </a:ext>
                </a:extLst>
              </a:tr>
            </a:tbl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0FCAF2C-6DD9-458A-888A-3B614905C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663" y="146962"/>
            <a:ext cx="4328784" cy="6488658"/>
          </a:xfrm>
        </p:spPr>
      </p:pic>
    </p:spTree>
    <p:extLst>
      <p:ext uri="{BB962C8B-B14F-4D97-AF65-F5344CB8AC3E}">
        <p14:creationId xmlns:p14="http://schemas.microsoft.com/office/powerpoint/2010/main" val="13745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8E007-4ED8-4DEB-9734-F5C0F563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72F85-FA7B-4E3E-A443-859F0A4F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Vorstellung des Teams und die erteilten Aufträge</a:t>
            </a:r>
          </a:p>
          <a:p>
            <a:r>
              <a:rPr lang="de-DE" dirty="0"/>
              <a:t>Überblick über das vorhandene Netzwerk</a:t>
            </a:r>
          </a:p>
          <a:p>
            <a:r>
              <a:rPr lang="de-DE" dirty="0"/>
              <a:t>Überblick über das erweiterte Netzwerk</a:t>
            </a:r>
          </a:p>
          <a:p>
            <a:r>
              <a:rPr lang="de-DE" dirty="0"/>
              <a:t>Änderungen am Active Directory</a:t>
            </a:r>
          </a:p>
          <a:p>
            <a:r>
              <a:rPr lang="de-DE" dirty="0"/>
              <a:t>Vergleich zwischen Kaufen und Leasing</a:t>
            </a:r>
          </a:p>
          <a:p>
            <a:r>
              <a:rPr lang="de-DE" dirty="0"/>
              <a:t>Zukunftsausblick</a:t>
            </a:r>
          </a:p>
          <a:p>
            <a:endParaRPr lang="de-DE" dirty="0"/>
          </a:p>
          <a:p>
            <a:r>
              <a:rPr lang="de-DE" dirty="0"/>
              <a:t>VLAN Grundlagen</a:t>
            </a:r>
          </a:p>
          <a:p>
            <a:r>
              <a:rPr lang="de-DE" dirty="0"/>
              <a:t>VLAN in der GEEK-Fitness GmbH</a:t>
            </a:r>
          </a:p>
          <a:p>
            <a:r>
              <a:rPr lang="de-DE" dirty="0"/>
              <a:t>Vorteile von VLAN</a:t>
            </a:r>
          </a:p>
        </p:txBody>
      </p:sp>
    </p:spTree>
    <p:extLst>
      <p:ext uri="{BB962C8B-B14F-4D97-AF65-F5344CB8AC3E}">
        <p14:creationId xmlns:p14="http://schemas.microsoft.com/office/powerpoint/2010/main" val="5535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3B6A-EE38-4B81-879F-C835AB69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63" y="301974"/>
            <a:ext cx="8911687" cy="1280890"/>
          </a:xfrm>
        </p:spPr>
        <p:txBody>
          <a:bodyPr/>
          <a:lstStyle/>
          <a:p>
            <a:r>
              <a:rPr lang="de-DE" dirty="0"/>
              <a:t>Die Trunk Ports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EBB5B09-225F-49D0-8213-DC0DAA17F18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8161563"/>
              </p:ext>
            </p:extLst>
          </p:nvPr>
        </p:nvGraphicFramePr>
        <p:xfrm>
          <a:off x="2138684" y="1492561"/>
          <a:ext cx="8107528" cy="442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882">
                  <a:extLst>
                    <a:ext uri="{9D8B030D-6E8A-4147-A177-3AD203B41FA5}">
                      <a16:colId xmlns:a16="http://schemas.microsoft.com/office/drawing/2014/main" val="3564351248"/>
                    </a:ext>
                  </a:extLst>
                </a:gridCol>
                <a:gridCol w="2026882">
                  <a:extLst>
                    <a:ext uri="{9D8B030D-6E8A-4147-A177-3AD203B41FA5}">
                      <a16:colId xmlns:a16="http://schemas.microsoft.com/office/drawing/2014/main" val="1937072723"/>
                    </a:ext>
                  </a:extLst>
                </a:gridCol>
                <a:gridCol w="2026882">
                  <a:extLst>
                    <a:ext uri="{9D8B030D-6E8A-4147-A177-3AD203B41FA5}">
                      <a16:colId xmlns:a16="http://schemas.microsoft.com/office/drawing/2014/main" val="76263804"/>
                    </a:ext>
                  </a:extLst>
                </a:gridCol>
                <a:gridCol w="2026882">
                  <a:extLst>
                    <a:ext uri="{9D8B030D-6E8A-4147-A177-3AD203B41FA5}">
                      <a16:colId xmlns:a16="http://schemas.microsoft.com/office/drawing/2014/main" val="3279074978"/>
                    </a:ext>
                  </a:extLst>
                </a:gridCol>
              </a:tblGrid>
              <a:tr h="973521">
                <a:tc>
                  <a:txBody>
                    <a:bodyPr/>
                    <a:lstStyle/>
                    <a:p>
                      <a:r>
                        <a:rPr lang="de-DE" sz="1600" dirty="0"/>
                        <a:t>Trunk Port am Switch-Core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Trunk Port am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Zugelassene VLANs im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2668"/>
                  </a:ext>
                </a:extLst>
              </a:tr>
              <a:tr h="561686">
                <a:tc>
                  <a:txBody>
                    <a:bodyPr/>
                    <a:lstStyle/>
                    <a:p>
                      <a:r>
                        <a:rPr lang="de-DE" sz="1600" dirty="0"/>
                        <a:t>Gig 1/0/1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10, 11, 80, 99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52327"/>
                  </a:ext>
                </a:extLst>
              </a:tr>
              <a:tr h="561686">
                <a:tc>
                  <a:txBody>
                    <a:bodyPr/>
                    <a:lstStyle/>
                    <a:p>
                      <a:r>
                        <a:rPr lang="de-DE" sz="1600" dirty="0"/>
                        <a:t>Gig 1/0/2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SW-Finanzen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20, 99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59154"/>
                  </a:ext>
                </a:extLst>
              </a:tr>
              <a:tr h="621340">
                <a:tc>
                  <a:txBody>
                    <a:bodyPr/>
                    <a:lstStyle/>
                    <a:p>
                      <a:r>
                        <a:rPr lang="de-DE" sz="1600" dirty="0"/>
                        <a:t>Gig 1/0/3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30, 99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83738"/>
                  </a:ext>
                </a:extLst>
              </a:tr>
              <a:tr h="561686">
                <a:tc>
                  <a:txBody>
                    <a:bodyPr/>
                    <a:lstStyle/>
                    <a:p>
                      <a:r>
                        <a:rPr lang="de-DE" sz="1600" dirty="0"/>
                        <a:t>Gig 1/0/4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40, 99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5177"/>
                  </a:ext>
                </a:extLst>
              </a:tr>
              <a:tr h="561686">
                <a:tc>
                  <a:txBody>
                    <a:bodyPr/>
                    <a:lstStyle/>
                    <a:p>
                      <a:r>
                        <a:rPr lang="de-DE" sz="1600" dirty="0"/>
                        <a:t>Gig 1/0/5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SW-Verkauf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50, 60, 70, 99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4585"/>
                  </a:ext>
                </a:extLst>
              </a:tr>
              <a:tr h="585837">
                <a:tc>
                  <a:txBody>
                    <a:bodyPr/>
                    <a:lstStyle/>
                    <a:p>
                      <a:r>
                        <a:rPr lang="de-DE" sz="1600" dirty="0"/>
                        <a:t>Gig 1/1/1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SW-Server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Gig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99, 100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17691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FFD6E-8C79-4E48-95DC-C0319F450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571" y="6991836"/>
            <a:ext cx="4313864" cy="377762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92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89574-6DEA-4316-AE6B-BA9E650F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bei VLAN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43BF8-B78D-4399-96CF-78BD9992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05050"/>
            <a:ext cx="8915400" cy="3777622"/>
          </a:xfrm>
        </p:spPr>
        <p:txBody>
          <a:bodyPr>
            <a:normAutofit/>
          </a:bodyPr>
          <a:lstStyle/>
          <a:p>
            <a:r>
              <a:rPr lang="de-DE" sz="2400" dirty="0"/>
              <a:t>Flexibilität</a:t>
            </a:r>
          </a:p>
          <a:p>
            <a:r>
              <a:rPr lang="de-DE" sz="2400" dirty="0"/>
              <a:t>Sicherheit</a:t>
            </a:r>
          </a:p>
          <a:p>
            <a:r>
              <a:rPr lang="de-DE" sz="2400" dirty="0"/>
              <a:t>Performance</a:t>
            </a:r>
          </a:p>
          <a:p>
            <a:r>
              <a:rPr lang="de-DE" sz="2400" dirty="0"/>
              <a:t>Ordnung</a:t>
            </a:r>
          </a:p>
          <a:p>
            <a:r>
              <a:rPr lang="de-DE" sz="2400" dirty="0"/>
              <a:t>Preis</a:t>
            </a:r>
          </a:p>
        </p:txBody>
      </p:sp>
    </p:spTree>
    <p:extLst>
      <p:ext uri="{BB962C8B-B14F-4D97-AF65-F5344CB8AC3E}">
        <p14:creationId xmlns:p14="http://schemas.microsoft.com/office/powerpoint/2010/main" val="46795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193A0-5194-42E5-80C0-94D5BF9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VLAN </a:t>
            </a:r>
            <a:r>
              <a:rPr lang="de-DE" dirty="0" err="1"/>
              <a:t>vs</a:t>
            </a:r>
            <a:r>
              <a:rPr lang="de-DE" dirty="0"/>
              <a:t> Subnetting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185E1-FFEA-4D4C-9DFB-012F5D828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VLAN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617D16-193D-4EDA-8F83-15D787A0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OSI-Schicht 2 (Sicherung) (nutzt MAC-Adressen)</a:t>
            </a:r>
          </a:p>
          <a:p>
            <a:r>
              <a:rPr lang="de-DE" dirty="0"/>
              <a:t>Erlaubt die Erstellung verschiedener logischer und physischer Netzwerke</a:t>
            </a:r>
          </a:p>
          <a:p>
            <a:r>
              <a:rPr lang="de-DE" dirty="0"/>
              <a:t>Nur die Geräte die im gleichen VLAN sind können den Traffic sehen und kommunizieren</a:t>
            </a:r>
          </a:p>
          <a:p>
            <a:r>
              <a:rPr lang="de-DE" dirty="0"/>
              <a:t>Dadurch sicherer als ein Subnetz</a:t>
            </a:r>
          </a:p>
          <a:p>
            <a:r>
              <a:rPr lang="de-DE" sz="1800" dirty="0"/>
              <a:t>Switch arbeitet nicht mit Subnetzen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6FF97C-F93D-4930-A302-D19AEBAE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Subnetz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979FA4-9140-4B4D-85B1-389EC98A4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OSI-Schicht 3 (Vermittlung) (nutzt IP)</a:t>
            </a:r>
          </a:p>
          <a:p>
            <a:r>
              <a:rPr lang="de-DE" dirty="0"/>
              <a:t>Erlaubt die Erstellung verschiedener logischer Netzwerke im gleichen physischen Netzwerk</a:t>
            </a:r>
          </a:p>
          <a:p>
            <a:r>
              <a:rPr lang="de-DE" dirty="0"/>
              <a:t>Alle am Switch angeschlossenen Geräte können den Traffic sehen oder nachvollziehen </a:t>
            </a:r>
          </a:p>
          <a:p>
            <a:r>
              <a:rPr lang="de-DE" dirty="0"/>
              <a:t>Wird konfiguriert mit dem Router</a:t>
            </a:r>
          </a:p>
        </p:txBody>
      </p:sp>
    </p:spTree>
    <p:extLst>
      <p:ext uri="{BB962C8B-B14F-4D97-AF65-F5344CB8AC3E}">
        <p14:creationId xmlns:p14="http://schemas.microsoft.com/office/powerpoint/2010/main" val="258404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D7191-C766-4806-933A-6478CF83A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964494-C4A0-40CD-8C48-46C9B9CEA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985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66AF9-7406-4242-A498-BA844AAC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6E09D-3C8A-46EE-B27A-D544BC0D2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Neu-strukturierung</a:t>
            </a:r>
          </a:p>
          <a:p>
            <a:r>
              <a:rPr lang="de-DE" dirty="0"/>
              <a:t>Keine Dokumentation vorliegend</a:t>
            </a:r>
          </a:p>
          <a:p>
            <a:pPr lvl="1"/>
            <a:r>
              <a:rPr lang="de-DE" dirty="0"/>
              <a:t>Netzwerkplan</a:t>
            </a:r>
          </a:p>
          <a:p>
            <a:pPr lvl="1"/>
            <a:r>
              <a:rPr lang="de-DE" dirty="0"/>
              <a:t>IPv4-Adressierungsschema</a:t>
            </a:r>
          </a:p>
          <a:p>
            <a:pPr lvl="1"/>
            <a:r>
              <a:rPr lang="de-DE" dirty="0"/>
              <a:t>Switchkonfiguration</a:t>
            </a:r>
          </a:p>
          <a:p>
            <a:r>
              <a:rPr lang="de-DE" dirty="0"/>
              <a:t>Abteilung erweitern</a:t>
            </a:r>
          </a:p>
          <a:p>
            <a:r>
              <a:rPr lang="de-DE" dirty="0"/>
              <a:t>AD erweitern</a:t>
            </a:r>
          </a:p>
          <a:p>
            <a:r>
              <a:rPr lang="de-DE" dirty="0"/>
              <a:t>Vergleich Leasing-Kauf</a:t>
            </a:r>
          </a:p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FB1C7BC-4DCF-41D8-BD58-025F5E536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8869" y="2125663"/>
            <a:ext cx="37782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17BA5-54A7-4B02-8511-BB39A599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/>
              <a:t>Überblick über das vorhandene Netzwerk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865EE-42F9-45FB-8FF1-0962BB5B7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A1A1"/>
              </a:buClr>
            </a:pPr>
            <a:r>
              <a:rPr lang="en-US" dirty="0"/>
              <a:t>5 Abteilungen</a:t>
            </a:r>
          </a:p>
          <a:p>
            <a:pPr>
              <a:buClr>
                <a:srgbClr val="FFA1A1"/>
              </a:buClr>
            </a:pPr>
            <a:r>
              <a:rPr lang="en-US" dirty="0"/>
              <a:t>6 Switches Typ 2960</a:t>
            </a:r>
          </a:p>
          <a:p>
            <a:pPr>
              <a:buClr>
                <a:srgbClr val="FFA1A1"/>
              </a:buClr>
            </a:pPr>
            <a:r>
              <a:rPr lang="en-US" dirty="0"/>
              <a:t>Core Switch Typ 3650</a:t>
            </a:r>
          </a:p>
          <a:p>
            <a:pPr>
              <a:buClr>
                <a:srgbClr val="FFA1A1"/>
              </a:buClr>
            </a:pPr>
            <a:r>
              <a:rPr lang="en-US" dirty="0"/>
              <a:t>Ermöglicht VLAN</a:t>
            </a:r>
          </a:p>
          <a:p>
            <a:pPr>
              <a:buClr>
                <a:srgbClr val="FFA1A1"/>
              </a:buClr>
            </a:pPr>
            <a:r>
              <a:rPr lang="en-US" dirty="0"/>
              <a:t>Router Typ 2900</a:t>
            </a:r>
          </a:p>
          <a:p>
            <a:pPr>
              <a:buClr>
                <a:srgbClr val="FFA1A1"/>
              </a:buClr>
            </a:pPr>
            <a:r>
              <a:rPr lang="en-US" dirty="0"/>
              <a:t>3 Server</a:t>
            </a:r>
          </a:p>
          <a:p>
            <a:pPr>
              <a:buClr>
                <a:srgbClr val="FFA1A1"/>
              </a:buClr>
            </a:pP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5E1EAB-C000-443B-9E1E-30AD49BF1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7351" y="640080"/>
            <a:ext cx="6197961" cy="5252773"/>
          </a:xfrm>
          <a:prstGeom prst="rect">
            <a:avLst/>
          </a:prstGeom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17BA5-54A7-4B02-8511-BB39A599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Überblick über das vorhandene Netzwerk</a:t>
            </a:r>
            <a:endParaRPr lang="en-US" sz="2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865EE-42F9-45FB-8FF1-0962BB5B7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35059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A1A1"/>
              </a:buClr>
            </a:pPr>
            <a:r>
              <a:rPr lang="en-US" sz="2000" dirty="0"/>
              <a:t>Fileserver</a:t>
            </a:r>
          </a:p>
          <a:p>
            <a:pPr>
              <a:buClr>
                <a:srgbClr val="FFA1A1"/>
              </a:buClr>
            </a:pPr>
            <a:r>
              <a:rPr lang="en-US" sz="2000" dirty="0"/>
              <a:t>WEB-Server</a:t>
            </a:r>
          </a:p>
          <a:p>
            <a:pPr>
              <a:buClr>
                <a:srgbClr val="FFA1A1"/>
              </a:buClr>
            </a:pPr>
            <a:r>
              <a:rPr lang="en-US" sz="2000" dirty="0"/>
              <a:t>DNS/DHCP-Server</a:t>
            </a:r>
          </a:p>
          <a:p>
            <a:pPr>
              <a:buClr>
                <a:srgbClr val="FFA1A1"/>
              </a:buClr>
            </a:pPr>
            <a:r>
              <a:rPr lang="en-US" sz="2000" dirty="0"/>
              <a:t>CAT-2 Kupferkabel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5E1EAB-C000-443B-9E1E-30AD49BF1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7351" y="640080"/>
            <a:ext cx="6197961" cy="5252773"/>
          </a:xfrm>
          <a:prstGeom prst="rect">
            <a:avLst/>
          </a:prstGeom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17BA5-54A7-4B02-8511-BB39A599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924725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Überblick über das erweiterte Netzwerk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865EE-42F9-45FB-8FF1-0962BB5B7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35059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A1A1"/>
              </a:buClr>
            </a:pPr>
            <a:r>
              <a:rPr lang="en-US" sz="2000">
                <a:solidFill>
                  <a:srgbClr val="000000"/>
                </a:solidFill>
              </a:rPr>
              <a:t>Stockwerkübergreifende Verkabelung</a:t>
            </a:r>
          </a:p>
          <a:p>
            <a:pPr>
              <a:buClr>
                <a:srgbClr val="FFA1A1"/>
              </a:buClr>
            </a:pPr>
            <a:r>
              <a:rPr lang="en-US" sz="2000">
                <a:solidFill>
                  <a:srgbClr val="000000"/>
                </a:solidFill>
              </a:rPr>
              <a:t>Einbindung des Clients</a:t>
            </a:r>
          </a:p>
          <a:p>
            <a:pPr>
              <a:buClr>
                <a:srgbClr val="FFA1A1"/>
              </a:buClr>
            </a:pPr>
            <a:endParaRPr lang="en-US" sz="2000" dirty="0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ECFB7AD-00EB-4BB9-BADA-9EADE4872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3950" y="221760"/>
            <a:ext cx="5942074" cy="6136208"/>
          </a:xfrm>
        </p:spPr>
      </p:pic>
    </p:spTree>
    <p:extLst>
      <p:ext uri="{BB962C8B-B14F-4D97-AF65-F5344CB8AC3E}">
        <p14:creationId xmlns:p14="http://schemas.microsoft.com/office/powerpoint/2010/main" val="36724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25311-ECD0-4373-A4ED-239C6048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e-DE" sz="3200"/>
              <a:t>Das ursprüngliche Active Directory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F2E28C-7D85-4D78-AFA7-11EC0EC1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Organisationseinheit (OU) GEEK-Fitness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Behinhaltet die drei Unterorganisationeinheiten Benutzer, Computer und Gruppen.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Die OU’s Benutzer und Computer werden nochmal weiter in die einzelnen Abteilungen unterteilt.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Die OU Gruppen behinhaltet alle Sicherheitsgruppen.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D61179-542D-401B-B576-F265FE222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" b="3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8AD5F-F0FB-470C-9E99-34EA96D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neue Mitarbeiter Helmut Schön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045ED-1DB2-4090-828A-FD02D5EF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416" y="2065245"/>
            <a:ext cx="3992732" cy="576262"/>
          </a:xfrm>
        </p:spPr>
        <p:txBody>
          <a:bodyPr/>
          <a:lstStyle/>
          <a:p>
            <a:r>
              <a:rPr lang="de-DE" dirty="0"/>
              <a:t>Der kopierte Benutzer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2435E7-F303-40CC-941A-598E9E41A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0568" y="2801752"/>
            <a:ext cx="3569424" cy="3070033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D76508-2F6F-47FC-A40C-C781253F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4902" y="1905000"/>
            <a:ext cx="3999001" cy="576262"/>
          </a:xfrm>
        </p:spPr>
        <p:txBody>
          <a:bodyPr/>
          <a:lstStyle/>
          <a:p>
            <a:r>
              <a:rPr lang="de-DE" dirty="0"/>
              <a:t>Die Eigenschaften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E7A7EA-01EF-4DD0-BEC8-68CF30E69F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25588" y="2545735"/>
            <a:ext cx="2846358" cy="3780006"/>
          </a:xfr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211FDD-2431-434E-BA09-AA1F3974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863" y="2545736"/>
            <a:ext cx="3295887" cy="37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B624C-6E6B-4EF4-89EC-A4C80AE2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e-DE" sz="3200"/>
              <a:t>Der PC von Helmut Schön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0C91E19-3F03-4E5C-9012-541605C8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Zugriff auf drei verschiedene Netzwerklaufwerke</a:t>
            </a:r>
          </a:p>
          <a:p>
            <a:r>
              <a:rPr lang="de-DE" sz="1600" dirty="0">
                <a:solidFill>
                  <a:srgbClr val="000000"/>
                </a:solidFill>
              </a:rPr>
              <a:t>1. den zentralen Datenspeicher von der Firma (GEEK_Fitness)</a:t>
            </a:r>
          </a:p>
          <a:p>
            <a:r>
              <a:rPr lang="de-DE" sz="1600" dirty="0">
                <a:solidFill>
                  <a:srgbClr val="000000"/>
                </a:solidFill>
              </a:rPr>
              <a:t>2. das Laufwerk der Abteilung Einkauf (Einkauf)</a:t>
            </a:r>
          </a:p>
          <a:p>
            <a:r>
              <a:rPr lang="de-DE" sz="1600" dirty="0">
                <a:solidFill>
                  <a:srgbClr val="000000"/>
                </a:solidFill>
              </a:rPr>
              <a:t>3. sein persönliches Homelaufwerk (schohe(\\geek-dc-1\Homes$))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249C8B9-E330-4E1F-8A7E-D90B9C0B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10991"/>
            <a:ext cx="5451627" cy="41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8645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Breitbild</PresentationFormat>
  <Paragraphs>170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Fetzen</vt:lpstr>
      <vt:lpstr>Szenario A </vt:lpstr>
      <vt:lpstr>Gliederung</vt:lpstr>
      <vt:lpstr>Überblick</vt:lpstr>
      <vt:lpstr>Überblick über das vorhandene Netzwerk</vt:lpstr>
      <vt:lpstr>Überblick über das vorhandene Netzwerk</vt:lpstr>
      <vt:lpstr>Überblick über das erweiterte Netzwerk</vt:lpstr>
      <vt:lpstr>Das ursprüngliche Active Directory</vt:lpstr>
      <vt:lpstr>Der neue Mitarbeiter Helmut Schön</vt:lpstr>
      <vt:lpstr>Der PC von Helmut Schön</vt:lpstr>
      <vt:lpstr>Die Berechtigungen von Helmut Schön</vt:lpstr>
      <vt:lpstr>Der Fall Berti Vogts</vt:lpstr>
      <vt:lpstr>Der Überarbeitete Benutzer Berti Vogts</vt:lpstr>
      <vt:lpstr>Kauf oder Leasing  Allgemeines</vt:lpstr>
      <vt:lpstr>Kauf oder Leasing Vorteile und Nachteile</vt:lpstr>
      <vt:lpstr>Kauf oder Leasing Nachteile</vt:lpstr>
      <vt:lpstr>Zukunft</vt:lpstr>
      <vt:lpstr>Grundlage des VLANs</vt:lpstr>
      <vt:lpstr>Die VLAN Struktur der Firma Geek-Fitness</vt:lpstr>
      <vt:lpstr>Die VLAN‘S von  GEEK-Fitness</vt:lpstr>
      <vt:lpstr>Die Trunk Ports</vt:lpstr>
      <vt:lpstr>Vorteile bei VLAN</vt:lpstr>
      <vt:lpstr>Vergleich VLAN vs Subnetting 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Szenario A </dc:title>
  <dc:creator>it0-stefro</dc:creator>
  <cp:lastModifiedBy>it0-stefro</cp:lastModifiedBy>
  <cp:revision>7</cp:revision>
  <dcterms:created xsi:type="dcterms:W3CDTF">2021-01-05T19:16:50Z</dcterms:created>
  <dcterms:modified xsi:type="dcterms:W3CDTF">2021-01-06T11:54:47Z</dcterms:modified>
</cp:coreProperties>
</file>