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sldIdLst>
    <p:sldId id="289" r:id="rId5"/>
    <p:sldId id="280" r:id="rId6"/>
    <p:sldId id="282" r:id="rId7"/>
    <p:sldId id="290" r:id="rId8"/>
    <p:sldId id="293" r:id="rId9"/>
    <p:sldId id="292" r:id="rId10"/>
    <p:sldId id="284" r:id="rId11"/>
    <p:sldId id="285" r:id="rId12"/>
    <p:sldId id="286" r:id="rId13"/>
    <p:sldId id="287" r:id="rId14"/>
    <p:sldId id="288" r:id="rId15"/>
    <p:sldId id="295" r:id="rId16"/>
    <p:sldId id="296" r:id="rId17"/>
    <p:sldId id="29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04" d="100"/>
          <a:sy n="104" d="100"/>
        </p:scale>
        <p:origin x="132"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8/18/2022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8/18/2022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8/18/2022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258302"/>
            <a:ext cx="4538124" cy="970450"/>
          </a:xfrm>
        </p:spPr>
        <p:txBody>
          <a:bodyPr anchor="b">
            <a:normAutofit/>
          </a:bodyPr>
          <a:lstStyle/>
          <a:p>
            <a:pPr algn="l"/>
            <a:r>
              <a:rPr lang="en-US" sz="4000" dirty="0"/>
              <a:t>      KSI Project</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382024"/>
          </a:xfrm>
        </p:spPr>
        <p:txBody>
          <a:bodyPr anchor="t">
            <a:normAutofit lnSpcReduction="10000"/>
          </a:bodyPr>
          <a:lstStyle/>
          <a:p>
            <a:pPr marL="36900" indent="0">
              <a:buNone/>
            </a:pPr>
            <a:r>
              <a:rPr lang="en-US" sz="2400" dirty="0"/>
              <a:t>Group 7 </a:t>
            </a:r>
          </a:p>
          <a:p>
            <a:pPr marL="36900" indent="0">
              <a:buNone/>
            </a:pPr>
            <a:endParaRPr lang="en-US" sz="2400" dirty="0"/>
          </a:p>
          <a:p>
            <a:pPr marL="36900" indent="0">
              <a:buNone/>
            </a:pPr>
            <a:r>
              <a:rPr lang="en-US" sz="2400" dirty="0"/>
              <a:t>Members:</a:t>
            </a:r>
          </a:p>
          <a:p>
            <a:r>
              <a:rPr lang="en-US" sz="2400" dirty="0"/>
              <a:t>Ronald Saenz Huerta</a:t>
            </a:r>
          </a:p>
          <a:p>
            <a:r>
              <a:rPr lang="en-US" sz="2400" dirty="0" err="1"/>
              <a:t>Ripudaman</a:t>
            </a:r>
            <a:endParaRPr lang="en-US" sz="2400" dirty="0"/>
          </a:p>
          <a:p>
            <a:r>
              <a:rPr lang="en-US" sz="2400" dirty="0"/>
              <a:t>Karan Maria</a:t>
            </a:r>
          </a:p>
          <a:p>
            <a:r>
              <a:rPr lang="en-US" sz="2400" dirty="0"/>
              <a:t>Manipal Sidhu</a:t>
            </a:r>
          </a:p>
          <a:p>
            <a:r>
              <a:rPr lang="en-US" sz="2400" dirty="0"/>
              <a:t>Mahpara Rafia Radmy</a:t>
            </a:r>
          </a:p>
          <a:p>
            <a:pPr marL="36900" indent="0">
              <a:buNone/>
            </a:pPr>
            <a:endParaRPr lang="en-US" sz="2400" dirty="0"/>
          </a:p>
        </p:txBody>
      </p:sp>
    </p:spTree>
    <p:extLst>
      <p:ext uri="{BB962C8B-B14F-4D97-AF65-F5344CB8AC3E}">
        <p14:creationId xmlns:p14="http://schemas.microsoft.com/office/powerpoint/2010/main" val="63380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3897FC-A693-4656-8FCD-CF609C3B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B907A0-06BE-253D-8297-E6631230C28F}"/>
              </a:ext>
            </a:extLst>
          </p:cNvPr>
          <p:cNvSpPr>
            <a:spLocks noGrp="1"/>
          </p:cNvSpPr>
          <p:nvPr>
            <p:ph type="title"/>
          </p:nvPr>
        </p:nvSpPr>
        <p:spPr>
          <a:xfrm>
            <a:off x="707900" y="643467"/>
            <a:ext cx="3946393" cy="1956298"/>
          </a:xfrm>
        </p:spPr>
        <p:txBody>
          <a:bodyPr vert="horz" lIns="91440" tIns="45720" rIns="91440" bIns="45720" rtlCol="0" anchor="ctr">
            <a:normAutofit/>
          </a:bodyPr>
          <a:lstStyle/>
          <a:p>
            <a:pPr algn="l"/>
            <a:r>
              <a:rPr lang="en-US" sz="3600"/>
              <a:t>K Neighbors Classifier</a:t>
            </a:r>
          </a:p>
        </p:txBody>
      </p:sp>
      <p:sp>
        <p:nvSpPr>
          <p:cNvPr id="10" name="Content Placeholder 9">
            <a:extLst>
              <a:ext uri="{FF2B5EF4-FFF2-40B4-BE49-F238E27FC236}">
                <a16:creationId xmlns:a16="http://schemas.microsoft.com/office/drawing/2014/main" id="{AE54A2E9-380C-8E89-0B4E-210A9857A83F}"/>
              </a:ext>
            </a:extLst>
          </p:cNvPr>
          <p:cNvSpPr>
            <a:spLocks noGrp="1"/>
          </p:cNvSpPr>
          <p:nvPr>
            <p:ph sz="half" idx="1"/>
          </p:nvPr>
        </p:nvSpPr>
        <p:spPr>
          <a:xfrm>
            <a:off x="5139768" y="643467"/>
            <a:ext cx="6430560" cy="1956298"/>
          </a:xfrm>
        </p:spPr>
        <p:txBody>
          <a:bodyPr vert="horz" lIns="91440" tIns="45720" rIns="91440" bIns="45720" rtlCol="0" anchor="ctr">
            <a:normAutofit fontScale="77500" lnSpcReduction="20000"/>
          </a:bodyPr>
          <a:lstStyle/>
          <a:p>
            <a:r>
              <a:rPr lang="en-US" dirty="0"/>
              <a:t>Test Precision: 0.7701149425287356</a:t>
            </a:r>
          </a:p>
          <a:p>
            <a:r>
              <a:rPr lang="en-US" dirty="0"/>
              <a:t>Test Recall: 0.6365795724465558</a:t>
            </a:r>
          </a:p>
          <a:p>
            <a:r>
              <a:rPr lang="en-US" dirty="0"/>
              <a:t>Test F1 Score: 0.6970091027308193</a:t>
            </a:r>
          </a:p>
          <a:p>
            <a:r>
              <a:rPr lang="en-US" dirty="0"/>
              <a:t>Test ROC AUC Score: 0.7223665248323906</a:t>
            </a:r>
          </a:p>
          <a:p>
            <a:r>
              <a:rPr lang="en-US" dirty="0"/>
              <a:t>Test Accuracy Score: 0.7219570405727923</a:t>
            </a:r>
          </a:p>
        </p:txBody>
      </p:sp>
      <p:pic>
        <p:nvPicPr>
          <p:cNvPr id="6" name="Content Placeholder 5" descr="Chart, line chart&#10;&#10;Description automatically generated">
            <a:extLst>
              <a:ext uri="{FF2B5EF4-FFF2-40B4-BE49-F238E27FC236}">
                <a16:creationId xmlns:a16="http://schemas.microsoft.com/office/drawing/2014/main" id="{69029515-58B3-5818-BA4A-CD6877399C0F}"/>
              </a:ext>
            </a:extLst>
          </p:cNvPr>
          <p:cNvPicPr>
            <a:picLocks noGrp="1" noChangeAspect="1"/>
          </p:cNvPicPr>
          <p:nvPr>
            <p:ph sz="half" idx="2"/>
          </p:nvPr>
        </p:nvPicPr>
        <p:blipFill>
          <a:blip r:embed="rId3"/>
          <a:stretch>
            <a:fillRect/>
          </a:stretch>
        </p:blipFill>
        <p:spPr>
          <a:xfrm>
            <a:off x="643468" y="3313039"/>
            <a:ext cx="4010825" cy="2386441"/>
          </a:xfrm>
          <a:prstGeom prst="rect">
            <a:avLst/>
          </a:prstGeom>
        </p:spPr>
      </p:pic>
      <p:cxnSp>
        <p:nvCxnSpPr>
          <p:cNvPr id="15" name="Straight Connector 14">
            <a:extLst>
              <a:ext uri="{FF2B5EF4-FFF2-40B4-BE49-F238E27FC236}">
                <a16:creationId xmlns:a16="http://schemas.microsoft.com/office/drawing/2014/main" id="{950C7260-B0EA-4B69-927F-A414658E9F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659" y="3820460"/>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pic>
        <p:nvPicPr>
          <p:cNvPr id="5" name="Content Placeholder 4" descr="Chart&#10;&#10;Description automatically generated">
            <a:extLst>
              <a:ext uri="{FF2B5EF4-FFF2-40B4-BE49-F238E27FC236}">
                <a16:creationId xmlns:a16="http://schemas.microsoft.com/office/drawing/2014/main" id="{436539EF-DCEE-2161-61AD-60DF2A560E0F}"/>
              </a:ext>
            </a:extLst>
          </p:cNvPr>
          <p:cNvPicPr>
            <a:picLocks noChangeAspect="1"/>
          </p:cNvPicPr>
          <p:nvPr/>
        </p:nvPicPr>
        <p:blipFill>
          <a:blip r:embed="rId4"/>
          <a:stretch>
            <a:fillRect/>
          </a:stretch>
        </p:blipFill>
        <p:spPr>
          <a:xfrm>
            <a:off x="5139768" y="2952377"/>
            <a:ext cx="5495278" cy="3107766"/>
          </a:xfrm>
          <a:prstGeom prst="rect">
            <a:avLst/>
          </a:prstGeom>
        </p:spPr>
      </p:pic>
    </p:spTree>
    <p:extLst>
      <p:ext uri="{BB962C8B-B14F-4D97-AF65-F5344CB8AC3E}">
        <p14:creationId xmlns:p14="http://schemas.microsoft.com/office/powerpoint/2010/main" val="555220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4AB646F-3BE3-47A3-B14F-9CB84F6BF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A10DFE-727D-F4E8-C316-B908C7BFA442}"/>
              </a:ext>
            </a:extLst>
          </p:cNvPr>
          <p:cNvSpPr>
            <a:spLocks noGrp="1"/>
          </p:cNvSpPr>
          <p:nvPr>
            <p:ph type="title"/>
          </p:nvPr>
        </p:nvSpPr>
        <p:spPr>
          <a:xfrm>
            <a:off x="913795" y="609599"/>
            <a:ext cx="5978072" cy="1481150"/>
          </a:xfrm>
        </p:spPr>
        <p:txBody>
          <a:bodyPr vert="horz" lIns="91440" tIns="45720" rIns="91440" bIns="45720" rtlCol="0" anchor="ctr">
            <a:normAutofit/>
          </a:bodyPr>
          <a:lstStyle/>
          <a:p>
            <a:r>
              <a:rPr lang="en-US" sz="4000"/>
              <a:t>SVM</a:t>
            </a:r>
          </a:p>
        </p:txBody>
      </p:sp>
      <p:sp>
        <p:nvSpPr>
          <p:cNvPr id="10" name="Content Placeholder 9">
            <a:extLst>
              <a:ext uri="{FF2B5EF4-FFF2-40B4-BE49-F238E27FC236}">
                <a16:creationId xmlns:a16="http://schemas.microsoft.com/office/drawing/2014/main" id="{919EB7C3-E324-4349-383F-89885B7650D7}"/>
              </a:ext>
            </a:extLst>
          </p:cNvPr>
          <p:cNvSpPr>
            <a:spLocks noGrp="1"/>
          </p:cNvSpPr>
          <p:nvPr>
            <p:ph sz="half" idx="1"/>
          </p:nvPr>
        </p:nvSpPr>
        <p:spPr>
          <a:xfrm>
            <a:off x="913795" y="2279176"/>
            <a:ext cx="5978072" cy="3415672"/>
          </a:xfrm>
        </p:spPr>
        <p:txBody>
          <a:bodyPr vert="horz" lIns="91440" tIns="45720" rIns="91440" bIns="45720" rtlCol="0" anchor="ctr">
            <a:normAutofit/>
          </a:bodyPr>
          <a:lstStyle/>
          <a:p>
            <a:r>
              <a:rPr lang="en-US" dirty="0"/>
              <a:t>Test Precision: 0.6277056277056277</a:t>
            </a:r>
          </a:p>
          <a:p>
            <a:r>
              <a:rPr lang="en-US" dirty="0"/>
              <a:t>Test Recall: 0.6888361045130641</a:t>
            </a:r>
          </a:p>
          <a:p>
            <a:r>
              <a:rPr lang="en-US" dirty="0"/>
              <a:t>Test F1 Score: 0.6568516421291052</a:t>
            </a:r>
          </a:p>
          <a:p>
            <a:r>
              <a:rPr lang="en-US" dirty="0"/>
              <a:t>Test ROC AUC Score: 0.6381830402661244</a:t>
            </a:r>
          </a:p>
          <a:p>
            <a:r>
              <a:rPr lang="en-US" dirty="0"/>
              <a:t>Test Accuracy Score: 0.6384248210023866</a:t>
            </a:r>
          </a:p>
        </p:txBody>
      </p:sp>
      <p:pic>
        <p:nvPicPr>
          <p:cNvPr id="15" name="Picture 14">
            <a:extLst>
              <a:ext uri="{FF2B5EF4-FFF2-40B4-BE49-F238E27FC236}">
                <a16:creationId xmlns:a16="http://schemas.microsoft.com/office/drawing/2014/main" id="{E0BE7827-5B1A-4F37-BF70-19F7C5C6BD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5" name="Content Placeholder 4" descr="Chart, treemap chart&#10;&#10;Description automatically generated">
            <a:extLst>
              <a:ext uri="{FF2B5EF4-FFF2-40B4-BE49-F238E27FC236}">
                <a16:creationId xmlns:a16="http://schemas.microsoft.com/office/drawing/2014/main" id="{D79DEC64-C6D1-CA20-8181-8AAFC01D1B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7981313" y="643467"/>
            <a:ext cx="3434508" cy="2624667"/>
          </a:xfrm>
          <a:prstGeom prst="rect">
            <a:avLst/>
          </a:prstGeom>
          <a:noFill/>
        </p:spPr>
      </p:pic>
      <p:pic>
        <p:nvPicPr>
          <p:cNvPr id="6" name="Content Placeholder 5" descr="Chart, line chart&#10;&#10;Description automatically generated">
            <a:extLst>
              <a:ext uri="{FF2B5EF4-FFF2-40B4-BE49-F238E27FC236}">
                <a16:creationId xmlns:a16="http://schemas.microsoft.com/office/drawing/2014/main" id="{CA643E17-2BD6-E934-865C-A8EBCC988B6B}"/>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bwMode="auto">
          <a:xfrm>
            <a:off x="7908599" y="3589863"/>
            <a:ext cx="3579935" cy="2624668"/>
          </a:xfrm>
          <a:prstGeom prst="rect">
            <a:avLst/>
          </a:prstGeom>
          <a:noFill/>
        </p:spPr>
      </p:pic>
    </p:spTree>
    <p:extLst>
      <p:ext uri="{BB962C8B-B14F-4D97-AF65-F5344CB8AC3E}">
        <p14:creationId xmlns:p14="http://schemas.microsoft.com/office/powerpoint/2010/main" val="2042074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10DFE-727D-F4E8-C316-B908C7BFA442}"/>
              </a:ext>
            </a:extLst>
          </p:cNvPr>
          <p:cNvSpPr>
            <a:spLocks noGrp="1"/>
          </p:cNvSpPr>
          <p:nvPr>
            <p:ph type="title"/>
          </p:nvPr>
        </p:nvSpPr>
        <p:spPr>
          <a:xfrm>
            <a:off x="322064" y="0"/>
            <a:ext cx="5978072" cy="904243"/>
          </a:xfrm>
        </p:spPr>
        <p:txBody>
          <a:bodyPr vert="horz" lIns="91440" tIns="45720" rIns="91440" bIns="45720" rtlCol="0" anchor="ctr">
            <a:normAutofit/>
          </a:bodyPr>
          <a:lstStyle/>
          <a:p>
            <a:r>
              <a:rPr lang="en-US" sz="4000" dirty="0"/>
              <a:t>Hard Voting</a:t>
            </a:r>
          </a:p>
        </p:txBody>
      </p:sp>
      <p:pic>
        <p:nvPicPr>
          <p:cNvPr id="11" name="Picture 10" descr="Chart, treemap chart&#10;&#10;Description automatically generated">
            <a:extLst>
              <a:ext uri="{FF2B5EF4-FFF2-40B4-BE49-F238E27FC236}">
                <a16:creationId xmlns:a16="http://schemas.microsoft.com/office/drawing/2014/main" id="{70921BF0-9307-C6FE-3739-143C0559CBFE}"/>
              </a:ext>
            </a:extLst>
          </p:cNvPr>
          <p:cNvPicPr>
            <a:picLocks noChangeAspect="1"/>
          </p:cNvPicPr>
          <p:nvPr/>
        </p:nvPicPr>
        <p:blipFill>
          <a:blip r:embed="rId2"/>
          <a:stretch>
            <a:fillRect/>
          </a:stretch>
        </p:blipFill>
        <p:spPr>
          <a:xfrm>
            <a:off x="8433405" y="121786"/>
            <a:ext cx="3454400" cy="2002659"/>
          </a:xfrm>
          <a:prstGeom prst="rect">
            <a:avLst/>
          </a:prstGeom>
        </p:spPr>
      </p:pic>
      <p:pic>
        <p:nvPicPr>
          <p:cNvPr id="14" name="Picture 13" descr="Chart, treemap chart&#10;&#10;Description automatically generated">
            <a:extLst>
              <a:ext uri="{FF2B5EF4-FFF2-40B4-BE49-F238E27FC236}">
                <a16:creationId xmlns:a16="http://schemas.microsoft.com/office/drawing/2014/main" id="{E65C714D-5793-D3A1-FF2A-2010D58F60E7}"/>
              </a:ext>
            </a:extLst>
          </p:cNvPr>
          <p:cNvPicPr>
            <a:picLocks noChangeAspect="1"/>
          </p:cNvPicPr>
          <p:nvPr/>
        </p:nvPicPr>
        <p:blipFill>
          <a:blip r:embed="rId3"/>
          <a:stretch>
            <a:fillRect/>
          </a:stretch>
        </p:blipFill>
        <p:spPr>
          <a:xfrm>
            <a:off x="8506691" y="2283592"/>
            <a:ext cx="3381113" cy="1922874"/>
          </a:xfrm>
          <a:prstGeom prst="rect">
            <a:avLst/>
          </a:prstGeom>
        </p:spPr>
      </p:pic>
      <p:pic>
        <p:nvPicPr>
          <p:cNvPr id="17" name="Picture 16" descr="Chart&#10;&#10;Description automatically generated">
            <a:extLst>
              <a:ext uri="{FF2B5EF4-FFF2-40B4-BE49-F238E27FC236}">
                <a16:creationId xmlns:a16="http://schemas.microsoft.com/office/drawing/2014/main" id="{32318053-C5CE-568A-CC19-D8227AB05847}"/>
              </a:ext>
            </a:extLst>
          </p:cNvPr>
          <p:cNvPicPr>
            <a:picLocks noChangeAspect="1"/>
          </p:cNvPicPr>
          <p:nvPr/>
        </p:nvPicPr>
        <p:blipFill>
          <a:blip r:embed="rId4"/>
          <a:stretch>
            <a:fillRect/>
          </a:stretch>
        </p:blipFill>
        <p:spPr>
          <a:xfrm>
            <a:off x="8530277" y="4507922"/>
            <a:ext cx="3369320" cy="2068368"/>
          </a:xfrm>
          <a:prstGeom prst="rect">
            <a:avLst/>
          </a:prstGeom>
        </p:spPr>
      </p:pic>
      <p:sp>
        <p:nvSpPr>
          <p:cNvPr id="18" name="Content Placeholder 9">
            <a:extLst>
              <a:ext uri="{FF2B5EF4-FFF2-40B4-BE49-F238E27FC236}">
                <a16:creationId xmlns:a16="http://schemas.microsoft.com/office/drawing/2014/main" id="{8E7EAA8C-8455-17C7-63DC-A4BAA00764C7}"/>
              </a:ext>
            </a:extLst>
          </p:cNvPr>
          <p:cNvSpPr>
            <a:spLocks noGrp="1"/>
          </p:cNvSpPr>
          <p:nvPr>
            <p:ph sz="half" idx="1"/>
          </p:nvPr>
        </p:nvSpPr>
        <p:spPr>
          <a:xfrm>
            <a:off x="769560" y="904243"/>
            <a:ext cx="5326440" cy="2199413"/>
          </a:xfrm>
        </p:spPr>
        <p:txBody>
          <a:bodyPr vert="horz" lIns="91440" tIns="45720" rIns="91440" bIns="45720" rtlCol="0" anchor="ctr">
            <a:normAutofit fontScale="92500" lnSpcReduction="20000"/>
          </a:bodyPr>
          <a:lstStyle/>
          <a:p>
            <a:r>
              <a:rPr lang="en-US" dirty="0"/>
              <a:t>Test Precision: 0.7314410480349345</a:t>
            </a:r>
          </a:p>
          <a:p>
            <a:r>
              <a:rPr lang="en-US" dirty="0"/>
              <a:t>Test Recall: 0.7957244655581948</a:t>
            </a:r>
          </a:p>
          <a:p>
            <a:r>
              <a:rPr lang="en-US" dirty="0"/>
              <a:t>Test F1 Score: 0.7622298065984072</a:t>
            </a:r>
          </a:p>
          <a:p>
            <a:r>
              <a:rPr lang="en-US" dirty="0"/>
              <a:t>Test ROC AUC Score: 0.7503802183906082</a:t>
            </a:r>
          </a:p>
          <a:p>
            <a:r>
              <a:rPr lang="en-US" dirty="0"/>
              <a:t>Test Accuracy Score:  0.7505966587112172</a:t>
            </a:r>
          </a:p>
        </p:txBody>
      </p:sp>
      <p:sp>
        <p:nvSpPr>
          <p:cNvPr id="19" name="Title 1">
            <a:extLst>
              <a:ext uri="{FF2B5EF4-FFF2-40B4-BE49-F238E27FC236}">
                <a16:creationId xmlns:a16="http://schemas.microsoft.com/office/drawing/2014/main" id="{CC287180-F60F-7D38-E727-0AAA72537EE8}"/>
              </a:ext>
            </a:extLst>
          </p:cNvPr>
          <p:cNvSpPr txBox="1">
            <a:spLocks/>
          </p:cNvSpPr>
          <p:nvPr/>
        </p:nvSpPr>
        <p:spPr>
          <a:xfrm>
            <a:off x="322064" y="3245029"/>
            <a:ext cx="5978072" cy="90424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t>Soft Voting</a:t>
            </a:r>
          </a:p>
        </p:txBody>
      </p:sp>
      <p:sp>
        <p:nvSpPr>
          <p:cNvPr id="20" name="Content Placeholder 9">
            <a:extLst>
              <a:ext uri="{FF2B5EF4-FFF2-40B4-BE49-F238E27FC236}">
                <a16:creationId xmlns:a16="http://schemas.microsoft.com/office/drawing/2014/main" id="{18CEEB56-BA9B-653D-1D96-A61410D040FE}"/>
              </a:ext>
            </a:extLst>
          </p:cNvPr>
          <p:cNvSpPr txBox="1">
            <a:spLocks/>
          </p:cNvSpPr>
          <p:nvPr/>
        </p:nvSpPr>
        <p:spPr>
          <a:xfrm>
            <a:off x="657040" y="4149272"/>
            <a:ext cx="5179738" cy="2267670"/>
          </a:xfrm>
          <a:prstGeom prst="rect">
            <a:avLst/>
          </a:prstGeom>
          <a:effectLst>
            <a:outerShdw blurRad="25400" dir="17880000">
              <a:srgbClr val="000000">
                <a:alpha val="46000"/>
              </a:srgbClr>
            </a:outerShdw>
          </a:effectLst>
        </p:spPr>
        <p:txBody>
          <a:bodyPr vert="horz" lIns="91440" tIns="45720" rIns="91440" bIns="45720" rtlCol="0" anchor="ctr">
            <a:normAutofit fontScale="85000" lnSpcReduction="1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Test Precision: 0.7782608695652173</a:t>
            </a:r>
          </a:p>
          <a:p>
            <a:r>
              <a:rPr lang="en-US" dirty="0"/>
              <a:t>Test Recall: 0.850356294536817</a:t>
            </a:r>
          </a:p>
          <a:p>
            <a:r>
              <a:rPr lang="en-US" dirty="0"/>
              <a:t>Test F1 Score: 0.8127128263337116</a:t>
            </a:r>
          </a:p>
          <a:p>
            <a:r>
              <a:rPr lang="en-US" dirty="0"/>
              <a:t>Test ROC AUC Score: 0.8028759889950272</a:t>
            </a:r>
          </a:p>
          <a:p>
            <a:r>
              <a:rPr lang="en-US" dirty="0"/>
              <a:t>Test Accuracy Score:  0.8031026252983293</a:t>
            </a:r>
          </a:p>
        </p:txBody>
      </p:sp>
    </p:spTree>
    <p:extLst>
      <p:ext uri="{BB962C8B-B14F-4D97-AF65-F5344CB8AC3E}">
        <p14:creationId xmlns:p14="http://schemas.microsoft.com/office/powerpoint/2010/main" val="1472803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10DFE-727D-F4E8-C316-B908C7BFA442}"/>
              </a:ext>
            </a:extLst>
          </p:cNvPr>
          <p:cNvSpPr>
            <a:spLocks noGrp="1"/>
          </p:cNvSpPr>
          <p:nvPr>
            <p:ph type="title"/>
          </p:nvPr>
        </p:nvSpPr>
        <p:spPr>
          <a:xfrm>
            <a:off x="2612337" y="316195"/>
            <a:ext cx="5978072" cy="904243"/>
          </a:xfrm>
        </p:spPr>
        <p:txBody>
          <a:bodyPr vert="horz" lIns="91440" tIns="45720" rIns="91440" bIns="45720" rtlCol="0" anchor="ctr">
            <a:normAutofit/>
          </a:bodyPr>
          <a:lstStyle/>
          <a:p>
            <a:r>
              <a:rPr lang="en-US" sz="4000" dirty="0"/>
              <a:t>Model Stats</a:t>
            </a:r>
          </a:p>
        </p:txBody>
      </p:sp>
      <p:graphicFrame>
        <p:nvGraphicFramePr>
          <p:cNvPr id="5" name="Table 13">
            <a:extLst>
              <a:ext uri="{FF2B5EF4-FFF2-40B4-BE49-F238E27FC236}">
                <a16:creationId xmlns:a16="http://schemas.microsoft.com/office/drawing/2014/main" id="{8200D905-EC1F-B7A4-E427-8DE036B5875D}"/>
              </a:ext>
            </a:extLst>
          </p:cNvPr>
          <p:cNvGraphicFramePr>
            <a:graphicFrameLocks noGrp="1"/>
          </p:cNvGraphicFramePr>
          <p:nvPr>
            <p:extLst>
              <p:ext uri="{D42A27DB-BD31-4B8C-83A1-F6EECF244321}">
                <p14:modId xmlns:p14="http://schemas.microsoft.com/office/powerpoint/2010/main" val="2168083194"/>
              </p:ext>
            </p:extLst>
          </p:nvPr>
        </p:nvGraphicFramePr>
        <p:xfrm>
          <a:off x="290557" y="1478422"/>
          <a:ext cx="11656171" cy="4349587"/>
        </p:xfrm>
        <a:graphic>
          <a:graphicData uri="http://schemas.openxmlformats.org/drawingml/2006/table">
            <a:tbl>
              <a:tblPr firstRow="1" bandRow="1">
                <a:tableStyleId>{5C22544A-7EE6-4342-B048-85BDC9FD1C3A}</a:tableStyleId>
              </a:tblPr>
              <a:tblGrid>
                <a:gridCol w="1247686">
                  <a:extLst>
                    <a:ext uri="{9D8B030D-6E8A-4147-A177-3AD203B41FA5}">
                      <a16:colId xmlns:a16="http://schemas.microsoft.com/office/drawing/2014/main" val="3129659621"/>
                    </a:ext>
                  </a:extLst>
                </a:gridCol>
                <a:gridCol w="1358781">
                  <a:extLst>
                    <a:ext uri="{9D8B030D-6E8A-4147-A177-3AD203B41FA5}">
                      <a16:colId xmlns:a16="http://schemas.microsoft.com/office/drawing/2014/main" val="4162089878"/>
                    </a:ext>
                  </a:extLst>
                </a:gridCol>
                <a:gridCol w="1632247">
                  <a:extLst>
                    <a:ext uri="{9D8B030D-6E8A-4147-A177-3AD203B41FA5}">
                      <a16:colId xmlns:a16="http://schemas.microsoft.com/office/drawing/2014/main" val="3006258956"/>
                    </a:ext>
                  </a:extLst>
                </a:gridCol>
                <a:gridCol w="1606609">
                  <a:extLst>
                    <a:ext uri="{9D8B030D-6E8A-4147-A177-3AD203B41FA5}">
                      <a16:colId xmlns:a16="http://schemas.microsoft.com/office/drawing/2014/main" val="477647314"/>
                    </a:ext>
                  </a:extLst>
                </a:gridCol>
                <a:gridCol w="1478423">
                  <a:extLst>
                    <a:ext uri="{9D8B030D-6E8A-4147-A177-3AD203B41FA5}">
                      <a16:colId xmlns:a16="http://schemas.microsoft.com/office/drawing/2014/main" val="3312887805"/>
                    </a:ext>
                  </a:extLst>
                </a:gridCol>
                <a:gridCol w="1068224">
                  <a:extLst>
                    <a:ext uri="{9D8B030D-6E8A-4147-A177-3AD203B41FA5}">
                      <a16:colId xmlns:a16="http://schemas.microsoft.com/office/drawing/2014/main" val="196391591"/>
                    </a:ext>
                  </a:extLst>
                </a:gridCol>
                <a:gridCol w="1370693">
                  <a:extLst>
                    <a:ext uri="{9D8B030D-6E8A-4147-A177-3AD203B41FA5}">
                      <a16:colId xmlns:a16="http://schemas.microsoft.com/office/drawing/2014/main" val="2145519294"/>
                    </a:ext>
                  </a:extLst>
                </a:gridCol>
                <a:gridCol w="1893508">
                  <a:extLst>
                    <a:ext uri="{9D8B030D-6E8A-4147-A177-3AD203B41FA5}">
                      <a16:colId xmlns:a16="http://schemas.microsoft.com/office/drawing/2014/main" val="1635616218"/>
                    </a:ext>
                  </a:extLst>
                </a:gridCol>
              </a:tblGrid>
              <a:tr h="999858">
                <a:tc>
                  <a:txBody>
                    <a:bodyPr/>
                    <a:lstStyle/>
                    <a:p>
                      <a:endParaRPr lang="en-US" dirty="0"/>
                    </a:p>
                  </a:txBody>
                  <a:tcPr/>
                </a:tc>
                <a:tc>
                  <a:txBody>
                    <a:bodyPr/>
                    <a:lstStyle/>
                    <a:p>
                      <a:r>
                        <a:rPr lang="en-US" b="0" dirty="0">
                          <a:effectLst>
                            <a:outerShdw blurRad="38100" dist="38100" dir="2700000" algn="tl">
                              <a:srgbClr val="000000">
                                <a:alpha val="43137"/>
                              </a:srgbClr>
                            </a:outerShdw>
                          </a:effectLst>
                        </a:rPr>
                        <a:t>Logistic Regression</a:t>
                      </a:r>
                    </a:p>
                  </a:txBody>
                  <a:tcPr/>
                </a:tc>
                <a:tc>
                  <a:txBody>
                    <a:bodyPr/>
                    <a:lstStyle/>
                    <a:p>
                      <a:r>
                        <a:rPr lang="en-US" b="0" dirty="0">
                          <a:effectLst>
                            <a:outerShdw blurRad="38100" dist="38100" dir="2700000" algn="tl">
                              <a:srgbClr val="000000">
                                <a:alpha val="43137"/>
                              </a:srgbClr>
                            </a:outerShdw>
                          </a:effectLst>
                        </a:rPr>
                        <a:t>Random Forest</a:t>
                      </a:r>
                    </a:p>
                  </a:txBody>
                  <a:tcPr/>
                </a:tc>
                <a:tc>
                  <a:txBody>
                    <a:bodyPr/>
                    <a:lstStyle/>
                    <a:p>
                      <a:r>
                        <a:rPr lang="en-US" b="0" dirty="0">
                          <a:effectLst>
                            <a:outerShdw blurRad="38100" dist="38100" dir="2700000" algn="tl">
                              <a:srgbClr val="000000">
                                <a:alpha val="43137"/>
                              </a:srgbClr>
                            </a:outerShdw>
                          </a:effectLst>
                        </a:rPr>
                        <a:t>Decision Tree</a:t>
                      </a:r>
                    </a:p>
                  </a:txBody>
                  <a:tcPr/>
                </a:tc>
                <a:tc>
                  <a:txBody>
                    <a:bodyPr/>
                    <a:lstStyle/>
                    <a:p>
                      <a:r>
                        <a:rPr lang="en-US" b="0" dirty="0">
                          <a:effectLst>
                            <a:outerShdw blurRad="38100" dist="38100" dir="2700000" algn="tl">
                              <a:srgbClr val="000000">
                                <a:alpha val="43137"/>
                              </a:srgbClr>
                            </a:outerShdw>
                          </a:effectLst>
                        </a:rPr>
                        <a:t>K Neighbors</a:t>
                      </a:r>
                    </a:p>
                  </a:txBody>
                  <a:tcPr/>
                </a:tc>
                <a:tc>
                  <a:txBody>
                    <a:bodyPr/>
                    <a:lstStyle/>
                    <a:p>
                      <a:r>
                        <a:rPr lang="en-US" b="0" dirty="0">
                          <a:effectLst>
                            <a:outerShdw blurRad="38100" dist="38100" dir="2700000" algn="tl">
                              <a:srgbClr val="000000">
                                <a:alpha val="43137"/>
                              </a:srgbClr>
                            </a:outerShdw>
                          </a:effectLst>
                        </a:rPr>
                        <a:t>SVC</a:t>
                      </a:r>
                    </a:p>
                  </a:txBody>
                  <a:tcPr/>
                </a:tc>
                <a:tc>
                  <a:txBody>
                    <a:bodyPr/>
                    <a:lstStyle/>
                    <a:p>
                      <a:r>
                        <a:rPr lang="en-US" b="0" dirty="0">
                          <a:effectLst>
                            <a:outerShdw blurRad="38100" dist="38100" dir="2700000" algn="tl">
                              <a:srgbClr val="000000">
                                <a:alpha val="43137"/>
                              </a:srgbClr>
                            </a:outerShdw>
                          </a:effectLst>
                        </a:rPr>
                        <a:t>Hard Voting</a:t>
                      </a:r>
                    </a:p>
                  </a:txBody>
                  <a:tcPr/>
                </a:tc>
                <a:tc>
                  <a:txBody>
                    <a:bodyPr/>
                    <a:lstStyle/>
                    <a:p>
                      <a:r>
                        <a:rPr lang="en-US" b="0" dirty="0">
                          <a:effectLst>
                            <a:outerShdw blurRad="38100" dist="38100" dir="2700000" algn="tl">
                              <a:srgbClr val="000000">
                                <a:alpha val="43137"/>
                              </a:srgbClr>
                            </a:outerShdw>
                          </a:effectLst>
                        </a:rPr>
                        <a:t>Soft Voting</a:t>
                      </a:r>
                    </a:p>
                  </a:txBody>
                  <a:tcPr/>
                </a:tc>
                <a:extLst>
                  <a:ext uri="{0D108BD9-81ED-4DB2-BD59-A6C34878D82A}">
                    <a16:rowId xmlns:a16="http://schemas.microsoft.com/office/drawing/2014/main" val="1297428922"/>
                  </a:ext>
                </a:extLst>
              </a:tr>
              <a:tr h="645731">
                <a:tc>
                  <a:txBody>
                    <a:bodyPr/>
                    <a:lstStyle/>
                    <a:p>
                      <a:r>
                        <a:rPr lang="en-US" b="1" dirty="0">
                          <a:solidFill>
                            <a:schemeClr val="accent6">
                              <a:lumMod val="75000"/>
                            </a:schemeClr>
                          </a:solidFill>
                          <a:effectLst>
                            <a:outerShdw blurRad="38100" dist="38100" dir="2700000" algn="tl">
                              <a:srgbClr val="000000">
                                <a:alpha val="43137"/>
                              </a:srgbClr>
                            </a:outerShdw>
                          </a:effectLst>
                        </a:rPr>
                        <a:t>Accuracy</a:t>
                      </a:r>
                    </a:p>
                  </a:txBody>
                  <a:tcPr/>
                </a:tc>
                <a:tc>
                  <a:txBody>
                    <a:bodyPr/>
                    <a:lstStyle/>
                    <a:p>
                      <a:r>
                        <a:rPr lang="en-US" dirty="0"/>
                        <a:t>66.55%</a:t>
                      </a:r>
                    </a:p>
                  </a:txBody>
                  <a:tcPr/>
                </a:tc>
                <a:tc>
                  <a:txBody>
                    <a:bodyPr/>
                    <a:lstStyle/>
                    <a:p>
                      <a:r>
                        <a:rPr lang="en-US" b="1" dirty="0"/>
                        <a:t>80.67%</a:t>
                      </a:r>
                    </a:p>
                  </a:txBody>
                  <a:tcPr/>
                </a:tc>
                <a:tc>
                  <a:txBody>
                    <a:bodyPr/>
                    <a:lstStyle/>
                    <a:p>
                      <a:r>
                        <a:rPr lang="en-US" dirty="0"/>
                        <a:t>65.18%</a:t>
                      </a:r>
                    </a:p>
                  </a:txBody>
                  <a:tcPr/>
                </a:tc>
                <a:tc>
                  <a:txBody>
                    <a:bodyPr/>
                    <a:lstStyle/>
                    <a:p>
                      <a:r>
                        <a:rPr lang="en-US" dirty="0"/>
                        <a:t>72.20%</a:t>
                      </a:r>
                    </a:p>
                  </a:txBody>
                  <a:tcPr/>
                </a:tc>
                <a:tc>
                  <a:txBody>
                    <a:bodyPr/>
                    <a:lstStyle/>
                    <a:p>
                      <a:r>
                        <a:rPr lang="en-US" dirty="0"/>
                        <a:t>63.84%</a:t>
                      </a:r>
                    </a:p>
                  </a:txBody>
                  <a:tcPr/>
                </a:tc>
                <a:tc>
                  <a:txBody>
                    <a:bodyPr/>
                    <a:lstStyle/>
                    <a:p>
                      <a:r>
                        <a:rPr lang="en-US" dirty="0"/>
                        <a:t>75.06%</a:t>
                      </a:r>
                    </a:p>
                  </a:txBody>
                  <a:tcPr/>
                </a:tc>
                <a:tc>
                  <a:txBody>
                    <a:bodyPr/>
                    <a:lstStyle/>
                    <a:p>
                      <a:r>
                        <a:rPr lang="en-US" b="1" dirty="0"/>
                        <a:t>80.31%</a:t>
                      </a:r>
                    </a:p>
                  </a:txBody>
                  <a:tcPr/>
                </a:tc>
                <a:extLst>
                  <a:ext uri="{0D108BD9-81ED-4DB2-BD59-A6C34878D82A}">
                    <a16:rowId xmlns:a16="http://schemas.microsoft.com/office/drawing/2014/main" val="3721183788"/>
                  </a:ext>
                </a:extLst>
              </a:tr>
              <a:tr h="645731">
                <a:tc>
                  <a:txBody>
                    <a:bodyPr/>
                    <a:lstStyle/>
                    <a:p>
                      <a:r>
                        <a:rPr lang="en-US" b="1" dirty="0">
                          <a:solidFill>
                            <a:schemeClr val="accent6">
                              <a:lumMod val="75000"/>
                            </a:schemeClr>
                          </a:solidFill>
                          <a:effectLst>
                            <a:outerShdw blurRad="38100" dist="38100" dir="2700000" algn="tl">
                              <a:srgbClr val="000000">
                                <a:alpha val="43137"/>
                              </a:srgbClr>
                            </a:outerShdw>
                          </a:effectLst>
                        </a:rPr>
                        <a:t>Precision</a:t>
                      </a:r>
                    </a:p>
                  </a:txBody>
                  <a:tcPr/>
                </a:tc>
                <a:tc>
                  <a:txBody>
                    <a:bodyPr/>
                    <a:lstStyle/>
                    <a:p>
                      <a:r>
                        <a:rPr lang="en-US" dirty="0"/>
                        <a:t>66.58%</a:t>
                      </a:r>
                    </a:p>
                  </a:txBody>
                  <a:tcPr/>
                </a:tc>
                <a:tc>
                  <a:txBody>
                    <a:bodyPr/>
                    <a:lstStyle/>
                    <a:p>
                      <a:r>
                        <a:rPr lang="en-US" b="1" i="0" dirty="0"/>
                        <a:t>78.71%</a:t>
                      </a:r>
                    </a:p>
                  </a:txBody>
                  <a:tcPr/>
                </a:tc>
                <a:tc>
                  <a:txBody>
                    <a:bodyPr/>
                    <a:lstStyle/>
                    <a:p>
                      <a:r>
                        <a:rPr lang="en-US" dirty="0"/>
                        <a:t>67.30%</a:t>
                      </a:r>
                    </a:p>
                  </a:txBody>
                  <a:tcPr/>
                </a:tc>
                <a:tc>
                  <a:txBody>
                    <a:bodyPr/>
                    <a:lstStyle/>
                    <a:p>
                      <a:r>
                        <a:rPr lang="en-US" dirty="0"/>
                        <a:t>77.01%</a:t>
                      </a:r>
                    </a:p>
                  </a:txBody>
                  <a:tcPr/>
                </a:tc>
                <a:tc>
                  <a:txBody>
                    <a:bodyPr/>
                    <a:lstStyle/>
                    <a:p>
                      <a:r>
                        <a:rPr lang="en-US" dirty="0"/>
                        <a:t>62.77%</a:t>
                      </a:r>
                    </a:p>
                  </a:txBody>
                  <a:tcPr/>
                </a:tc>
                <a:tc>
                  <a:txBody>
                    <a:bodyPr/>
                    <a:lstStyle/>
                    <a:p>
                      <a:r>
                        <a:rPr lang="en-US" dirty="0"/>
                        <a:t>73.14%</a:t>
                      </a:r>
                    </a:p>
                  </a:txBody>
                  <a:tcPr/>
                </a:tc>
                <a:tc>
                  <a:txBody>
                    <a:bodyPr/>
                    <a:lstStyle/>
                    <a:p>
                      <a:r>
                        <a:rPr lang="en-US" b="1" dirty="0"/>
                        <a:t>77.83%</a:t>
                      </a:r>
                    </a:p>
                  </a:txBody>
                  <a:tcPr/>
                </a:tc>
                <a:extLst>
                  <a:ext uri="{0D108BD9-81ED-4DB2-BD59-A6C34878D82A}">
                    <a16:rowId xmlns:a16="http://schemas.microsoft.com/office/drawing/2014/main" val="4032700215"/>
                  </a:ext>
                </a:extLst>
              </a:tr>
              <a:tr h="645731">
                <a:tc>
                  <a:txBody>
                    <a:bodyPr/>
                    <a:lstStyle/>
                    <a:p>
                      <a:r>
                        <a:rPr lang="en-US" b="1" dirty="0">
                          <a:solidFill>
                            <a:schemeClr val="accent6">
                              <a:lumMod val="75000"/>
                            </a:schemeClr>
                          </a:solidFill>
                          <a:effectLst>
                            <a:outerShdw blurRad="38100" dist="38100" dir="2700000" algn="tl">
                              <a:srgbClr val="000000">
                                <a:alpha val="43137"/>
                              </a:srgbClr>
                            </a:outerShdw>
                          </a:effectLst>
                        </a:rPr>
                        <a:t>Recall</a:t>
                      </a:r>
                    </a:p>
                  </a:txBody>
                  <a:tcPr/>
                </a:tc>
                <a:tc>
                  <a:txBody>
                    <a:bodyPr/>
                    <a:lstStyle/>
                    <a:p>
                      <a:r>
                        <a:rPr lang="en-US" dirty="0"/>
                        <a:t>68.64%</a:t>
                      </a:r>
                    </a:p>
                  </a:txBody>
                  <a:tcPr/>
                </a:tc>
                <a:tc>
                  <a:txBody>
                    <a:bodyPr/>
                    <a:lstStyle/>
                    <a:p>
                      <a:r>
                        <a:rPr lang="en-US" dirty="0"/>
                        <a:t>84.32%</a:t>
                      </a:r>
                    </a:p>
                  </a:txBody>
                  <a:tcPr/>
                </a:tc>
                <a:tc>
                  <a:txBody>
                    <a:bodyPr/>
                    <a:lstStyle/>
                    <a:p>
                      <a:r>
                        <a:rPr lang="en-US" dirty="0"/>
                        <a:t>61.20%</a:t>
                      </a:r>
                    </a:p>
                  </a:txBody>
                  <a:tcPr/>
                </a:tc>
                <a:tc>
                  <a:txBody>
                    <a:bodyPr/>
                    <a:lstStyle/>
                    <a:p>
                      <a:r>
                        <a:rPr lang="en-US" dirty="0"/>
                        <a:t>63.66%</a:t>
                      </a:r>
                    </a:p>
                  </a:txBody>
                  <a:tcPr/>
                </a:tc>
                <a:tc>
                  <a:txBody>
                    <a:bodyPr/>
                    <a:lstStyle/>
                    <a:p>
                      <a:r>
                        <a:rPr lang="en-US" dirty="0"/>
                        <a:t>68.88%</a:t>
                      </a:r>
                    </a:p>
                  </a:txBody>
                  <a:tcPr/>
                </a:tc>
                <a:tc>
                  <a:txBody>
                    <a:bodyPr/>
                    <a:lstStyle/>
                    <a:p>
                      <a:r>
                        <a:rPr lang="en-US" dirty="0"/>
                        <a:t>79.57%</a:t>
                      </a:r>
                    </a:p>
                  </a:txBody>
                  <a:tcPr/>
                </a:tc>
                <a:tc>
                  <a:txBody>
                    <a:bodyPr/>
                    <a:lstStyle/>
                    <a:p>
                      <a:r>
                        <a:rPr lang="en-US" dirty="0"/>
                        <a:t>85.04%</a:t>
                      </a:r>
                    </a:p>
                  </a:txBody>
                  <a:tcPr/>
                </a:tc>
                <a:extLst>
                  <a:ext uri="{0D108BD9-81ED-4DB2-BD59-A6C34878D82A}">
                    <a16:rowId xmlns:a16="http://schemas.microsoft.com/office/drawing/2014/main" val="1315513519"/>
                  </a:ext>
                </a:extLst>
              </a:tr>
              <a:tr h="6457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chemeClr val="accent6">
                              <a:lumMod val="75000"/>
                            </a:schemeClr>
                          </a:solidFill>
                          <a:effectLst>
                            <a:outerShdw blurRad="38100" dist="38100" dir="2700000" algn="tl">
                              <a:srgbClr val="000000">
                                <a:alpha val="43137"/>
                              </a:srgbClr>
                            </a:outerShdw>
                          </a:effectLst>
                        </a:rPr>
                        <a:t>F1</a:t>
                      </a:r>
                    </a:p>
                    <a:p>
                      <a:endParaRPr lang="en-US" b="1" dirty="0">
                        <a:solidFill>
                          <a:schemeClr val="accent6">
                            <a:lumMod val="75000"/>
                          </a:schemeClr>
                        </a:solidFill>
                        <a:effectLst>
                          <a:outerShdw blurRad="38100" dist="38100" dir="2700000" algn="tl">
                            <a:srgbClr val="000000">
                              <a:alpha val="43137"/>
                            </a:srgbClr>
                          </a:outerShdw>
                        </a:effectLst>
                      </a:endParaRPr>
                    </a:p>
                  </a:txBody>
                  <a:tcPr/>
                </a:tc>
                <a:tc>
                  <a:txBody>
                    <a:bodyPr/>
                    <a:lstStyle/>
                    <a:p>
                      <a:r>
                        <a:rPr lang="en-US" dirty="0"/>
                        <a:t>67.60%</a:t>
                      </a:r>
                    </a:p>
                  </a:txBody>
                  <a:tcPr/>
                </a:tc>
                <a:tc>
                  <a:txBody>
                    <a:bodyPr/>
                    <a:lstStyle/>
                    <a:p>
                      <a:r>
                        <a:rPr lang="en-US" dirty="0"/>
                        <a:t>81.42%</a:t>
                      </a:r>
                    </a:p>
                  </a:txBody>
                  <a:tcPr/>
                </a:tc>
                <a:tc>
                  <a:txBody>
                    <a:bodyPr/>
                    <a:lstStyle/>
                    <a:p>
                      <a:r>
                        <a:rPr lang="en-US" dirty="0"/>
                        <a:t>64.11%</a:t>
                      </a:r>
                    </a:p>
                  </a:txBody>
                  <a:tcPr/>
                </a:tc>
                <a:tc>
                  <a:txBody>
                    <a:bodyPr/>
                    <a:lstStyle/>
                    <a:p>
                      <a:r>
                        <a:rPr lang="en-US" dirty="0"/>
                        <a:t>69.70%</a:t>
                      </a:r>
                    </a:p>
                  </a:txBody>
                  <a:tcPr/>
                </a:tc>
                <a:tc>
                  <a:txBody>
                    <a:bodyPr/>
                    <a:lstStyle/>
                    <a:p>
                      <a:r>
                        <a:rPr lang="en-US" dirty="0"/>
                        <a:t>65.69%</a:t>
                      </a:r>
                    </a:p>
                  </a:txBody>
                  <a:tcPr/>
                </a:tc>
                <a:tc>
                  <a:txBody>
                    <a:bodyPr/>
                    <a:lstStyle/>
                    <a:p>
                      <a:r>
                        <a:rPr lang="en-US" dirty="0"/>
                        <a:t>76.22%</a:t>
                      </a:r>
                    </a:p>
                  </a:txBody>
                  <a:tcPr/>
                </a:tc>
                <a:tc>
                  <a:txBody>
                    <a:bodyPr/>
                    <a:lstStyle/>
                    <a:p>
                      <a:r>
                        <a:rPr lang="en-US" dirty="0"/>
                        <a:t>81.27%</a:t>
                      </a:r>
                    </a:p>
                  </a:txBody>
                  <a:tcPr/>
                </a:tc>
                <a:extLst>
                  <a:ext uri="{0D108BD9-81ED-4DB2-BD59-A6C34878D82A}">
                    <a16:rowId xmlns:a16="http://schemas.microsoft.com/office/drawing/2014/main" val="1737175070"/>
                  </a:ext>
                </a:extLst>
              </a:tr>
              <a:tr h="766805">
                <a:tc>
                  <a:txBody>
                    <a:bodyPr/>
                    <a:lstStyle/>
                    <a:p>
                      <a:r>
                        <a:rPr lang="en-US" b="1" dirty="0">
                          <a:solidFill>
                            <a:schemeClr val="accent6">
                              <a:lumMod val="75000"/>
                            </a:schemeClr>
                          </a:solidFill>
                          <a:effectLst>
                            <a:outerShdw blurRad="38100" dist="38100" dir="2700000" algn="tl">
                              <a:srgbClr val="000000">
                                <a:alpha val="43137"/>
                              </a:srgbClr>
                            </a:outerShdw>
                          </a:effectLst>
                        </a:rPr>
                        <a:t>ROC AUC</a:t>
                      </a:r>
                    </a:p>
                  </a:txBody>
                  <a:tcPr/>
                </a:tc>
                <a:tc>
                  <a:txBody>
                    <a:bodyPr/>
                    <a:lstStyle/>
                    <a:p>
                      <a:r>
                        <a:rPr lang="en-US" dirty="0"/>
                        <a:t>66.52%</a:t>
                      </a:r>
                    </a:p>
                  </a:txBody>
                  <a:tcPr/>
                </a:tc>
                <a:tc>
                  <a:txBody>
                    <a:bodyPr/>
                    <a:lstStyle/>
                    <a:p>
                      <a:r>
                        <a:rPr lang="en-US" dirty="0"/>
                        <a:t>80.65%</a:t>
                      </a:r>
                    </a:p>
                  </a:txBody>
                  <a:tcPr/>
                </a:tc>
                <a:tc>
                  <a:txBody>
                    <a:bodyPr/>
                    <a:lstStyle/>
                    <a:p>
                      <a:r>
                        <a:rPr lang="en-US" dirty="0"/>
                        <a:t>65.24%</a:t>
                      </a:r>
                    </a:p>
                  </a:txBody>
                  <a:tcPr/>
                </a:tc>
                <a:tc>
                  <a:txBody>
                    <a:bodyPr/>
                    <a:lstStyle/>
                    <a:p>
                      <a:r>
                        <a:rPr lang="en-US" dirty="0"/>
                        <a:t>72.24%</a:t>
                      </a:r>
                    </a:p>
                  </a:txBody>
                  <a:tcPr/>
                </a:tc>
                <a:tc>
                  <a:txBody>
                    <a:bodyPr/>
                    <a:lstStyle/>
                    <a:p>
                      <a:r>
                        <a:rPr lang="en-US" dirty="0"/>
                        <a:t>63.82%</a:t>
                      </a:r>
                    </a:p>
                  </a:txBody>
                  <a:tcPr/>
                </a:tc>
                <a:tc>
                  <a:txBody>
                    <a:bodyPr/>
                    <a:lstStyle/>
                    <a:p>
                      <a:r>
                        <a:rPr lang="en-US" dirty="0"/>
                        <a:t>75.04%</a:t>
                      </a:r>
                    </a:p>
                  </a:txBody>
                  <a:tcPr/>
                </a:tc>
                <a:tc>
                  <a:txBody>
                    <a:bodyPr/>
                    <a:lstStyle/>
                    <a:p>
                      <a:r>
                        <a:rPr lang="en-US" dirty="0"/>
                        <a:t>80.29%</a:t>
                      </a:r>
                    </a:p>
                  </a:txBody>
                  <a:tcPr/>
                </a:tc>
                <a:extLst>
                  <a:ext uri="{0D108BD9-81ED-4DB2-BD59-A6C34878D82A}">
                    <a16:rowId xmlns:a16="http://schemas.microsoft.com/office/drawing/2014/main" val="3679544305"/>
                  </a:ext>
                </a:extLst>
              </a:tr>
            </a:tbl>
          </a:graphicData>
        </a:graphic>
      </p:graphicFrame>
    </p:spTree>
    <p:extLst>
      <p:ext uri="{BB962C8B-B14F-4D97-AF65-F5344CB8AC3E}">
        <p14:creationId xmlns:p14="http://schemas.microsoft.com/office/powerpoint/2010/main" val="2365499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10DFE-727D-F4E8-C316-B908C7BFA442}"/>
              </a:ext>
            </a:extLst>
          </p:cNvPr>
          <p:cNvSpPr>
            <a:spLocks noGrp="1"/>
          </p:cNvSpPr>
          <p:nvPr>
            <p:ph type="title"/>
          </p:nvPr>
        </p:nvSpPr>
        <p:spPr>
          <a:xfrm>
            <a:off x="913795" y="354376"/>
            <a:ext cx="5978072" cy="1481150"/>
          </a:xfrm>
        </p:spPr>
        <p:txBody>
          <a:bodyPr vert="horz" lIns="91440" tIns="45720" rIns="91440" bIns="45720" rtlCol="0" anchor="ctr">
            <a:normAutofit/>
          </a:bodyPr>
          <a:lstStyle/>
          <a:p>
            <a:r>
              <a:rPr lang="en-US" sz="4000" dirty="0"/>
              <a:t>DEMO</a:t>
            </a:r>
          </a:p>
        </p:txBody>
      </p:sp>
      <p:sp>
        <p:nvSpPr>
          <p:cNvPr id="10" name="Content Placeholder 9">
            <a:extLst>
              <a:ext uri="{FF2B5EF4-FFF2-40B4-BE49-F238E27FC236}">
                <a16:creationId xmlns:a16="http://schemas.microsoft.com/office/drawing/2014/main" id="{919EB7C3-E324-4349-383F-89885B7650D7}"/>
              </a:ext>
            </a:extLst>
          </p:cNvPr>
          <p:cNvSpPr>
            <a:spLocks noGrp="1"/>
          </p:cNvSpPr>
          <p:nvPr>
            <p:ph sz="half" idx="1"/>
          </p:nvPr>
        </p:nvSpPr>
        <p:spPr>
          <a:xfrm>
            <a:off x="271566" y="1980073"/>
            <a:ext cx="4855911" cy="3415672"/>
          </a:xfrm>
        </p:spPr>
        <p:txBody>
          <a:bodyPr vert="horz" lIns="91440" tIns="45720" rIns="91440" bIns="45720" rtlCol="0" anchor="ctr">
            <a:normAutofit/>
          </a:bodyPr>
          <a:lstStyle/>
          <a:p>
            <a:r>
              <a:rPr lang="en-US" dirty="0"/>
              <a:t>API</a:t>
            </a:r>
          </a:p>
          <a:p>
            <a:pPr lvl="1"/>
            <a:r>
              <a:rPr lang="en-US" dirty="0"/>
              <a:t>Flask</a:t>
            </a:r>
          </a:p>
          <a:p>
            <a:pPr lvl="1"/>
            <a:r>
              <a:rPr lang="en-US" dirty="0"/>
              <a:t>Python</a:t>
            </a:r>
          </a:p>
          <a:p>
            <a:pPr lvl="1"/>
            <a:endParaRPr lang="en-US" dirty="0"/>
          </a:p>
          <a:p>
            <a:r>
              <a:rPr lang="en-US" dirty="0"/>
              <a:t>Website</a:t>
            </a:r>
          </a:p>
          <a:p>
            <a:pPr lvl="1"/>
            <a:r>
              <a:rPr lang="en-US" dirty="0"/>
              <a:t>HTML, JavaScript, jQuery, CSS</a:t>
            </a:r>
          </a:p>
        </p:txBody>
      </p:sp>
      <p:pic>
        <p:nvPicPr>
          <p:cNvPr id="8" name="Picture 7">
            <a:extLst>
              <a:ext uri="{FF2B5EF4-FFF2-40B4-BE49-F238E27FC236}">
                <a16:creationId xmlns:a16="http://schemas.microsoft.com/office/drawing/2014/main" id="{F13DF6B2-1321-5F64-D0DD-666D7CF07F22}"/>
              </a:ext>
            </a:extLst>
          </p:cNvPr>
          <p:cNvPicPr>
            <a:picLocks noChangeAspect="1"/>
          </p:cNvPicPr>
          <p:nvPr/>
        </p:nvPicPr>
        <p:blipFill>
          <a:blip r:embed="rId2"/>
          <a:stretch>
            <a:fillRect/>
          </a:stretch>
        </p:blipFill>
        <p:spPr>
          <a:xfrm>
            <a:off x="5014680" y="3642769"/>
            <a:ext cx="6973996" cy="3018485"/>
          </a:xfrm>
          <a:prstGeom prst="rect">
            <a:avLst/>
          </a:prstGeom>
        </p:spPr>
      </p:pic>
      <p:pic>
        <p:nvPicPr>
          <p:cNvPr id="4" name="Picture 3">
            <a:extLst>
              <a:ext uri="{FF2B5EF4-FFF2-40B4-BE49-F238E27FC236}">
                <a16:creationId xmlns:a16="http://schemas.microsoft.com/office/drawing/2014/main" id="{D341AF7C-E5B3-20A8-1692-B674C054B4D7}"/>
              </a:ext>
            </a:extLst>
          </p:cNvPr>
          <p:cNvPicPr>
            <a:picLocks noChangeAspect="1"/>
          </p:cNvPicPr>
          <p:nvPr/>
        </p:nvPicPr>
        <p:blipFill>
          <a:blip r:embed="rId3"/>
          <a:stretch>
            <a:fillRect/>
          </a:stretch>
        </p:blipFill>
        <p:spPr>
          <a:xfrm>
            <a:off x="9587346" y="118137"/>
            <a:ext cx="2170422" cy="3433122"/>
          </a:xfrm>
          <a:prstGeom prst="rect">
            <a:avLst/>
          </a:prstGeom>
        </p:spPr>
      </p:pic>
    </p:spTree>
    <p:extLst>
      <p:ext uri="{BB962C8B-B14F-4D97-AF65-F5344CB8AC3E}">
        <p14:creationId xmlns:p14="http://schemas.microsoft.com/office/powerpoint/2010/main" val="2456247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190459-5B37-8DF0-7910-F7A1D0D5C5DE}"/>
              </a:ext>
            </a:extLst>
          </p:cNvPr>
          <p:cNvSpPr txBox="1"/>
          <p:nvPr/>
        </p:nvSpPr>
        <p:spPr>
          <a:xfrm>
            <a:off x="871268" y="646980"/>
            <a:ext cx="10817524" cy="4972451"/>
          </a:xfrm>
          <a:prstGeom prst="rect">
            <a:avLst/>
          </a:prstGeom>
          <a:noFill/>
        </p:spPr>
        <p:txBody>
          <a:bodyPr wrap="square">
            <a:spAutoFit/>
          </a:bodyPr>
          <a:lstStyle/>
          <a:p>
            <a:pPr>
              <a:lnSpc>
                <a:spcPct val="150000"/>
              </a:lnSpc>
            </a:pPr>
            <a:r>
              <a:rPr lang="en-CA" sz="4000" dirty="0"/>
              <a:t>                               </a:t>
            </a:r>
            <a:r>
              <a:rPr lang="en-CA" sz="4600" dirty="0"/>
              <a:t>Objective</a:t>
            </a:r>
          </a:p>
          <a:p>
            <a:pPr marL="342900" indent="-342900">
              <a:lnSpc>
                <a:spcPct val="150000"/>
              </a:lnSpc>
              <a:buFont typeface="Arial" panose="020B0604020202020204" pitchFamily="34" charset="0"/>
              <a:buChar char="•"/>
            </a:pPr>
            <a:r>
              <a:rPr lang="en-US" sz="2400" dirty="0"/>
              <a:t>Main objective of this project is to predict the condition which is responsible for a fatal accident</a:t>
            </a:r>
          </a:p>
          <a:p>
            <a:pPr marL="342900" indent="-342900">
              <a:lnSpc>
                <a:spcPct val="150000"/>
              </a:lnSpc>
              <a:buFont typeface="Arial" panose="020B0604020202020204" pitchFamily="34" charset="0"/>
              <a:buChar char="•"/>
            </a:pPr>
            <a:r>
              <a:rPr lang="en-US" sz="2400" dirty="0"/>
              <a:t>There are various types of features present in the dataset like the physical and environmental condition of the accident location, geometric coordinate, collision vehicle, driver condition, time of day, and many more which can play an important role in defending the probability of survival</a:t>
            </a:r>
          </a:p>
          <a:p>
            <a:pPr marL="342900" indent="-342900">
              <a:lnSpc>
                <a:spcPct val="150000"/>
              </a:lnSpc>
              <a:buFont typeface="Arial" panose="020B0604020202020204" pitchFamily="34" charset="0"/>
              <a:buChar char="•"/>
            </a:pPr>
            <a:endParaRPr lang="en-CA" sz="2400" dirty="0"/>
          </a:p>
        </p:txBody>
      </p:sp>
    </p:spTree>
    <p:extLst>
      <p:ext uri="{BB962C8B-B14F-4D97-AF65-F5344CB8AC3E}">
        <p14:creationId xmlns:p14="http://schemas.microsoft.com/office/powerpoint/2010/main" val="3304108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09B14-3E84-95E6-6410-E0CB6DE4FA5F}"/>
              </a:ext>
            </a:extLst>
          </p:cNvPr>
          <p:cNvSpPr>
            <a:spLocks noGrp="1"/>
          </p:cNvSpPr>
          <p:nvPr>
            <p:ph type="title"/>
          </p:nvPr>
        </p:nvSpPr>
        <p:spPr/>
        <p:txBody>
          <a:bodyPr/>
          <a:lstStyle/>
          <a:p>
            <a:r>
              <a:rPr lang="en-CA" dirty="0">
                <a:solidFill>
                  <a:schemeClr val="tx1"/>
                </a:solidFill>
              </a:rPr>
              <a:t>Data modeling </a:t>
            </a:r>
          </a:p>
        </p:txBody>
      </p:sp>
      <p:sp>
        <p:nvSpPr>
          <p:cNvPr id="3" name="Content Placeholder 2">
            <a:extLst>
              <a:ext uri="{FF2B5EF4-FFF2-40B4-BE49-F238E27FC236}">
                <a16:creationId xmlns:a16="http://schemas.microsoft.com/office/drawing/2014/main" id="{16D8D573-8ADE-ABEC-E3A3-EDC0D7989F34}"/>
              </a:ext>
            </a:extLst>
          </p:cNvPr>
          <p:cNvSpPr>
            <a:spLocks noGrp="1"/>
          </p:cNvSpPr>
          <p:nvPr>
            <p:ph idx="1"/>
          </p:nvPr>
        </p:nvSpPr>
        <p:spPr/>
        <p:txBody>
          <a:bodyPr/>
          <a:lstStyle/>
          <a:p>
            <a:r>
              <a:rPr lang="en-US" dirty="0"/>
              <a:t>We check for Null values</a:t>
            </a:r>
          </a:p>
          <a:p>
            <a:r>
              <a:rPr lang="en-US" dirty="0"/>
              <a:t>We have checked the data set if it’s balanced and found it to be highly imbalanced</a:t>
            </a:r>
          </a:p>
          <a:p>
            <a:r>
              <a:rPr lang="en-US" dirty="0"/>
              <a:t>We’ve extracted the months and years from the date to find seasonal trends</a:t>
            </a:r>
          </a:p>
          <a:p>
            <a:r>
              <a:rPr lang="en-US" dirty="0"/>
              <a:t>Removed duplicate columns like neighborhood and Division</a:t>
            </a:r>
          </a:p>
          <a:p>
            <a:r>
              <a:rPr lang="en-US" dirty="0"/>
              <a:t>We’ve assumed that columns with very few values will not affect our model much</a:t>
            </a:r>
          </a:p>
          <a:p>
            <a:r>
              <a:rPr lang="en-US" dirty="0"/>
              <a:t>They were too many classes in some columns which were grouped to improve performance</a:t>
            </a:r>
            <a:endParaRPr lang="en-CA" dirty="0"/>
          </a:p>
        </p:txBody>
      </p:sp>
    </p:spTree>
    <p:extLst>
      <p:ext uri="{BB962C8B-B14F-4D97-AF65-F5344CB8AC3E}">
        <p14:creationId xmlns:p14="http://schemas.microsoft.com/office/powerpoint/2010/main" val="539641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A0EC3-533E-E5AC-424B-2D78361AFA87}"/>
              </a:ext>
            </a:extLst>
          </p:cNvPr>
          <p:cNvSpPr>
            <a:spLocks noGrp="1"/>
          </p:cNvSpPr>
          <p:nvPr>
            <p:ph type="title"/>
          </p:nvPr>
        </p:nvSpPr>
        <p:spPr>
          <a:xfrm>
            <a:off x="86701" y="112408"/>
            <a:ext cx="3382638" cy="1370605"/>
          </a:xfrm>
        </p:spPr>
        <p:txBody>
          <a:bodyPr>
            <a:normAutofit/>
          </a:bodyPr>
          <a:lstStyle/>
          <a:p>
            <a:pPr algn="l"/>
            <a:r>
              <a:rPr lang="en-US" sz="3000" dirty="0"/>
              <a:t>Data </a:t>
            </a:r>
            <a:br>
              <a:rPr lang="en-US" sz="3000" dirty="0"/>
            </a:br>
            <a:r>
              <a:rPr lang="en-US" sz="3000" dirty="0"/>
              <a:t>Exploration</a:t>
            </a:r>
            <a:br>
              <a:rPr lang="en-US" sz="3000" dirty="0"/>
            </a:br>
            <a:r>
              <a:rPr lang="en-US" sz="3000" dirty="0"/>
              <a:t>Features</a:t>
            </a:r>
            <a:endParaRPr lang="en-CA" sz="3000" dirty="0"/>
          </a:p>
        </p:txBody>
      </p:sp>
      <p:pic>
        <p:nvPicPr>
          <p:cNvPr id="5" name="Content Placeholder 4" descr="Text&#10;&#10;Description automatically generated">
            <a:extLst>
              <a:ext uri="{FF2B5EF4-FFF2-40B4-BE49-F238E27FC236}">
                <a16:creationId xmlns:a16="http://schemas.microsoft.com/office/drawing/2014/main" id="{980276FB-90D9-C2AD-9E70-B763CC1B0553}"/>
              </a:ext>
            </a:extLst>
          </p:cNvPr>
          <p:cNvPicPr>
            <a:picLocks noChangeAspect="1"/>
          </p:cNvPicPr>
          <p:nvPr/>
        </p:nvPicPr>
        <p:blipFill>
          <a:blip r:embed="rId2"/>
          <a:stretch>
            <a:fillRect/>
          </a:stretch>
        </p:blipFill>
        <p:spPr>
          <a:xfrm>
            <a:off x="5994400" y="112408"/>
            <a:ext cx="5955590" cy="2977795"/>
          </a:xfrm>
          <a:prstGeom prst="rect">
            <a:avLst/>
          </a:prstGeom>
          <a:ln>
            <a:solidFill>
              <a:schemeClr val="accent1"/>
            </a:solidFill>
          </a:ln>
        </p:spPr>
      </p:pic>
      <p:pic>
        <p:nvPicPr>
          <p:cNvPr id="8" name="Picture 7" descr="Timeline&#10;&#10;Description automatically generated with medium confidence">
            <a:extLst>
              <a:ext uri="{FF2B5EF4-FFF2-40B4-BE49-F238E27FC236}">
                <a16:creationId xmlns:a16="http://schemas.microsoft.com/office/drawing/2014/main" id="{89731B38-02F9-B62E-75AE-A2D9EEB56682}"/>
              </a:ext>
            </a:extLst>
          </p:cNvPr>
          <p:cNvPicPr>
            <a:picLocks noChangeAspect="1"/>
          </p:cNvPicPr>
          <p:nvPr/>
        </p:nvPicPr>
        <p:blipFill>
          <a:blip r:embed="rId3"/>
          <a:stretch>
            <a:fillRect/>
          </a:stretch>
        </p:blipFill>
        <p:spPr>
          <a:xfrm>
            <a:off x="5994401" y="3202611"/>
            <a:ext cx="5939334" cy="3404834"/>
          </a:xfrm>
          <a:prstGeom prst="rect">
            <a:avLst/>
          </a:prstGeom>
        </p:spPr>
      </p:pic>
      <p:pic>
        <p:nvPicPr>
          <p:cNvPr id="7" name="Content Placeholder 6" descr="Text&#10;&#10;Description automatically generated">
            <a:extLst>
              <a:ext uri="{FF2B5EF4-FFF2-40B4-BE49-F238E27FC236}">
                <a16:creationId xmlns:a16="http://schemas.microsoft.com/office/drawing/2014/main" id="{460507FD-D1FC-F32D-67BC-FF1F72724946}"/>
              </a:ext>
            </a:extLst>
          </p:cNvPr>
          <p:cNvPicPr>
            <a:picLocks noGrp="1" noChangeAspect="1"/>
          </p:cNvPicPr>
          <p:nvPr>
            <p:ph idx="1"/>
          </p:nvPr>
        </p:nvPicPr>
        <p:blipFill>
          <a:blip r:embed="rId4"/>
          <a:stretch>
            <a:fillRect/>
          </a:stretch>
        </p:blipFill>
        <p:spPr>
          <a:xfrm>
            <a:off x="8137236" y="1446131"/>
            <a:ext cx="3812754" cy="1644072"/>
          </a:xfrm>
          <a:ln>
            <a:solidFill>
              <a:schemeClr val="accent1"/>
            </a:solidFill>
          </a:ln>
        </p:spPr>
      </p:pic>
      <p:sp>
        <p:nvSpPr>
          <p:cNvPr id="9" name="TextBox 8">
            <a:extLst>
              <a:ext uri="{FF2B5EF4-FFF2-40B4-BE49-F238E27FC236}">
                <a16:creationId xmlns:a16="http://schemas.microsoft.com/office/drawing/2014/main" id="{92DF62E0-C4C4-6601-26D3-44B874431ED3}"/>
              </a:ext>
            </a:extLst>
          </p:cNvPr>
          <p:cNvSpPr txBox="1"/>
          <p:nvPr/>
        </p:nvSpPr>
        <p:spPr>
          <a:xfrm>
            <a:off x="9947563" y="2208770"/>
            <a:ext cx="1335622" cy="369332"/>
          </a:xfrm>
          <a:prstGeom prst="rect">
            <a:avLst/>
          </a:prstGeom>
          <a:noFill/>
        </p:spPr>
        <p:txBody>
          <a:bodyPr wrap="none" rtlCol="0">
            <a:spAutoFit/>
          </a:bodyPr>
          <a:lstStyle/>
          <a:p>
            <a:r>
              <a:rPr lang="en-US" dirty="0"/>
              <a:t>Clean values</a:t>
            </a:r>
          </a:p>
        </p:txBody>
      </p:sp>
      <p:sp>
        <p:nvSpPr>
          <p:cNvPr id="10" name="TextBox 9">
            <a:extLst>
              <a:ext uri="{FF2B5EF4-FFF2-40B4-BE49-F238E27FC236}">
                <a16:creationId xmlns:a16="http://schemas.microsoft.com/office/drawing/2014/main" id="{F67FAB1D-A4FA-DE61-21F3-9E4CFBFB9BAF}"/>
              </a:ext>
            </a:extLst>
          </p:cNvPr>
          <p:cNvSpPr txBox="1"/>
          <p:nvPr/>
        </p:nvSpPr>
        <p:spPr>
          <a:xfrm>
            <a:off x="1052541" y="3463458"/>
            <a:ext cx="1242969" cy="369332"/>
          </a:xfrm>
          <a:prstGeom prst="rect">
            <a:avLst/>
          </a:prstGeom>
          <a:noFill/>
        </p:spPr>
        <p:txBody>
          <a:bodyPr wrap="none" rtlCol="0">
            <a:spAutoFit/>
          </a:bodyPr>
          <a:lstStyle/>
          <a:p>
            <a:r>
              <a:rPr lang="en-US" dirty="0"/>
              <a:t>Null Values</a:t>
            </a:r>
          </a:p>
        </p:txBody>
      </p:sp>
      <p:pic>
        <p:nvPicPr>
          <p:cNvPr id="12" name="Picture 11" descr="A picture containing text, crossword puzzle&#10;&#10;Description automatically generated">
            <a:extLst>
              <a:ext uri="{FF2B5EF4-FFF2-40B4-BE49-F238E27FC236}">
                <a16:creationId xmlns:a16="http://schemas.microsoft.com/office/drawing/2014/main" id="{A5BE0DEB-20AD-E20D-B75B-61141C8AFAAF}"/>
              </a:ext>
            </a:extLst>
          </p:cNvPr>
          <p:cNvPicPr>
            <a:picLocks noChangeAspect="1"/>
          </p:cNvPicPr>
          <p:nvPr/>
        </p:nvPicPr>
        <p:blipFill>
          <a:blip r:embed="rId5"/>
          <a:stretch>
            <a:fillRect/>
          </a:stretch>
        </p:blipFill>
        <p:spPr>
          <a:xfrm>
            <a:off x="2871387" y="112408"/>
            <a:ext cx="2977246" cy="3160092"/>
          </a:xfrm>
          <a:prstGeom prst="rect">
            <a:avLst/>
          </a:prstGeom>
        </p:spPr>
      </p:pic>
      <p:pic>
        <p:nvPicPr>
          <p:cNvPr id="6" name="Picture 5">
            <a:extLst>
              <a:ext uri="{FF2B5EF4-FFF2-40B4-BE49-F238E27FC236}">
                <a16:creationId xmlns:a16="http://schemas.microsoft.com/office/drawing/2014/main" id="{DE135E61-C077-26E5-5D62-8C09A57505D1}"/>
              </a:ext>
            </a:extLst>
          </p:cNvPr>
          <p:cNvPicPr>
            <a:picLocks noChangeAspect="1"/>
          </p:cNvPicPr>
          <p:nvPr/>
        </p:nvPicPr>
        <p:blipFill>
          <a:blip r:embed="rId6"/>
          <a:stretch>
            <a:fillRect/>
          </a:stretch>
        </p:blipFill>
        <p:spPr>
          <a:xfrm>
            <a:off x="188713" y="1655566"/>
            <a:ext cx="1727655" cy="817669"/>
          </a:xfrm>
          <a:prstGeom prst="rect">
            <a:avLst/>
          </a:prstGeom>
        </p:spPr>
      </p:pic>
      <p:pic>
        <p:nvPicPr>
          <p:cNvPr id="13" name="Picture 12">
            <a:extLst>
              <a:ext uri="{FF2B5EF4-FFF2-40B4-BE49-F238E27FC236}">
                <a16:creationId xmlns:a16="http://schemas.microsoft.com/office/drawing/2014/main" id="{75E64962-D563-F576-8007-18A0A09CB7A0}"/>
              </a:ext>
            </a:extLst>
          </p:cNvPr>
          <p:cNvPicPr>
            <a:picLocks noChangeAspect="1"/>
          </p:cNvPicPr>
          <p:nvPr/>
        </p:nvPicPr>
        <p:blipFill rotWithShape="1">
          <a:blip r:embed="rId7"/>
          <a:srcRect b="47292"/>
          <a:stretch/>
        </p:blipFill>
        <p:spPr>
          <a:xfrm>
            <a:off x="126184" y="3937146"/>
            <a:ext cx="1688172" cy="2715557"/>
          </a:xfrm>
          <a:prstGeom prst="rect">
            <a:avLst/>
          </a:prstGeom>
        </p:spPr>
      </p:pic>
      <p:pic>
        <p:nvPicPr>
          <p:cNvPr id="14" name="Picture 13">
            <a:extLst>
              <a:ext uri="{FF2B5EF4-FFF2-40B4-BE49-F238E27FC236}">
                <a16:creationId xmlns:a16="http://schemas.microsoft.com/office/drawing/2014/main" id="{730A0559-A816-B09A-6D44-747F78942EFA}"/>
              </a:ext>
            </a:extLst>
          </p:cNvPr>
          <p:cNvPicPr>
            <a:picLocks noChangeAspect="1"/>
          </p:cNvPicPr>
          <p:nvPr/>
        </p:nvPicPr>
        <p:blipFill rotWithShape="1">
          <a:blip r:embed="rId7"/>
          <a:srcRect t="53309"/>
          <a:stretch/>
        </p:blipFill>
        <p:spPr>
          <a:xfrm>
            <a:off x="1861398" y="3937147"/>
            <a:ext cx="1835196" cy="2715557"/>
          </a:xfrm>
          <a:prstGeom prst="rect">
            <a:avLst/>
          </a:prstGeom>
        </p:spPr>
      </p:pic>
      <p:sp>
        <p:nvSpPr>
          <p:cNvPr id="15" name="TextBox 14">
            <a:extLst>
              <a:ext uri="{FF2B5EF4-FFF2-40B4-BE49-F238E27FC236}">
                <a16:creationId xmlns:a16="http://schemas.microsoft.com/office/drawing/2014/main" id="{9A4B15FF-0470-E41A-7A38-D287D39ECD90}"/>
              </a:ext>
            </a:extLst>
          </p:cNvPr>
          <p:cNvSpPr txBox="1"/>
          <p:nvPr/>
        </p:nvSpPr>
        <p:spPr>
          <a:xfrm>
            <a:off x="3966155" y="3463458"/>
            <a:ext cx="2129845" cy="2031325"/>
          </a:xfrm>
          <a:prstGeom prst="rect">
            <a:avLst/>
          </a:prstGeom>
          <a:noFill/>
        </p:spPr>
        <p:txBody>
          <a:bodyPr wrap="square" rtlCol="0">
            <a:spAutoFit/>
          </a:bodyPr>
          <a:lstStyle/>
          <a:p>
            <a:r>
              <a:rPr lang="en-US" dirty="0"/>
              <a:t>Plots</a:t>
            </a:r>
          </a:p>
          <a:p>
            <a:endParaRPr lang="en-US" dirty="0"/>
          </a:p>
          <a:p>
            <a:r>
              <a:rPr lang="en-US" dirty="0"/>
              <a:t>Distribution with </a:t>
            </a:r>
          </a:p>
          <a:p>
            <a:r>
              <a:rPr lang="en-US" dirty="0"/>
              <a:t>Histograms</a:t>
            </a:r>
          </a:p>
          <a:p>
            <a:endParaRPr lang="en-US" dirty="0"/>
          </a:p>
          <a:p>
            <a:r>
              <a:rPr lang="en-US" dirty="0"/>
              <a:t>Correlation with </a:t>
            </a:r>
          </a:p>
          <a:p>
            <a:r>
              <a:rPr lang="en-US" dirty="0"/>
              <a:t>Scatter Plot</a:t>
            </a:r>
          </a:p>
        </p:txBody>
      </p:sp>
    </p:spTree>
    <p:extLst>
      <p:ext uri="{BB962C8B-B14F-4D97-AF65-F5344CB8AC3E}">
        <p14:creationId xmlns:p14="http://schemas.microsoft.com/office/powerpoint/2010/main" val="2300759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A0EC3-533E-E5AC-424B-2D78361AFA87}"/>
              </a:ext>
            </a:extLst>
          </p:cNvPr>
          <p:cNvSpPr>
            <a:spLocks noGrp="1"/>
          </p:cNvSpPr>
          <p:nvPr>
            <p:ph type="title"/>
          </p:nvPr>
        </p:nvSpPr>
        <p:spPr>
          <a:xfrm>
            <a:off x="86701" y="112408"/>
            <a:ext cx="3382638" cy="1370605"/>
          </a:xfrm>
        </p:spPr>
        <p:txBody>
          <a:bodyPr>
            <a:normAutofit/>
          </a:bodyPr>
          <a:lstStyle/>
          <a:p>
            <a:pPr algn="l"/>
            <a:r>
              <a:rPr lang="en-US" sz="3000" dirty="0"/>
              <a:t>Data </a:t>
            </a:r>
            <a:br>
              <a:rPr lang="en-US" sz="3000" dirty="0"/>
            </a:br>
            <a:r>
              <a:rPr lang="en-US" sz="3000" dirty="0"/>
              <a:t>Exploration</a:t>
            </a:r>
            <a:br>
              <a:rPr lang="en-US" sz="3000" dirty="0"/>
            </a:br>
            <a:r>
              <a:rPr lang="en-US" sz="3000" dirty="0"/>
              <a:t>Features</a:t>
            </a:r>
            <a:endParaRPr lang="en-CA" sz="3000" dirty="0"/>
          </a:p>
        </p:txBody>
      </p:sp>
      <p:pic>
        <p:nvPicPr>
          <p:cNvPr id="13" name="Picture 12" descr="A screenshot of a computer&#10;&#10;Description automatically generated with medium confidence">
            <a:extLst>
              <a:ext uri="{FF2B5EF4-FFF2-40B4-BE49-F238E27FC236}">
                <a16:creationId xmlns:a16="http://schemas.microsoft.com/office/drawing/2014/main" id="{AD26ACE1-BBD3-E654-DFE1-F2745A106349}"/>
              </a:ext>
            </a:extLst>
          </p:cNvPr>
          <p:cNvPicPr>
            <a:picLocks noChangeAspect="1"/>
          </p:cNvPicPr>
          <p:nvPr/>
        </p:nvPicPr>
        <p:blipFill>
          <a:blip r:embed="rId2"/>
          <a:stretch>
            <a:fillRect/>
          </a:stretch>
        </p:blipFill>
        <p:spPr>
          <a:xfrm>
            <a:off x="2383413" y="565526"/>
            <a:ext cx="6452937" cy="2261401"/>
          </a:xfrm>
          <a:prstGeom prst="rect">
            <a:avLst/>
          </a:prstGeom>
        </p:spPr>
      </p:pic>
      <p:pic>
        <p:nvPicPr>
          <p:cNvPr id="15" name="Picture 14" descr="A picture containing text, furniture, cabinet, screenshot&#10;&#10;Description automatically generated">
            <a:extLst>
              <a:ext uri="{FF2B5EF4-FFF2-40B4-BE49-F238E27FC236}">
                <a16:creationId xmlns:a16="http://schemas.microsoft.com/office/drawing/2014/main" id="{9EB8E852-5FF4-82A5-DC62-469FD8E5C68F}"/>
              </a:ext>
            </a:extLst>
          </p:cNvPr>
          <p:cNvPicPr>
            <a:picLocks noChangeAspect="1"/>
          </p:cNvPicPr>
          <p:nvPr/>
        </p:nvPicPr>
        <p:blipFill>
          <a:blip r:embed="rId3"/>
          <a:stretch>
            <a:fillRect/>
          </a:stretch>
        </p:blipFill>
        <p:spPr>
          <a:xfrm>
            <a:off x="204819" y="2873788"/>
            <a:ext cx="8631531" cy="1883995"/>
          </a:xfrm>
          <a:prstGeom prst="rect">
            <a:avLst/>
          </a:prstGeom>
        </p:spPr>
      </p:pic>
      <p:pic>
        <p:nvPicPr>
          <p:cNvPr id="17" name="Picture 16" descr="A screenshot of a computer&#10;&#10;Description automatically generated with low confidence">
            <a:extLst>
              <a:ext uri="{FF2B5EF4-FFF2-40B4-BE49-F238E27FC236}">
                <a16:creationId xmlns:a16="http://schemas.microsoft.com/office/drawing/2014/main" id="{5B343A0F-E8CD-A45A-9C9B-A51B6FDD9A0E}"/>
              </a:ext>
            </a:extLst>
          </p:cNvPr>
          <p:cNvPicPr>
            <a:picLocks noChangeAspect="1"/>
          </p:cNvPicPr>
          <p:nvPr/>
        </p:nvPicPr>
        <p:blipFill>
          <a:blip r:embed="rId4"/>
          <a:stretch>
            <a:fillRect/>
          </a:stretch>
        </p:blipFill>
        <p:spPr>
          <a:xfrm>
            <a:off x="9656165" y="112408"/>
            <a:ext cx="2373745" cy="2672354"/>
          </a:xfrm>
          <a:prstGeom prst="rect">
            <a:avLst/>
          </a:prstGeom>
        </p:spPr>
      </p:pic>
      <p:sp>
        <p:nvSpPr>
          <p:cNvPr id="18" name="TextBox 17">
            <a:extLst>
              <a:ext uri="{FF2B5EF4-FFF2-40B4-BE49-F238E27FC236}">
                <a16:creationId xmlns:a16="http://schemas.microsoft.com/office/drawing/2014/main" id="{281BD43F-104E-4883-DAF5-6F1C8F7EBDD5}"/>
              </a:ext>
            </a:extLst>
          </p:cNvPr>
          <p:cNvSpPr txBox="1"/>
          <p:nvPr/>
        </p:nvSpPr>
        <p:spPr>
          <a:xfrm>
            <a:off x="9446312" y="2873788"/>
            <a:ext cx="2745688" cy="369332"/>
          </a:xfrm>
          <a:prstGeom prst="rect">
            <a:avLst/>
          </a:prstGeom>
          <a:noFill/>
        </p:spPr>
        <p:txBody>
          <a:bodyPr wrap="none" rtlCol="0">
            <a:spAutoFit/>
          </a:bodyPr>
          <a:lstStyle/>
          <a:p>
            <a:r>
              <a:rPr lang="en-US" dirty="0"/>
              <a:t>Correlation with ACCLASS</a:t>
            </a:r>
          </a:p>
        </p:txBody>
      </p:sp>
      <p:pic>
        <p:nvPicPr>
          <p:cNvPr id="19" name="Picture 18" descr="Chart&#10;&#10;Description automatically generated">
            <a:extLst>
              <a:ext uri="{FF2B5EF4-FFF2-40B4-BE49-F238E27FC236}">
                <a16:creationId xmlns:a16="http://schemas.microsoft.com/office/drawing/2014/main" id="{6C4763ED-A6AA-353B-9423-11D05BAC0091}"/>
              </a:ext>
            </a:extLst>
          </p:cNvPr>
          <p:cNvPicPr>
            <a:picLocks noChangeAspect="1"/>
          </p:cNvPicPr>
          <p:nvPr/>
        </p:nvPicPr>
        <p:blipFill>
          <a:blip r:embed="rId5"/>
          <a:stretch>
            <a:fillRect/>
          </a:stretch>
        </p:blipFill>
        <p:spPr>
          <a:xfrm>
            <a:off x="9013813" y="3415490"/>
            <a:ext cx="3114398" cy="2474257"/>
          </a:xfrm>
          <a:prstGeom prst="rect">
            <a:avLst/>
          </a:prstGeom>
        </p:spPr>
      </p:pic>
      <p:sp>
        <p:nvSpPr>
          <p:cNvPr id="20" name="TextBox 19">
            <a:extLst>
              <a:ext uri="{FF2B5EF4-FFF2-40B4-BE49-F238E27FC236}">
                <a16:creationId xmlns:a16="http://schemas.microsoft.com/office/drawing/2014/main" id="{925637C2-FF49-DCB4-774E-A8DCD1EE10A9}"/>
              </a:ext>
            </a:extLst>
          </p:cNvPr>
          <p:cNvSpPr txBox="1"/>
          <p:nvPr/>
        </p:nvSpPr>
        <p:spPr>
          <a:xfrm>
            <a:off x="3469339" y="135023"/>
            <a:ext cx="3985065" cy="369332"/>
          </a:xfrm>
          <a:prstGeom prst="rect">
            <a:avLst/>
          </a:prstGeom>
          <a:noFill/>
        </p:spPr>
        <p:txBody>
          <a:bodyPr wrap="none" rtlCol="0">
            <a:spAutoFit/>
          </a:bodyPr>
          <a:lstStyle/>
          <a:p>
            <a:r>
              <a:rPr lang="en-US" dirty="0"/>
              <a:t>Stats to analyze mean, standard deviation</a:t>
            </a:r>
          </a:p>
        </p:txBody>
      </p:sp>
      <p:sp>
        <p:nvSpPr>
          <p:cNvPr id="21" name="TextBox 20">
            <a:extLst>
              <a:ext uri="{FF2B5EF4-FFF2-40B4-BE49-F238E27FC236}">
                <a16:creationId xmlns:a16="http://schemas.microsoft.com/office/drawing/2014/main" id="{2CFB19BB-A2C7-C807-4492-4DFD788711B0}"/>
              </a:ext>
            </a:extLst>
          </p:cNvPr>
          <p:cNvSpPr txBox="1"/>
          <p:nvPr/>
        </p:nvSpPr>
        <p:spPr>
          <a:xfrm>
            <a:off x="459796" y="4953427"/>
            <a:ext cx="6009915" cy="369332"/>
          </a:xfrm>
          <a:prstGeom prst="rect">
            <a:avLst/>
          </a:prstGeom>
          <a:noFill/>
        </p:spPr>
        <p:txBody>
          <a:bodyPr wrap="none" rtlCol="0">
            <a:spAutoFit/>
          </a:bodyPr>
          <a:lstStyle/>
          <a:p>
            <a:r>
              <a:rPr lang="en-US" dirty="0"/>
              <a:t>We drop those columns, and finally we worked with 28 features </a:t>
            </a:r>
          </a:p>
        </p:txBody>
      </p:sp>
      <p:pic>
        <p:nvPicPr>
          <p:cNvPr id="23" name="Picture 22">
            <a:extLst>
              <a:ext uri="{FF2B5EF4-FFF2-40B4-BE49-F238E27FC236}">
                <a16:creationId xmlns:a16="http://schemas.microsoft.com/office/drawing/2014/main" id="{8F999461-FBA5-0822-35D3-29F8FBE183EA}"/>
              </a:ext>
            </a:extLst>
          </p:cNvPr>
          <p:cNvPicPr>
            <a:picLocks noChangeAspect="1"/>
          </p:cNvPicPr>
          <p:nvPr/>
        </p:nvPicPr>
        <p:blipFill>
          <a:blip r:embed="rId6"/>
          <a:stretch>
            <a:fillRect/>
          </a:stretch>
        </p:blipFill>
        <p:spPr>
          <a:xfrm>
            <a:off x="529839" y="5369620"/>
            <a:ext cx="6018687" cy="1307704"/>
          </a:xfrm>
          <a:prstGeom prst="rect">
            <a:avLst/>
          </a:prstGeom>
        </p:spPr>
      </p:pic>
    </p:spTree>
    <p:extLst>
      <p:ext uri="{BB962C8B-B14F-4D97-AF65-F5344CB8AC3E}">
        <p14:creationId xmlns:p14="http://schemas.microsoft.com/office/powerpoint/2010/main" val="3724867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A0EC3-533E-E5AC-424B-2D78361AFA87}"/>
              </a:ext>
            </a:extLst>
          </p:cNvPr>
          <p:cNvSpPr>
            <a:spLocks noGrp="1"/>
          </p:cNvSpPr>
          <p:nvPr>
            <p:ph type="title"/>
          </p:nvPr>
        </p:nvSpPr>
        <p:spPr>
          <a:xfrm>
            <a:off x="411441" y="402965"/>
            <a:ext cx="3382638" cy="1370605"/>
          </a:xfrm>
        </p:spPr>
        <p:txBody>
          <a:bodyPr>
            <a:normAutofit/>
          </a:bodyPr>
          <a:lstStyle/>
          <a:p>
            <a:pPr algn="l"/>
            <a:r>
              <a:rPr lang="en-US" sz="3000" dirty="0"/>
              <a:t>Imbalanced </a:t>
            </a:r>
            <a:br>
              <a:rPr lang="en-US" sz="3000" dirty="0"/>
            </a:br>
            <a:r>
              <a:rPr lang="en-US" sz="3000" dirty="0"/>
              <a:t>Data</a:t>
            </a:r>
            <a:endParaRPr lang="en-CA" sz="3000" dirty="0"/>
          </a:p>
        </p:txBody>
      </p:sp>
      <p:graphicFrame>
        <p:nvGraphicFramePr>
          <p:cNvPr id="13" name="Table 13">
            <a:extLst>
              <a:ext uri="{FF2B5EF4-FFF2-40B4-BE49-F238E27FC236}">
                <a16:creationId xmlns:a16="http://schemas.microsoft.com/office/drawing/2014/main" id="{EDCC9344-EDE7-8932-E52F-D66D1D051BCD}"/>
              </a:ext>
            </a:extLst>
          </p:cNvPr>
          <p:cNvGraphicFramePr>
            <a:graphicFrameLocks noGrp="1"/>
          </p:cNvGraphicFramePr>
          <p:nvPr>
            <p:extLst>
              <p:ext uri="{D42A27DB-BD31-4B8C-83A1-F6EECF244321}">
                <p14:modId xmlns:p14="http://schemas.microsoft.com/office/powerpoint/2010/main" val="4272269942"/>
              </p:ext>
            </p:extLst>
          </p:nvPr>
        </p:nvGraphicFramePr>
        <p:xfrm>
          <a:off x="977069" y="2751792"/>
          <a:ext cx="10559753" cy="3638852"/>
        </p:xfrm>
        <a:graphic>
          <a:graphicData uri="http://schemas.openxmlformats.org/drawingml/2006/table">
            <a:tbl>
              <a:tblPr firstRow="1" bandRow="1">
                <a:tableStyleId>{5C22544A-7EE6-4342-B048-85BDC9FD1C3A}</a:tableStyleId>
              </a:tblPr>
              <a:tblGrid>
                <a:gridCol w="2714861">
                  <a:extLst>
                    <a:ext uri="{9D8B030D-6E8A-4147-A177-3AD203B41FA5}">
                      <a16:colId xmlns:a16="http://schemas.microsoft.com/office/drawing/2014/main" val="3129659621"/>
                    </a:ext>
                  </a:extLst>
                </a:gridCol>
                <a:gridCol w="2629123">
                  <a:extLst>
                    <a:ext uri="{9D8B030D-6E8A-4147-A177-3AD203B41FA5}">
                      <a16:colId xmlns:a16="http://schemas.microsoft.com/office/drawing/2014/main" val="4162089878"/>
                    </a:ext>
                  </a:extLst>
                </a:gridCol>
                <a:gridCol w="2592969">
                  <a:extLst>
                    <a:ext uri="{9D8B030D-6E8A-4147-A177-3AD203B41FA5}">
                      <a16:colId xmlns:a16="http://schemas.microsoft.com/office/drawing/2014/main" val="3006258956"/>
                    </a:ext>
                  </a:extLst>
                </a:gridCol>
                <a:gridCol w="2622800">
                  <a:extLst>
                    <a:ext uri="{9D8B030D-6E8A-4147-A177-3AD203B41FA5}">
                      <a16:colId xmlns:a16="http://schemas.microsoft.com/office/drawing/2014/main" val="477647314"/>
                    </a:ext>
                  </a:extLst>
                </a:gridCol>
              </a:tblGrid>
              <a:tr h="694568">
                <a:tc>
                  <a:txBody>
                    <a:bodyPr/>
                    <a:lstStyle/>
                    <a:p>
                      <a:r>
                        <a:rPr lang="en-US" dirty="0">
                          <a:solidFill>
                            <a:schemeClr val="accent6">
                              <a:lumMod val="75000"/>
                            </a:schemeClr>
                          </a:solidFill>
                        </a:rPr>
                        <a:t>Logistic Regression Model</a:t>
                      </a:r>
                    </a:p>
                  </a:txBody>
                  <a:tcPr/>
                </a:tc>
                <a:tc>
                  <a:txBody>
                    <a:bodyPr/>
                    <a:lstStyle/>
                    <a:p>
                      <a:r>
                        <a:rPr lang="en-US" dirty="0"/>
                        <a:t>Imbalanced Data</a:t>
                      </a:r>
                    </a:p>
                  </a:txBody>
                  <a:tcPr/>
                </a:tc>
                <a:tc>
                  <a:txBody>
                    <a:bodyPr/>
                    <a:lstStyle/>
                    <a:p>
                      <a:r>
                        <a:rPr lang="en-US" dirty="0"/>
                        <a:t>Balanced with up-sample minority</a:t>
                      </a:r>
                    </a:p>
                  </a:txBody>
                  <a:tcPr/>
                </a:tc>
                <a:tc>
                  <a:txBody>
                    <a:bodyPr/>
                    <a:lstStyle/>
                    <a:p>
                      <a:r>
                        <a:rPr lang="en-US" dirty="0"/>
                        <a:t>Balanced with down-sample minority</a:t>
                      </a:r>
                    </a:p>
                  </a:txBody>
                  <a:tcPr/>
                </a:tc>
                <a:extLst>
                  <a:ext uri="{0D108BD9-81ED-4DB2-BD59-A6C34878D82A}">
                    <a16:rowId xmlns:a16="http://schemas.microsoft.com/office/drawing/2014/main" val="1297428922"/>
                  </a:ext>
                </a:extLst>
              </a:tr>
              <a:tr h="402409">
                <a:tc>
                  <a:txBody>
                    <a:bodyPr/>
                    <a:lstStyle/>
                    <a:p>
                      <a:r>
                        <a:rPr lang="en-US" dirty="0"/>
                        <a:t>Accuracy</a:t>
                      </a:r>
                    </a:p>
                  </a:txBody>
                  <a:tcPr/>
                </a:tc>
                <a:tc>
                  <a:txBody>
                    <a:bodyPr/>
                    <a:lstStyle/>
                    <a:p>
                      <a:r>
                        <a:rPr lang="en-US" dirty="0"/>
                        <a:t>0.8646377770426729</a:t>
                      </a:r>
                    </a:p>
                  </a:txBody>
                  <a:tcPr/>
                </a:tc>
                <a:tc>
                  <a:txBody>
                    <a:bodyPr/>
                    <a:lstStyle/>
                    <a:p>
                      <a:r>
                        <a:rPr lang="en-US" dirty="0"/>
                        <a:t>0.6719781907541085</a:t>
                      </a:r>
                    </a:p>
                  </a:txBody>
                  <a:tcPr/>
                </a:tc>
                <a:tc>
                  <a:txBody>
                    <a:bodyPr/>
                    <a:lstStyle/>
                    <a:p>
                      <a:r>
                        <a:rPr lang="en-US" dirty="0"/>
                        <a:t>0.6731963688485427</a:t>
                      </a:r>
                    </a:p>
                  </a:txBody>
                  <a:tcPr/>
                </a:tc>
                <a:extLst>
                  <a:ext uri="{0D108BD9-81ED-4DB2-BD59-A6C34878D82A}">
                    <a16:rowId xmlns:a16="http://schemas.microsoft.com/office/drawing/2014/main" val="3721183788"/>
                  </a:ext>
                </a:extLst>
              </a:tr>
              <a:tr h="402409">
                <a:tc>
                  <a:txBody>
                    <a:bodyPr/>
                    <a:lstStyle/>
                    <a:p>
                      <a:r>
                        <a:rPr lang="en-US" dirty="0"/>
                        <a:t>Precision</a:t>
                      </a:r>
                    </a:p>
                  </a:txBody>
                  <a:tcPr/>
                </a:tc>
                <a:tc>
                  <a:txBody>
                    <a:bodyPr/>
                    <a:lstStyle/>
                    <a:p>
                      <a:r>
                        <a:rPr lang="en-US" dirty="0"/>
                        <a:t>0.05207835642618251</a:t>
                      </a:r>
                    </a:p>
                  </a:txBody>
                  <a:tcPr/>
                </a:tc>
                <a:tc>
                  <a:txBody>
                    <a:bodyPr/>
                    <a:lstStyle/>
                    <a:p>
                      <a:r>
                        <a:rPr lang="en-US" dirty="0"/>
                        <a:t>0.6896022116418369</a:t>
                      </a:r>
                    </a:p>
                  </a:txBody>
                  <a:tcPr/>
                </a:tc>
                <a:tc>
                  <a:txBody>
                    <a:bodyPr/>
                    <a:lstStyle/>
                    <a:p>
                      <a:r>
                        <a:rPr lang="en-US" dirty="0"/>
                        <a:t>0.6779741997133302</a:t>
                      </a:r>
                    </a:p>
                  </a:txBody>
                  <a:tcPr/>
                </a:tc>
                <a:extLst>
                  <a:ext uri="{0D108BD9-81ED-4DB2-BD59-A6C34878D82A}">
                    <a16:rowId xmlns:a16="http://schemas.microsoft.com/office/drawing/2014/main" val="4032700215"/>
                  </a:ext>
                </a:extLst>
              </a:tr>
              <a:tr h="402409">
                <a:tc>
                  <a:txBody>
                    <a:bodyPr/>
                    <a:lstStyle/>
                    <a:p>
                      <a:r>
                        <a:rPr lang="en-US" dirty="0"/>
                        <a:t>Recall</a:t>
                      </a:r>
                    </a:p>
                  </a:txBody>
                  <a:tcPr/>
                </a:tc>
                <a:tc>
                  <a:txBody>
                    <a:bodyPr/>
                    <a:lstStyle/>
                    <a:p>
                      <a:r>
                        <a:rPr lang="en-US" dirty="0"/>
                        <a:t>0.6374269005847953</a:t>
                      </a:r>
                    </a:p>
                  </a:txBody>
                  <a:tcPr/>
                </a:tc>
                <a:tc>
                  <a:txBody>
                    <a:bodyPr/>
                    <a:lstStyle/>
                    <a:p>
                      <a:r>
                        <a:rPr lang="en-US" dirty="0"/>
                        <a:t>0.6661226911950152</a:t>
                      </a:r>
                    </a:p>
                  </a:txBody>
                  <a:tcPr/>
                </a:tc>
                <a:tc>
                  <a:txBody>
                    <a:bodyPr/>
                    <a:lstStyle/>
                    <a:p>
                      <a:r>
                        <a:rPr lang="en-US" dirty="0"/>
                        <a:t>0.6715570279223853</a:t>
                      </a:r>
                    </a:p>
                  </a:txBody>
                  <a:tcPr/>
                </a:tc>
                <a:extLst>
                  <a:ext uri="{0D108BD9-81ED-4DB2-BD59-A6C34878D82A}">
                    <a16:rowId xmlns:a16="http://schemas.microsoft.com/office/drawing/2014/main" val="1315513519"/>
                  </a:ext>
                </a:extLst>
              </a:tr>
              <a:tr h="402409">
                <a:tc>
                  <a:txBody>
                    <a:bodyPr/>
                    <a:lstStyle/>
                    <a:p>
                      <a:r>
                        <a:rPr lang="en-US" dirty="0"/>
                        <a:t>ROC AUC</a:t>
                      </a:r>
                    </a:p>
                  </a:txBody>
                  <a:tcPr/>
                </a:tc>
                <a:tc>
                  <a:txBody>
                    <a:bodyPr/>
                    <a:lstStyle/>
                    <a:p>
                      <a:r>
                        <a:rPr lang="en-US" dirty="0"/>
                        <a:t>0.7523322939754811</a:t>
                      </a:r>
                    </a:p>
                  </a:txBody>
                  <a:tcPr/>
                </a:tc>
                <a:tc>
                  <a:txBody>
                    <a:bodyPr/>
                    <a:lstStyle/>
                    <a:p>
                      <a:r>
                        <a:rPr lang="en-US" dirty="0"/>
                        <a:t>0.6721921264619507</a:t>
                      </a:r>
                    </a:p>
                  </a:txBody>
                  <a:tcPr/>
                </a:tc>
                <a:tc>
                  <a:txBody>
                    <a:bodyPr/>
                    <a:lstStyle/>
                    <a:p>
                      <a:r>
                        <a:rPr lang="en-US" dirty="0"/>
                        <a:t>0.6732121849693933</a:t>
                      </a:r>
                    </a:p>
                  </a:txBody>
                  <a:tcPr/>
                </a:tc>
                <a:extLst>
                  <a:ext uri="{0D108BD9-81ED-4DB2-BD59-A6C34878D82A}">
                    <a16:rowId xmlns:a16="http://schemas.microsoft.com/office/drawing/2014/main" val="466546635"/>
                  </a:ext>
                </a:extLst>
              </a:tr>
              <a:tr h="694568">
                <a:tc>
                  <a:txBody>
                    <a:bodyPr/>
                    <a:lstStyle/>
                    <a:p>
                      <a:r>
                        <a:rPr lang="en-US" dirty="0"/>
                        <a:t>ACCLASS – VALUE 0</a:t>
                      </a:r>
                    </a:p>
                  </a:txBody>
                  <a:tcPr/>
                </a:tc>
                <a:tc>
                  <a:txBody>
                    <a:bodyPr/>
                    <a:lstStyle/>
                    <a:p>
                      <a:r>
                        <a:rPr lang="en-US" dirty="0"/>
                        <a:t>13022</a:t>
                      </a:r>
                    </a:p>
                  </a:txBody>
                  <a:tcPr/>
                </a:tc>
                <a:tc>
                  <a:txBody>
                    <a:bodyPr/>
                    <a:lstStyle/>
                    <a:p>
                      <a:r>
                        <a:rPr lang="en-US" dirty="0"/>
                        <a:t>13022</a:t>
                      </a:r>
                    </a:p>
                  </a:txBody>
                  <a:tcPr/>
                </a:tc>
                <a:tc>
                  <a:txBody>
                    <a:bodyPr/>
                    <a:lstStyle/>
                    <a:p>
                      <a:r>
                        <a:rPr lang="en-US" dirty="0"/>
                        <a:t>2093</a:t>
                      </a:r>
                    </a:p>
                  </a:txBody>
                  <a:tcPr/>
                </a:tc>
                <a:extLst>
                  <a:ext uri="{0D108BD9-81ED-4DB2-BD59-A6C34878D82A}">
                    <a16:rowId xmlns:a16="http://schemas.microsoft.com/office/drawing/2014/main" val="3679544305"/>
                  </a:ext>
                </a:extLst>
              </a:tr>
              <a:tr h="40240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ACCLASS – VALUE 1</a:t>
                      </a:r>
                    </a:p>
                    <a:p>
                      <a:endParaRPr lang="en-US" dirty="0"/>
                    </a:p>
                  </a:txBody>
                  <a:tcPr/>
                </a:tc>
                <a:tc>
                  <a:txBody>
                    <a:bodyPr/>
                    <a:lstStyle/>
                    <a:p>
                      <a:r>
                        <a:rPr lang="en-US" dirty="0"/>
                        <a:t>2093</a:t>
                      </a:r>
                    </a:p>
                  </a:txBody>
                  <a:tcPr/>
                </a:tc>
                <a:tc>
                  <a:txBody>
                    <a:bodyPr/>
                    <a:lstStyle/>
                    <a:p>
                      <a:r>
                        <a:rPr lang="en-US" dirty="0"/>
                        <a:t>13022</a:t>
                      </a:r>
                    </a:p>
                  </a:txBody>
                  <a:tcPr/>
                </a:tc>
                <a:tc>
                  <a:txBody>
                    <a:bodyPr/>
                    <a:lstStyle/>
                    <a:p>
                      <a:r>
                        <a:rPr lang="en-US" dirty="0"/>
                        <a:t>2093</a:t>
                      </a:r>
                    </a:p>
                  </a:txBody>
                  <a:tcPr/>
                </a:tc>
                <a:extLst>
                  <a:ext uri="{0D108BD9-81ED-4DB2-BD59-A6C34878D82A}">
                    <a16:rowId xmlns:a16="http://schemas.microsoft.com/office/drawing/2014/main" val="977585662"/>
                  </a:ext>
                </a:extLst>
              </a:tr>
            </a:tbl>
          </a:graphicData>
        </a:graphic>
      </p:graphicFrame>
      <p:pic>
        <p:nvPicPr>
          <p:cNvPr id="15" name="Picture 14" descr="Chart, pie chart&#10;&#10;Description automatically generated">
            <a:extLst>
              <a:ext uri="{FF2B5EF4-FFF2-40B4-BE49-F238E27FC236}">
                <a16:creationId xmlns:a16="http://schemas.microsoft.com/office/drawing/2014/main" id="{EB3BFFE5-A8E2-C1C1-5DC2-F77B15E68A77}"/>
              </a:ext>
            </a:extLst>
          </p:cNvPr>
          <p:cNvPicPr>
            <a:picLocks noChangeAspect="1"/>
          </p:cNvPicPr>
          <p:nvPr/>
        </p:nvPicPr>
        <p:blipFill>
          <a:blip r:embed="rId2"/>
          <a:stretch>
            <a:fillRect/>
          </a:stretch>
        </p:blipFill>
        <p:spPr>
          <a:xfrm>
            <a:off x="2853879" y="313225"/>
            <a:ext cx="2577888" cy="1746312"/>
          </a:xfrm>
          <a:prstGeom prst="rect">
            <a:avLst/>
          </a:prstGeom>
        </p:spPr>
      </p:pic>
      <p:pic>
        <p:nvPicPr>
          <p:cNvPr id="17" name="Picture 16" descr="Chart, pie chart&#10;&#10;Description automatically generated">
            <a:extLst>
              <a:ext uri="{FF2B5EF4-FFF2-40B4-BE49-F238E27FC236}">
                <a16:creationId xmlns:a16="http://schemas.microsoft.com/office/drawing/2014/main" id="{673E5219-E5B9-B06B-53FE-A82AE220B2A5}"/>
              </a:ext>
            </a:extLst>
          </p:cNvPr>
          <p:cNvPicPr>
            <a:picLocks noChangeAspect="1"/>
          </p:cNvPicPr>
          <p:nvPr/>
        </p:nvPicPr>
        <p:blipFill>
          <a:blip r:embed="rId3"/>
          <a:stretch>
            <a:fillRect/>
          </a:stretch>
        </p:blipFill>
        <p:spPr>
          <a:xfrm>
            <a:off x="6007277" y="313225"/>
            <a:ext cx="2641067" cy="1736417"/>
          </a:xfrm>
          <a:prstGeom prst="rect">
            <a:avLst/>
          </a:prstGeom>
        </p:spPr>
      </p:pic>
      <p:pic>
        <p:nvPicPr>
          <p:cNvPr id="19" name="Picture 18" descr="Chart, pie chart&#10;&#10;Description automatically generated">
            <a:extLst>
              <a:ext uri="{FF2B5EF4-FFF2-40B4-BE49-F238E27FC236}">
                <a16:creationId xmlns:a16="http://schemas.microsoft.com/office/drawing/2014/main" id="{0DAEB9A4-3043-ABDB-F2CB-2A9182257B82}"/>
              </a:ext>
            </a:extLst>
          </p:cNvPr>
          <p:cNvPicPr>
            <a:picLocks noChangeAspect="1"/>
          </p:cNvPicPr>
          <p:nvPr/>
        </p:nvPicPr>
        <p:blipFill>
          <a:blip r:embed="rId4"/>
          <a:stretch>
            <a:fillRect/>
          </a:stretch>
        </p:blipFill>
        <p:spPr>
          <a:xfrm>
            <a:off x="9083763" y="313224"/>
            <a:ext cx="2453059" cy="1736417"/>
          </a:xfrm>
          <a:prstGeom prst="rect">
            <a:avLst/>
          </a:prstGeom>
        </p:spPr>
      </p:pic>
    </p:spTree>
    <p:extLst>
      <p:ext uri="{BB962C8B-B14F-4D97-AF65-F5344CB8AC3E}">
        <p14:creationId xmlns:p14="http://schemas.microsoft.com/office/powerpoint/2010/main" val="1167297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662C799-B874-4F21-9E26-28BC92A6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B87A77-B120-CFD7-5D60-82E51E5BCD55}"/>
              </a:ext>
            </a:extLst>
          </p:cNvPr>
          <p:cNvSpPr>
            <a:spLocks noGrp="1"/>
          </p:cNvSpPr>
          <p:nvPr>
            <p:ph type="title"/>
          </p:nvPr>
        </p:nvSpPr>
        <p:spPr>
          <a:xfrm>
            <a:off x="633743" y="609599"/>
            <a:ext cx="3413156" cy="5273675"/>
          </a:xfrm>
        </p:spPr>
        <p:txBody>
          <a:bodyPr vert="horz" lIns="91440" tIns="45720" rIns="91440" bIns="45720" rtlCol="0" anchor="ctr">
            <a:normAutofit/>
          </a:bodyPr>
          <a:lstStyle/>
          <a:p>
            <a:r>
              <a:rPr lang="en-US" sz="4000"/>
              <a:t>Logistic regression</a:t>
            </a:r>
          </a:p>
        </p:txBody>
      </p:sp>
      <p:sp>
        <p:nvSpPr>
          <p:cNvPr id="10" name="Content Placeholder 9">
            <a:extLst>
              <a:ext uri="{FF2B5EF4-FFF2-40B4-BE49-F238E27FC236}">
                <a16:creationId xmlns:a16="http://schemas.microsoft.com/office/drawing/2014/main" id="{EF479CA1-D0C7-B48F-628E-6B28A61C13C4}"/>
              </a:ext>
            </a:extLst>
          </p:cNvPr>
          <p:cNvSpPr>
            <a:spLocks noGrp="1"/>
          </p:cNvSpPr>
          <p:nvPr>
            <p:ph sz="half" idx="1"/>
          </p:nvPr>
        </p:nvSpPr>
        <p:spPr>
          <a:xfrm>
            <a:off x="4680641" y="659342"/>
            <a:ext cx="6889687" cy="2950446"/>
          </a:xfrm>
        </p:spPr>
        <p:txBody>
          <a:bodyPr vert="horz" lIns="91440" tIns="45720" rIns="91440" bIns="45720" rtlCol="0" anchor="ctr">
            <a:normAutofit/>
          </a:bodyPr>
          <a:lstStyle/>
          <a:p>
            <a:r>
              <a:rPr lang="en-US" dirty="0"/>
              <a:t>Test Precision: 0.6658116526200073</a:t>
            </a:r>
          </a:p>
          <a:p>
            <a:r>
              <a:rPr lang="en-US" dirty="0"/>
              <a:t>Test Recall: 0.6864374763883642</a:t>
            </a:r>
          </a:p>
          <a:p>
            <a:r>
              <a:rPr lang="en-US" dirty="0"/>
              <a:t>Test F1 Score: 0.6759672619047619</a:t>
            </a:r>
          </a:p>
          <a:p>
            <a:r>
              <a:rPr lang="en-US" dirty="0"/>
              <a:t>Test ROC AUC Score: 0.6652327897164303</a:t>
            </a:r>
          </a:p>
          <a:p>
            <a:r>
              <a:rPr lang="en-US" dirty="0"/>
              <a:t>Test Accuracy Score:  0.6655788059128431</a:t>
            </a:r>
          </a:p>
        </p:txBody>
      </p:sp>
      <p:pic>
        <p:nvPicPr>
          <p:cNvPr id="6" name="Content Placeholder 5" descr="Chart, line chart&#10;&#10;Description automatically generated">
            <a:extLst>
              <a:ext uri="{FF2B5EF4-FFF2-40B4-BE49-F238E27FC236}">
                <a16:creationId xmlns:a16="http://schemas.microsoft.com/office/drawing/2014/main" id="{B9BD045C-4C80-8C20-7412-670F6B1FC5D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4260381" y="3745353"/>
            <a:ext cx="3420674" cy="2137922"/>
          </a:xfrm>
          <a:prstGeom prst="rect">
            <a:avLst/>
          </a:prstGeom>
          <a:noFill/>
        </p:spPr>
      </p:pic>
      <p:pic>
        <p:nvPicPr>
          <p:cNvPr id="5" name="Content Placeholder 4" descr="Chart, treemap chart&#10;&#10;Description automatically generated">
            <a:extLst>
              <a:ext uri="{FF2B5EF4-FFF2-40B4-BE49-F238E27FC236}">
                <a16:creationId xmlns:a16="http://schemas.microsoft.com/office/drawing/2014/main" id="{1AE7C683-311A-EA3B-2759-D1439A82C2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7923220" y="3745352"/>
            <a:ext cx="3624133" cy="2137922"/>
          </a:xfrm>
          <a:prstGeom prst="rect">
            <a:avLst/>
          </a:prstGeom>
          <a:noFill/>
        </p:spPr>
      </p:pic>
    </p:spTree>
    <p:extLst>
      <p:ext uri="{BB962C8B-B14F-4D97-AF65-F5344CB8AC3E}">
        <p14:creationId xmlns:p14="http://schemas.microsoft.com/office/powerpoint/2010/main" val="4181816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4AB646F-3BE3-47A3-B14F-9CB84F6BF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019C11-0230-9401-3617-87C5BB2A51EF}"/>
              </a:ext>
            </a:extLst>
          </p:cNvPr>
          <p:cNvSpPr>
            <a:spLocks noGrp="1"/>
          </p:cNvSpPr>
          <p:nvPr>
            <p:ph type="title"/>
          </p:nvPr>
        </p:nvSpPr>
        <p:spPr>
          <a:xfrm>
            <a:off x="913795" y="609599"/>
            <a:ext cx="5978072" cy="1481150"/>
          </a:xfrm>
        </p:spPr>
        <p:txBody>
          <a:bodyPr vert="horz" lIns="91440" tIns="45720" rIns="91440" bIns="45720" rtlCol="0" anchor="ctr">
            <a:normAutofit/>
          </a:bodyPr>
          <a:lstStyle/>
          <a:p>
            <a:r>
              <a:rPr lang="en-US" sz="4000"/>
              <a:t>Decision tree classifier</a:t>
            </a:r>
          </a:p>
        </p:txBody>
      </p:sp>
      <p:sp>
        <p:nvSpPr>
          <p:cNvPr id="10" name="Content Placeholder 9">
            <a:extLst>
              <a:ext uri="{FF2B5EF4-FFF2-40B4-BE49-F238E27FC236}">
                <a16:creationId xmlns:a16="http://schemas.microsoft.com/office/drawing/2014/main" id="{1B9A6026-7F00-6CAC-0A0C-D1109877EB90}"/>
              </a:ext>
            </a:extLst>
          </p:cNvPr>
          <p:cNvSpPr>
            <a:spLocks noGrp="1"/>
          </p:cNvSpPr>
          <p:nvPr>
            <p:ph sz="half" idx="1"/>
          </p:nvPr>
        </p:nvSpPr>
        <p:spPr>
          <a:xfrm>
            <a:off x="913795" y="2279176"/>
            <a:ext cx="5978072" cy="3415672"/>
          </a:xfrm>
        </p:spPr>
        <p:txBody>
          <a:bodyPr vert="horz" lIns="91440" tIns="45720" rIns="91440" bIns="45720" rtlCol="0" anchor="ctr">
            <a:normAutofit/>
          </a:bodyPr>
          <a:lstStyle/>
          <a:p>
            <a:r>
              <a:rPr lang="en-US" dirty="0"/>
              <a:t>Test Precision: 0.6730369754881596</a:t>
            </a:r>
          </a:p>
          <a:p>
            <a:r>
              <a:rPr lang="en-US" dirty="0"/>
              <a:t>Test Recall: 0.612013600302229</a:t>
            </a:r>
          </a:p>
          <a:p>
            <a:r>
              <a:rPr lang="en-US" dirty="0"/>
              <a:t>Test F1 Score: 0.6410763751483973</a:t>
            </a:r>
          </a:p>
          <a:p>
            <a:r>
              <a:rPr lang="en-US" dirty="0"/>
              <a:t>Test ROC AUC Score: 0.6524158555765633</a:t>
            </a:r>
          </a:p>
          <a:p>
            <a:r>
              <a:rPr lang="en-US" dirty="0"/>
              <a:t>Test Accuracy Score:  0.6517565751583797</a:t>
            </a:r>
          </a:p>
        </p:txBody>
      </p:sp>
      <p:pic>
        <p:nvPicPr>
          <p:cNvPr id="15" name="Picture 14">
            <a:extLst>
              <a:ext uri="{FF2B5EF4-FFF2-40B4-BE49-F238E27FC236}">
                <a16:creationId xmlns:a16="http://schemas.microsoft.com/office/drawing/2014/main" id="{E0BE7827-5B1A-4F37-BF70-19F7C5C6BD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6" name="Content Placeholder 5" descr="Chart, line chart&#10;&#10;Description automatically generated">
            <a:extLst>
              <a:ext uri="{FF2B5EF4-FFF2-40B4-BE49-F238E27FC236}">
                <a16:creationId xmlns:a16="http://schemas.microsoft.com/office/drawing/2014/main" id="{0B40EF92-1E56-DFE4-71E7-61478A5510EC}"/>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bwMode="auto">
          <a:xfrm>
            <a:off x="7848600" y="878195"/>
            <a:ext cx="3699934" cy="2155211"/>
          </a:xfrm>
          <a:prstGeom prst="rect">
            <a:avLst/>
          </a:prstGeom>
          <a:noFill/>
        </p:spPr>
      </p:pic>
      <p:pic>
        <p:nvPicPr>
          <p:cNvPr id="5" name="Content Placeholder 4" descr="Chart, treemap chart&#10;&#10;Description automatically generated">
            <a:extLst>
              <a:ext uri="{FF2B5EF4-FFF2-40B4-BE49-F238E27FC236}">
                <a16:creationId xmlns:a16="http://schemas.microsoft.com/office/drawing/2014/main" id="{5FE3225A-DBE8-AEBF-8155-9FB39A41EB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7848600" y="3884715"/>
            <a:ext cx="3699934" cy="2034963"/>
          </a:xfrm>
          <a:prstGeom prst="rect">
            <a:avLst/>
          </a:prstGeom>
          <a:noFill/>
        </p:spPr>
      </p:pic>
    </p:spTree>
    <p:extLst>
      <p:ext uri="{BB962C8B-B14F-4D97-AF65-F5344CB8AC3E}">
        <p14:creationId xmlns:p14="http://schemas.microsoft.com/office/powerpoint/2010/main" val="726825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3897FC-A693-4656-8FCD-CF609C3B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1496BA-D745-9706-7081-E926310748F1}"/>
              </a:ext>
            </a:extLst>
          </p:cNvPr>
          <p:cNvSpPr>
            <a:spLocks noGrp="1"/>
          </p:cNvSpPr>
          <p:nvPr>
            <p:ph type="title"/>
          </p:nvPr>
        </p:nvSpPr>
        <p:spPr>
          <a:xfrm>
            <a:off x="707900" y="643467"/>
            <a:ext cx="3946393" cy="1956298"/>
          </a:xfrm>
        </p:spPr>
        <p:txBody>
          <a:bodyPr vert="horz" lIns="91440" tIns="45720" rIns="91440" bIns="45720" rtlCol="0" anchor="ctr">
            <a:normAutofit/>
          </a:bodyPr>
          <a:lstStyle/>
          <a:p>
            <a:pPr algn="l"/>
            <a:r>
              <a:rPr lang="en-US" sz="3600"/>
              <a:t>Random forest classifier</a:t>
            </a:r>
          </a:p>
        </p:txBody>
      </p:sp>
      <p:sp>
        <p:nvSpPr>
          <p:cNvPr id="10" name="Content Placeholder 9">
            <a:extLst>
              <a:ext uri="{FF2B5EF4-FFF2-40B4-BE49-F238E27FC236}">
                <a16:creationId xmlns:a16="http://schemas.microsoft.com/office/drawing/2014/main" id="{A6AFEA7F-1F85-1231-9A2F-1D009083613B}"/>
              </a:ext>
            </a:extLst>
          </p:cNvPr>
          <p:cNvSpPr>
            <a:spLocks noGrp="1"/>
          </p:cNvSpPr>
          <p:nvPr>
            <p:ph sz="half" idx="1"/>
          </p:nvPr>
        </p:nvSpPr>
        <p:spPr>
          <a:xfrm>
            <a:off x="5139768" y="643467"/>
            <a:ext cx="6430560" cy="1956298"/>
          </a:xfrm>
        </p:spPr>
        <p:txBody>
          <a:bodyPr vert="horz" lIns="91440" tIns="45720" rIns="91440" bIns="45720" rtlCol="0" anchor="ctr">
            <a:normAutofit fontScale="77500" lnSpcReduction="20000"/>
          </a:bodyPr>
          <a:lstStyle/>
          <a:p>
            <a:r>
              <a:rPr lang="en-US" dirty="0"/>
              <a:t>Test Precision: 0.7871396895787139</a:t>
            </a:r>
          </a:p>
          <a:p>
            <a:r>
              <a:rPr lang="en-US" dirty="0"/>
              <a:t>Test Recall: 0.8432304038004751</a:t>
            </a:r>
          </a:p>
          <a:p>
            <a:r>
              <a:rPr lang="en-US" dirty="0"/>
              <a:t>Test F1 Score: 0.8142201834862386</a:t>
            </a:r>
          </a:p>
          <a:p>
            <a:r>
              <a:rPr lang="en-US" dirty="0"/>
              <a:t>Test ROC AUC Score: 0.8065072882311728</a:t>
            </a:r>
          </a:p>
          <a:p>
            <a:r>
              <a:rPr lang="en-US" dirty="0"/>
              <a:t>Test Accuracy Score: 0.8066825775656324</a:t>
            </a:r>
          </a:p>
        </p:txBody>
      </p:sp>
      <p:pic>
        <p:nvPicPr>
          <p:cNvPr id="6" name="Content Placeholder 5" descr="Chart&#10;&#10;Description automatically generated">
            <a:extLst>
              <a:ext uri="{FF2B5EF4-FFF2-40B4-BE49-F238E27FC236}">
                <a16:creationId xmlns:a16="http://schemas.microsoft.com/office/drawing/2014/main" id="{AD6C999F-E619-BF71-4449-4F36F1638C0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43468" y="3378216"/>
            <a:ext cx="4010825" cy="2256088"/>
          </a:xfrm>
          <a:prstGeom prst="rect">
            <a:avLst/>
          </a:prstGeom>
          <a:noFill/>
        </p:spPr>
      </p:pic>
      <p:cxnSp>
        <p:nvCxnSpPr>
          <p:cNvPr id="15" name="Straight Connector 14">
            <a:extLst>
              <a:ext uri="{FF2B5EF4-FFF2-40B4-BE49-F238E27FC236}">
                <a16:creationId xmlns:a16="http://schemas.microsoft.com/office/drawing/2014/main" id="{950C7260-B0EA-4B69-927F-A414658E9F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659" y="3820460"/>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pic>
        <p:nvPicPr>
          <p:cNvPr id="5" name="Content Placeholder 4" descr="Chart&#10;&#10;Description automatically generated">
            <a:extLst>
              <a:ext uri="{FF2B5EF4-FFF2-40B4-BE49-F238E27FC236}">
                <a16:creationId xmlns:a16="http://schemas.microsoft.com/office/drawing/2014/main" id="{34A38DF8-4052-4F9B-30C1-1D7131C7E9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5139768" y="2952377"/>
            <a:ext cx="5836181" cy="3107766"/>
          </a:xfrm>
          <a:prstGeom prst="rect">
            <a:avLst/>
          </a:prstGeom>
          <a:noFill/>
        </p:spPr>
      </p:pic>
    </p:spTree>
    <p:extLst>
      <p:ext uri="{BB962C8B-B14F-4D97-AF65-F5344CB8AC3E}">
        <p14:creationId xmlns:p14="http://schemas.microsoft.com/office/powerpoint/2010/main" val="4130280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{A3C4CC5F-ED33-43CB-9229-C76EF7B63A61}tf55705232_win32</Template>
  <TotalTime>235</TotalTime>
  <Words>536</Words>
  <Application>Microsoft Office PowerPoint</Application>
  <PresentationFormat>Widescreen</PresentationFormat>
  <Paragraphs>160</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Goudy Old Style</vt:lpstr>
      <vt:lpstr>Wingdings 2</vt:lpstr>
      <vt:lpstr>SlateVTI</vt:lpstr>
      <vt:lpstr>      KSI Project</vt:lpstr>
      <vt:lpstr>PowerPoint Presentation</vt:lpstr>
      <vt:lpstr>Data modeling </vt:lpstr>
      <vt:lpstr>Data  Exploration Features</vt:lpstr>
      <vt:lpstr>Data  Exploration Features</vt:lpstr>
      <vt:lpstr>Imbalanced  Data</vt:lpstr>
      <vt:lpstr>Logistic regression</vt:lpstr>
      <vt:lpstr>Decision tree classifier</vt:lpstr>
      <vt:lpstr>Random forest classifier</vt:lpstr>
      <vt:lpstr>K Neighbors Classifier</vt:lpstr>
      <vt:lpstr>SVM</vt:lpstr>
      <vt:lpstr>Hard Voting</vt:lpstr>
      <vt:lpstr>Model Stats</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KSI Project</dc:title>
  <dc:creator>Mahpara Rafia Radmy</dc:creator>
  <cp:lastModifiedBy>Ronald Sáenz Huerta</cp:lastModifiedBy>
  <cp:revision>14</cp:revision>
  <dcterms:created xsi:type="dcterms:W3CDTF">2022-08-18T17:08:49Z</dcterms:created>
  <dcterms:modified xsi:type="dcterms:W3CDTF">2022-08-18T21:09:03Z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