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26_4DE57F5C.xml" ContentType="application/vnd.ms-powerpoint.comments+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4"/>
  </p:notesMasterIdLst>
  <p:sldIdLst>
    <p:sldId id="278" r:id="rId5"/>
    <p:sldId id="279" r:id="rId6"/>
    <p:sldId id="281" r:id="rId7"/>
    <p:sldId id="291" r:id="rId8"/>
    <p:sldId id="283" r:id="rId9"/>
    <p:sldId id="282" r:id="rId10"/>
    <p:sldId id="284" r:id="rId11"/>
    <p:sldId id="295" r:id="rId12"/>
    <p:sldId id="286" r:id="rId13"/>
    <p:sldId id="292" r:id="rId14"/>
    <p:sldId id="287" r:id="rId15"/>
    <p:sldId id="293" r:id="rId16"/>
    <p:sldId id="288" r:id="rId17"/>
    <p:sldId id="294" r:id="rId18"/>
    <p:sldId id="285" r:id="rId19"/>
    <p:sldId id="289" r:id="rId20"/>
    <p:sldId id="290" r:id="rId21"/>
    <p:sldId id="296" r:id="rId22"/>
    <p:sldId id="29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861E4-50C1-765C-4A9C-20FD580D13C7}" name="ron sheaks" initials="rs" userId="e9b73d45b607834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FEA49-996C-4844-BE06-9FE7A2B6E07E}" v="436" dt="2024-07-21T08:17:43.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284" autoAdjust="0"/>
    <p:restoredTop sz="94619" autoAdjust="0"/>
  </p:normalViewPr>
  <p:slideViewPr>
    <p:cSldViewPr snapToGrid="0">
      <p:cViewPr varScale="1">
        <p:scale>
          <a:sx n="112" d="100"/>
          <a:sy n="112" d="100"/>
        </p:scale>
        <p:origin x="10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comments/modernComment_126_4DE57F5C.xml><?xml version="1.0" encoding="utf-8"?>
<p188:cmLst xmlns:a="http://schemas.openxmlformats.org/drawingml/2006/main" xmlns:r="http://schemas.openxmlformats.org/officeDocument/2006/relationships" xmlns:p188="http://schemas.microsoft.com/office/powerpoint/2018/8/main">
  <p188:cm id="{D8E1AA56-88C1-4A61-B60F-218355054FA1}" authorId="{24D861E4-50C1-765C-4A9C-20FD580D13C7}" created="2024-07-21T07:12:55.536">
    <ac:deMkLst xmlns:ac="http://schemas.microsoft.com/office/drawing/2013/main/command">
      <pc:docMk xmlns:pc="http://schemas.microsoft.com/office/powerpoint/2013/main/command"/>
      <pc:sldMk xmlns:pc="http://schemas.microsoft.com/office/powerpoint/2013/main/command" cId="1306885980" sldId="294"/>
      <ac:picMk id="6" creationId="{75CE9968-AF8E-D8EF-000A-3214683D5849}"/>
    </ac:deMkLst>
    <p188:txBody>
      <a:bodyPr/>
      <a:lstStyle/>
      <a:p>
        <a:r>
          <a:rPr lang="en-US"/>
          <a:t>WOW SHAWN!!!! THIS IS FREAKING SWEET!!!!! WHAT A SOLID CONCLUSION!!!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487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16</a:t>
            </a:fld>
            <a:endParaRPr lang="en-US" dirty="0"/>
          </a:p>
        </p:txBody>
      </p:sp>
    </p:spTree>
    <p:extLst>
      <p:ext uri="{BB962C8B-B14F-4D97-AF65-F5344CB8AC3E}">
        <p14:creationId xmlns:p14="http://schemas.microsoft.com/office/powerpoint/2010/main" val="4047874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7/20/2024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26_4DE57F5C.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u.wikipedia.org/wiki/Whole_Foods_Market"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wholefoodsmarket.com/company-info/real-esta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lausa.app.carto.com/map/b9974c70-d966-497b-b3b0-9fc461f0c109?layers=0%2C1%2C2&amp;lat=40.027165&amp;lng=-83.260786&amp;zoom=7&amp;widget_9e45af43-5748-43e9-80e1-bacc0ed6eeb0=0.12-72.3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Whole Foods Site Selection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0000" lnSpcReduction="20000"/>
          </a:bodyPr>
          <a:lstStyle/>
          <a:p>
            <a:pPr algn="l"/>
            <a:r>
              <a:rPr lang="en-US" dirty="0"/>
              <a:t>Confirming published site selection guidelines and identifying un-reported selection variables using demographics from the U.S. Census Bureau</a:t>
            </a:r>
            <a:endParaRPr lang="en-US" sz="2300" dirty="0"/>
          </a:p>
        </p:txBody>
      </p:sp>
      <p:grpSp>
        <p:nvGrpSpPr>
          <p:cNvPr id="7" name="Group 6">
            <a:extLst>
              <a:ext uri="{FF2B5EF4-FFF2-40B4-BE49-F238E27FC236}">
                <a16:creationId xmlns:a16="http://schemas.microsoft.com/office/drawing/2014/main" id="{9047F47F-8F1B-CBA9-5B33-5B257BBAFB62}"/>
              </a:ext>
            </a:extLst>
          </p:cNvPr>
          <p:cNvGrpSpPr/>
          <p:nvPr/>
        </p:nvGrpSpPr>
        <p:grpSpPr>
          <a:xfrm>
            <a:off x="8230682" y="5591718"/>
            <a:ext cx="1833667" cy="1154933"/>
            <a:chOff x="8570049" y="5703057"/>
            <a:chExt cx="1833667" cy="1154933"/>
          </a:xfrm>
        </p:grpSpPr>
        <p:pic>
          <p:nvPicPr>
            <p:cNvPr id="1028" name="Picture 4">
              <a:extLst>
                <a:ext uri="{FF2B5EF4-FFF2-40B4-BE49-F238E27FC236}">
                  <a16:creationId xmlns:a16="http://schemas.microsoft.com/office/drawing/2014/main" id="{5A0E6760-4F2B-954F-CF4F-E7E801F0A7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0049" y="5703057"/>
              <a:ext cx="1154933" cy="11549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BB34AEA-083C-3088-C8FC-1C3176FB9C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62776" y="5947872"/>
              <a:ext cx="540940" cy="68389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F6FE5E90-B21A-63F2-D003-EFEDC4E9FDC2}"/>
                </a:ext>
              </a:extLst>
            </p:cNvPr>
            <p:cNvCxnSpPr/>
            <p:nvPr/>
          </p:nvCxnSpPr>
          <p:spPr>
            <a:xfrm>
              <a:off x="9767843" y="5947872"/>
              <a:ext cx="0" cy="68389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753B-E03D-46E4-0B7D-DC4D876F6E4E}"/>
              </a:ext>
            </a:extLst>
          </p:cNvPr>
          <p:cNvSpPr>
            <a:spLocks noGrp="1"/>
          </p:cNvSpPr>
          <p:nvPr>
            <p:ph type="title"/>
          </p:nvPr>
        </p:nvSpPr>
        <p:spPr>
          <a:xfrm>
            <a:off x="187402" y="122489"/>
            <a:ext cx="4786251" cy="2347245"/>
          </a:xfrm>
        </p:spPr>
        <p:txBody>
          <a:bodyPr>
            <a:noAutofit/>
          </a:bodyPr>
          <a:lstStyle/>
          <a:p>
            <a:r>
              <a:rPr lang="en-US" sz="3200" dirty="0"/>
              <a:t>Q1: Does the Census Data confirm the published site selection methodology?</a:t>
            </a:r>
          </a:p>
        </p:txBody>
      </p:sp>
      <p:pic>
        <p:nvPicPr>
          <p:cNvPr id="4" name="Picture 3">
            <a:extLst>
              <a:ext uri="{FF2B5EF4-FFF2-40B4-BE49-F238E27FC236}">
                <a16:creationId xmlns:a16="http://schemas.microsoft.com/office/drawing/2014/main" id="{E12922C4-A879-B839-134C-3029EEA50C66}"/>
              </a:ext>
            </a:extLst>
          </p:cNvPr>
          <p:cNvPicPr>
            <a:picLocks noChangeAspect="1"/>
          </p:cNvPicPr>
          <p:nvPr/>
        </p:nvPicPr>
        <p:blipFill>
          <a:blip r:embed="rId2"/>
          <a:stretch>
            <a:fillRect/>
          </a:stretch>
        </p:blipFill>
        <p:spPr>
          <a:xfrm>
            <a:off x="5197748" y="0"/>
            <a:ext cx="6994252" cy="6858000"/>
          </a:xfrm>
          <a:prstGeom prst="rect">
            <a:avLst/>
          </a:prstGeom>
        </p:spPr>
      </p:pic>
      <p:sp>
        <p:nvSpPr>
          <p:cNvPr id="5" name="Content Placeholder 2">
            <a:extLst>
              <a:ext uri="{FF2B5EF4-FFF2-40B4-BE49-F238E27FC236}">
                <a16:creationId xmlns:a16="http://schemas.microsoft.com/office/drawing/2014/main" id="{FC6E88D3-1D37-3AB7-043D-4139A013D263}"/>
              </a:ext>
            </a:extLst>
          </p:cNvPr>
          <p:cNvSpPr>
            <a:spLocks noGrp="1"/>
          </p:cNvSpPr>
          <p:nvPr>
            <p:ph idx="1"/>
          </p:nvPr>
        </p:nvSpPr>
        <p:spPr>
          <a:xfrm>
            <a:off x="187401" y="2379209"/>
            <a:ext cx="4786251" cy="4240666"/>
          </a:xfrm>
        </p:spPr>
        <p:txBody>
          <a:bodyPr>
            <a:normAutofit/>
          </a:bodyPr>
          <a:lstStyle/>
          <a:p>
            <a:r>
              <a:rPr lang="en-US" dirty="0"/>
              <a:t>The five highest correlations to the presence of a Whole Foods store:</a:t>
            </a:r>
          </a:p>
          <a:p>
            <a:pPr lvl="1">
              <a:lnSpc>
                <a:spcPct val="11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S1501_C01_013E: Population 25 years and over - </a:t>
            </a:r>
            <a:r>
              <a:rPr lang="en-US" sz="1100" b="1" i="0" u="sng" dirty="0">
                <a:solidFill>
                  <a:srgbClr val="CCCCCC"/>
                </a:solidFill>
                <a:effectLst/>
                <a:latin typeface="Courier New" panose="02070309020205020404" pitchFamily="49" charset="0"/>
                <a:cs typeface="Courier New" panose="02070309020205020404" pitchFamily="49" charset="0"/>
              </a:rPr>
              <a:t>Graduate or professional degree</a:t>
            </a:r>
            <a:br>
              <a:rPr lang="en-US" sz="1100" b="1" u="sng" dirty="0">
                <a:solidFill>
                  <a:srgbClr val="CCCCCC"/>
                </a:solidFill>
                <a:effectLst/>
                <a:latin typeface="Courier New" panose="02070309020205020404" pitchFamily="49" charset="0"/>
                <a:cs typeface="Courier New" panose="02070309020205020404" pitchFamily="49" charset="0"/>
              </a:rPr>
            </a:br>
            <a:r>
              <a:rPr lang="en-US" sz="1100" b="0" i="0" dirty="0">
                <a:solidFill>
                  <a:srgbClr val="CCCCCC"/>
                </a:solidFill>
                <a:effectLst/>
                <a:latin typeface="Courier New" panose="02070309020205020404" pitchFamily="49" charset="0"/>
                <a:cs typeface="Courier New" panose="02070309020205020404" pitchFamily="49" charset="0"/>
              </a:rPr>
              <a:t>0.183959</a:t>
            </a:r>
            <a:endParaRPr lang="en-US" sz="1100" dirty="0">
              <a:latin typeface="Courier New" panose="02070309020205020404" pitchFamily="49" charset="0"/>
              <a:cs typeface="Courier New" panose="02070309020205020404" pitchFamily="49" charset="0"/>
            </a:endParaRPr>
          </a:p>
          <a:p>
            <a:pPr lvl="1">
              <a:lnSpc>
                <a:spcPct val="11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S1501_C01_005E: Population 18 to 24 years - </a:t>
            </a:r>
            <a:r>
              <a:rPr lang="en-US" sz="1100" b="1" i="0" u="sng" dirty="0">
                <a:solidFill>
                  <a:srgbClr val="CCCCCC"/>
                </a:solidFill>
                <a:effectLst/>
                <a:latin typeface="Courier New" panose="02070309020205020404" pitchFamily="49" charset="0"/>
                <a:cs typeface="Courier New" panose="02070309020205020404" pitchFamily="49" charset="0"/>
              </a:rPr>
              <a:t>Bachelor's degree or higher</a:t>
            </a:r>
            <a:br>
              <a:rPr lang="en-US" sz="1100" b="1" u="sng" dirty="0">
                <a:solidFill>
                  <a:srgbClr val="CCCCCC"/>
                </a:solidFill>
                <a:effectLst/>
                <a:latin typeface="Courier New" panose="02070309020205020404" pitchFamily="49" charset="0"/>
                <a:cs typeface="Courier New" panose="02070309020205020404" pitchFamily="49" charset="0"/>
              </a:rPr>
            </a:br>
            <a:r>
              <a:rPr lang="en-US" sz="1100" b="0" i="0" dirty="0">
                <a:solidFill>
                  <a:srgbClr val="CCCCCC"/>
                </a:solidFill>
                <a:effectLst/>
                <a:latin typeface="Courier New" panose="02070309020205020404" pitchFamily="49" charset="0"/>
                <a:cs typeface="Courier New" panose="02070309020205020404" pitchFamily="49" charset="0"/>
              </a:rPr>
              <a:t>0.180090 </a:t>
            </a:r>
          </a:p>
          <a:p>
            <a:pPr lvl="1">
              <a:lnSpc>
                <a:spcPct val="11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S1501_C01_015E: Population 25 years and over - </a:t>
            </a:r>
            <a:r>
              <a:rPr lang="en-US" sz="1100" b="1" i="0" u="sng" dirty="0">
                <a:solidFill>
                  <a:srgbClr val="CCCCCC"/>
                </a:solidFill>
                <a:effectLst/>
                <a:latin typeface="Courier New" panose="02070309020205020404" pitchFamily="49" charset="0"/>
                <a:cs typeface="Courier New" panose="02070309020205020404" pitchFamily="49" charset="0"/>
              </a:rPr>
              <a:t>Bachelor's degree or higher</a:t>
            </a:r>
            <a:r>
              <a:rPr lang="en-US" sz="1100" b="1" i="0" dirty="0">
                <a:solidFill>
                  <a:srgbClr val="CCCCCC"/>
                </a:solidFill>
                <a:effectLst/>
                <a:latin typeface="Courier New" panose="02070309020205020404" pitchFamily="49" charset="0"/>
                <a:cs typeface="Courier New" panose="02070309020205020404" pitchFamily="49" charset="0"/>
              </a:rPr>
              <a:t>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0" i="0" dirty="0">
                <a:solidFill>
                  <a:srgbClr val="CCCCCC"/>
                </a:solidFill>
                <a:effectLst/>
                <a:latin typeface="Courier New" panose="02070309020205020404" pitchFamily="49" charset="0"/>
                <a:cs typeface="Courier New" panose="02070309020205020404" pitchFamily="49" charset="0"/>
              </a:rPr>
              <a:t>0.162479 </a:t>
            </a:r>
          </a:p>
          <a:p>
            <a:pPr lvl="1">
              <a:lnSpc>
                <a:spcPct val="11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B11005_017E: Nonfamily households without people under 18 years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0" i="0" dirty="0">
                <a:solidFill>
                  <a:srgbClr val="CCCCCC"/>
                </a:solidFill>
                <a:effectLst/>
                <a:latin typeface="Courier New" panose="02070309020205020404" pitchFamily="49" charset="0"/>
                <a:cs typeface="Courier New" panose="02070309020205020404" pitchFamily="49" charset="0"/>
              </a:rPr>
              <a:t>0.148082 </a:t>
            </a:r>
          </a:p>
          <a:p>
            <a:pPr lvl="1">
              <a:lnSpc>
                <a:spcPct val="11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S1501_C01_012E: Population 25 years and over - </a:t>
            </a:r>
            <a:r>
              <a:rPr lang="en-US" sz="1100" b="1" i="0" u="sng" dirty="0">
                <a:solidFill>
                  <a:srgbClr val="CCCCCC"/>
                </a:solidFill>
                <a:effectLst/>
                <a:latin typeface="Courier New" panose="02070309020205020404" pitchFamily="49" charset="0"/>
                <a:cs typeface="Courier New" panose="02070309020205020404" pitchFamily="49" charset="0"/>
              </a:rPr>
              <a:t>Bachelor's degree</a:t>
            </a:r>
            <a:r>
              <a:rPr lang="en-US" sz="1100" b="1" i="0" dirty="0">
                <a:solidFill>
                  <a:srgbClr val="CCCCCC"/>
                </a:solidFill>
                <a:effectLst/>
                <a:latin typeface="Courier New" panose="02070309020205020404" pitchFamily="49" charset="0"/>
                <a:cs typeface="Courier New" panose="02070309020205020404" pitchFamily="49" charset="0"/>
              </a:rPr>
              <a:t> </a:t>
            </a:r>
            <a:r>
              <a:rPr lang="en-US" sz="1100" b="0" i="0" dirty="0">
                <a:solidFill>
                  <a:srgbClr val="CCCCCC"/>
                </a:solidFill>
                <a:effectLst/>
                <a:latin typeface="Courier New" panose="02070309020205020404" pitchFamily="49" charset="0"/>
                <a:cs typeface="Courier New" panose="02070309020205020404" pitchFamily="49" charset="0"/>
              </a:rPr>
              <a:t>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0" i="0" dirty="0">
                <a:solidFill>
                  <a:srgbClr val="CCCCCC"/>
                </a:solidFill>
                <a:effectLst/>
                <a:latin typeface="Courier New" panose="02070309020205020404" pitchFamily="49" charset="0"/>
                <a:cs typeface="Courier New" panose="02070309020205020404" pitchFamily="49" charset="0"/>
              </a:rPr>
              <a:t>0.134333 </a:t>
            </a:r>
          </a:p>
        </p:txBody>
      </p:sp>
      <p:sp>
        <p:nvSpPr>
          <p:cNvPr id="6" name="Oval 5">
            <a:extLst>
              <a:ext uri="{FF2B5EF4-FFF2-40B4-BE49-F238E27FC236}">
                <a16:creationId xmlns:a16="http://schemas.microsoft.com/office/drawing/2014/main" id="{03E8CF8D-6F11-DF42-CE2F-451D25C4729D}"/>
              </a:ext>
            </a:extLst>
          </p:cNvPr>
          <p:cNvSpPr/>
          <p:nvPr/>
        </p:nvSpPr>
        <p:spPr>
          <a:xfrm>
            <a:off x="673100" y="3327197"/>
            <a:ext cx="182880" cy="18288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6DA785D-3F88-D715-C805-228C2B25A2E1}"/>
              </a:ext>
            </a:extLst>
          </p:cNvPr>
          <p:cNvSpPr/>
          <p:nvPr/>
        </p:nvSpPr>
        <p:spPr>
          <a:xfrm>
            <a:off x="673100" y="3989350"/>
            <a:ext cx="182880" cy="18288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08866A9-B503-D3E2-1E19-46AC7527DC62}"/>
              </a:ext>
            </a:extLst>
          </p:cNvPr>
          <p:cNvSpPr/>
          <p:nvPr/>
        </p:nvSpPr>
        <p:spPr>
          <a:xfrm>
            <a:off x="673100" y="5969459"/>
            <a:ext cx="182880" cy="182880"/>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9AD76E-3CDD-2F18-CE0D-4C35B52B7989}"/>
              </a:ext>
            </a:extLst>
          </p:cNvPr>
          <p:cNvSpPr/>
          <p:nvPr/>
        </p:nvSpPr>
        <p:spPr>
          <a:xfrm>
            <a:off x="673100" y="4641978"/>
            <a:ext cx="182880" cy="18288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FF2DB40-E6FA-76FF-BA49-319B8153AD81}"/>
              </a:ext>
            </a:extLst>
          </p:cNvPr>
          <p:cNvSpPr/>
          <p:nvPr/>
        </p:nvSpPr>
        <p:spPr>
          <a:xfrm>
            <a:off x="673100" y="5316831"/>
            <a:ext cx="182880" cy="18288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745C62-ADDE-4E4E-EBD4-9D7000BED6BB}"/>
              </a:ext>
            </a:extLst>
          </p:cNvPr>
          <p:cNvSpPr/>
          <p:nvPr/>
        </p:nvSpPr>
        <p:spPr>
          <a:xfrm>
            <a:off x="11414188" y="4004340"/>
            <a:ext cx="91440" cy="91440"/>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A01406-A4F4-FD45-0906-28778B13952C}"/>
              </a:ext>
            </a:extLst>
          </p:cNvPr>
          <p:cNvSpPr/>
          <p:nvPr/>
        </p:nvSpPr>
        <p:spPr>
          <a:xfrm>
            <a:off x="11414188" y="4498534"/>
            <a:ext cx="91440" cy="91440"/>
          </a:xfrm>
          <a:prstGeom prst="rect">
            <a:avLst/>
          </a:pr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F899D1A-4BB7-2829-EDE5-26464565C528}"/>
              </a:ext>
            </a:extLst>
          </p:cNvPr>
          <p:cNvSpPr/>
          <p:nvPr/>
        </p:nvSpPr>
        <p:spPr>
          <a:xfrm>
            <a:off x="11418371" y="4723636"/>
            <a:ext cx="91440" cy="91440"/>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3A8C175-DD15-9310-C6B8-C1F3405ACDB0}"/>
              </a:ext>
            </a:extLst>
          </p:cNvPr>
          <p:cNvSpPr/>
          <p:nvPr/>
        </p:nvSpPr>
        <p:spPr>
          <a:xfrm>
            <a:off x="11405750" y="5534372"/>
            <a:ext cx="91440" cy="91440"/>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D3F48-C1E7-0CCE-2AAB-CE4DACEF354C}"/>
              </a:ext>
            </a:extLst>
          </p:cNvPr>
          <p:cNvSpPr/>
          <p:nvPr/>
        </p:nvSpPr>
        <p:spPr>
          <a:xfrm>
            <a:off x="11414188" y="4593554"/>
            <a:ext cx="91440" cy="9144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 16">
            <a:extLst>
              <a:ext uri="{FF2B5EF4-FFF2-40B4-BE49-F238E27FC236}">
                <a16:creationId xmlns:a16="http://schemas.microsoft.com/office/drawing/2014/main" id="{D46FEE3F-F658-3A44-F69A-52209CF4667F}"/>
              </a:ext>
            </a:extLst>
          </p:cNvPr>
          <p:cNvSpPr/>
          <p:nvPr/>
        </p:nvSpPr>
        <p:spPr>
          <a:xfrm>
            <a:off x="11527338" y="4004340"/>
            <a:ext cx="91440" cy="91440"/>
          </a:xfrm>
          <a:prstGeom prst="leftArrow">
            <a:avLst/>
          </a:prstGeom>
          <a:solidFill>
            <a:srgbClr val="FFC000"/>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Left 17">
            <a:extLst>
              <a:ext uri="{FF2B5EF4-FFF2-40B4-BE49-F238E27FC236}">
                <a16:creationId xmlns:a16="http://schemas.microsoft.com/office/drawing/2014/main" id="{97AB4850-C282-B47F-3B34-5EF63CFC35CA}"/>
              </a:ext>
            </a:extLst>
          </p:cNvPr>
          <p:cNvSpPr/>
          <p:nvPr/>
        </p:nvSpPr>
        <p:spPr>
          <a:xfrm>
            <a:off x="11527338" y="4498534"/>
            <a:ext cx="91440" cy="91440"/>
          </a:xfrm>
          <a:prstGeom prst="leftArrow">
            <a:avLst/>
          </a:prstGeom>
          <a:solidFill>
            <a:srgbClr val="7030A0"/>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 18">
            <a:extLst>
              <a:ext uri="{FF2B5EF4-FFF2-40B4-BE49-F238E27FC236}">
                <a16:creationId xmlns:a16="http://schemas.microsoft.com/office/drawing/2014/main" id="{FDBFF610-CA4A-BAA9-0C56-E6F3DAEDC984}"/>
              </a:ext>
            </a:extLst>
          </p:cNvPr>
          <p:cNvSpPr/>
          <p:nvPr/>
        </p:nvSpPr>
        <p:spPr>
          <a:xfrm>
            <a:off x="11531521" y="4723636"/>
            <a:ext cx="91440" cy="91440"/>
          </a:xfrm>
          <a:prstGeom prst="leftArrow">
            <a:avLst/>
          </a:prstGeom>
          <a:solidFill>
            <a:srgbClr val="00B050"/>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 19">
            <a:extLst>
              <a:ext uri="{FF2B5EF4-FFF2-40B4-BE49-F238E27FC236}">
                <a16:creationId xmlns:a16="http://schemas.microsoft.com/office/drawing/2014/main" id="{C4B445AB-53DB-FE53-B3AF-E7FBD77D2904}"/>
              </a:ext>
            </a:extLst>
          </p:cNvPr>
          <p:cNvSpPr/>
          <p:nvPr/>
        </p:nvSpPr>
        <p:spPr>
          <a:xfrm>
            <a:off x="11518900" y="5534372"/>
            <a:ext cx="91440" cy="91440"/>
          </a:xfrm>
          <a:prstGeom prst="leftArrow">
            <a:avLst/>
          </a:prstGeom>
          <a:solidFill>
            <a:srgbClr val="00B0F0"/>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20">
            <a:extLst>
              <a:ext uri="{FF2B5EF4-FFF2-40B4-BE49-F238E27FC236}">
                <a16:creationId xmlns:a16="http://schemas.microsoft.com/office/drawing/2014/main" id="{2FFB72CA-EBEB-2B1E-2738-43709E116737}"/>
              </a:ext>
            </a:extLst>
          </p:cNvPr>
          <p:cNvSpPr/>
          <p:nvPr/>
        </p:nvSpPr>
        <p:spPr>
          <a:xfrm>
            <a:off x="11527338" y="4593554"/>
            <a:ext cx="91440" cy="91440"/>
          </a:xfrm>
          <a:prstGeom prst="leftArrow">
            <a:avLst/>
          </a:prstGeom>
          <a:solidFill>
            <a:srgbClr val="FF0000"/>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B12AFA-CCF8-01DB-B6A0-D850B46E5586}"/>
              </a:ext>
            </a:extLst>
          </p:cNvPr>
          <p:cNvSpPr/>
          <p:nvPr/>
        </p:nvSpPr>
        <p:spPr>
          <a:xfrm>
            <a:off x="11654172" y="5361039"/>
            <a:ext cx="202385" cy="180707"/>
          </a:xfrm>
          <a:prstGeom prst="rect">
            <a:avLst/>
          </a:prstGeom>
          <a:noFill/>
          <a:ln>
            <a:solidFill>
              <a:schemeClr val="bg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 22">
            <a:extLst>
              <a:ext uri="{FF2B5EF4-FFF2-40B4-BE49-F238E27FC236}">
                <a16:creationId xmlns:a16="http://schemas.microsoft.com/office/drawing/2014/main" id="{39E2AAD4-B391-8B38-AC7B-51BB53CE6A6D}"/>
              </a:ext>
            </a:extLst>
          </p:cNvPr>
          <p:cNvSpPr/>
          <p:nvPr/>
        </p:nvSpPr>
        <p:spPr>
          <a:xfrm>
            <a:off x="11831444" y="5485191"/>
            <a:ext cx="91440" cy="91440"/>
          </a:xfrm>
          <a:prstGeom prst="leftArrow">
            <a:avLst/>
          </a:prstGeom>
          <a:solidFill>
            <a:srgbClr val="7030A0"/>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Left 23">
            <a:extLst>
              <a:ext uri="{FF2B5EF4-FFF2-40B4-BE49-F238E27FC236}">
                <a16:creationId xmlns:a16="http://schemas.microsoft.com/office/drawing/2014/main" id="{57AB565C-A2EE-39BF-F999-86F944892D5A}"/>
              </a:ext>
            </a:extLst>
          </p:cNvPr>
          <p:cNvSpPr/>
          <p:nvPr/>
        </p:nvSpPr>
        <p:spPr>
          <a:xfrm>
            <a:off x="11831444" y="5326154"/>
            <a:ext cx="91440" cy="91440"/>
          </a:xfrm>
          <a:prstGeom prst="leftArrow">
            <a:avLst/>
          </a:prstGeom>
          <a:solidFill>
            <a:srgbClr val="FF0000"/>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1037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753B-E03D-46E4-0B7D-DC4D876F6E4E}"/>
              </a:ext>
            </a:extLst>
          </p:cNvPr>
          <p:cNvSpPr>
            <a:spLocks noGrp="1"/>
          </p:cNvSpPr>
          <p:nvPr>
            <p:ph type="title"/>
          </p:nvPr>
        </p:nvSpPr>
        <p:spPr/>
        <p:txBody>
          <a:bodyPr>
            <a:normAutofit fontScale="90000"/>
          </a:bodyPr>
          <a:lstStyle/>
          <a:p>
            <a:r>
              <a:rPr lang="en-US" dirty="0"/>
              <a:t>Q1: </a:t>
            </a:r>
            <a:r>
              <a:rPr lang="en-US" sz="4800" dirty="0"/>
              <a:t>Does the Census Data confirm the published site selection methodology?</a:t>
            </a:r>
            <a:endParaRPr lang="en-US" dirty="0"/>
          </a:p>
        </p:txBody>
      </p:sp>
      <p:pic>
        <p:nvPicPr>
          <p:cNvPr id="7" name="Picture 6">
            <a:extLst>
              <a:ext uri="{FF2B5EF4-FFF2-40B4-BE49-F238E27FC236}">
                <a16:creationId xmlns:a16="http://schemas.microsoft.com/office/drawing/2014/main" id="{F2BC5177-AEBF-8B72-F5A2-FABB38A4E72D}"/>
              </a:ext>
            </a:extLst>
          </p:cNvPr>
          <p:cNvPicPr>
            <a:picLocks noChangeAspect="1"/>
          </p:cNvPicPr>
          <p:nvPr/>
        </p:nvPicPr>
        <p:blipFill>
          <a:blip r:embed="rId2"/>
          <a:stretch>
            <a:fillRect/>
          </a:stretch>
        </p:blipFill>
        <p:spPr>
          <a:xfrm>
            <a:off x="3304045" y="1866900"/>
            <a:ext cx="8887955" cy="4991100"/>
          </a:xfrm>
          <a:prstGeom prst="rect">
            <a:avLst/>
          </a:prstGeom>
        </p:spPr>
      </p:pic>
      <p:sp>
        <p:nvSpPr>
          <p:cNvPr id="20" name="Content Placeholder 2">
            <a:extLst>
              <a:ext uri="{FF2B5EF4-FFF2-40B4-BE49-F238E27FC236}">
                <a16:creationId xmlns:a16="http://schemas.microsoft.com/office/drawing/2014/main" id="{6FE797A5-13CF-408D-779C-041F2F6BC5E9}"/>
              </a:ext>
            </a:extLst>
          </p:cNvPr>
          <p:cNvSpPr>
            <a:spLocks noGrp="1"/>
          </p:cNvSpPr>
          <p:nvPr>
            <p:ph idx="1"/>
          </p:nvPr>
        </p:nvSpPr>
        <p:spPr>
          <a:xfrm>
            <a:off x="84872" y="1866900"/>
            <a:ext cx="3055190" cy="4799371"/>
          </a:xfrm>
        </p:spPr>
        <p:txBody>
          <a:bodyPr>
            <a:normAutofit fontScale="85000" lnSpcReduction="20000"/>
          </a:bodyPr>
          <a:lstStyle/>
          <a:p>
            <a:r>
              <a:rPr lang="en-US" dirty="0"/>
              <a:t>Educational attainment of population over 25:</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S1501_C01_013E: Population 25 years and over –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Graduate or professional degree</a:t>
            </a:r>
            <a:br>
              <a:rPr lang="en-US" sz="1100" b="1" u="sng" dirty="0">
                <a:solidFill>
                  <a:srgbClr val="CCCCCC"/>
                </a:solidFill>
                <a:effectLst/>
                <a:latin typeface="Courier New" panose="02070309020205020404" pitchFamily="49" charset="0"/>
                <a:cs typeface="Courier New" panose="02070309020205020404" pitchFamily="49" charset="0"/>
              </a:rPr>
            </a:br>
            <a:r>
              <a:rPr lang="en-US" sz="1100" dirty="0">
                <a:solidFill>
                  <a:srgbClr val="CCCCCC"/>
                </a:solidFill>
                <a:effectLst/>
                <a:latin typeface="Courier New" panose="02070309020205020404" pitchFamily="49" charset="0"/>
                <a:cs typeface="Courier New" panose="02070309020205020404" pitchFamily="49" charset="0"/>
              </a:rPr>
              <a:t>0.183959</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S1501_C01_012E: Population 25 years and over –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Bachelor's degree</a:t>
            </a:r>
            <a:r>
              <a:rPr lang="en-US" sz="1100" b="1" i="0" dirty="0">
                <a:solidFill>
                  <a:srgbClr val="CCCCCC"/>
                </a:solidFill>
                <a:effectLst/>
                <a:latin typeface="Courier New" panose="02070309020205020404" pitchFamily="49" charset="0"/>
                <a:cs typeface="Courier New" panose="02070309020205020404" pitchFamily="49" charset="0"/>
              </a:rPr>
              <a:t>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dirty="0">
                <a:solidFill>
                  <a:srgbClr val="CCCCCC"/>
                </a:solidFill>
                <a:effectLst/>
                <a:latin typeface="Courier New" panose="02070309020205020404" pitchFamily="49" charset="0"/>
                <a:cs typeface="Courier New" panose="02070309020205020404" pitchFamily="49" charset="0"/>
              </a:rPr>
              <a:t>0.134333</a:t>
            </a:r>
          </a:p>
          <a:p>
            <a:pPr marL="574675" lvl="1" indent="-228600">
              <a:lnSpc>
                <a:spcPct val="120000"/>
              </a:lnSpc>
              <a:buFont typeface="+mj-lt"/>
              <a:buAutoNum type="alphaUcPeriod"/>
            </a:pPr>
            <a:r>
              <a:rPr lang="en-US" sz="1100" b="0" i="1" dirty="0">
                <a:solidFill>
                  <a:srgbClr val="CCCCCC"/>
                </a:solidFill>
                <a:effectLst/>
                <a:latin typeface="Courier New" panose="02070309020205020404" pitchFamily="49" charset="0"/>
                <a:cs typeface="Courier New" panose="02070309020205020404" pitchFamily="49" charset="0"/>
              </a:rPr>
              <a:t>S1501_C01_006E: Population 25 years and over                                                               </a:t>
            </a:r>
            <a:r>
              <a:rPr lang="en-US" sz="1100" dirty="0">
                <a:solidFill>
                  <a:srgbClr val="CCCCCC"/>
                </a:solidFill>
                <a:effectLst/>
                <a:latin typeface="Courier New" panose="02070309020205020404" pitchFamily="49" charset="0"/>
                <a:cs typeface="Courier New" panose="02070309020205020404" pitchFamily="49" charset="0"/>
              </a:rPr>
              <a:t>-0.129410</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S1501_C01_010E: Population 25 years and over –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Some college, no degree                                     </a:t>
            </a:r>
            <a:r>
              <a:rPr lang="en-US" sz="1100" dirty="0">
                <a:solidFill>
                  <a:srgbClr val="CCCCCC"/>
                </a:solidFill>
                <a:effectLst/>
                <a:latin typeface="Courier New" panose="02070309020205020404" pitchFamily="49" charset="0"/>
                <a:cs typeface="Courier New" panose="02070309020205020404" pitchFamily="49" charset="0"/>
              </a:rPr>
              <a:t>-0.138478</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S1501_C01_011E: Population 25 years and over –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Associate's degree</a:t>
            </a:r>
            <a:r>
              <a:rPr lang="en-US" sz="1100" b="0" i="0" dirty="0">
                <a:solidFill>
                  <a:srgbClr val="CCCCCC"/>
                </a:solidFill>
                <a:effectLst/>
                <a:latin typeface="Courier New" panose="02070309020205020404" pitchFamily="49" charset="0"/>
                <a:cs typeface="Courier New" panose="02070309020205020404" pitchFamily="49" charset="0"/>
              </a:rPr>
              <a:t>                                          </a:t>
            </a:r>
            <a:r>
              <a:rPr lang="en-US" sz="1100" dirty="0">
                <a:solidFill>
                  <a:srgbClr val="CCCCCC"/>
                </a:solidFill>
                <a:effectLst/>
                <a:latin typeface="Courier New" panose="02070309020205020404" pitchFamily="49" charset="0"/>
                <a:cs typeface="Courier New" panose="02070309020205020404" pitchFamily="49" charset="0"/>
              </a:rPr>
              <a:t>-0.227191</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S1501_C01_009E: Population 25 years and over –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High school graduate (includes equivalency) </a:t>
            </a:r>
            <a:r>
              <a:rPr lang="en-US" sz="1100" i="0" dirty="0">
                <a:solidFill>
                  <a:srgbClr val="CCCCCC"/>
                </a:solidFill>
                <a:effectLst/>
                <a:latin typeface="Courier New" panose="02070309020205020404" pitchFamily="49" charset="0"/>
                <a:cs typeface="Courier New" panose="02070309020205020404" pitchFamily="49" charset="0"/>
              </a:rPr>
              <a:t>                </a:t>
            </a:r>
            <a:br>
              <a:rPr lang="en-US" sz="1100" i="0" dirty="0">
                <a:solidFill>
                  <a:srgbClr val="CCCCCC"/>
                </a:solidFill>
                <a:effectLst/>
                <a:latin typeface="Courier New" panose="02070309020205020404" pitchFamily="49" charset="0"/>
                <a:cs typeface="Courier New" panose="02070309020205020404" pitchFamily="49" charset="0"/>
              </a:rPr>
            </a:br>
            <a:r>
              <a:rPr lang="en-US" sz="1100" dirty="0">
                <a:solidFill>
                  <a:srgbClr val="CCCCCC"/>
                </a:solidFill>
                <a:effectLst/>
                <a:latin typeface="Courier New" panose="02070309020205020404" pitchFamily="49" charset="0"/>
                <a:cs typeface="Courier New" panose="02070309020205020404" pitchFamily="49" charset="0"/>
              </a:rPr>
              <a:t>-0.358078 </a:t>
            </a:r>
          </a:p>
        </p:txBody>
      </p:sp>
    </p:spTree>
    <p:extLst>
      <p:ext uri="{BB962C8B-B14F-4D97-AF65-F5344CB8AC3E}">
        <p14:creationId xmlns:p14="http://schemas.microsoft.com/office/powerpoint/2010/main" val="3015237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753B-E03D-46E4-0B7D-DC4D876F6E4E}"/>
              </a:ext>
            </a:extLst>
          </p:cNvPr>
          <p:cNvSpPr>
            <a:spLocks noGrp="1"/>
          </p:cNvSpPr>
          <p:nvPr>
            <p:ph type="title"/>
          </p:nvPr>
        </p:nvSpPr>
        <p:spPr/>
        <p:txBody>
          <a:bodyPr>
            <a:normAutofit fontScale="90000"/>
          </a:bodyPr>
          <a:lstStyle/>
          <a:p>
            <a:r>
              <a:rPr lang="en-US" dirty="0"/>
              <a:t>Q1: </a:t>
            </a:r>
            <a:r>
              <a:rPr lang="en-US" sz="4800" dirty="0"/>
              <a:t>Does the Census Data confirm the published site selection methodology?</a:t>
            </a:r>
            <a:endParaRPr lang="en-US" dirty="0"/>
          </a:p>
        </p:txBody>
      </p:sp>
      <p:grpSp>
        <p:nvGrpSpPr>
          <p:cNvPr id="19" name="Group 18">
            <a:extLst>
              <a:ext uri="{FF2B5EF4-FFF2-40B4-BE49-F238E27FC236}">
                <a16:creationId xmlns:a16="http://schemas.microsoft.com/office/drawing/2014/main" id="{F93BCF15-D92B-D788-B8E6-CACAF79391B1}"/>
              </a:ext>
            </a:extLst>
          </p:cNvPr>
          <p:cNvGrpSpPr/>
          <p:nvPr/>
        </p:nvGrpSpPr>
        <p:grpSpPr>
          <a:xfrm>
            <a:off x="3304045" y="1866900"/>
            <a:ext cx="8887955" cy="4991100"/>
            <a:chOff x="1585860" y="1866900"/>
            <a:chExt cx="8887955" cy="4991100"/>
          </a:xfrm>
        </p:grpSpPr>
        <p:pic>
          <p:nvPicPr>
            <p:cNvPr id="7" name="Picture 6">
              <a:extLst>
                <a:ext uri="{FF2B5EF4-FFF2-40B4-BE49-F238E27FC236}">
                  <a16:creationId xmlns:a16="http://schemas.microsoft.com/office/drawing/2014/main" id="{F2BC5177-AEBF-8B72-F5A2-FABB38A4E72D}"/>
                </a:ext>
              </a:extLst>
            </p:cNvPr>
            <p:cNvPicPr>
              <a:picLocks noChangeAspect="1"/>
            </p:cNvPicPr>
            <p:nvPr/>
          </p:nvPicPr>
          <p:blipFill>
            <a:blip r:embed="rId2"/>
            <a:stretch>
              <a:fillRect/>
            </a:stretch>
          </p:blipFill>
          <p:spPr>
            <a:xfrm>
              <a:off x="1585860" y="1866900"/>
              <a:ext cx="8887955" cy="4991100"/>
            </a:xfrm>
            <a:prstGeom prst="rect">
              <a:avLst/>
            </a:prstGeom>
          </p:spPr>
        </p:pic>
        <p:sp>
          <p:nvSpPr>
            <p:cNvPr id="11" name="Rectangle 10">
              <a:extLst>
                <a:ext uri="{FF2B5EF4-FFF2-40B4-BE49-F238E27FC236}">
                  <a16:creationId xmlns:a16="http://schemas.microsoft.com/office/drawing/2014/main" id="{2825CDEA-C47F-4F6E-B349-15CAFB2CBF33}"/>
                </a:ext>
              </a:extLst>
            </p:cNvPr>
            <p:cNvSpPr/>
            <p:nvPr/>
          </p:nvSpPr>
          <p:spPr>
            <a:xfrm>
              <a:off x="1796847" y="2772695"/>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350693-ED32-C48D-F034-9FFAF6B0AC17}"/>
                </a:ext>
              </a:extLst>
            </p:cNvPr>
            <p:cNvSpPr/>
            <p:nvPr/>
          </p:nvSpPr>
          <p:spPr>
            <a:xfrm>
              <a:off x="2258551" y="2772694"/>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D9C4C4-4AA1-B648-9DB4-A67F01D76B85}"/>
                </a:ext>
              </a:extLst>
            </p:cNvPr>
            <p:cNvSpPr/>
            <p:nvPr/>
          </p:nvSpPr>
          <p:spPr>
            <a:xfrm>
              <a:off x="3409338" y="2772693"/>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BB348D1-298F-DC82-2DDD-82A57A1BC6A3}"/>
                </a:ext>
              </a:extLst>
            </p:cNvPr>
            <p:cNvSpPr/>
            <p:nvPr/>
          </p:nvSpPr>
          <p:spPr>
            <a:xfrm>
              <a:off x="3659247" y="2772692"/>
              <a:ext cx="231055" cy="4004187"/>
            </a:xfrm>
            <a:prstGeom prst="rect">
              <a:avLst/>
            </a:prstGeom>
            <a:solidFill>
              <a:schemeClr val="bg1">
                <a:lumMod val="50000"/>
                <a:lumOff val="50000"/>
                <a:alpha val="20000"/>
              </a:schemeClr>
            </a:solidFill>
            <a:ln>
              <a:solidFill>
                <a:schemeClr val="bg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476830A-5A47-A46F-FB51-9C3D3A94D869}"/>
                </a:ext>
              </a:extLst>
            </p:cNvPr>
            <p:cNvSpPr/>
            <p:nvPr/>
          </p:nvSpPr>
          <p:spPr>
            <a:xfrm>
              <a:off x="9970319" y="2772691"/>
              <a:ext cx="231055" cy="4004187"/>
            </a:xfrm>
            <a:prstGeom prst="rect">
              <a:avLst/>
            </a:prstGeom>
            <a:solidFill>
              <a:srgbClr val="92D050">
                <a:alpha val="20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BBC43F7-F000-04DE-6B15-5A790E22EA66}"/>
                </a:ext>
              </a:extLst>
            </p:cNvPr>
            <p:cNvSpPr/>
            <p:nvPr/>
          </p:nvSpPr>
          <p:spPr>
            <a:xfrm>
              <a:off x="9027651" y="2772689"/>
              <a:ext cx="231055" cy="4004187"/>
            </a:xfrm>
            <a:prstGeom prst="rect">
              <a:avLst/>
            </a:prstGeom>
            <a:solidFill>
              <a:srgbClr val="92D050">
                <a:alpha val="20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Content Placeholder 2">
            <a:extLst>
              <a:ext uri="{FF2B5EF4-FFF2-40B4-BE49-F238E27FC236}">
                <a16:creationId xmlns:a16="http://schemas.microsoft.com/office/drawing/2014/main" id="{6FE797A5-13CF-408D-779C-041F2F6BC5E9}"/>
              </a:ext>
            </a:extLst>
          </p:cNvPr>
          <p:cNvSpPr>
            <a:spLocks noGrp="1"/>
          </p:cNvSpPr>
          <p:nvPr>
            <p:ph idx="1"/>
          </p:nvPr>
        </p:nvSpPr>
        <p:spPr>
          <a:xfrm>
            <a:off x="84872" y="1866900"/>
            <a:ext cx="3055190" cy="4799371"/>
          </a:xfrm>
        </p:spPr>
        <p:txBody>
          <a:bodyPr>
            <a:normAutofit fontScale="85000" lnSpcReduction="20000"/>
          </a:bodyPr>
          <a:lstStyle/>
          <a:p>
            <a:r>
              <a:rPr lang="en-US" dirty="0"/>
              <a:t>Educational attainment of population over 25:</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S1501_C01_013E: Population 25 years and over –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Graduate or professional degree</a:t>
            </a:r>
            <a:br>
              <a:rPr lang="en-US" sz="1100" b="1" u="sng" dirty="0">
                <a:solidFill>
                  <a:srgbClr val="CCCCCC"/>
                </a:solidFill>
                <a:effectLst/>
                <a:latin typeface="Courier New" panose="02070309020205020404" pitchFamily="49" charset="0"/>
                <a:cs typeface="Courier New" panose="02070309020205020404" pitchFamily="49" charset="0"/>
              </a:rPr>
            </a:br>
            <a:r>
              <a:rPr lang="en-US" sz="1100" b="1" i="0" dirty="0">
                <a:solidFill>
                  <a:srgbClr val="00B050"/>
                </a:solidFill>
                <a:effectLst/>
                <a:latin typeface="Courier New" panose="02070309020205020404" pitchFamily="49" charset="0"/>
                <a:cs typeface="Courier New" panose="02070309020205020404" pitchFamily="49" charset="0"/>
              </a:rPr>
              <a:t>0.183959</a:t>
            </a:r>
            <a:endParaRPr lang="en-US" sz="1100" b="1" dirty="0">
              <a:solidFill>
                <a:srgbClr val="00B050"/>
              </a:solidFill>
              <a:latin typeface="Courier New" panose="02070309020205020404" pitchFamily="49" charset="0"/>
              <a:cs typeface="Courier New" panose="02070309020205020404" pitchFamily="49" charset="0"/>
            </a:endParaRP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S1501_C01_012E: Population 25 years and over –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Bachelor's degree</a:t>
            </a:r>
            <a:r>
              <a:rPr lang="en-US" sz="1100" b="1" i="0" dirty="0">
                <a:solidFill>
                  <a:srgbClr val="CCCCCC"/>
                </a:solidFill>
                <a:effectLst/>
                <a:latin typeface="Courier New" panose="02070309020205020404" pitchFamily="49" charset="0"/>
                <a:cs typeface="Courier New" panose="02070309020205020404" pitchFamily="49" charset="0"/>
              </a:rPr>
              <a:t>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dirty="0">
                <a:solidFill>
                  <a:srgbClr val="00B050"/>
                </a:solidFill>
                <a:effectLst/>
                <a:latin typeface="Courier New" panose="02070309020205020404" pitchFamily="49" charset="0"/>
                <a:cs typeface="Courier New" panose="02070309020205020404" pitchFamily="49" charset="0"/>
              </a:rPr>
              <a:t>0.134333</a:t>
            </a:r>
          </a:p>
          <a:p>
            <a:pPr marL="574675" lvl="1" indent="-228600">
              <a:lnSpc>
                <a:spcPct val="120000"/>
              </a:lnSpc>
              <a:buFont typeface="+mj-lt"/>
              <a:buAutoNum type="alphaUcPeriod"/>
            </a:pPr>
            <a:r>
              <a:rPr lang="en-US" sz="1100" b="0" i="1" dirty="0">
                <a:solidFill>
                  <a:srgbClr val="CCCCCC"/>
                </a:solidFill>
                <a:effectLst/>
                <a:latin typeface="Courier New" panose="02070309020205020404" pitchFamily="49" charset="0"/>
                <a:cs typeface="Courier New" panose="02070309020205020404" pitchFamily="49" charset="0"/>
              </a:rPr>
              <a:t>S1501_C01_006E: Population 25 years and over                                                               </a:t>
            </a:r>
            <a:r>
              <a:rPr lang="en-US" sz="1100" b="1" i="1" dirty="0">
                <a:solidFill>
                  <a:srgbClr val="CCCCCC"/>
                </a:solidFill>
                <a:effectLst/>
                <a:latin typeface="Courier New" panose="02070309020205020404" pitchFamily="49" charset="0"/>
                <a:cs typeface="Courier New" panose="02070309020205020404" pitchFamily="49" charset="0"/>
              </a:rPr>
              <a:t>-0.129410</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S1501_C01_010E: Population 25 years and over –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Some college, no degree                                     </a:t>
            </a:r>
            <a:r>
              <a:rPr lang="en-US" sz="1100" b="1" i="0" dirty="0">
                <a:solidFill>
                  <a:srgbClr val="C00000"/>
                </a:solidFill>
                <a:effectLst/>
                <a:latin typeface="Courier New" panose="02070309020205020404" pitchFamily="49" charset="0"/>
                <a:cs typeface="Courier New" panose="02070309020205020404" pitchFamily="49" charset="0"/>
              </a:rPr>
              <a:t>-0.138478</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S1501_C01_011E: Population 25 years and over –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Associate's degree</a:t>
            </a:r>
            <a:r>
              <a:rPr lang="en-US" sz="1100" b="0" i="0" dirty="0">
                <a:solidFill>
                  <a:srgbClr val="CCCCCC"/>
                </a:solidFill>
                <a:effectLst/>
                <a:latin typeface="Courier New" panose="02070309020205020404" pitchFamily="49" charset="0"/>
                <a:cs typeface="Courier New" panose="02070309020205020404" pitchFamily="49" charset="0"/>
              </a:rPr>
              <a:t>                                          </a:t>
            </a:r>
            <a:r>
              <a:rPr lang="en-US" sz="1100" b="1" i="0" dirty="0">
                <a:solidFill>
                  <a:srgbClr val="C00000"/>
                </a:solidFill>
                <a:effectLst/>
                <a:latin typeface="Courier New" panose="02070309020205020404" pitchFamily="49" charset="0"/>
                <a:cs typeface="Courier New" panose="02070309020205020404" pitchFamily="49" charset="0"/>
              </a:rPr>
              <a:t>-0.227191</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S1501_C01_009E: Population 25 years and over –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High school graduate (includes equivalency) </a:t>
            </a:r>
            <a:r>
              <a:rPr lang="en-US" sz="1100" i="0" dirty="0">
                <a:solidFill>
                  <a:srgbClr val="CCCCCC"/>
                </a:solidFill>
                <a:effectLst/>
                <a:latin typeface="Courier New" panose="02070309020205020404" pitchFamily="49" charset="0"/>
                <a:cs typeface="Courier New" panose="02070309020205020404" pitchFamily="49" charset="0"/>
              </a:rPr>
              <a:t>                </a:t>
            </a:r>
            <a:br>
              <a:rPr lang="en-US" sz="1100" i="0" dirty="0">
                <a:solidFill>
                  <a:srgbClr val="CCCCCC"/>
                </a:solidFill>
                <a:effectLst/>
                <a:latin typeface="Courier New" panose="02070309020205020404" pitchFamily="49" charset="0"/>
                <a:cs typeface="Courier New" panose="02070309020205020404" pitchFamily="49" charset="0"/>
              </a:rPr>
            </a:br>
            <a:r>
              <a:rPr lang="en-US" sz="1100" b="1" i="0" dirty="0">
                <a:solidFill>
                  <a:srgbClr val="C00000"/>
                </a:solidFill>
                <a:effectLst/>
                <a:latin typeface="Courier New" panose="02070309020205020404" pitchFamily="49" charset="0"/>
                <a:cs typeface="Courier New" panose="02070309020205020404" pitchFamily="49" charset="0"/>
              </a:rPr>
              <a:t>-0.358078 </a:t>
            </a:r>
          </a:p>
        </p:txBody>
      </p:sp>
    </p:spTree>
    <p:extLst>
      <p:ext uri="{BB962C8B-B14F-4D97-AF65-F5344CB8AC3E}">
        <p14:creationId xmlns:p14="http://schemas.microsoft.com/office/powerpoint/2010/main" val="979883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753B-E03D-46E4-0B7D-DC4D876F6E4E}"/>
              </a:ext>
            </a:extLst>
          </p:cNvPr>
          <p:cNvSpPr>
            <a:spLocks noGrp="1"/>
          </p:cNvSpPr>
          <p:nvPr>
            <p:ph type="title"/>
          </p:nvPr>
        </p:nvSpPr>
        <p:spPr/>
        <p:txBody>
          <a:bodyPr>
            <a:normAutofit fontScale="90000"/>
          </a:bodyPr>
          <a:lstStyle/>
          <a:p>
            <a:r>
              <a:rPr lang="en-US" dirty="0"/>
              <a:t>Q1: </a:t>
            </a:r>
            <a:r>
              <a:rPr lang="en-US" sz="4800" dirty="0"/>
              <a:t>Does the Census Data confirm the published site selection methodology?</a:t>
            </a:r>
            <a:endParaRPr lang="en-US" dirty="0"/>
          </a:p>
        </p:txBody>
      </p:sp>
      <p:pic>
        <p:nvPicPr>
          <p:cNvPr id="6" name="Picture 5">
            <a:extLst>
              <a:ext uri="{FF2B5EF4-FFF2-40B4-BE49-F238E27FC236}">
                <a16:creationId xmlns:a16="http://schemas.microsoft.com/office/drawing/2014/main" id="{75CE9968-AF8E-D8EF-000A-3214683D5849}"/>
              </a:ext>
            </a:extLst>
          </p:cNvPr>
          <p:cNvPicPr>
            <a:picLocks noChangeAspect="1"/>
          </p:cNvPicPr>
          <p:nvPr/>
        </p:nvPicPr>
        <p:blipFill>
          <a:blip r:embed="rId2"/>
          <a:stretch>
            <a:fillRect/>
          </a:stretch>
        </p:blipFill>
        <p:spPr>
          <a:xfrm>
            <a:off x="3514556" y="1907458"/>
            <a:ext cx="8677444" cy="4950542"/>
          </a:xfrm>
          <a:prstGeom prst="rect">
            <a:avLst/>
          </a:prstGeom>
        </p:spPr>
      </p:pic>
      <p:sp>
        <p:nvSpPr>
          <p:cNvPr id="12" name="Content Placeholder 2">
            <a:extLst>
              <a:ext uri="{FF2B5EF4-FFF2-40B4-BE49-F238E27FC236}">
                <a16:creationId xmlns:a16="http://schemas.microsoft.com/office/drawing/2014/main" id="{9686433C-D0FC-EAB1-7A0C-1A251B37BACE}"/>
              </a:ext>
            </a:extLst>
          </p:cNvPr>
          <p:cNvSpPr>
            <a:spLocks noGrp="1"/>
          </p:cNvSpPr>
          <p:nvPr>
            <p:ph idx="1"/>
          </p:nvPr>
        </p:nvSpPr>
        <p:spPr>
          <a:xfrm>
            <a:off x="84872" y="1866900"/>
            <a:ext cx="3210778" cy="4799371"/>
          </a:xfrm>
        </p:spPr>
        <p:txBody>
          <a:bodyPr>
            <a:normAutofit fontScale="92500"/>
          </a:bodyPr>
          <a:lstStyle/>
          <a:p>
            <a:r>
              <a:rPr lang="en-US" dirty="0"/>
              <a:t>Expressing the variables of the highest and lowest correlation as the axes on scatter plot illustrates the site selection strategy</a:t>
            </a:r>
          </a:p>
          <a:p>
            <a:r>
              <a:rPr lang="en-US" dirty="0"/>
              <a:t>Census tract clusters with more than 500 people with graduate degrees and fewer than 1000 people with only high school diplomas may be attractive expansion opportunities </a:t>
            </a:r>
          </a:p>
        </p:txBody>
      </p:sp>
    </p:spTree>
    <p:extLst>
      <p:ext uri="{BB962C8B-B14F-4D97-AF65-F5344CB8AC3E}">
        <p14:creationId xmlns:p14="http://schemas.microsoft.com/office/powerpoint/2010/main" val="1281811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753B-E03D-46E4-0B7D-DC4D876F6E4E}"/>
              </a:ext>
            </a:extLst>
          </p:cNvPr>
          <p:cNvSpPr>
            <a:spLocks noGrp="1"/>
          </p:cNvSpPr>
          <p:nvPr>
            <p:ph type="title"/>
          </p:nvPr>
        </p:nvSpPr>
        <p:spPr/>
        <p:txBody>
          <a:bodyPr>
            <a:normAutofit fontScale="90000"/>
          </a:bodyPr>
          <a:lstStyle/>
          <a:p>
            <a:r>
              <a:rPr lang="en-US" dirty="0"/>
              <a:t>Q1: </a:t>
            </a:r>
            <a:r>
              <a:rPr lang="en-US" sz="4800" dirty="0"/>
              <a:t>Does the Census Data confirm the published site selection methodology?</a:t>
            </a:r>
            <a:endParaRPr lang="en-US" dirty="0"/>
          </a:p>
        </p:txBody>
      </p:sp>
      <p:grpSp>
        <p:nvGrpSpPr>
          <p:cNvPr id="10" name="Group 9">
            <a:extLst>
              <a:ext uri="{FF2B5EF4-FFF2-40B4-BE49-F238E27FC236}">
                <a16:creationId xmlns:a16="http://schemas.microsoft.com/office/drawing/2014/main" id="{515A40F3-CB92-8B8A-F065-9B1C2578D60A}"/>
              </a:ext>
            </a:extLst>
          </p:cNvPr>
          <p:cNvGrpSpPr/>
          <p:nvPr/>
        </p:nvGrpSpPr>
        <p:grpSpPr>
          <a:xfrm>
            <a:off x="3514556" y="1907458"/>
            <a:ext cx="8677444" cy="4950542"/>
            <a:chOff x="1751954" y="1907458"/>
            <a:chExt cx="8677444" cy="4950542"/>
          </a:xfrm>
        </p:grpSpPr>
        <p:pic>
          <p:nvPicPr>
            <p:cNvPr id="6" name="Picture 5">
              <a:extLst>
                <a:ext uri="{FF2B5EF4-FFF2-40B4-BE49-F238E27FC236}">
                  <a16:creationId xmlns:a16="http://schemas.microsoft.com/office/drawing/2014/main" id="{75CE9968-AF8E-D8EF-000A-3214683D5849}"/>
                </a:ext>
              </a:extLst>
            </p:cNvPr>
            <p:cNvPicPr>
              <a:picLocks noChangeAspect="1"/>
            </p:cNvPicPr>
            <p:nvPr/>
          </p:nvPicPr>
          <p:blipFill>
            <a:blip r:embed="rId3"/>
            <a:stretch>
              <a:fillRect/>
            </a:stretch>
          </p:blipFill>
          <p:spPr>
            <a:xfrm>
              <a:off x="1751954" y="1907458"/>
              <a:ext cx="8677444" cy="4950542"/>
            </a:xfrm>
            <a:prstGeom prst="rect">
              <a:avLst/>
            </a:prstGeom>
          </p:spPr>
        </p:pic>
        <p:sp>
          <p:nvSpPr>
            <p:cNvPr id="8" name="Oval 7">
              <a:extLst>
                <a:ext uri="{FF2B5EF4-FFF2-40B4-BE49-F238E27FC236}">
                  <a16:creationId xmlns:a16="http://schemas.microsoft.com/office/drawing/2014/main" id="{23FB68FA-9576-6059-994E-5413BA331D5E}"/>
                </a:ext>
              </a:extLst>
            </p:cNvPr>
            <p:cNvSpPr/>
            <p:nvPr/>
          </p:nvSpPr>
          <p:spPr>
            <a:xfrm rot="1494150">
              <a:off x="2152649" y="2435942"/>
              <a:ext cx="3248025" cy="4202983"/>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7A40DBD-E9EB-EE99-A0B8-DE79FDD4CF6C}"/>
                </a:ext>
              </a:extLst>
            </p:cNvPr>
            <p:cNvSpPr/>
            <p:nvPr/>
          </p:nvSpPr>
          <p:spPr>
            <a:xfrm rot="5137479">
              <a:off x="6440388" y="3513082"/>
              <a:ext cx="1241075" cy="4906605"/>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Content Placeholder 2">
            <a:extLst>
              <a:ext uri="{FF2B5EF4-FFF2-40B4-BE49-F238E27FC236}">
                <a16:creationId xmlns:a16="http://schemas.microsoft.com/office/drawing/2014/main" id="{9686433C-D0FC-EAB1-7A0C-1A251B37BACE}"/>
              </a:ext>
            </a:extLst>
          </p:cNvPr>
          <p:cNvSpPr>
            <a:spLocks noGrp="1"/>
          </p:cNvSpPr>
          <p:nvPr>
            <p:ph idx="1"/>
          </p:nvPr>
        </p:nvSpPr>
        <p:spPr>
          <a:xfrm>
            <a:off x="84872" y="1866900"/>
            <a:ext cx="3210778" cy="4799371"/>
          </a:xfrm>
        </p:spPr>
        <p:txBody>
          <a:bodyPr>
            <a:normAutofit fontScale="92500"/>
          </a:bodyPr>
          <a:lstStyle/>
          <a:p>
            <a:r>
              <a:rPr lang="en-US" dirty="0"/>
              <a:t>Expressing the variables of the highest and lowest correlation as the axes on scatter plot illustrates the site selection strategy</a:t>
            </a:r>
          </a:p>
          <a:p>
            <a:r>
              <a:rPr lang="en-US" dirty="0"/>
              <a:t>Census tract clusters with more than 500 people with graduate degrees and fewer than 1000 people with only high school diplomas may be attractive expansion opportunities </a:t>
            </a:r>
          </a:p>
        </p:txBody>
      </p:sp>
    </p:spTree>
    <p:extLst>
      <p:ext uri="{BB962C8B-B14F-4D97-AF65-F5344CB8AC3E}">
        <p14:creationId xmlns:p14="http://schemas.microsoft.com/office/powerpoint/2010/main" val="1306885980"/>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753B-E03D-46E4-0B7D-DC4D876F6E4E}"/>
              </a:ext>
            </a:extLst>
          </p:cNvPr>
          <p:cNvSpPr>
            <a:spLocks noGrp="1"/>
          </p:cNvSpPr>
          <p:nvPr>
            <p:ph type="title"/>
          </p:nvPr>
        </p:nvSpPr>
        <p:spPr>
          <a:xfrm>
            <a:off x="0" y="609600"/>
            <a:ext cx="12191999" cy="1257300"/>
          </a:xfrm>
        </p:spPr>
        <p:txBody>
          <a:bodyPr>
            <a:normAutofit/>
          </a:bodyPr>
          <a:lstStyle/>
          <a:p>
            <a:r>
              <a:rPr lang="en-US" sz="4000" dirty="0"/>
              <a:t>Q2: Does the Census Data suggest that there are additional variables that Whole Foods uses to select store locations?</a:t>
            </a:r>
          </a:p>
        </p:txBody>
      </p:sp>
      <p:pic>
        <p:nvPicPr>
          <p:cNvPr id="7" name="Picture 6">
            <a:extLst>
              <a:ext uri="{FF2B5EF4-FFF2-40B4-BE49-F238E27FC236}">
                <a16:creationId xmlns:a16="http://schemas.microsoft.com/office/drawing/2014/main" id="{C73A0ABD-F965-2DA6-EB56-8AD232E4FCE5}"/>
              </a:ext>
            </a:extLst>
          </p:cNvPr>
          <p:cNvPicPr>
            <a:picLocks noChangeAspect="1"/>
          </p:cNvPicPr>
          <p:nvPr/>
        </p:nvPicPr>
        <p:blipFill>
          <a:blip r:embed="rId2"/>
          <a:stretch>
            <a:fillRect/>
          </a:stretch>
        </p:blipFill>
        <p:spPr>
          <a:xfrm>
            <a:off x="3304045" y="1866900"/>
            <a:ext cx="8887955" cy="4991100"/>
          </a:xfrm>
          <a:prstGeom prst="rect">
            <a:avLst/>
          </a:prstGeom>
        </p:spPr>
      </p:pic>
      <p:sp>
        <p:nvSpPr>
          <p:cNvPr id="8" name="Rectangle 7">
            <a:extLst>
              <a:ext uri="{FF2B5EF4-FFF2-40B4-BE49-F238E27FC236}">
                <a16:creationId xmlns:a16="http://schemas.microsoft.com/office/drawing/2014/main" id="{71F4EC20-1A45-E8B3-10C9-398A98AB018F}"/>
              </a:ext>
            </a:extLst>
          </p:cNvPr>
          <p:cNvSpPr/>
          <p:nvPr/>
        </p:nvSpPr>
        <p:spPr>
          <a:xfrm>
            <a:off x="4218658" y="2772687"/>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0EEBD1A-8F7E-F658-0503-659E52AEC829}"/>
              </a:ext>
            </a:extLst>
          </p:cNvPr>
          <p:cNvSpPr/>
          <p:nvPr/>
        </p:nvSpPr>
        <p:spPr>
          <a:xfrm>
            <a:off x="4444595" y="2772688"/>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448670-EA51-2E72-87D1-D6B01D4FEAB1}"/>
              </a:ext>
            </a:extLst>
          </p:cNvPr>
          <p:cNvSpPr/>
          <p:nvPr/>
        </p:nvSpPr>
        <p:spPr>
          <a:xfrm>
            <a:off x="4904460" y="2772687"/>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695385-DA88-1D3F-8E16-762957E301EF}"/>
              </a:ext>
            </a:extLst>
          </p:cNvPr>
          <p:cNvSpPr/>
          <p:nvPr/>
        </p:nvSpPr>
        <p:spPr>
          <a:xfrm>
            <a:off x="10298588" y="2772688"/>
            <a:ext cx="231055" cy="4004187"/>
          </a:xfrm>
          <a:prstGeom prst="rect">
            <a:avLst/>
          </a:prstGeom>
          <a:solidFill>
            <a:srgbClr val="92D050">
              <a:alpha val="20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4DBE6690-88B1-CE0D-CFC9-AD4CB0EC8559}"/>
              </a:ext>
            </a:extLst>
          </p:cNvPr>
          <p:cNvSpPr>
            <a:spLocks noGrp="1"/>
          </p:cNvSpPr>
          <p:nvPr>
            <p:ph idx="1"/>
          </p:nvPr>
        </p:nvSpPr>
        <p:spPr>
          <a:xfrm>
            <a:off x="84872" y="1866900"/>
            <a:ext cx="3055190" cy="4991100"/>
          </a:xfrm>
        </p:spPr>
        <p:txBody>
          <a:bodyPr>
            <a:normAutofit fontScale="92500" lnSpcReduction="20000"/>
          </a:bodyPr>
          <a:lstStyle/>
          <a:p>
            <a:r>
              <a:rPr lang="en-US" dirty="0"/>
              <a:t>Income Levels</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B06010_006E: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$15,000 to $24,999                                                                            </a:t>
            </a:r>
            <a:r>
              <a:rPr lang="en-US" sz="1100" b="0" i="0" dirty="0">
                <a:solidFill>
                  <a:srgbClr val="CCCCCC"/>
                </a:solidFill>
                <a:effectLst/>
                <a:latin typeface="Courier New" panose="02070309020205020404" pitchFamily="49" charset="0"/>
                <a:cs typeface="Courier New" panose="02070309020205020404" pitchFamily="49" charset="0"/>
              </a:rPr>
              <a:t>-0.175441</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B06010_007E: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$25,000 to $34,999                                                                            </a:t>
            </a:r>
            <a:r>
              <a:rPr lang="en-US" sz="1100" b="0" i="0" dirty="0">
                <a:solidFill>
                  <a:srgbClr val="CCCCCC"/>
                </a:solidFill>
                <a:effectLst/>
                <a:latin typeface="Courier New" panose="02070309020205020404" pitchFamily="49" charset="0"/>
                <a:cs typeface="Courier New" panose="02070309020205020404" pitchFamily="49" charset="0"/>
              </a:rPr>
              <a:t>-0.167236</a:t>
            </a:r>
          </a:p>
          <a:p>
            <a:pPr marL="574675" lvl="1" indent="-228600">
              <a:lnSpc>
                <a:spcPct val="120000"/>
              </a:lnSpc>
              <a:buFont typeface="+mj-lt"/>
              <a:buAutoNum type="alphaUcPeriod"/>
            </a:pPr>
            <a:r>
              <a:rPr lang="en-US" sz="1100" b="0" i="1" dirty="0">
                <a:solidFill>
                  <a:srgbClr val="CCCCCC"/>
                </a:solidFill>
                <a:effectLst/>
                <a:latin typeface="Courier New" panose="02070309020205020404" pitchFamily="49" charset="0"/>
                <a:cs typeface="Courier New" panose="02070309020205020404" pitchFamily="49" charset="0"/>
              </a:rPr>
              <a:t>B06010_008E: </a:t>
            </a:r>
            <a:br>
              <a:rPr lang="en-US" sz="1100" b="0" i="1" dirty="0">
                <a:solidFill>
                  <a:srgbClr val="CCCCCC"/>
                </a:solidFill>
                <a:effectLst/>
                <a:latin typeface="Courier New" panose="02070309020205020404" pitchFamily="49" charset="0"/>
                <a:cs typeface="Courier New" panose="02070309020205020404" pitchFamily="49" charset="0"/>
              </a:rPr>
            </a:br>
            <a:r>
              <a:rPr lang="en-US" sz="1100" b="1" i="1" u="sng" dirty="0">
                <a:solidFill>
                  <a:srgbClr val="CCCCCC"/>
                </a:solidFill>
                <a:effectLst/>
                <a:latin typeface="Courier New" panose="02070309020205020404" pitchFamily="49" charset="0"/>
                <a:cs typeface="Courier New" panose="02070309020205020404" pitchFamily="49" charset="0"/>
              </a:rPr>
              <a:t>$35,000 to $49,999                                                                            </a:t>
            </a:r>
            <a:r>
              <a:rPr lang="en-US" sz="1100" b="0" i="1" dirty="0">
                <a:solidFill>
                  <a:srgbClr val="CCCCCC"/>
                </a:solidFill>
                <a:effectLst/>
                <a:latin typeface="Courier New" panose="02070309020205020404" pitchFamily="49" charset="0"/>
                <a:cs typeface="Courier New" panose="02070309020205020404" pitchFamily="49" charset="0"/>
              </a:rPr>
              <a:t>-0.144412</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B06010_005E: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$10,000 to $14,999                                                                            </a:t>
            </a:r>
            <a:r>
              <a:rPr lang="en-US" sz="1100" b="0" i="0" dirty="0">
                <a:solidFill>
                  <a:srgbClr val="CCCCCC"/>
                </a:solidFill>
                <a:effectLst/>
                <a:latin typeface="Courier New" panose="02070309020205020404" pitchFamily="49" charset="0"/>
                <a:cs typeface="Courier New" panose="02070309020205020404" pitchFamily="49" charset="0"/>
              </a:rPr>
              <a:t>-0.128237</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B06010_009E: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$50,000 to $64,999                                                                            </a:t>
            </a:r>
            <a:r>
              <a:rPr lang="en-US" sz="1100" b="0" i="0" dirty="0">
                <a:solidFill>
                  <a:srgbClr val="CCCCCC"/>
                </a:solidFill>
                <a:effectLst/>
                <a:latin typeface="Courier New" panose="02070309020205020404" pitchFamily="49" charset="0"/>
                <a:cs typeface="Courier New" panose="02070309020205020404" pitchFamily="49" charset="0"/>
              </a:rPr>
              <a:t>-0.093677</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B06010_010E: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$65,000 to $74,999                                                                            </a:t>
            </a:r>
            <a:r>
              <a:rPr lang="en-US" sz="1100" b="0" i="0" dirty="0">
                <a:solidFill>
                  <a:srgbClr val="CCCCCC"/>
                </a:solidFill>
                <a:effectLst/>
                <a:latin typeface="Courier New" panose="02070309020205020404" pitchFamily="49" charset="0"/>
                <a:cs typeface="Courier New" panose="02070309020205020404" pitchFamily="49" charset="0"/>
              </a:rPr>
              <a:t>-0.063824</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B06010_004E: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$1 to $9,999 or loss                                                                          </a:t>
            </a:r>
            <a:r>
              <a:rPr lang="en-US" sz="1100" b="0" i="0" dirty="0">
                <a:solidFill>
                  <a:srgbClr val="CCCCCC"/>
                </a:solidFill>
                <a:effectLst/>
                <a:latin typeface="Courier New" panose="02070309020205020404" pitchFamily="49" charset="0"/>
                <a:cs typeface="Courier New" panose="02070309020205020404" pitchFamily="49" charset="0"/>
              </a:rPr>
              <a:t>-0.045621</a:t>
            </a:r>
          </a:p>
          <a:p>
            <a:pPr marL="574675" lvl="1" indent="-228600">
              <a:lnSpc>
                <a:spcPct val="120000"/>
              </a:lnSpc>
              <a:buFont typeface="+mj-lt"/>
              <a:buAutoNum type="alphaUcPeriod"/>
            </a:pPr>
            <a:r>
              <a:rPr lang="en-US" sz="1100" dirty="0">
                <a:solidFill>
                  <a:srgbClr val="CCCCCC"/>
                </a:solidFill>
                <a:effectLst/>
                <a:latin typeface="Courier New" panose="02070309020205020404" pitchFamily="49" charset="0"/>
                <a:cs typeface="Courier New" panose="02070309020205020404" pitchFamily="49" charset="0"/>
              </a:rPr>
              <a:t>B06010_011E: </a:t>
            </a:r>
            <a:br>
              <a:rPr lang="en-US" sz="1100" dirty="0">
                <a:solidFill>
                  <a:srgbClr val="CCCCCC"/>
                </a:solidFill>
                <a:effectLst/>
                <a:latin typeface="Courier New" panose="02070309020205020404" pitchFamily="49" charset="0"/>
                <a:cs typeface="Courier New" panose="02070309020205020404" pitchFamily="49" charset="0"/>
              </a:rPr>
            </a:br>
            <a:r>
              <a:rPr lang="en-US" sz="1100" b="1" u="sng" dirty="0">
                <a:solidFill>
                  <a:srgbClr val="CCCCCC"/>
                </a:solidFill>
                <a:effectLst/>
                <a:latin typeface="Courier New" panose="02070309020205020404" pitchFamily="49" charset="0"/>
                <a:cs typeface="Courier New" panose="02070309020205020404" pitchFamily="49" charset="0"/>
              </a:rPr>
              <a:t>$75,000 or more                                                                                </a:t>
            </a:r>
            <a:r>
              <a:rPr lang="en-US" sz="1100" dirty="0">
                <a:solidFill>
                  <a:srgbClr val="CCCCCC"/>
                </a:solidFill>
                <a:effectLst/>
                <a:latin typeface="Courier New" panose="02070309020205020404" pitchFamily="49" charset="0"/>
                <a:cs typeface="Courier New" panose="02070309020205020404" pitchFamily="49" charset="0"/>
              </a:rPr>
              <a:t>0.047975</a:t>
            </a:r>
          </a:p>
        </p:txBody>
      </p:sp>
      <p:sp>
        <p:nvSpPr>
          <p:cNvPr id="15" name="Rectangle 14">
            <a:extLst>
              <a:ext uri="{FF2B5EF4-FFF2-40B4-BE49-F238E27FC236}">
                <a16:creationId xmlns:a16="http://schemas.microsoft.com/office/drawing/2014/main" id="{8D039E49-A1F0-C04C-21B7-83CF310536B6}"/>
              </a:ext>
            </a:extLst>
          </p:cNvPr>
          <p:cNvSpPr/>
          <p:nvPr/>
        </p:nvSpPr>
        <p:spPr>
          <a:xfrm>
            <a:off x="5620111" y="2772686"/>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3537DB-E63B-03FD-900C-2AE9FF8679E9}"/>
              </a:ext>
            </a:extLst>
          </p:cNvPr>
          <p:cNvSpPr/>
          <p:nvPr/>
        </p:nvSpPr>
        <p:spPr>
          <a:xfrm>
            <a:off x="8653625" y="2772685"/>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0F5537-6C38-C9B1-9BE2-4EA83601B5D8}"/>
              </a:ext>
            </a:extLst>
          </p:cNvPr>
          <p:cNvSpPr/>
          <p:nvPr/>
        </p:nvSpPr>
        <p:spPr>
          <a:xfrm>
            <a:off x="8884680" y="2772686"/>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B66DF83-DDA4-4565-6105-C45FE7C2E776}"/>
              </a:ext>
            </a:extLst>
          </p:cNvPr>
          <p:cNvSpPr/>
          <p:nvPr/>
        </p:nvSpPr>
        <p:spPr>
          <a:xfrm>
            <a:off x="7718769" y="2772686"/>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8430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753B-E03D-46E4-0B7D-DC4D876F6E4E}"/>
              </a:ext>
            </a:extLst>
          </p:cNvPr>
          <p:cNvSpPr>
            <a:spLocks noGrp="1"/>
          </p:cNvSpPr>
          <p:nvPr>
            <p:ph type="title"/>
          </p:nvPr>
        </p:nvSpPr>
        <p:spPr>
          <a:xfrm>
            <a:off x="0" y="609600"/>
            <a:ext cx="12191999" cy="1257300"/>
          </a:xfrm>
        </p:spPr>
        <p:txBody>
          <a:bodyPr>
            <a:normAutofit/>
          </a:bodyPr>
          <a:lstStyle/>
          <a:p>
            <a:r>
              <a:rPr lang="en-US" sz="4000" dirty="0"/>
              <a:t>Q2: Does the Census Data suggest that there are additional variables that Whole Foods uses to select store locations?</a:t>
            </a:r>
          </a:p>
        </p:txBody>
      </p:sp>
      <p:pic>
        <p:nvPicPr>
          <p:cNvPr id="7" name="Picture 6">
            <a:extLst>
              <a:ext uri="{FF2B5EF4-FFF2-40B4-BE49-F238E27FC236}">
                <a16:creationId xmlns:a16="http://schemas.microsoft.com/office/drawing/2014/main" id="{C73A0ABD-F965-2DA6-EB56-8AD232E4FCE5}"/>
              </a:ext>
            </a:extLst>
          </p:cNvPr>
          <p:cNvPicPr>
            <a:picLocks noChangeAspect="1"/>
          </p:cNvPicPr>
          <p:nvPr/>
        </p:nvPicPr>
        <p:blipFill>
          <a:blip r:embed="rId2"/>
          <a:stretch>
            <a:fillRect/>
          </a:stretch>
        </p:blipFill>
        <p:spPr>
          <a:xfrm>
            <a:off x="3304045" y="1866900"/>
            <a:ext cx="8887955" cy="4991100"/>
          </a:xfrm>
          <a:prstGeom prst="rect">
            <a:avLst/>
          </a:prstGeom>
        </p:spPr>
      </p:pic>
      <p:sp>
        <p:nvSpPr>
          <p:cNvPr id="8" name="Rectangle 7">
            <a:extLst>
              <a:ext uri="{FF2B5EF4-FFF2-40B4-BE49-F238E27FC236}">
                <a16:creationId xmlns:a16="http://schemas.microsoft.com/office/drawing/2014/main" id="{71F4EC20-1A45-E8B3-10C9-398A98AB018F}"/>
              </a:ext>
            </a:extLst>
          </p:cNvPr>
          <p:cNvSpPr/>
          <p:nvPr/>
        </p:nvSpPr>
        <p:spPr>
          <a:xfrm>
            <a:off x="4218658" y="2772687"/>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0EEBD1A-8F7E-F658-0503-659E52AEC829}"/>
              </a:ext>
            </a:extLst>
          </p:cNvPr>
          <p:cNvSpPr/>
          <p:nvPr/>
        </p:nvSpPr>
        <p:spPr>
          <a:xfrm>
            <a:off x="4444595" y="2772688"/>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448670-EA51-2E72-87D1-D6B01D4FEAB1}"/>
              </a:ext>
            </a:extLst>
          </p:cNvPr>
          <p:cNvSpPr/>
          <p:nvPr/>
        </p:nvSpPr>
        <p:spPr>
          <a:xfrm>
            <a:off x="4904460" y="2772687"/>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695385-DA88-1D3F-8E16-762957E301EF}"/>
              </a:ext>
            </a:extLst>
          </p:cNvPr>
          <p:cNvSpPr/>
          <p:nvPr/>
        </p:nvSpPr>
        <p:spPr>
          <a:xfrm>
            <a:off x="10298588" y="2772688"/>
            <a:ext cx="231055" cy="4004187"/>
          </a:xfrm>
          <a:prstGeom prst="rect">
            <a:avLst/>
          </a:prstGeom>
          <a:solidFill>
            <a:srgbClr val="92D050">
              <a:alpha val="20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4DBE6690-88B1-CE0D-CFC9-AD4CB0EC8559}"/>
              </a:ext>
            </a:extLst>
          </p:cNvPr>
          <p:cNvSpPr>
            <a:spLocks noGrp="1"/>
          </p:cNvSpPr>
          <p:nvPr>
            <p:ph idx="1"/>
          </p:nvPr>
        </p:nvSpPr>
        <p:spPr>
          <a:xfrm>
            <a:off x="84872" y="1866900"/>
            <a:ext cx="3055190" cy="4991100"/>
          </a:xfrm>
        </p:spPr>
        <p:txBody>
          <a:bodyPr>
            <a:normAutofit fontScale="92500" lnSpcReduction="20000"/>
          </a:bodyPr>
          <a:lstStyle/>
          <a:p>
            <a:r>
              <a:rPr lang="en-US" dirty="0"/>
              <a:t>Income Levels</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B06010_006E: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$15,000 to $24,999                                                                            </a:t>
            </a:r>
            <a:r>
              <a:rPr lang="en-US" sz="1100" b="0" i="0" dirty="0">
                <a:solidFill>
                  <a:srgbClr val="CCCCCC"/>
                </a:solidFill>
                <a:effectLst/>
                <a:latin typeface="Courier New" panose="02070309020205020404" pitchFamily="49" charset="0"/>
                <a:cs typeface="Courier New" panose="02070309020205020404" pitchFamily="49" charset="0"/>
              </a:rPr>
              <a:t>-0.175441</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B06010_007E: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$25,000 to $34,999                                                                            </a:t>
            </a:r>
            <a:r>
              <a:rPr lang="en-US" sz="1100" b="0" i="0" dirty="0">
                <a:solidFill>
                  <a:srgbClr val="CCCCCC"/>
                </a:solidFill>
                <a:effectLst/>
                <a:latin typeface="Courier New" panose="02070309020205020404" pitchFamily="49" charset="0"/>
                <a:cs typeface="Courier New" panose="02070309020205020404" pitchFamily="49" charset="0"/>
              </a:rPr>
              <a:t>-0.167236</a:t>
            </a:r>
          </a:p>
          <a:p>
            <a:pPr marL="574675" lvl="1" indent="-228600">
              <a:lnSpc>
                <a:spcPct val="120000"/>
              </a:lnSpc>
              <a:buFont typeface="+mj-lt"/>
              <a:buAutoNum type="alphaUcPeriod"/>
            </a:pPr>
            <a:r>
              <a:rPr lang="en-US" sz="1100" b="0" i="1" dirty="0">
                <a:solidFill>
                  <a:srgbClr val="CCCCCC"/>
                </a:solidFill>
                <a:effectLst/>
                <a:latin typeface="Courier New" panose="02070309020205020404" pitchFamily="49" charset="0"/>
                <a:cs typeface="Courier New" panose="02070309020205020404" pitchFamily="49" charset="0"/>
              </a:rPr>
              <a:t>B06010_008E: </a:t>
            </a:r>
            <a:br>
              <a:rPr lang="en-US" sz="1100" b="0" i="1" dirty="0">
                <a:solidFill>
                  <a:srgbClr val="CCCCCC"/>
                </a:solidFill>
                <a:effectLst/>
                <a:latin typeface="Courier New" panose="02070309020205020404" pitchFamily="49" charset="0"/>
                <a:cs typeface="Courier New" panose="02070309020205020404" pitchFamily="49" charset="0"/>
              </a:rPr>
            </a:br>
            <a:r>
              <a:rPr lang="en-US" sz="1100" b="1" i="1" u="sng" dirty="0">
                <a:solidFill>
                  <a:srgbClr val="CCCCCC"/>
                </a:solidFill>
                <a:effectLst/>
                <a:latin typeface="Courier New" panose="02070309020205020404" pitchFamily="49" charset="0"/>
                <a:cs typeface="Courier New" panose="02070309020205020404" pitchFamily="49" charset="0"/>
              </a:rPr>
              <a:t>$35,000 to $49,999                                                                            </a:t>
            </a:r>
            <a:r>
              <a:rPr lang="en-US" sz="1100" b="0" i="1" dirty="0">
                <a:solidFill>
                  <a:srgbClr val="CCCCCC"/>
                </a:solidFill>
                <a:effectLst/>
                <a:latin typeface="Courier New" panose="02070309020205020404" pitchFamily="49" charset="0"/>
                <a:cs typeface="Courier New" panose="02070309020205020404" pitchFamily="49" charset="0"/>
              </a:rPr>
              <a:t>-0.144412</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B06010_005E: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$10,000 to $14,999                                                                            </a:t>
            </a:r>
            <a:r>
              <a:rPr lang="en-US" sz="1100" b="0" i="0" dirty="0">
                <a:solidFill>
                  <a:srgbClr val="CCCCCC"/>
                </a:solidFill>
                <a:effectLst/>
                <a:latin typeface="Courier New" panose="02070309020205020404" pitchFamily="49" charset="0"/>
                <a:cs typeface="Courier New" panose="02070309020205020404" pitchFamily="49" charset="0"/>
              </a:rPr>
              <a:t>-0.128237</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B06010_009E: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$50,000 to $64,999                                                                            </a:t>
            </a:r>
            <a:r>
              <a:rPr lang="en-US" sz="1100" b="0" i="0" dirty="0">
                <a:solidFill>
                  <a:srgbClr val="CCCCCC"/>
                </a:solidFill>
                <a:effectLst/>
                <a:latin typeface="Courier New" panose="02070309020205020404" pitchFamily="49" charset="0"/>
                <a:cs typeface="Courier New" panose="02070309020205020404" pitchFamily="49" charset="0"/>
              </a:rPr>
              <a:t>-0.093677</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B06010_010E: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$65,000 to $74,999                                                                            </a:t>
            </a:r>
            <a:r>
              <a:rPr lang="en-US" sz="1100" b="0" i="0" dirty="0">
                <a:solidFill>
                  <a:srgbClr val="CCCCCC"/>
                </a:solidFill>
                <a:effectLst/>
                <a:latin typeface="Courier New" panose="02070309020205020404" pitchFamily="49" charset="0"/>
                <a:cs typeface="Courier New" panose="02070309020205020404" pitchFamily="49" charset="0"/>
              </a:rPr>
              <a:t>-0.063824</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B06010_004E: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$1 to $9,999 or loss                                                                          </a:t>
            </a:r>
            <a:r>
              <a:rPr lang="en-US" sz="1100" b="0" i="0" dirty="0">
                <a:solidFill>
                  <a:srgbClr val="CCCCCC"/>
                </a:solidFill>
                <a:effectLst/>
                <a:latin typeface="Courier New" panose="02070309020205020404" pitchFamily="49" charset="0"/>
                <a:cs typeface="Courier New" panose="02070309020205020404" pitchFamily="49" charset="0"/>
              </a:rPr>
              <a:t>-0.045621</a:t>
            </a:r>
          </a:p>
          <a:p>
            <a:pPr marL="574675" lvl="1" indent="-228600">
              <a:lnSpc>
                <a:spcPct val="120000"/>
              </a:lnSpc>
              <a:buFont typeface="+mj-lt"/>
              <a:buAutoNum type="alphaUcPeriod"/>
            </a:pPr>
            <a:r>
              <a:rPr lang="en-US" sz="1100" dirty="0">
                <a:solidFill>
                  <a:srgbClr val="CCCCCC"/>
                </a:solidFill>
                <a:effectLst/>
                <a:latin typeface="Courier New" panose="02070309020205020404" pitchFamily="49" charset="0"/>
                <a:cs typeface="Courier New" panose="02070309020205020404" pitchFamily="49" charset="0"/>
              </a:rPr>
              <a:t>B06010_011E: </a:t>
            </a:r>
            <a:br>
              <a:rPr lang="en-US" sz="1100" dirty="0">
                <a:solidFill>
                  <a:srgbClr val="CCCCCC"/>
                </a:solidFill>
                <a:effectLst/>
                <a:latin typeface="Courier New" panose="02070309020205020404" pitchFamily="49" charset="0"/>
                <a:cs typeface="Courier New" panose="02070309020205020404" pitchFamily="49" charset="0"/>
              </a:rPr>
            </a:br>
            <a:r>
              <a:rPr lang="en-US" sz="1100" b="1" u="sng" dirty="0">
                <a:solidFill>
                  <a:srgbClr val="CCCCCC"/>
                </a:solidFill>
                <a:effectLst/>
                <a:latin typeface="Courier New" panose="02070309020205020404" pitchFamily="49" charset="0"/>
                <a:cs typeface="Courier New" panose="02070309020205020404" pitchFamily="49" charset="0"/>
              </a:rPr>
              <a:t>$75,000 or more                                                                                </a:t>
            </a:r>
            <a:r>
              <a:rPr lang="en-US" sz="1100" dirty="0">
                <a:solidFill>
                  <a:srgbClr val="CCCCCC"/>
                </a:solidFill>
                <a:effectLst/>
                <a:latin typeface="Courier New" panose="02070309020205020404" pitchFamily="49" charset="0"/>
                <a:cs typeface="Courier New" panose="02070309020205020404" pitchFamily="49" charset="0"/>
              </a:rPr>
              <a:t>0.047975</a:t>
            </a:r>
          </a:p>
        </p:txBody>
      </p:sp>
      <p:sp>
        <p:nvSpPr>
          <p:cNvPr id="15" name="Rectangle 14">
            <a:extLst>
              <a:ext uri="{FF2B5EF4-FFF2-40B4-BE49-F238E27FC236}">
                <a16:creationId xmlns:a16="http://schemas.microsoft.com/office/drawing/2014/main" id="{8D039E49-A1F0-C04C-21B7-83CF310536B6}"/>
              </a:ext>
            </a:extLst>
          </p:cNvPr>
          <p:cNvSpPr/>
          <p:nvPr/>
        </p:nvSpPr>
        <p:spPr>
          <a:xfrm>
            <a:off x="5620111" y="2772686"/>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3537DB-E63B-03FD-900C-2AE9FF8679E9}"/>
              </a:ext>
            </a:extLst>
          </p:cNvPr>
          <p:cNvSpPr/>
          <p:nvPr/>
        </p:nvSpPr>
        <p:spPr>
          <a:xfrm>
            <a:off x="8653625" y="2772685"/>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0F5537-6C38-C9B1-9BE2-4EA83601B5D8}"/>
              </a:ext>
            </a:extLst>
          </p:cNvPr>
          <p:cNvSpPr/>
          <p:nvPr/>
        </p:nvSpPr>
        <p:spPr>
          <a:xfrm>
            <a:off x="8884680" y="2772686"/>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B66DF83-DDA4-4565-6105-C45FE7C2E776}"/>
              </a:ext>
            </a:extLst>
          </p:cNvPr>
          <p:cNvSpPr/>
          <p:nvPr/>
        </p:nvSpPr>
        <p:spPr>
          <a:xfrm>
            <a:off x="7718769" y="2772686"/>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B0A743E-E1F4-FEB2-8263-71EA333E7FF6}"/>
              </a:ext>
            </a:extLst>
          </p:cNvPr>
          <p:cNvSpPr txBox="1"/>
          <p:nvPr/>
        </p:nvSpPr>
        <p:spPr>
          <a:xfrm>
            <a:off x="9305928" y="2076883"/>
            <a:ext cx="2476500" cy="338554"/>
          </a:xfrm>
          <a:prstGeom prst="rect">
            <a:avLst/>
          </a:prstGeom>
          <a:noFill/>
        </p:spPr>
        <p:txBody>
          <a:bodyPr wrap="square">
            <a:spAutoFit/>
          </a:bodyPr>
          <a:lstStyle/>
          <a:p>
            <a:pPr algn="r"/>
            <a:r>
              <a:rPr lang="en-US" sz="800" b="0" i="0" dirty="0">
                <a:solidFill>
                  <a:schemeClr val="bg1">
                    <a:lumMod val="65000"/>
                    <a:lumOff val="35000"/>
                  </a:schemeClr>
                </a:solidFill>
                <a:effectLst/>
                <a:latin typeface="Courier New" panose="02070309020205020404" pitchFamily="49" charset="0"/>
                <a:cs typeface="Courier New" panose="02070309020205020404" pitchFamily="49" charset="0"/>
              </a:rPr>
              <a:t>Correlation Between B06010_011E &amp; S1501_C01_013E = 0.882824</a:t>
            </a:r>
            <a:endParaRPr lang="en-US" sz="800" dirty="0">
              <a:solidFill>
                <a:schemeClr val="bg1">
                  <a:lumMod val="65000"/>
                  <a:lumOff val="35000"/>
                </a:schemeClr>
              </a:solidFill>
              <a:latin typeface="Courier New" panose="02070309020205020404" pitchFamily="49" charset="0"/>
              <a:cs typeface="Courier New" panose="02070309020205020404" pitchFamily="49" charset="0"/>
            </a:endParaRPr>
          </a:p>
        </p:txBody>
      </p:sp>
      <p:sp>
        <p:nvSpPr>
          <p:cNvPr id="11" name="Right Bracket 10">
            <a:extLst>
              <a:ext uri="{FF2B5EF4-FFF2-40B4-BE49-F238E27FC236}">
                <a16:creationId xmlns:a16="http://schemas.microsoft.com/office/drawing/2014/main" id="{04DAFF68-51C0-70B1-23FE-12DBD6509B29}"/>
              </a:ext>
            </a:extLst>
          </p:cNvPr>
          <p:cNvSpPr/>
          <p:nvPr/>
        </p:nvSpPr>
        <p:spPr>
          <a:xfrm rot="16200000">
            <a:off x="10929081" y="1895366"/>
            <a:ext cx="338382" cy="1368312"/>
          </a:xfrm>
          <a:prstGeom prst="rightBracket">
            <a:avLst>
              <a:gd name="adj" fmla="val 50556"/>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19159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753B-E03D-46E4-0B7D-DC4D876F6E4E}"/>
              </a:ext>
            </a:extLst>
          </p:cNvPr>
          <p:cNvSpPr>
            <a:spLocks noGrp="1"/>
          </p:cNvSpPr>
          <p:nvPr>
            <p:ph type="title"/>
          </p:nvPr>
        </p:nvSpPr>
        <p:spPr>
          <a:xfrm>
            <a:off x="0" y="609600"/>
            <a:ext cx="12191999" cy="1257300"/>
          </a:xfrm>
        </p:spPr>
        <p:txBody>
          <a:bodyPr>
            <a:normAutofit/>
          </a:bodyPr>
          <a:lstStyle/>
          <a:p>
            <a:r>
              <a:rPr lang="en-US" sz="4000" dirty="0"/>
              <a:t>Q2: Does the Census Data suggest that there are additional variables that Whole Foods uses to select store locations?</a:t>
            </a:r>
          </a:p>
        </p:txBody>
      </p:sp>
      <p:pic>
        <p:nvPicPr>
          <p:cNvPr id="7" name="Picture 6">
            <a:extLst>
              <a:ext uri="{FF2B5EF4-FFF2-40B4-BE49-F238E27FC236}">
                <a16:creationId xmlns:a16="http://schemas.microsoft.com/office/drawing/2014/main" id="{C73A0ABD-F965-2DA6-EB56-8AD232E4FCE5}"/>
              </a:ext>
            </a:extLst>
          </p:cNvPr>
          <p:cNvPicPr>
            <a:picLocks noChangeAspect="1"/>
          </p:cNvPicPr>
          <p:nvPr/>
        </p:nvPicPr>
        <p:blipFill>
          <a:blip r:embed="rId3"/>
          <a:stretch>
            <a:fillRect/>
          </a:stretch>
        </p:blipFill>
        <p:spPr>
          <a:xfrm>
            <a:off x="3304045" y="1866900"/>
            <a:ext cx="8887955" cy="4991100"/>
          </a:xfrm>
          <a:prstGeom prst="rect">
            <a:avLst/>
          </a:prstGeom>
        </p:spPr>
      </p:pic>
      <p:sp>
        <p:nvSpPr>
          <p:cNvPr id="12" name="Rectangle 11">
            <a:extLst>
              <a:ext uri="{FF2B5EF4-FFF2-40B4-BE49-F238E27FC236}">
                <a16:creationId xmlns:a16="http://schemas.microsoft.com/office/drawing/2014/main" id="{3B695385-DA88-1D3F-8E16-762957E301EF}"/>
              </a:ext>
            </a:extLst>
          </p:cNvPr>
          <p:cNvSpPr/>
          <p:nvPr/>
        </p:nvSpPr>
        <p:spPr>
          <a:xfrm>
            <a:off x="11002784" y="2772684"/>
            <a:ext cx="231055" cy="4004187"/>
          </a:xfrm>
          <a:prstGeom prst="rect">
            <a:avLst/>
          </a:prstGeom>
          <a:solidFill>
            <a:srgbClr val="92D050">
              <a:alpha val="20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4DBE6690-88B1-CE0D-CFC9-AD4CB0EC8559}"/>
              </a:ext>
            </a:extLst>
          </p:cNvPr>
          <p:cNvSpPr>
            <a:spLocks noGrp="1"/>
          </p:cNvSpPr>
          <p:nvPr>
            <p:ph idx="1"/>
          </p:nvPr>
        </p:nvSpPr>
        <p:spPr>
          <a:xfrm>
            <a:off x="8551" y="1866900"/>
            <a:ext cx="3157231" cy="4991100"/>
          </a:xfrm>
        </p:spPr>
        <p:txBody>
          <a:bodyPr>
            <a:normAutofit/>
          </a:bodyPr>
          <a:lstStyle/>
          <a:p>
            <a:r>
              <a:rPr lang="en-US" dirty="0"/>
              <a:t>Families &amp; Children</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B11005_012E: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Family households without people under 18 years                                               </a:t>
            </a:r>
            <a:r>
              <a:rPr lang="en-US" sz="1100" b="0" i="0" dirty="0">
                <a:solidFill>
                  <a:srgbClr val="CCCCCC"/>
                </a:solidFill>
                <a:effectLst/>
                <a:latin typeface="Courier New" panose="02070309020205020404" pitchFamily="49" charset="0"/>
                <a:cs typeface="Courier New" panose="02070309020205020404" pitchFamily="49" charset="0"/>
              </a:rPr>
              <a:t>-0.230345</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B11005_002E: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Households with one or more people under 18 years                                             </a:t>
            </a:r>
            <a:r>
              <a:rPr lang="en-US" sz="1100" b="0" i="0" dirty="0">
                <a:solidFill>
                  <a:srgbClr val="CCCCCC"/>
                </a:solidFill>
                <a:effectLst/>
                <a:latin typeface="Courier New" panose="02070309020205020404" pitchFamily="49" charset="0"/>
                <a:cs typeface="Courier New" panose="02070309020205020404" pitchFamily="49" charset="0"/>
              </a:rPr>
              <a:t>-0.096249</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B11005_001E: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Total Households                                                                              </a:t>
            </a:r>
            <a:r>
              <a:rPr lang="en-US" sz="1100" b="0" i="0" dirty="0">
                <a:solidFill>
                  <a:srgbClr val="CCCCCC"/>
                </a:solidFill>
                <a:effectLst/>
                <a:latin typeface="Courier New" panose="02070309020205020404" pitchFamily="49" charset="0"/>
                <a:cs typeface="Courier New" panose="02070309020205020404" pitchFamily="49" charset="0"/>
              </a:rPr>
              <a:t>-0.064691</a:t>
            </a:r>
          </a:p>
          <a:p>
            <a:pPr marL="574675" lvl="1" indent="-228600">
              <a:lnSpc>
                <a:spcPct val="12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B11005_017E: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1" i="0" u="sng" dirty="0">
                <a:solidFill>
                  <a:srgbClr val="CCCCCC"/>
                </a:solidFill>
                <a:effectLst/>
                <a:latin typeface="Courier New" panose="02070309020205020404" pitchFamily="49" charset="0"/>
                <a:cs typeface="Courier New" panose="02070309020205020404" pitchFamily="49" charset="0"/>
              </a:rPr>
              <a:t>Nonfamily households without people under 18 years                                             </a:t>
            </a:r>
            <a:r>
              <a:rPr lang="en-US" sz="1100" b="0" i="0" dirty="0">
                <a:solidFill>
                  <a:srgbClr val="CCCCCC"/>
                </a:solidFill>
                <a:effectLst/>
                <a:latin typeface="Courier New" panose="02070309020205020404" pitchFamily="49" charset="0"/>
                <a:cs typeface="Courier New" panose="02070309020205020404" pitchFamily="49" charset="0"/>
              </a:rPr>
              <a:t>0.148082</a:t>
            </a:r>
          </a:p>
        </p:txBody>
      </p:sp>
      <p:sp>
        <p:nvSpPr>
          <p:cNvPr id="16" name="Rectangle 15">
            <a:extLst>
              <a:ext uri="{FF2B5EF4-FFF2-40B4-BE49-F238E27FC236}">
                <a16:creationId xmlns:a16="http://schemas.microsoft.com/office/drawing/2014/main" id="{043537DB-E63B-03FD-900C-2AE9FF8679E9}"/>
              </a:ext>
            </a:extLst>
          </p:cNvPr>
          <p:cNvSpPr/>
          <p:nvPr/>
        </p:nvSpPr>
        <p:spPr>
          <a:xfrm>
            <a:off x="7486851" y="2772683"/>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0F5537-6C38-C9B1-9BE2-4EA83601B5D8}"/>
              </a:ext>
            </a:extLst>
          </p:cNvPr>
          <p:cNvSpPr/>
          <p:nvPr/>
        </p:nvSpPr>
        <p:spPr>
          <a:xfrm>
            <a:off x="8422570" y="2772683"/>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B66DF83-DDA4-4565-6105-C45FE7C2E776}"/>
              </a:ext>
            </a:extLst>
          </p:cNvPr>
          <p:cNvSpPr/>
          <p:nvPr/>
        </p:nvSpPr>
        <p:spPr>
          <a:xfrm>
            <a:off x="3745393" y="2772684"/>
            <a:ext cx="231055" cy="4004187"/>
          </a:xfrm>
          <a:prstGeom prst="rect">
            <a:avLst/>
          </a:prstGeom>
          <a:solidFill>
            <a:srgbClr val="C00000">
              <a:alpha val="2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50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F27F1-74D6-05C9-A404-158E18618990}"/>
              </a:ext>
            </a:extLst>
          </p:cNvPr>
          <p:cNvSpPr>
            <a:spLocks noGrp="1"/>
          </p:cNvSpPr>
          <p:nvPr>
            <p:ph type="title"/>
          </p:nvPr>
        </p:nvSpPr>
        <p:spPr/>
        <p:txBody>
          <a:bodyPr/>
          <a:lstStyle/>
          <a:p>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Further Analysis</a:t>
            </a:r>
            <a:endParaRPr lang="en-US" dirty="0"/>
          </a:p>
        </p:txBody>
      </p:sp>
      <p:sp>
        <p:nvSpPr>
          <p:cNvPr id="3" name="Content Placeholder 2">
            <a:extLst>
              <a:ext uri="{FF2B5EF4-FFF2-40B4-BE49-F238E27FC236}">
                <a16:creationId xmlns:a16="http://schemas.microsoft.com/office/drawing/2014/main" id="{47B7BC57-0131-BEF2-1AC4-9F9FBFF4A048}"/>
              </a:ext>
            </a:extLst>
          </p:cNvPr>
          <p:cNvSpPr>
            <a:spLocks noGrp="1"/>
          </p:cNvSpPr>
          <p:nvPr>
            <p:ph idx="1"/>
          </p:nvPr>
        </p:nvSpPr>
        <p:spPr/>
        <p:txBody>
          <a:bodyPr vert="horz" lIns="91440" tIns="45720" rIns="91440" bIns="45720" rtlCol="0" anchor="t">
            <a:noAutofit/>
          </a:bodyPr>
          <a:lstStyle/>
          <a:p>
            <a:pPr indent="-305435"/>
            <a: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rPr>
              <a:t>Quantify/Analyze Building Square Footage Data</a:t>
            </a:r>
            <a:b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rPr>
            </a:br>
            <a: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Quantify/Analyze Stand Alone Complexes</a:t>
            </a:r>
            <a:b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rPr>
            </a:br>
            <a: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rPr>
              <a:t>Quantify /Analyze Impervious Surface/Parking Data</a:t>
            </a:r>
            <a:b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rPr>
            </a:br>
            <a: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Quantify/Analyze Roadway Access and Lighting</a:t>
            </a:r>
            <a:b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rPr>
            </a:br>
            <a: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Quantify/Analyze Street Visibility/Viewshed</a:t>
            </a:r>
            <a:b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br>
            <a: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Quantify/Analyze Traffic Data</a:t>
            </a:r>
            <a:b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br>
            <a: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Quantify/Analyze Other Relevant Demographic Data </a:t>
            </a:r>
            <a:b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br>
            <a: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Quantify/Analyze Census tract clusters with more than 500 people with graduate degrees and fewer than 1000 people with only high school diplomas for the State of Ohio </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84568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8404-768E-549B-2C82-B53C690ABA65}"/>
              </a:ext>
            </a:extLst>
          </p:cNvPr>
          <p:cNvSpPr>
            <a:spLocks noGrp="1"/>
          </p:cNvSpPr>
          <p:nvPr>
            <p:ph type="title"/>
          </p:nvPr>
        </p:nvSpPr>
        <p:spPr/>
        <p:txBody>
          <a:bodyPr/>
          <a:lstStyle/>
          <a:p>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Discussion</a:t>
            </a:r>
            <a:endParaRPr lang="en-US" dirty="0"/>
          </a:p>
        </p:txBody>
      </p:sp>
      <p:pic>
        <p:nvPicPr>
          <p:cNvPr id="8" name="Picture 7" descr="A green circle with black text&#10;&#10;Description automatically generated">
            <a:extLst>
              <a:ext uri="{FF2B5EF4-FFF2-40B4-BE49-F238E27FC236}">
                <a16:creationId xmlns:a16="http://schemas.microsoft.com/office/drawing/2014/main" id="{FEED6A2F-99AE-7DEC-8AD1-4595639FCD7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196305" y="1876545"/>
            <a:ext cx="3799391" cy="3799391"/>
          </a:xfrm>
          <a:prstGeom prst="rect">
            <a:avLst/>
          </a:prstGeom>
        </p:spPr>
      </p:pic>
      <p:sp>
        <p:nvSpPr>
          <p:cNvPr id="9" name="TextBox 8">
            <a:extLst>
              <a:ext uri="{FF2B5EF4-FFF2-40B4-BE49-F238E27FC236}">
                <a16:creationId xmlns:a16="http://schemas.microsoft.com/office/drawing/2014/main" id="{3861B1EE-46C2-DC39-27C0-1AF74428A6AD}"/>
              </a:ext>
            </a:extLst>
          </p:cNvPr>
          <p:cNvSpPr txBox="1"/>
          <p:nvPr/>
        </p:nvSpPr>
        <p:spPr>
          <a:xfrm>
            <a:off x="4177014" y="5984593"/>
            <a:ext cx="3799391" cy="143881"/>
          </a:xfrm>
          <a:prstGeom prst="rect">
            <a:avLst/>
          </a:prstGeom>
        </p:spPr>
        <p:txBody>
          <a:bodyPr>
            <a:normAutofit fontScale="25000" lnSpcReduction="20000"/>
          </a:bodyPr>
          <a:lstStyle/>
          <a:p>
            <a:r>
              <a:rPr lang="en-US"/>
              <a:t>ThePhoto by PhotoAuthor is licensed under CCYYSA.</a:t>
            </a:r>
          </a:p>
        </p:txBody>
      </p:sp>
    </p:spTree>
    <p:extLst>
      <p:ext uri="{BB962C8B-B14F-4D97-AF65-F5344CB8AC3E}">
        <p14:creationId xmlns:p14="http://schemas.microsoft.com/office/powerpoint/2010/main" val="314431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Research Questions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t>Does the Census Data confirm the published site selection methodology?</a:t>
            </a:r>
          </a:p>
          <a:p>
            <a:r>
              <a:rPr lang="en-US" sz="2400" dirty="0"/>
              <a:t>Does the Census Data suggest that there are additional variables that Whole Foods uses to select store locations?</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6096000" y="5"/>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28293" y="932793"/>
            <a:ext cx="4538124" cy="970450"/>
          </a:xfrm>
        </p:spPr>
        <p:txBody>
          <a:bodyPr anchor="b">
            <a:normAutofit/>
          </a:bodyPr>
          <a:lstStyle/>
          <a:p>
            <a:pPr algn="l"/>
            <a:r>
              <a:rPr lang="en-US" sz="4000" dirty="0"/>
              <a:t>General Approach</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28293" y="2055642"/>
            <a:ext cx="4403596" cy="4058751"/>
          </a:xfrm>
        </p:spPr>
        <p:txBody>
          <a:bodyPr anchor="t">
            <a:normAutofit lnSpcReduction="10000"/>
          </a:bodyPr>
          <a:lstStyle/>
          <a:p>
            <a:r>
              <a:rPr lang="en-US" sz="2400" dirty="0"/>
              <a:t>Utilize the store location coordinates for Whole Foods stores in Ohio to identify census tracts within a 20-minute drive</a:t>
            </a:r>
          </a:p>
          <a:p>
            <a:r>
              <a:rPr lang="en-US" sz="2400" dirty="0"/>
              <a:t>Build a data set of demographics for all Ohio census tracts</a:t>
            </a:r>
          </a:p>
          <a:p>
            <a:r>
              <a:rPr lang="en-US" sz="2400" dirty="0"/>
              <a:t>Explore the correlation between demographics and site selection</a:t>
            </a:r>
          </a:p>
        </p:txBody>
      </p:sp>
    </p:spTree>
    <p:extLst>
      <p:ext uri="{BB962C8B-B14F-4D97-AF65-F5344CB8AC3E}">
        <p14:creationId xmlns:p14="http://schemas.microsoft.com/office/powerpoint/2010/main" val="63154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753B-E03D-46E4-0B7D-DC4D876F6E4E}"/>
              </a:ext>
            </a:extLst>
          </p:cNvPr>
          <p:cNvSpPr>
            <a:spLocks noGrp="1"/>
          </p:cNvSpPr>
          <p:nvPr>
            <p:ph type="title"/>
          </p:nvPr>
        </p:nvSpPr>
        <p:spPr/>
        <p:txBody>
          <a:bodyPr/>
          <a:lstStyle/>
          <a:p>
            <a:r>
              <a:rPr lang="en-US" dirty="0"/>
              <a:t>Whole Foods</a:t>
            </a:r>
          </a:p>
        </p:txBody>
      </p:sp>
      <p:sp>
        <p:nvSpPr>
          <p:cNvPr id="3" name="Content Placeholder 2">
            <a:extLst>
              <a:ext uri="{FF2B5EF4-FFF2-40B4-BE49-F238E27FC236}">
                <a16:creationId xmlns:a16="http://schemas.microsoft.com/office/drawing/2014/main" id="{1B15E622-1B45-AEAE-E3A6-28642D770777}"/>
              </a:ext>
            </a:extLst>
          </p:cNvPr>
          <p:cNvSpPr>
            <a:spLocks noGrp="1"/>
          </p:cNvSpPr>
          <p:nvPr>
            <p:ph idx="1"/>
          </p:nvPr>
        </p:nvSpPr>
        <p:spPr>
          <a:xfrm>
            <a:off x="8022" y="1709827"/>
            <a:ext cx="12179686" cy="4843373"/>
          </a:xfrm>
        </p:spPr>
        <p:txBody>
          <a:bodyPr>
            <a:normAutofit lnSpcReduction="10000"/>
          </a:bodyPr>
          <a:lstStyle/>
          <a:p>
            <a:pPr indent="-305435"/>
            <a:r>
              <a:rPr lang="en-US" dirty="0"/>
              <a:t>Whole Foods has published site selection guidelines for commercial property owners, as follows:</a:t>
            </a:r>
            <a:endParaRPr lang="en-US"/>
          </a:p>
          <a:p>
            <a:pPr marL="906780" lvl="1" indent="-457200">
              <a:buFont typeface="+mj-lt"/>
              <a:buAutoNum type="arabicPeriod"/>
            </a:pPr>
            <a:r>
              <a:rPr lang="en-US" sz="1900" b="1" u="sng" dirty="0">
                <a:latin typeface="Courier New" panose="02070309020205020404" pitchFamily="49" charset="0"/>
                <a:cs typeface="Courier New" panose="02070309020205020404" pitchFamily="49" charset="0"/>
              </a:rPr>
              <a:t>Typically, 200,000 people or more in a 20-minute drive time</a:t>
            </a:r>
            <a:endParaRPr lang="en-US" sz="1900" b="1" u="sng" dirty="0">
              <a:ln>
                <a:solidFill>
                  <a:prstClr val="black">
                    <a:lumMod val="75000"/>
                    <a:lumOff val="25000"/>
                    <a:alpha val="10000"/>
                  </a:prstClr>
                </a:solidFill>
              </a:ln>
              <a:effectLst>
                <a:outerShdw blurRad="9525" dist="25400" dir="14640000" algn="tl" rotWithShape="0">
                  <a:prstClr val="black">
                    <a:alpha val="30000"/>
                  </a:prstClr>
                </a:outerShdw>
              </a:effectLst>
              <a:latin typeface="Courier New" panose="02070309020205020404" pitchFamily="49" charset="0"/>
              <a:cs typeface="Courier New" panose="02070309020205020404" pitchFamily="49" charset="0"/>
            </a:endParaRPr>
          </a:p>
          <a:p>
            <a:pPr marL="906780" lvl="1" indent="-457200">
              <a:buFont typeface="+mj-lt"/>
              <a:buAutoNum type="arabicPeriod"/>
            </a:pPr>
            <a:r>
              <a:rPr lang="en-US" sz="1900" dirty="0">
                <a:latin typeface="Courier New" panose="02070309020205020404" pitchFamily="49" charset="0"/>
                <a:cs typeface="Courier New" panose="02070309020205020404" pitchFamily="49" charset="0"/>
              </a:rPr>
              <a:t>25,000-50,000 Square Feet</a:t>
            </a:r>
            <a:endParaRPr lang="en-US" sz="1900" dirty="0">
              <a:ln>
                <a:solidFill>
                  <a:prstClr val="black">
                    <a:lumMod val="75000"/>
                    <a:lumOff val="25000"/>
                    <a:alpha val="10000"/>
                  </a:prstClr>
                </a:solidFill>
              </a:ln>
              <a:effectLst>
                <a:outerShdw blurRad="9525" dist="25400" dir="14640000" algn="tl" rotWithShape="0">
                  <a:prstClr val="black">
                    <a:alpha val="30000"/>
                  </a:prstClr>
                </a:outerShdw>
              </a:effectLst>
              <a:latin typeface="Courier New" panose="02070309020205020404" pitchFamily="49" charset="0"/>
              <a:cs typeface="Courier New" panose="02070309020205020404" pitchFamily="49" charset="0"/>
            </a:endParaRPr>
          </a:p>
          <a:p>
            <a:pPr marL="906780" lvl="1" indent="-457200">
              <a:buFont typeface="+mj-lt"/>
              <a:buAutoNum type="arabicPeriod"/>
            </a:pPr>
            <a:r>
              <a:rPr lang="en-US" sz="1900" b="1" u="sng" dirty="0">
                <a:latin typeface="Courier New" panose="02070309020205020404" pitchFamily="49" charset="0"/>
                <a:cs typeface="Courier New" panose="02070309020205020404" pitchFamily="49" charset="0"/>
              </a:rPr>
              <a:t>Large number of college-educated residents</a:t>
            </a:r>
            <a:endParaRPr lang="en-US" sz="1900" b="1" u="sng" dirty="0">
              <a:ln>
                <a:solidFill>
                  <a:prstClr val="black">
                    <a:lumMod val="75000"/>
                    <a:lumOff val="25000"/>
                    <a:alpha val="10000"/>
                  </a:prstClr>
                </a:solidFill>
              </a:ln>
              <a:effectLst>
                <a:outerShdw blurRad="9525" dist="25400" dir="14640000" algn="tl" rotWithShape="0">
                  <a:prstClr val="black">
                    <a:alpha val="30000"/>
                  </a:prstClr>
                </a:outerShdw>
              </a:effectLst>
              <a:latin typeface="Courier New" panose="02070309020205020404" pitchFamily="49" charset="0"/>
              <a:cs typeface="Courier New" panose="02070309020205020404" pitchFamily="49" charset="0"/>
            </a:endParaRPr>
          </a:p>
          <a:p>
            <a:pPr marL="906780" lvl="1" indent="-457200">
              <a:buFont typeface="+mj-lt"/>
              <a:buAutoNum type="arabicPeriod"/>
            </a:pPr>
            <a:r>
              <a:rPr lang="en-US" sz="1900" dirty="0">
                <a:latin typeface="Courier New" panose="02070309020205020404" pitchFamily="49" charset="0"/>
                <a:cs typeface="Courier New" panose="02070309020205020404" pitchFamily="49" charset="0"/>
              </a:rPr>
              <a:t>Abundant parking available for our exclusive use</a:t>
            </a:r>
            <a:endParaRPr lang="en-US" sz="1900" dirty="0">
              <a:ln>
                <a:solidFill>
                  <a:prstClr val="black">
                    <a:lumMod val="75000"/>
                    <a:lumOff val="25000"/>
                    <a:alpha val="10000"/>
                  </a:prstClr>
                </a:solidFill>
              </a:ln>
              <a:effectLst>
                <a:outerShdw blurRad="9525" dist="25400" dir="14640000" algn="tl" rotWithShape="0">
                  <a:prstClr val="black">
                    <a:alpha val="30000"/>
                  </a:prstClr>
                </a:outerShdw>
              </a:effectLst>
              <a:latin typeface="Courier New" panose="02070309020205020404" pitchFamily="49" charset="0"/>
              <a:cs typeface="Courier New" panose="02070309020205020404" pitchFamily="49" charset="0"/>
            </a:endParaRPr>
          </a:p>
          <a:p>
            <a:pPr marL="906780" lvl="1" indent="-457200">
              <a:buFont typeface="+mj-lt"/>
              <a:buAutoNum type="arabicPeriod"/>
            </a:pPr>
            <a:r>
              <a:rPr lang="en-US" sz="1900" dirty="0">
                <a:latin typeface="Courier New" panose="02070309020205020404" pitchFamily="49" charset="0"/>
                <a:cs typeface="Courier New" panose="02070309020205020404" pitchFamily="49" charset="0"/>
              </a:rPr>
              <a:t>Stand alone preferred, would consider complementary</a:t>
            </a:r>
            <a:endParaRPr lang="en-US" sz="1900" dirty="0">
              <a:ln>
                <a:solidFill>
                  <a:prstClr val="black">
                    <a:lumMod val="75000"/>
                    <a:lumOff val="25000"/>
                    <a:alpha val="10000"/>
                  </a:prstClr>
                </a:solidFill>
              </a:ln>
              <a:effectLst>
                <a:outerShdw blurRad="9525" dist="25400" dir="14640000" algn="tl" rotWithShape="0">
                  <a:prstClr val="black">
                    <a:alpha val="30000"/>
                  </a:prstClr>
                </a:outerShdw>
              </a:effectLst>
              <a:latin typeface="Courier New" panose="02070309020205020404" pitchFamily="49" charset="0"/>
              <a:cs typeface="Courier New" panose="02070309020205020404" pitchFamily="49" charset="0"/>
            </a:endParaRPr>
          </a:p>
          <a:p>
            <a:pPr marL="906780" lvl="1" indent="-457200">
              <a:buFont typeface="+mj-lt"/>
              <a:buAutoNum type="arabicPeriod"/>
            </a:pPr>
            <a:r>
              <a:rPr lang="en-US" sz="1900" dirty="0">
                <a:latin typeface="Courier New" panose="02070309020205020404" pitchFamily="49" charset="0"/>
                <a:cs typeface="Courier New" panose="02070309020205020404" pitchFamily="49" charset="0"/>
              </a:rPr>
              <a:t>Easy access from roadways, lighted intersection</a:t>
            </a:r>
            <a:endParaRPr lang="en-US" sz="1900" dirty="0">
              <a:ln>
                <a:solidFill>
                  <a:prstClr val="black">
                    <a:lumMod val="75000"/>
                    <a:lumOff val="25000"/>
                    <a:alpha val="10000"/>
                  </a:prstClr>
                </a:solidFill>
              </a:ln>
              <a:effectLst>
                <a:outerShdw blurRad="9525" dist="25400" dir="14640000" algn="tl" rotWithShape="0">
                  <a:prstClr val="black">
                    <a:alpha val="30000"/>
                  </a:prstClr>
                </a:outerShdw>
              </a:effectLst>
              <a:latin typeface="Courier New" panose="02070309020205020404" pitchFamily="49" charset="0"/>
              <a:cs typeface="Courier New" panose="02070309020205020404" pitchFamily="49" charset="0"/>
            </a:endParaRPr>
          </a:p>
          <a:p>
            <a:pPr marL="906780" lvl="1" indent="-457200">
              <a:buFont typeface="+mj-lt"/>
              <a:buAutoNum type="arabicPeriod"/>
            </a:pPr>
            <a:r>
              <a:rPr lang="en-US" sz="1900" dirty="0">
                <a:latin typeface="Courier New" panose="02070309020205020404" pitchFamily="49" charset="0"/>
                <a:cs typeface="Courier New" panose="02070309020205020404" pitchFamily="49" charset="0"/>
              </a:rPr>
              <a:t>Excellent visibility, directly off of the street</a:t>
            </a:r>
            <a:endParaRPr lang="en-US" sz="1900" dirty="0">
              <a:ln>
                <a:solidFill>
                  <a:prstClr val="black">
                    <a:lumMod val="75000"/>
                    <a:lumOff val="25000"/>
                    <a:alpha val="10000"/>
                  </a:prstClr>
                </a:solidFill>
              </a:ln>
              <a:effectLst>
                <a:outerShdw blurRad="9525" dist="25400" dir="14640000" algn="tl" rotWithShape="0">
                  <a:prstClr val="black">
                    <a:alpha val="30000"/>
                  </a:prstClr>
                </a:outerShdw>
              </a:effectLst>
              <a:latin typeface="Courier New" panose="02070309020205020404" pitchFamily="49" charset="0"/>
              <a:cs typeface="Courier New" panose="02070309020205020404" pitchFamily="49" charset="0"/>
            </a:endParaRPr>
          </a:p>
          <a:p>
            <a:pPr marL="906780" lvl="1" indent="-457200">
              <a:buFont typeface="+mj-lt"/>
              <a:buAutoNum type="arabicPeriod"/>
            </a:pPr>
            <a:r>
              <a:rPr lang="en-US" sz="1900" dirty="0">
                <a:latin typeface="Courier New" panose="02070309020205020404" pitchFamily="49" charset="0"/>
                <a:cs typeface="Courier New" panose="02070309020205020404" pitchFamily="49" charset="0"/>
              </a:rPr>
              <a:t>Must be located in a high traffic area (foot and/or vehicle)</a:t>
            </a:r>
            <a:endParaRPr lang="en-US" sz="1900" dirty="0">
              <a:ln>
                <a:solidFill>
                  <a:prstClr val="black">
                    <a:lumMod val="75000"/>
                    <a:lumOff val="25000"/>
                    <a:alpha val="10000"/>
                  </a:prstClr>
                </a:solidFill>
              </a:ln>
              <a:effectLst>
                <a:outerShdw blurRad="9525" dist="25400" dir="14640000" algn="tl" rotWithShape="0">
                  <a:prstClr val="black">
                    <a:alpha val="30000"/>
                  </a:prstClr>
                </a:outerShdw>
              </a:effectLst>
              <a:latin typeface="Courier New" panose="02070309020205020404" pitchFamily="49" charset="0"/>
              <a:cs typeface="Courier New" panose="02070309020205020404" pitchFamily="49" charset="0"/>
            </a:endParaRP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6830" indent="0">
              <a:buNone/>
            </a:pPr>
            <a:r>
              <a:rPr lang="en-US" sz="1500" dirty="0"/>
              <a:t>	</a:t>
            </a:r>
            <a:r>
              <a:rPr lang="en-US" sz="1600" dirty="0">
                <a:solidFill>
                  <a:srgbClr val="D9C0A7"/>
                </a:solidFill>
                <a:latin typeface="Helvetica"/>
                <a:cs typeface="Helvetica"/>
              </a:rPr>
              <a:t>Source: </a:t>
            </a:r>
            <a:r>
              <a:rPr lang="en-US" sz="1600" dirty="0">
                <a:solidFill>
                  <a:schemeClr val="accent6">
                    <a:lumMod val="76000"/>
                  </a:schemeClr>
                </a:solidFill>
                <a:latin typeface="Helvetica"/>
                <a:cs typeface="Helvetica"/>
                <a:hlinkClick r:id="rId2">
                  <a:extLst>
                    <a:ext uri="{A12FA001-AC4F-418D-AE19-62706E023703}">
                      <ahyp:hlinkClr xmlns:ahyp="http://schemas.microsoft.com/office/drawing/2018/hyperlinkcolor" val="tx"/>
                    </a:ext>
                  </a:extLst>
                </a:hlinkClick>
              </a:rPr>
              <a:t>Whole Foods Market - Real Estate</a:t>
            </a:r>
            <a:endParaRPr lang="en-US" sz="1600">
              <a:ln>
                <a:solidFill>
                  <a:prstClr val="black">
                    <a:lumMod val="75000"/>
                    <a:lumOff val="25000"/>
                    <a:alpha val="10000"/>
                  </a:prstClr>
                </a:solidFill>
              </a:ln>
              <a:solidFill>
                <a:schemeClr val="accent6">
                  <a:lumMod val="76000"/>
                </a:schemeClr>
              </a:solidFill>
              <a:effectLst/>
              <a:hlinkClick r:id="rId2">
                <a:extLst>
                  <a:ext uri="{A12FA001-AC4F-418D-AE19-62706E023703}">
                    <ahyp:hlinkClr xmlns:ahyp="http://schemas.microsoft.com/office/drawing/2018/hyperlinkcolor" val="tx"/>
                  </a:ext>
                </a:extLst>
              </a:hlinkClick>
            </a:endParaRPr>
          </a:p>
          <a:p>
            <a:pPr marL="36830" indent="0">
              <a:buNone/>
            </a:pP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1026" name="Picture 2">
            <a:extLst>
              <a:ext uri="{FF2B5EF4-FFF2-40B4-BE49-F238E27FC236}">
                <a16:creationId xmlns:a16="http://schemas.microsoft.com/office/drawing/2014/main" id="{48887BFB-4CE3-9182-702B-3575EC2315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3049" y="4803788"/>
            <a:ext cx="4021627" cy="2619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71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753B-E03D-46E4-0B7D-DC4D876F6E4E}"/>
              </a:ext>
            </a:extLst>
          </p:cNvPr>
          <p:cNvSpPr>
            <a:spLocks noGrp="1"/>
          </p:cNvSpPr>
          <p:nvPr>
            <p:ph type="title"/>
          </p:nvPr>
        </p:nvSpPr>
        <p:spPr/>
        <p:txBody>
          <a:bodyPr/>
          <a:lstStyle/>
          <a:p>
            <a:r>
              <a:rPr lang="en-US" dirty="0"/>
              <a:t>Census Tract Demographics</a:t>
            </a:r>
          </a:p>
        </p:txBody>
      </p:sp>
      <p:sp>
        <p:nvSpPr>
          <p:cNvPr id="3" name="Content Placeholder 2">
            <a:extLst>
              <a:ext uri="{FF2B5EF4-FFF2-40B4-BE49-F238E27FC236}">
                <a16:creationId xmlns:a16="http://schemas.microsoft.com/office/drawing/2014/main" id="{1B15E622-1B45-AEAE-E3A6-28642D770777}"/>
              </a:ext>
            </a:extLst>
          </p:cNvPr>
          <p:cNvSpPr>
            <a:spLocks noGrp="1"/>
          </p:cNvSpPr>
          <p:nvPr>
            <p:ph idx="1"/>
          </p:nvPr>
        </p:nvSpPr>
        <p:spPr/>
        <p:txBody>
          <a:bodyPr/>
          <a:lstStyle/>
          <a:p>
            <a:pPr indent="-305435"/>
            <a:r>
              <a:rPr lang="en-US" dirty="0"/>
              <a:t>Census data for Ohio was gathered from the American Community Survey (ACS - 2020) at the tract level to identify population, educational attainment, income levels and household status (presence of families &amp; children)</a:t>
            </a:r>
            <a:endParaRPr lang="en-US"/>
          </a:p>
          <a:p>
            <a:pPr indent="-305435"/>
            <a:r>
              <a:rPr lang="en-US" dirty="0"/>
              <a:t>Educational attainment is available as an experimental ACS table S1501 </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dirty="0"/>
              <a:t>Population, income, and household status are on the ACS 5-year Detailed Tables </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dirty="0"/>
              <a:t>The data was merged at the tract level and further joined with an indicator of the presence of a Whole Foods within a 20-minute drive</a:t>
            </a: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04690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753B-E03D-46E4-0B7D-DC4D876F6E4E}"/>
              </a:ext>
            </a:extLst>
          </p:cNvPr>
          <p:cNvSpPr>
            <a:spLocks noGrp="1"/>
          </p:cNvSpPr>
          <p:nvPr>
            <p:ph type="title"/>
          </p:nvPr>
        </p:nvSpPr>
        <p:spPr/>
        <p:txBody>
          <a:bodyPr/>
          <a:lstStyle/>
          <a:p>
            <a:r>
              <a:rPr lang="en-US" dirty="0"/>
              <a:t>Mapping</a:t>
            </a:r>
          </a:p>
        </p:txBody>
      </p:sp>
      <p:sp>
        <p:nvSpPr>
          <p:cNvPr id="3" name="Content Placeholder 2">
            <a:extLst>
              <a:ext uri="{FF2B5EF4-FFF2-40B4-BE49-F238E27FC236}">
                <a16:creationId xmlns:a16="http://schemas.microsoft.com/office/drawing/2014/main" id="{1B15E622-1B45-AEAE-E3A6-28642D770777}"/>
              </a:ext>
            </a:extLst>
          </p:cNvPr>
          <p:cNvSpPr>
            <a:spLocks noGrp="1"/>
          </p:cNvSpPr>
          <p:nvPr>
            <p:ph idx="1"/>
          </p:nvPr>
        </p:nvSpPr>
        <p:spPr>
          <a:xfrm>
            <a:off x="-6355" y="1242565"/>
            <a:ext cx="12165308" cy="3714749"/>
          </a:xfrm>
        </p:spPr>
        <p:txBody>
          <a:bodyPr vert="horz" lIns="91440" tIns="45720" rIns="91440" bIns="45720" rtlCol="0" anchor="t">
            <a:noAutofit/>
          </a:bodyPr>
          <a:lstStyle/>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sz="2400" dirty="0">
                <a:solidFill>
                  <a:srgbClr val="F1E9CF"/>
                </a:solidFill>
                <a:latin typeface="Times"/>
                <a:cs typeface="Times"/>
              </a:rPr>
              <a:t>Purpose:</a:t>
            </a:r>
            <a:b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br>
            <a:r>
              <a:rPr lang="en-US" sz="2400" dirty="0">
                <a:solidFill>
                  <a:srgbClr val="F1E9CF"/>
                </a:solidFill>
                <a:latin typeface="Times"/>
                <a:cs typeface="Times"/>
              </a:rPr>
              <a:t> To provide a Geographic Visualization/Analysis of the Educational Attainment and Total Population within a 20 Minute Drive Time of Whole Foods Market Locations</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a:cs typeface="Times"/>
            </a:endParaRPr>
          </a:p>
          <a:p>
            <a:pPr marL="719455" lvl="1" indent="-269875"/>
            <a:r>
              <a:rPr lang="en-US" sz="2400" dirty="0">
                <a:solidFill>
                  <a:srgbClr val="F1E9CF"/>
                </a:solidFill>
                <a:latin typeface="Times"/>
                <a:cs typeface="Times"/>
              </a:rPr>
              <a:t>Approach:</a:t>
            </a:r>
            <a:b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br>
            <a:r>
              <a:rPr lang="en-US" sz="2400" dirty="0">
                <a:solidFill>
                  <a:srgbClr val="F1E9CF"/>
                </a:solidFill>
                <a:latin typeface="Times"/>
                <a:cs typeface="Times"/>
              </a:rPr>
              <a:t> Scraped Whole Foods Market locations from Google Maps API</a:t>
            </a:r>
            <a:b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br>
            <a:r>
              <a:rPr lang="en-US" sz="2400" dirty="0">
                <a:solidFill>
                  <a:srgbClr val="F1E9CF"/>
                </a:solidFill>
                <a:latin typeface="Times"/>
                <a:cs typeface="Times"/>
              </a:rPr>
              <a:t> Downloaded ACS 5 Year EA Census Data and Joined the Data to Ohio Census Tracts</a:t>
            </a:r>
            <a:b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br>
            <a:r>
              <a:rPr lang="en-US" sz="2400" dirty="0">
                <a:solidFill>
                  <a:srgbClr val="F1E9CF"/>
                </a:solidFill>
                <a:latin typeface="Times"/>
                <a:cs typeface="Times"/>
              </a:rPr>
              <a:t> Calculated Whole Foods 20 Minute Drive Time Network Analysis using the </a:t>
            </a:r>
            <a:r>
              <a:rPr lang="en-US" sz="2400" dirty="0" err="1">
                <a:solidFill>
                  <a:srgbClr val="F1E9CF"/>
                </a:solidFill>
                <a:latin typeface="Times"/>
                <a:cs typeface="Times"/>
              </a:rPr>
              <a:t>MapBox</a:t>
            </a:r>
            <a:r>
              <a:rPr lang="en-US" sz="2400" dirty="0">
                <a:solidFill>
                  <a:srgbClr val="F1E9CF"/>
                </a:solidFill>
                <a:latin typeface="Times"/>
                <a:cs typeface="Times"/>
              </a:rPr>
              <a:t> API</a:t>
            </a:r>
            <a:b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br>
            <a:r>
              <a:rPr lang="en-US" sz="2400" dirty="0">
                <a:solidFill>
                  <a:srgbClr val="F1E9CF"/>
                </a:solidFill>
                <a:latin typeface="Times"/>
                <a:cs typeface="Times"/>
              </a:rPr>
              <a:t> Clipped Census Tracts that fell completely within the 20 Minute Drive Time Polygons</a:t>
            </a:r>
            <a:b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br>
            <a:r>
              <a:rPr lang="en-US" sz="2400" dirty="0">
                <a:solidFill>
                  <a:srgbClr val="F1E9CF"/>
                </a:solidFill>
                <a:latin typeface="Times"/>
                <a:cs typeface="Times"/>
              </a:rPr>
              <a:t> Exported the Ohio Census Tract Centroids with Associated Data and Lat/Long Coordinates</a:t>
            </a:r>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a:cs typeface="Times"/>
            </a:endParaRPr>
          </a:p>
          <a:p>
            <a:pPr marL="719455" lvl="1" indent="-269875"/>
            <a:r>
              <a:rPr lang="en-US" sz="2400" dirty="0">
                <a:solidFill>
                  <a:srgbClr val="F1E9CF"/>
                </a:solidFill>
                <a:latin typeface="Times"/>
                <a:cs typeface="Times"/>
              </a:rPr>
              <a:t>Outcomes:</a:t>
            </a:r>
            <a:b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br>
            <a:r>
              <a:rPr lang="en-US" sz="2400" dirty="0">
                <a:solidFill>
                  <a:srgbClr val="F1E9CF"/>
                </a:solidFill>
                <a:latin typeface="Times"/>
                <a:cs typeface="Times"/>
              </a:rPr>
              <a:t> Geographic Data can now be Analyzed in a Python Coding Environment</a:t>
            </a:r>
            <a:b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br>
            <a:r>
              <a:rPr lang="en-US" sz="2400" dirty="0">
                <a:solidFill>
                  <a:srgbClr val="F1E9CF"/>
                </a:solidFill>
                <a:latin typeface="Times"/>
                <a:cs typeface="Times"/>
              </a:rPr>
              <a:t> Geographic Representations of the Data can now be Visualized in a </a:t>
            </a:r>
            <a:r>
              <a:rPr lang="en-US" sz="2400" dirty="0">
                <a:solidFill>
                  <a:schemeClr val="accent6">
                    <a:lumMod val="76000"/>
                  </a:schemeClr>
                </a:solidFill>
                <a:latin typeface="Times"/>
                <a:cs typeface="Times"/>
                <a:hlinkClick r:id="rId2">
                  <a:extLst>
                    <a:ext uri="{A12FA001-AC4F-418D-AE19-62706E023703}">
                      <ahyp:hlinkClr xmlns:ahyp="http://schemas.microsoft.com/office/drawing/2018/hyperlinkcolor" val="tx"/>
                    </a:ext>
                  </a:extLst>
                </a:hlinkClick>
              </a:rPr>
              <a:t>Mapping Application</a:t>
            </a:r>
            <a:endParaRPr lang="en-US" sz="2400" dirty="0">
              <a:ln>
                <a:solidFill>
                  <a:prstClr val="black">
                    <a:lumMod val="75000"/>
                    <a:lumOff val="25000"/>
                    <a:alpha val="10000"/>
                  </a:prstClr>
                </a:solidFill>
              </a:ln>
              <a:solidFill>
                <a:schemeClr val="accent6">
                  <a:lumMod val="76000"/>
                </a:schemeClr>
              </a:solidFill>
              <a:effectLst>
                <a:outerShdw blurRad="9525" dist="25400" dir="14640000" algn="tl" rotWithShape="0">
                  <a:prstClr val="black">
                    <a:alpha val="30000"/>
                  </a:prstClr>
                </a:outerShdw>
              </a:effectLst>
              <a:latin typeface="Times"/>
              <a:cs typeface="Times"/>
              <a:hlinkClick r:id="rId2">
                <a:extLst>
                  <a:ext uri="{A12FA001-AC4F-418D-AE19-62706E023703}">
                    <ahyp:hlinkClr xmlns:ahyp="http://schemas.microsoft.com/office/drawing/2018/hyperlinkcolor" val="tx"/>
                  </a:ext>
                </a:extLst>
              </a:hlinkClick>
            </a:endParaRPr>
          </a:p>
          <a:p>
            <a:pPr indent="-305435"/>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latin typeface="Arial"/>
              <a:cs typeface="Arial"/>
            </a:endParaRPr>
          </a:p>
          <a:p>
            <a:pPr indent="-305435"/>
            <a:endParaRPr lang="en-US" sz="2400" dirty="0">
              <a:ln>
                <a:solidFill>
                  <a:prstClr val="black">
                    <a:lumMod val="75000"/>
                    <a:lumOff val="25000"/>
                    <a:alpha val="10000"/>
                  </a:prstClr>
                </a:solidFill>
              </a:ln>
              <a:effectLst>
                <a:outerShdw blurRad="9525" dist="25400" dir="14640000" algn="tl" rotWithShape="0">
                  <a:prstClr val="black">
                    <a:alpha val="30000"/>
                  </a:prstClr>
                </a:outerShdw>
              </a:effectLst>
              <a:latin typeface="Arial"/>
              <a:cs typeface="Arial"/>
            </a:endParaRPr>
          </a:p>
        </p:txBody>
      </p:sp>
    </p:spTree>
    <p:extLst>
      <p:ext uri="{BB962C8B-B14F-4D97-AF65-F5344CB8AC3E}">
        <p14:creationId xmlns:p14="http://schemas.microsoft.com/office/powerpoint/2010/main" val="195115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753B-E03D-46E4-0B7D-DC4D876F6E4E}"/>
              </a:ext>
            </a:extLst>
          </p:cNvPr>
          <p:cNvSpPr>
            <a:spLocks noGrp="1"/>
          </p:cNvSpPr>
          <p:nvPr>
            <p:ph type="title"/>
          </p:nvPr>
        </p:nvSpPr>
        <p:spPr/>
        <p:txBody>
          <a:bodyPr>
            <a:normAutofit fontScale="90000"/>
          </a:bodyPr>
          <a:lstStyle/>
          <a:p>
            <a:r>
              <a:rPr lang="en-US" dirty="0">
                <a:ea typeface="+mj-lt"/>
                <a:cs typeface="+mj-lt"/>
              </a:rPr>
              <a:t>Q1: </a:t>
            </a:r>
            <a:r>
              <a:rPr lang="en-US" sz="4800" dirty="0">
                <a:ea typeface="+mj-lt"/>
                <a:cs typeface="+mj-lt"/>
              </a:rPr>
              <a:t>Does the Census Data confirm the published site selection methodology?</a:t>
            </a:r>
            <a:br>
              <a:rPr lang="en-US" sz="4800"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br>
            <a:r>
              <a:rPr lang="en-US" sz="4800" dirty="0">
                <a:ea typeface="+mj-lt"/>
                <a:cs typeface="+mj-lt"/>
              </a:rPr>
              <a:t>Ronalds Conclusion</a:t>
            </a:r>
          </a:p>
          <a:p>
            <a:endParaRPr lang="en-US" sz="480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endParaRPr>
          </a:p>
        </p:txBody>
      </p:sp>
      <p:sp>
        <p:nvSpPr>
          <p:cNvPr id="3" name="Content Placeholder 2">
            <a:extLst>
              <a:ext uri="{FF2B5EF4-FFF2-40B4-BE49-F238E27FC236}">
                <a16:creationId xmlns:a16="http://schemas.microsoft.com/office/drawing/2014/main" id="{1B15E622-1B45-AEAE-E3A6-28642D770777}"/>
              </a:ext>
            </a:extLst>
          </p:cNvPr>
          <p:cNvSpPr>
            <a:spLocks noGrp="1"/>
          </p:cNvSpPr>
          <p:nvPr>
            <p:ph idx="1"/>
          </p:nvPr>
        </p:nvSpPr>
        <p:spPr>
          <a:xfrm>
            <a:off x="3289" y="1875167"/>
            <a:ext cx="12184416" cy="4986144"/>
          </a:xfrm>
        </p:spPr>
        <p:txBody>
          <a:bodyPr>
            <a:normAutofit lnSpcReduction="10000"/>
          </a:bodyPr>
          <a:lstStyle/>
          <a:p>
            <a:pPr marL="285750" indent="-285750">
              <a:buFont typeface="'Wingdings 2',Sans-Serif" charset="2"/>
            </a:pPr>
            <a: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t>Observations:</a:t>
            </a:r>
            <a:b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br>
            <a:b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a:cs typeface="Times"/>
              </a:rPr>
            </a:br>
            <a: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t>From a Visual Analysis of the Map Data Utilizing the Sum of Total Population Widget:</a:t>
            </a:r>
            <a:b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br>
            <a: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t>It seems that all 11 Whole Foods Market Locations in Ohio have a Total Population of 200,000 or more People Within a 20 Minute Drive Time.</a:t>
            </a:r>
            <a:b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br>
            <a:br>
              <a:rPr lang="en-US" sz="2400" dirty="0">
                <a:ln>
                  <a:solidFill>
                    <a:prstClr val="black">
                      <a:lumMod val="75000"/>
                      <a:lumOff val="25000"/>
                      <a:alpha val="10000"/>
                    </a:prstClr>
                  </a:solidFill>
                </a:ln>
                <a:effectLst>
                  <a:outerShdw blurRad="9525" dist="25400" dir="14640000" algn="tl" rotWithShape="0">
                    <a:prstClr val="black">
                      <a:alpha val="30000"/>
                    </a:prstClr>
                  </a:outerShdw>
                </a:effectLst>
                <a:latin typeface="Times"/>
                <a:cs typeface="Times"/>
              </a:rPr>
            </a:br>
            <a: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t>Also, Utilizing the Average Educational Attainment Percentage Widget: It seems areas surrounding these locations show a significant presence of College-Educated Residents, typically 30-50% in the surrounding area.</a:t>
            </a:r>
            <a:b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br>
            <a: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t> </a:t>
            </a:r>
            <a:b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br>
            <a:r>
              <a:rPr lang="en-US" sz="2400" dirty="0">
                <a:ln>
                  <a:solidFill>
                    <a:prstClr val="black">
                      <a:lumMod val="75000"/>
                      <a:lumOff val="25000"/>
                      <a:alpha val="10000"/>
                    </a:prstClr>
                  </a:solidFill>
                </a:ln>
                <a:solidFill>
                  <a:srgbClr val="F1E9CF"/>
                </a:solidFill>
                <a:effectLst>
                  <a:outerShdw blurRad="9525" dist="25400" dir="14640000" algn="tl" rotWithShape="0">
                    <a:prstClr val="black">
                      <a:alpha val="30000"/>
                    </a:prstClr>
                  </a:outerShdw>
                </a:effectLst>
                <a:latin typeface="Times"/>
                <a:cs typeface="Times"/>
              </a:rPr>
              <a:t>Therefore, the Census Data confirms that the Whole Foods Market locations in Ohio adhere to the published Site Selection Methodology, validating the criteria of Population Size and Educational Attainment for their Store Placements.</a:t>
            </a:r>
            <a:endParaRPr lang="en-US" sz="2400"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latin typeface="Times"/>
              <a:cs typeface="Times"/>
            </a:endParaRPr>
          </a:p>
          <a:p>
            <a:pPr indent="-305435"/>
            <a:endParaRPr lang="en-US" sz="2400"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ea typeface="+mn-lt"/>
              <a:cs typeface="+mn-lt"/>
            </a:endParaRPr>
          </a:p>
          <a:p>
            <a:pPr indent="-305435"/>
            <a:endParaRPr lang="en-US" b="0" i="0" dirty="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latin typeface="Goudy Old Style"/>
              <a:cs typeface="Courier New" panose="02070309020205020404" pitchFamily="49" charset="0"/>
            </a:endParaRPr>
          </a:p>
        </p:txBody>
      </p:sp>
    </p:spTree>
    <p:extLst>
      <p:ext uri="{BB962C8B-B14F-4D97-AF65-F5344CB8AC3E}">
        <p14:creationId xmlns:p14="http://schemas.microsoft.com/office/powerpoint/2010/main" val="384765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753B-E03D-46E4-0B7D-DC4D876F6E4E}"/>
              </a:ext>
            </a:extLst>
          </p:cNvPr>
          <p:cNvSpPr>
            <a:spLocks noGrp="1"/>
          </p:cNvSpPr>
          <p:nvPr>
            <p:ph type="title"/>
          </p:nvPr>
        </p:nvSpPr>
        <p:spPr/>
        <p:txBody>
          <a:bodyPr>
            <a:normAutofit fontScale="90000"/>
          </a:bodyPr>
          <a:lstStyle/>
          <a:p>
            <a:r>
              <a:rPr lang="en-US" dirty="0"/>
              <a:t>Q1: </a:t>
            </a:r>
            <a:r>
              <a:rPr lang="en-US" sz="4800" dirty="0"/>
              <a:t>Does the Census Data confirm the published site selection methodology?</a:t>
            </a:r>
            <a:endParaRPr lang="en-US" dirty="0"/>
          </a:p>
        </p:txBody>
      </p:sp>
      <p:sp>
        <p:nvSpPr>
          <p:cNvPr id="3" name="Content Placeholder 2">
            <a:extLst>
              <a:ext uri="{FF2B5EF4-FFF2-40B4-BE49-F238E27FC236}">
                <a16:creationId xmlns:a16="http://schemas.microsoft.com/office/drawing/2014/main" id="{1B15E622-1B45-AEAE-E3A6-28642D770777}"/>
              </a:ext>
            </a:extLst>
          </p:cNvPr>
          <p:cNvSpPr>
            <a:spLocks noGrp="1"/>
          </p:cNvSpPr>
          <p:nvPr>
            <p:ph idx="1"/>
          </p:nvPr>
        </p:nvSpPr>
        <p:spPr>
          <a:xfrm>
            <a:off x="913794" y="2076450"/>
            <a:ext cx="10353761" cy="3714749"/>
          </a:xfrm>
        </p:spPr>
        <p:txBody>
          <a:bodyPr>
            <a:normAutofit/>
          </a:bodyPr>
          <a:lstStyle/>
          <a:p>
            <a:r>
              <a:rPr lang="en-US" dirty="0"/>
              <a:t>The census data for tracts that are within a 20-minute drive time versus those that are outside of the drive time perimeter supports the hypothesis that Whole Foods is targeting areas of high educational attainment.</a:t>
            </a:r>
          </a:p>
          <a:p>
            <a:r>
              <a:rPr lang="en-US" dirty="0"/>
              <a:t>The five highest correlations to the presence of a Whole Foods store:</a:t>
            </a:r>
          </a:p>
          <a:p>
            <a:pPr lvl="1"/>
            <a:r>
              <a:rPr lang="en-US" sz="1100" b="0" i="0" dirty="0">
                <a:solidFill>
                  <a:srgbClr val="CCCCCC"/>
                </a:solidFill>
                <a:effectLst/>
                <a:latin typeface="Courier New" panose="02070309020205020404" pitchFamily="49" charset="0"/>
                <a:cs typeface="Courier New" panose="02070309020205020404" pitchFamily="49" charset="0"/>
              </a:rPr>
              <a:t>S1501_C01_013E: Population 25 years and over - </a:t>
            </a:r>
            <a:r>
              <a:rPr lang="en-US" sz="1100" b="1" i="0" u="sng" dirty="0">
                <a:solidFill>
                  <a:srgbClr val="CCCCCC"/>
                </a:solidFill>
                <a:effectLst/>
                <a:latin typeface="Courier New" panose="02070309020205020404" pitchFamily="49" charset="0"/>
                <a:cs typeface="Courier New" panose="02070309020205020404" pitchFamily="49" charset="0"/>
              </a:rPr>
              <a:t>Graduate or professional degree</a:t>
            </a:r>
            <a:r>
              <a:rPr lang="en-US" sz="1100" b="1" i="0" dirty="0">
                <a:solidFill>
                  <a:srgbClr val="CCCCCC"/>
                </a:solidFill>
                <a:effectLst/>
                <a:latin typeface="Courier New" panose="02070309020205020404" pitchFamily="49" charset="0"/>
                <a:cs typeface="Courier New" panose="02070309020205020404" pitchFamily="49" charset="0"/>
              </a:rPr>
              <a:t> </a:t>
            </a:r>
            <a:r>
              <a:rPr lang="en-US" sz="1100" b="0" i="0" dirty="0">
                <a:solidFill>
                  <a:srgbClr val="CCCCCC"/>
                </a:solidFill>
                <a:effectLst/>
                <a:latin typeface="Courier New" panose="02070309020205020404" pitchFamily="49" charset="0"/>
                <a:cs typeface="Courier New" panose="02070309020205020404" pitchFamily="49" charset="0"/>
              </a:rPr>
              <a:t>	0.183959</a:t>
            </a:r>
            <a:endParaRPr lang="en-US" sz="1100" dirty="0">
              <a:latin typeface="Courier New" panose="02070309020205020404" pitchFamily="49" charset="0"/>
              <a:cs typeface="Courier New" panose="02070309020205020404" pitchFamily="49" charset="0"/>
            </a:endParaRPr>
          </a:p>
          <a:p>
            <a:pPr lvl="1"/>
            <a:r>
              <a:rPr lang="en-US" sz="1100" b="0" i="0" dirty="0">
                <a:solidFill>
                  <a:srgbClr val="CCCCCC"/>
                </a:solidFill>
                <a:effectLst/>
                <a:latin typeface="Courier New" panose="02070309020205020404" pitchFamily="49" charset="0"/>
                <a:cs typeface="Courier New" panose="02070309020205020404" pitchFamily="49" charset="0"/>
              </a:rPr>
              <a:t>S1501_C01_005E: Population 18 to 24 years - </a:t>
            </a:r>
            <a:r>
              <a:rPr lang="en-US" sz="1100" b="1" i="0" u="sng" dirty="0">
                <a:solidFill>
                  <a:srgbClr val="CCCCCC"/>
                </a:solidFill>
                <a:effectLst/>
                <a:latin typeface="Courier New" panose="02070309020205020404" pitchFamily="49" charset="0"/>
                <a:cs typeface="Courier New" panose="02070309020205020404" pitchFamily="49" charset="0"/>
              </a:rPr>
              <a:t>Bachelor's degree or higher</a:t>
            </a:r>
            <a:r>
              <a:rPr lang="en-US" sz="1100" b="1" i="0" dirty="0">
                <a:solidFill>
                  <a:srgbClr val="CCCCCC"/>
                </a:solidFill>
                <a:effectLst/>
                <a:latin typeface="Courier New" panose="02070309020205020404" pitchFamily="49" charset="0"/>
                <a:cs typeface="Courier New" panose="02070309020205020404" pitchFamily="49" charset="0"/>
              </a:rPr>
              <a:t> </a:t>
            </a:r>
            <a:r>
              <a:rPr lang="en-US" sz="1100" b="0" i="0" dirty="0">
                <a:solidFill>
                  <a:srgbClr val="CCCCCC"/>
                </a:solidFill>
                <a:effectLst/>
                <a:latin typeface="Courier New" panose="02070309020205020404" pitchFamily="49" charset="0"/>
                <a:cs typeface="Courier New" panose="02070309020205020404" pitchFamily="49" charset="0"/>
              </a:rPr>
              <a:t>			0.180090 </a:t>
            </a:r>
          </a:p>
          <a:p>
            <a:pPr lvl="1"/>
            <a:r>
              <a:rPr lang="en-US" sz="1100" b="0" i="0" dirty="0">
                <a:solidFill>
                  <a:srgbClr val="CCCCCC"/>
                </a:solidFill>
                <a:effectLst/>
                <a:latin typeface="Courier New" panose="02070309020205020404" pitchFamily="49" charset="0"/>
                <a:cs typeface="Courier New" panose="02070309020205020404" pitchFamily="49" charset="0"/>
              </a:rPr>
              <a:t>S1501_C01_015E: Population 25 years and over - </a:t>
            </a:r>
            <a:r>
              <a:rPr lang="en-US" sz="1100" b="1" i="0" u="sng" dirty="0">
                <a:solidFill>
                  <a:srgbClr val="CCCCCC"/>
                </a:solidFill>
                <a:effectLst/>
                <a:latin typeface="Courier New" panose="02070309020205020404" pitchFamily="49" charset="0"/>
                <a:cs typeface="Courier New" panose="02070309020205020404" pitchFamily="49" charset="0"/>
              </a:rPr>
              <a:t>Bachelor's degree or higher</a:t>
            </a:r>
            <a:r>
              <a:rPr lang="en-US" sz="1100" b="1" i="0" dirty="0">
                <a:solidFill>
                  <a:srgbClr val="CCCCCC"/>
                </a:solidFill>
                <a:effectLst/>
                <a:latin typeface="Courier New" panose="02070309020205020404" pitchFamily="49" charset="0"/>
                <a:cs typeface="Courier New" panose="02070309020205020404" pitchFamily="49" charset="0"/>
              </a:rPr>
              <a:t> </a:t>
            </a:r>
            <a:r>
              <a:rPr lang="en-US" sz="1100" b="0" i="0" dirty="0">
                <a:solidFill>
                  <a:srgbClr val="CCCCCC"/>
                </a:solidFill>
                <a:effectLst/>
                <a:latin typeface="Courier New" panose="02070309020205020404" pitchFamily="49" charset="0"/>
                <a:cs typeface="Courier New" panose="02070309020205020404" pitchFamily="49" charset="0"/>
              </a:rPr>
              <a:t>		0.162479 </a:t>
            </a:r>
          </a:p>
          <a:p>
            <a:pPr lvl="1"/>
            <a:r>
              <a:rPr lang="en-US" sz="1100" b="0" i="0" dirty="0">
                <a:solidFill>
                  <a:srgbClr val="CCCCCC"/>
                </a:solidFill>
                <a:effectLst/>
                <a:latin typeface="Courier New" panose="02070309020205020404" pitchFamily="49" charset="0"/>
                <a:cs typeface="Courier New" panose="02070309020205020404" pitchFamily="49" charset="0"/>
              </a:rPr>
              <a:t>B11005_017E: Nonfamily households without people under 18 years 				0.148082 </a:t>
            </a:r>
          </a:p>
          <a:p>
            <a:pPr lvl="1"/>
            <a:r>
              <a:rPr lang="en-US" sz="1100" b="0" i="0" dirty="0">
                <a:solidFill>
                  <a:srgbClr val="CCCCCC"/>
                </a:solidFill>
                <a:effectLst/>
                <a:latin typeface="Courier New" panose="02070309020205020404" pitchFamily="49" charset="0"/>
                <a:cs typeface="Courier New" panose="02070309020205020404" pitchFamily="49" charset="0"/>
              </a:rPr>
              <a:t>S1501_C01_012E: Population 25 years and over - </a:t>
            </a:r>
            <a:r>
              <a:rPr lang="en-US" sz="1100" b="1" i="0" u="sng" dirty="0">
                <a:solidFill>
                  <a:srgbClr val="CCCCCC"/>
                </a:solidFill>
                <a:effectLst/>
                <a:latin typeface="Courier New" panose="02070309020205020404" pitchFamily="49" charset="0"/>
                <a:cs typeface="Courier New" panose="02070309020205020404" pitchFamily="49" charset="0"/>
              </a:rPr>
              <a:t>Bachelor's degree</a:t>
            </a:r>
            <a:r>
              <a:rPr lang="en-US" sz="1100" b="1" i="0" dirty="0">
                <a:solidFill>
                  <a:srgbClr val="CCCCCC"/>
                </a:solidFill>
                <a:effectLst/>
                <a:latin typeface="Courier New" panose="02070309020205020404" pitchFamily="49" charset="0"/>
                <a:cs typeface="Courier New" panose="02070309020205020404" pitchFamily="49" charset="0"/>
              </a:rPr>
              <a:t> </a:t>
            </a:r>
            <a:r>
              <a:rPr lang="en-US" sz="1100" b="0" i="0" dirty="0">
                <a:solidFill>
                  <a:srgbClr val="CCCCCC"/>
                </a:solidFill>
                <a:effectLst/>
                <a:latin typeface="Courier New" panose="02070309020205020404" pitchFamily="49" charset="0"/>
                <a:cs typeface="Courier New" panose="02070309020205020404" pitchFamily="49" charset="0"/>
              </a:rPr>
              <a:t>				0.134333 </a:t>
            </a:r>
          </a:p>
        </p:txBody>
      </p:sp>
    </p:spTree>
    <p:extLst>
      <p:ext uri="{BB962C8B-B14F-4D97-AF65-F5344CB8AC3E}">
        <p14:creationId xmlns:p14="http://schemas.microsoft.com/office/powerpoint/2010/main" val="163974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753B-E03D-46E4-0B7D-DC4D876F6E4E}"/>
              </a:ext>
            </a:extLst>
          </p:cNvPr>
          <p:cNvSpPr>
            <a:spLocks noGrp="1"/>
          </p:cNvSpPr>
          <p:nvPr>
            <p:ph type="title"/>
          </p:nvPr>
        </p:nvSpPr>
        <p:spPr>
          <a:xfrm>
            <a:off x="187402" y="122489"/>
            <a:ext cx="4786251" cy="2347245"/>
          </a:xfrm>
        </p:spPr>
        <p:txBody>
          <a:bodyPr>
            <a:noAutofit/>
          </a:bodyPr>
          <a:lstStyle/>
          <a:p>
            <a:r>
              <a:rPr lang="en-US" sz="3200" dirty="0"/>
              <a:t>Q1: Does the Census Data confirm the published site selection methodology?</a:t>
            </a:r>
          </a:p>
        </p:txBody>
      </p:sp>
      <p:pic>
        <p:nvPicPr>
          <p:cNvPr id="4" name="Picture 3">
            <a:extLst>
              <a:ext uri="{FF2B5EF4-FFF2-40B4-BE49-F238E27FC236}">
                <a16:creationId xmlns:a16="http://schemas.microsoft.com/office/drawing/2014/main" id="{E12922C4-A879-B839-134C-3029EEA50C66}"/>
              </a:ext>
            </a:extLst>
          </p:cNvPr>
          <p:cNvPicPr>
            <a:picLocks noChangeAspect="1"/>
          </p:cNvPicPr>
          <p:nvPr/>
        </p:nvPicPr>
        <p:blipFill>
          <a:blip r:embed="rId2"/>
          <a:stretch>
            <a:fillRect/>
          </a:stretch>
        </p:blipFill>
        <p:spPr>
          <a:xfrm>
            <a:off x="5197748" y="0"/>
            <a:ext cx="6994252" cy="6858000"/>
          </a:xfrm>
          <a:prstGeom prst="rect">
            <a:avLst/>
          </a:prstGeom>
        </p:spPr>
      </p:pic>
      <p:sp>
        <p:nvSpPr>
          <p:cNvPr id="5" name="Content Placeholder 2">
            <a:extLst>
              <a:ext uri="{FF2B5EF4-FFF2-40B4-BE49-F238E27FC236}">
                <a16:creationId xmlns:a16="http://schemas.microsoft.com/office/drawing/2014/main" id="{FC6E88D3-1D37-3AB7-043D-4139A013D263}"/>
              </a:ext>
            </a:extLst>
          </p:cNvPr>
          <p:cNvSpPr>
            <a:spLocks noGrp="1"/>
          </p:cNvSpPr>
          <p:nvPr>
            <p:ph idx="1"/>
          </p:nvPr>
        </p:nvSpPr>
        <p:spPr>
          <a:xfrm>
            <a:off x="187401" y="2379209"/>
            <a:ext cx="4786251" cy="4240666"/>
          </a:xfrm>
        </p:spPr>
        <p:txBody>
          <a:bodyPr>
            <a:normAutofit/>
          </a:bodyPr>
          <a:lstStyle/>
          <a:p>
            <a:r>
              <a:rPr lang="en-US" dirty="0"/>
              <a:t>The five highest correlations to the presence of a Whole Foods store:</a:t>
            </a:r>
          </a:p>
          <a:p>
            <a:pPr lvl="1">
              <a:lnSpc>
                <a:spcPct val="11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S1501_C01_013E: Population 25 years and over - </a:t>
            </a:r>
            <a:r>
              <a:rPr lang="en-US" sz="1100" b="1" i="0" u="sng" dirty="0">
                <a:solidFill>
                  <a:srgbClr val="CCCCCC"/>
                </a:solidFill>
                <a:effectLst/>
                <a:latin typeface="Courier New" panose="02070309020205020404" pitchFamily="49" charset="0"/>
                <a:cs typeface="Courier New" panose="02070309020205020404" pitchFamily="49" charset="0"/>
              </a:rPr>
              <a:t>Graduate or professional degree</a:t>
            </a:r>
            <a:br>
              <a:rPr lang="en-US" sz="1100" b="1" u="sng" dirty="0">
                <a:solidFill>
                  <a:srgbClr val="CCCCCC"/>
                </a:solidFill>
                <a:effectLst/>
                <a:latin typeface="Courier New" panose="02070309020205020404" pitchFamily="49" charset="0"/>
                <a:cs typeface="Courier New" panose="02070309020205020404" pitchFamily="49" charset="0"/>
              </a:rPr>
            </a:br>
            <a:r>
              <a:rPr lang="en-US" sz="1100" b="0" i="0" dirty="0">
                <a:solidFill>
                  <a:srgbClr val="CCCCCC"/>
                </a:solidFill>
                <a:effectLst/>
                <a:latin typeface="Courier New" panose="02070309020205020404" pitchFamily="49" charset="0"/>
                <a:cs typeface="Courier New" panose="02070309020205020404" pitchFamily="49" charset="0"/>
              </a:rPr>
              <a:t>0.183959</a:t>
            </a:r>
            <a:endParaRPr lang="en-US" sz="1100" dirty="0">
              <a:latin typeface="Courier New" panose="02070309020205020404" pitchFamily="49" charset="0"/>
              <a:cs typeface="Courier New" panose="02070309020205020404" pitchFamily="49" charset="0"/>
            </a:endParaRPr>
          </a:p>
          <a:p>
            <a:pPr lvl="1">
              <a:lnSpc>
                <a:spcPct val="11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S1501_C01_005E: Population 18 to 24 years - </a:t>
            </a:r>
            <a:r>
              <a:rPr lang="en-US" sz="1100" b="1" i="0" u="sng" dirty="0">
                <a:solidFill>
                  <a:srgbClr val="CCCCCC"/>
                </a:solidFill>
                <a:effectLst/>
                <a:latin typeface="Courier New" panose="02070309020205020404" pitchFamily="49" charset="0"/>
                <a:cs typeface="Courier New" panose="02070309020205020404" pitchFamily="49" charset="0"/>
              </a:rPr>
              <a:t>Bachelor's degree or higher</a:t>
            </a:r>
            <a:br>
              <a:rPr lang="en-US" sz="1100" b="1" u="sng" dirty="0">
                <a:solidFill>
                  <a:srgbClr val="CCCCCC"/>
                </a:solidFill>
                <a:effectLst/>
                <a:latin typeface="Courier New" panose="02070309020205020404" pitchFamily="49" charset="0"/>
                <a:cs typeface="Courier New" panose="02070309020205020404" pitchFamily="49" charset="0"/>
              </a:rPr>
            </a:br>
            <a:r>
              <a:rPr lang="en-US" sz="1100" b="0" i="0" dirty="0">
                <a:solidFill>
                  <a:srgbClr val="CCCCCC"/>
                </a:solidFill>
                <a:effectLst/>
                <a:latin typeface="Courier New" panose="02070309020205020404" pitchFamily="49" charset="0"/>
                <a:cs typeface="Courier New" panose="02070309020205020404" pitchFamily="49" charset="0"/>
              </a:rPr>
              <a:t>0.180090 </a:t>
            </a:r>
          </a:p>
          <a:p>
            <a:pPr lvl="1">
              <a:lnSpc>
                <a:spcPct val="11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S1501_C01_015E: Population 25 years and over - </a:t>
            </a:r>
            <a:r>
              <a:rPr lang="en-US" sz="1100" b="1" i="0" u="sng" dirty="0">
                <a:solidFill>
                  <a:srgbClr val="CCCCCC"/>
                </a:solidFill>
                <a:effectLst/>
                <a:latin typeface="Courier New" panose="02070309020205020404" pitchFamily="49" charset="0"/>
                <a:cs typeface="Courier New" panose="02070309020205020404" pitchFamily="49" charset="0"/>
              </a:rPr>
              <a:t>Bachelor's degree or higher</a:t>
            </a:r>
            <a:r>
              <a:rPr lang="en-US" sz="1100" b="1" i="0" dirty="0">
                <a:solidFill>
                  <a:srgbClr val="CCCCCC"/>
                </a:solidFill>
                <a:effectLst/>
                <a:latin typeface="Courier New" panose="02070309020205020404" pitchFamily="49" charset="0"/>
                <a:cs typeface="Courier New" panose="02070309020205020404" pitchFamily="49" charset="0"/>
              </a:rPr>
              <a:t>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0" i="0" dirty="0">
                <a:solidFill>
                  <a:srgbClr val="CCCCCC"/>
                </a:solidFill>
                <a:effectLst/>
                <a:latin typeface="Courier New" panose="02070309020205020404" pitchFamily="49" charset="0"/>
                <a:cs typeface="Courier New" panose="02070309020205020404" pitchFamily="49" charset="0"/>
              </a:rPr>
              <a:t>0.162479 </a:t>
            </a:r>
          </a:p>
          <a:p>
            <a:pPr lvl="1">
              <a:lnSpc>
                <a:spcPct val="11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B11005_017E: Nonfamily households without people under 18 years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0" i="0" dirty="0">
                <a:solidFill>
                  <a:srgbClr val="CCCCCC"/>
                </a:solidFill>
                <a:effectLst/>
                <a:latin typeface="Courier New" panose="02070309020205020404" pitchFamily="49" charset="0"/>
                <a:cs typeface="Courier New" panose="02070309020205020404" pitchFamily="49" charset="0"/>
              </a:rPr>
              <a:t>0.148082 </a:t>
            </a:r>
          </a:p>
          <a:p>
            <a:pPr lvl="1">
              <a:lnSpc>
                <a:spcPct val="110000"/>
              </a:lnSpc>
              <a:buFont typeface="+mj-lt"/>
              <a:buAutoNum type="alphaUcPeriod"/>
            </a:pPr>
            <a:r>
              <a:rPr lang="en-US" sz="1100" b="0" i="0" dirty="0">
                <a:solidFill>
                  <a:srgbClr val="CCCCCC"/>
                </a:solidFill>
                <a:effectLst/>
                <a:latin typeface="Courier New" panose="02070309020205020404" pitchFamily="49" charset="0"/>
                <a:cs typeface="Courier New" panose="02070309020205020404" pitchFamily="49" charset="0"/>
              </a:rPr>
              <a:t>S1501_C01_012E: Population 25 years and over - </a:t>
            </a:r>
            <a:r>
              <a:rPr lang="en-US" sz="1100" b="1" i="0" u="sng" dirty="0">
                <a:solidFill>
                  <a:srgbClr val="CCCCCC"/>
                </a:solidFill>
                <a:effectLst/>
                <a:latin typeface="Courier New" panose="02070309020205020404" pitchFamily="49" charset="0"/>
                <a:cs typeface="Courier New" panose="02070309020205020404" pitchFamily="49" charset="0"/>
              </a:rPr>
              <a:t>Bachelor's degree</a:t>
            </a:r>
            <a:r>
              <a:rPr lang="en-US" sz="1100" b="1" i="0" dirty="0">
                <a:solidFill>
                  <a:srgbClr val="CCCCCC"/>
                </a:solidFill>
                <a:effectLst/>
                <a:latin typeface="Courier New" panose="02070309020205020404" pitchFamily="49" charset="0"/>
                <a:cs typeface="Courier New" panose="02070309020205020404" pitchFamily="49" charset="0"/>
              </a:rPr>
              <a:t> </a:t>
            </a:r>
            <a:r>
              <a:rPr lang="en-US" sz="1100" b="0" i="0" dirty="0">
                <a:solidFill>
                  <a:srgbClr val="CCCCCC"/>
                </a:solidFill>
                <a:effectLst/>
                <a:latin typeface="Courier New" panose="02070309020205020404" pitchFamily="49" charset="0"/>
                <a:cs typeface="Courier New" panose="02070309020205020404" pitchFamily="49" charset="0"/>
              </a:rPr>
              <a:t>	</a:t>
            </a:r>
            <a:br>
              <a:rPr lang="en-US" sz="1100" b="0" i="0" dirty="0">
                <a:solidFill>
                  <a:srgbClr val="CCCCCC"/>
                </a:solidFill>
                <a:effectLst/>
                <a:latin typeface="Courier New" panose="02070309020205020404" pitchFamily="49" charset="0"/>
                <a:cs typeface="Courier New" panose="02070309020205020404" pitchFamily="49" charset="0"/>
              </a:rPr>
            </a:br>
            <a:r>
              <a:rPr lang="en-US" sz="1100" b="0" i="0" dirty="0">
                <a:solidFill>
                  <a:srgbClr val="CCCCCC"/>
                </a:solidFill>
                <a:effectLst/>
                <a:latin typeface="Courier New" panose="02070309020205020404" pitchFamily="49" charset="0"/>
                <a:cs typeface="Courier New" panose="02070309020205020404" pitchFamily="49" charset="0"/>
              </a:rPr>
              <a:t>0.134333 </a:t>
            </a:r>
          </a:p>
        </p:txBody>
      </p:sp>
    </p:spTree>
    <p:extLst>
      <p:ext uri="{BB962C8B-B14F-4D97-AF65-F5344CB8AC3E}">
        <p14:creationId xmlns:p14="http://schemas.microsoft.com/office/powerpoint/2010/main" val="3841589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4D590D-28CA-4FA8-91F0-B6B7E0C703A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D38F1F-4760-49B9-B932-28FBC1D6D945}">
  <ds:schemaRefs>
    <ds:schemaRef ds:uri="http://schemas.microsoft.com/sharepoint/v3/contenttype/forms"/>
  </ds:schemaRefs>
</ds:datastoreItem>
</file>

<file path=customXml/itemProps3.xml><?xml version="1.0" encoding="utf-8"?>
<ds:datastoreItem xmlns:ds="http://schemas.openxmlformats.org/officeDocument/2006/customXml" ds:itemID="{2A87E85C-0CEC-459D-BBD7-FA4EF075C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tf55705232_wac</Template>
  <TotalTime>0</TotalTime>
  <Words>1265</Words>
  <Application>Microsoft Office PowerPoint</Application>
  <PresentationFormat>Widescreen</PresentationFormat>
  <Paragraphs>104</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SlateVTI</vt:lpstr>
      <vt:lpstr>Whole Foods Site Selection</vt:lpstr>
      <vt:lpstr>Research Questions</vt:lpstr>
      <vt:lpstr>General Approach</vt:lpstr>
      <vt:lpstr>Whole Foods</vt:lpstr>
      <vt:lpstr>Census Tract Demographics</vt:lpstr>
      <vt:lpstr>Mapping</vt:lpstr>
      <vt:lpstr>Q1: Does the Census Data confirm the published site selection methodology? Ronalds Conclusion </vt:lpstr>
      <vt:lpstr>Q1: Does the Census Data confirm the published site selection methodology?</vt:lpstr>
      <vt:lpstr>Q1: Does the Census Data confirm the published site selection methodology?</vt:lpstr>
      <vt:lpstr>Q1: Does the Census Data confirm the published site selection methodology?</vt:lpstr>
      <vt:lpstr>Q1: Does the Census Data confirm the published site selection methodology?</vt:lpstr>
      <vt:lpstr>Q1: Does the Census Data confirm the published site selection methodology?</vt:lpstr>
      <vt:lpstr>Q1: Does the Census Data confirm the published site selection methodology?</vt:lpstr>
      <vt:lpstr>Q1: Does the Census Data confirm the published site selection methodology?</vt:lpstr>
      <vt:lpstr>Q2: Does the Census Data suggest that there are additional variables that Whole Foods uses to select store locations?</vt:lpstr>
      <vt:lpstr>Q2: Does the Census Data suggest that there are additional variables that Whole Foods uses to select store locations?</vt:lpstr>
      <vt:lpstr>Q2: Does the Census Data suggest that there are additional variables that Whole Foods uses to select store locations?</vt:lpstr>
      <vt:lpstr>Further Analysis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Whole Foods Site Selection</dc:title>
  <dc:creator/>
  <cp:lastModifiedBy/>
  <cp:revision>174</cp:revision>
  <dcterms:created xsi:type="dcterms:W3CDTF">2024-07-17T21:52:18Z</dcterms:created>
  <dcterms:modified xsi:type="dcterms:W3CDTF">2024-07-21T08:21:01Z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