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sldIdLst>
    <p:sldId id="278" r:id="rId5"/>
    <p:sldId id="279" r:id="rId6"/>
    <p:sldId id="281" r:id="rId7"/>
    <p:sldId id="291" r:id="rId8"/>
    <p:sldId id="282" r:id="rId9"/>
    <p:sldId id="283" r:id="rId10"/>
    <p:sldId id="284" r:id="rId11"/>
    <p:sldId id="286" r:id="rId12"/>
    <p:sldId id="292" r:id="rId13"/>
    <p:sldId id="287" r:id="rId14"/>
    <p:sldId id="293" r:id="rId15"/>
    <p:sldId id="288" r:id="rId16"/>
    <p:sldId id="294" r:id="rId17"/>
    <p:sldId id="285" r:id="rId18"/>
    <p:sldId id="289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84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879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7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Whole Foods Site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Confirming published site selection guidelines and identifying un-reported selection variables using demographics from the U.S. Census Bureau</a:t>
            </a:r>
            <a:endParaRPr lang="en-US" sz="23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47F47F-8F1B-CBA9-5B33-5B257BBAFB62}"/>
              </a:ext>
            </a:extLst>
          </p:cNvPr>
          <p:cNvGrpSpPr/>
          <p:nvPr/>
        </p:nvGrpSpPr>
        <p:grpSpPr>
          <a:xfrm>
            <a:off x="8230682" y="5591718"/>
            <a:ext cx="1833667" cy="1154933"/>
            <a:chOff x="8570049" y="5703057"/>
            <a:chExt cx="1833667" cy="1154933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A0E6760-4F2B-954F-CF4F-E7E801F0A7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0049" y="5703057"/>
              <a:ext cx="1154933" cy="1154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6BB34AEA-083C-3088-C8FC-1C3176FB9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2776" y="5947872"/>
              <a:ext cx="540940" cy="683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6FE5E90-B21A-63F2-D003-EFEDC4E9FDC2}"/>
                </a:ext>
              </a:extLst>
            </p:cNvPr>
            <p:cNvCxnSpPr/>
            <p:nvPr/>
          </p:nvCxnSpPr>
          <p:spPr>
            <a:xfrm>
              <a:off x="9767843" y="5947872"/>
              <a:ext cx="0" cy="68389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Q1: </a:t>
            </a:r>
            <a:r>
              <a:rPr lang="en-US" sz="4800" dirty="0"/>
              <a:t>Does the Census Data confirm the published site selection methodology?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BC5177-AEBF-8B72-F5A2-FABB38A4E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045" y="1866900"/>
            <a:ext cx="8887955" cy="4991100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FE797A5-13CF-408D-779C-041F2F6BC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2" y="1866900"/>
            <a:ext cx="3055190" cy="479937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Educational attainment of population over 25: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S1501_C01_013E: Population 25 years and over –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Graduate or professional degree</a:t>
            </a:r>
            <a:br>
              <a:rPr lang="en-US" sz="1100" b="1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0.183959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S1501_C01_012E: Population 25 years and over –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Bachelor's degree</a:t>
            </a:r>
            <a:r>
              <a:rPr lang="en-US" sz="11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0.134333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S1501_C01_006E: Population 25 years and over                                                               </a:t>
            </a:r>
            <a:r>
              <a:rPr lang="en-US" sz="110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-0.129410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S1501_C01_010E: Population 25 years and over –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 college, no degree                                     </a:t>
            </a:r>
            <a:r>
              <a:rPr lang="en-US" sz="110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-0.138478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S1501_C01_011E: Population 25 years and over –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Associate's degree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10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-0.227191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S1501_C01_009E: Population 25 years and over –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 school graduate (includes equivalency) </a:t>
            </a:r>
            <a:r>
              <a:rPr lang="en-US" sz="110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br>
              <a:rPr lang="en-US" sz="110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-0.358078 </a:t>
            </a:r>
          </a:p>
        </p:txBody>
      </p:sp>
    </p:spTree>
    <p:extLst>
      <p:ext uri="{BB962C8B-B14F-4D97-AF65-F5344CB8AC3E}">
        <p14:creationId xmlns:p14="http://schemas.microsoft.com/office/powerpoint/2010/main" val="301523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Q1: </a:t>
            </a:r>
            <a:r>
              <a:rPr lang="en-US" sz="4800" dirty="0"/>
              <a:t>Does the Census Data confirm the published site selection methodology?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93BCF15-D92B-D788-B8E6-CACAF79391B1}"/>
              </a:ext>
            </a:extLst>
          </p:cNvPr>
          <p:cNvGrpSpPr/>
          <p:nvPr/>
        </p:nvGrpSpPr>
        <p:grpSpPr>
          <a:xfrm>
            <a:off x="3304045" y="1866900"/>
            <a:ext cx="8887955" cy="4991100"/>
            <a:chOff x="1585860" y="1866900"/>
            <a:chExt cx="8887955" cy="49911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BC5177-AEBF-8B72-F5A2-FABB38A4E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5860" y="1866900"/>
              <a:ext cx="8887955" cy="49911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25CDEA-C47F-4F6E-B349-15CAFB2CBF33}"/>
                </a:ext>
              </a:extLst>
            </p:cNvPr>
            <p:cNvSpPr/>
            <p:nvPr/>
          </p:nvSpPr>
          <p:spPr>
            <a:xfrm>
              <a:off x="1796847" y="2772695"/>
              <a:ext cx="231055" cy="4004187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350693-ED32-C48D-F034-9FFAF6B0AC17}"/>
                </a:ext>
              </a:extLst>
            </p:cNvPr>
            <p:cNvSpPr/>
            <p:nvPr/>
          </p:nvSpPr>
          <p:spPr>
            <a:xfrm>
              <a:off x="2258551" y="2772694"/>
              <a:ext cx="231055" cy="4004187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7D9C4C4-4AA1-B648-9DB4-A67F01D76B85}"/>
                </a:ext>
              </a:extLst>
            </p:cNvPr>
            <p:cNvSpPr/>
            <p:nvPr/>
          </p:nvSpPr>
          <p:spPr>
            <a:xfrm>
              <a:off x="3409338" y="2772693"/>
              <a:ext cx="231055" cy="4004187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B348D1-298F-DC82-2DDD-82A57A1BC6A3}"/>
                </a:ext>
              </a:extLst>
            </p:cNvPr>
            <p:cNvSpPr/>
            <p:nvPr/>
          </p:nvSpPr>
          <p:spPr>
            <a:xfrm>
              <a:off x="3659247" y="2772692"/>
              <a:ext cx="231055" cy="4004187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20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76830A-5A47-A46F-FB51-9C3D3A94D869}"/>
                </a:ext>
              </a:extLst>
            </p:cNvPr>
            <p:cNvSpPr/>
            <p:nvPr/>
          </p:nvSpPr>
          <p:spPr>
            <a:xfrm>
              <a:off x="9970319" y="2772691"/>
              <a:ext cx="231055" cy="4004187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BC43F7-F000-04DE-6B15-5A790E22EA66}"/>
                </a:ext>
              </a:extLst>
            </p:cNvPr>
            <p:cNvSpPr/>
            <p:nvPr/>
          </p:nvSpPr>
          <p:spPr>
            <a:xfrm>
              <a:off x="9027651" y="2772689"/>
              <a:ext cx="231055" cy="4004187"/>
            </a:xfrm>
            <a:prstGeom prst="rect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FE797A5-13CF-408D-779C-041F2F6BC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2" y="1866900"/>
            <a:ext cx="3055190" cy="479937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Educational attainment of population over 25: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S1501_C01_013E: Population 25 years and over –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Graduate or professional degree</a:t>
            </a:r>
            <a:br>
              <a:rPr lang="en-US" sz="1100" b="1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0.183959</a:t>
            </a:r>
            <a:endParaRPr lang="en-US" sz="11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S1501_C01_012E: Population 25 years and over –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Bachelor's degree</a:t>
            </a:r>
            <a:r>
              <a:rPr lang="en-US" sz="11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0.134333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S1501_C01_006E: Population 25 years and over                                                               </a:t>
            </a:r>
            <a:r>
              <a:rPr lang="en-US" sz="1100" b="1" i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-0.129410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S1501_C01_010E: Population 25 years and over –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 college, no degree                                     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-0.138478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S1501_C01_011E: Population 25 years and over –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Associate's degree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1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-0.227191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S1501_C01_009E: Population 25 years and over –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 school graduate (includes equivalency) </a:t>
            </a:r>
            <a:r>
              <a:rPr lang="en-US" sz="110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br>
              <a:rPr lang="en-US" sz="110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-0.358078 </a:t>
            </a:r>
          </a:p>
        </p:txBody>
      </p:sp>
    </p:spTree>
    <p:extLst>
      <p:ext uri="{BB962C8B-B14F-4D97-AF65-F5344CB8AC3E}">
        <p14:creationId xmlns:p14="http://schemas.microsoft.com/office/powerpoint/2010/main" val="97988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Q1: </a:t>
            </a:r>
            <a:r>
              <a:rPr lang="en-US" sz="4800" dirty="0"/>
              <a:t>Does the Census Data confirm the published site selection methodology?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E9968-AF8E-D8EF-000A-3214683D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56" y="1907458"/>
            <a:ext cx="8677444" cy="495054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86433C-D0FC-EAB1-7A0C-1A251B37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2" y="1866900"/>
            <a:ext cx="3210778" cy="4799371"/>
          </a:xfrm>
        </p:spPr>
        <p:txBody>
          <a:bodyPr>
            <a:normAutofit fontScale="92500"/>
          </a:bodyPr>
          <a:lstStyle/>
          <a:p>
            <a:r>
              <a:rPr lang="en-US" dirty="0"/>
              <a:t>Expressing the variables of the highest and lowest correlation as the axes on scatter plot illustrates the site selection strategy</a:t>
            </a:r>
          </a:p>
          <a:p>
            <a:r>
              <a:rPr lang="en-US" dirty="0"/>
              <a:t>Census tract clusters with more than 500 people with graduate degrees and fewer than 1000 people with only high school diplomas may be attractive expansion opportunities </a:t>
            </a:r>
          </a:p>
        </p:txBody>
      </p:sp>
    </p:spTree>
    <p:extLst>
      <p:ext uri="{BB962C8B-B14F-4D97-AF65-F5344CB8AC3E}">
        <p14:creationId xmlns:p14="http://schemas.microsoft.com/office/powerpoint/2010/main" val="128181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Q1: </a:t>
            </a:r>
            <a:r>
              <a:rPr lang="en-US" sz="4800" dirty="0"/>
              <a:t>Does the Census Data confirm the published site selection methodology?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5A40F3-CB92-8B8A-F065-9B1C2578D60A}"/>
              </a:ext>
            </a:extLst>
          </p:cNvPr>
          <p:cNvGrpSpPr/>
          <p:nvPr/>
        </p:nvGrpSpPr>
        <p:grpSpPr>
          <a:xfrm>
            <a:off x="3514556" y="1907458"/>
            <a:ext cx="8677444" cy="4950542"/>
            <a:chOff x="1751954" y="1907458"/>
            <a:chExt cx="8677444" cy="49505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CE9968-AF8E-D8EF-000A-3214683D5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1954" y="1907458"/>
              <a:ext cx="8677444" cy="4950542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3FB68FA-9576-6059-994E-5413BA331D5E}"/>
                </a:ext>
              </a:extLst>
            </p:cNvPr>
            <p:cNvSpPr/>
            <p:nvPr/>
          </p:nvSpPr>
          <p:spPr>
            <a:xfrm rot="1494150">
              <a:off x="2152649" y="2435942"/>
              <a:ext cx="3248025" cy="4202983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A40DBD-E9EB-EE99-A0B8-DE79FDD4CF6C}"/>
                </a:ext>
              </a:extLst>
            </p:cNvPr>
            <p:cNvSpPr/>
            <p:nvPr/>
          </p:nvSpPr>
          <p:spPr>
            <a:xfrm rot="5137479">
              <a:off x="6440388" y="3513082"/>
              <a:ext cx="1241075" cy="490660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86433C-D0FC-EAB1-7A0C-1A251B37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2" y="1866900"/>
            <a:ext cx="3210778" cy="4799371"/>
          </a:xfrm>
        </p:spPr>
        <p:txBody>
          <a:bodyPr>
            <a:normAutofit fontScale="92500"/>
          </a:bodyPr>
          <a:lstStyle/>
          <a:p>
            <a:r>
              <a:rPr lang="en-US" dirty="0"/>
              <a:t>Expressing the variables of the highest and lowest correlation as the axes on scatter plot illustrates the site selection strategy</a:t>
            </a:r>
          </a:p>
          <a:p>
            <a:r>
              <a:rPr lang="en-US" dirty="0"/>
              <a:t>Census tract clusters with more than 500 people with graduate degrees and fewer than 1000 people with only high school diplomas may be attractive expansion opportunities </a:t>
            </a:r>
          </a:p>
        </p:txBody>
      </p:sp>
    </p:spTree>
    <p:extLst>
      <p:ext uri="{BB962C8B-B14F-4D97-AF65-F5344CB8AC3E}">
        <p14:creationId xmlns:p14="http://schemas.microsoft.com/office/powerpoint/2010/main" val="130688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257300"/>
          </a:xfrm>
        </p:spPr>
        <p:txBody>
          <a:bodyPr>
            <a:normAutofit/>
          </a:bodyPr>
          <a:lstStyle/>
          <a:p>
            <a:r>
              <a:rPr lang="en-US" sz="4000" dirty="0"/>
              <a:t>Q2: Does the Census Data suggest that there are additional variables that Whole Foods uses to select store locations?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A0ABD-F965-2DA6-EB56-8AD232E4F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045" y="1866900"/>
            <a:ext cx="8887955" cy="4991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F4EC20-1A45-E8B3-10C9-398A98AB018F}"/>
              </a:ext>
            </a:extLst>
          </p:cNvPr>
          <p:cNvSpPr/>
          <p:nvPr/>
        </p:nvSpPr>
        <p:spPr>
          <a:xfrm>
            <a:off x="4218658" y="2772687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EEBD1A-8F7E-F658-0503-659E52AEC829}"/>
              </a:ext>
            </a:extLst>
          </p:cNvPr>
          <p:cNvSpPr/>
          <p:nvPr/>
        </p:nvSpPr>
        <p:spPr>
          <a:xfrm>
            <a:off x="4444595" y="2772688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8670-EA51-2E72-87D1-D6B01D4FEAB1}"/>
              </a:ext>
            </a:extLst>
          </p:cNvPr>
          <p:cNvSpPr/>
          <p:nvPr/>
        </p:nvSpPr>
        <p:spPr>
          <a:xfrm>
            <a:off x="4904460" y="2772687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695385-DA88-1D3F-8E16-762957E301EF}"/>
              </a:ext>
            </a:extLst>
          </p:cNvPr>
          <p:cNvSpPr/>
          <p:nvPr/>
        </p:nvSpPr>
        <p:spPr>
          <a:xfrm>
            <a:off x="10298588" y="2772688"/>
            <a:ext cx="231055" cy="4004187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BE6690-88B1-CE0D-CFC9-AD4CB0EC8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2" y="1866900"/>
            <a:ext cx="3055190" cy="4991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Income Levels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B06010_006E: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$15,000 to $24,999  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-0.175441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B06010_007E: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$25,000 to $34,999  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-0.167236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B06010_008E: </a:t>
            </a:r>
            <a:br>
              <a:rPr lang="en-US" sz="1100" b="0" i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1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$35,000 to $49,999                                                                            </a:t>
            </a:r>
            <a:r>
              <a:rPr lang="en-US" sz="1100" b="0" i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-0.144412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B06010_005E: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$10,000 to $14,999  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-0.128237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B06010_009E: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$50,000 to $64,999  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-0.093677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B06010_010E: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$65,000 to $74,999  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-0.063824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B06010_004E: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$1 to $9,999 or loss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-0.045621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B06010_011E: </a:t>
            </a:r>
            <a:br>
              <a:rPr lang="en-US" sz="110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$75,000 or more                                                                                </a:t>
            </a:r>
            <a:r>
              <a:rPr lang="en-US" sz="110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0.047975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039E49-A1F0-C04C-21B7-83CF310536B6}"/>
              </a:ext>
            </a:extLst>
          </p:cNvPr>
          <p:cNvSpPr/>
          <p:nvPr/>
        </p:nvSpPr>
        <p:spPr>
          <a:xfrm>
            <a:off x="5620111" y="2772686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37DB-E63B-03FD-900C-2AE9FF8679E9}"/>
              </a:ext>
            </a:extLst>
          </p:cNvPr>
          <p:cNvSpPr/>
          <p:nvPr/>
        </p:nvSpPr>
        <p:spPr>
          <a:xfrm>
            <a:off x="8653625" y="2772685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0F5537-6C38-C9B1-9BE2-4EA83601B5D8}"/>
              </a:ext>
            </a:extLst>
          </p:cNvPr>
          <p:cNvSpPr/>
          <p:nvPr/>
        </p:nvSpPr>
        <p:spPr>
          <a:xfrm>
            <a:off x="8884680" y="2772686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66DF83-DDA4-4565-6105-C45FE7C2E776}"/>
              </a:ext>
            </a:extLst>
          </p:cNvPr>
          <p:cNvSpPr/>
          <p:nvPr/>
        </p:nvSpPr>
        <p:spPr>
          <a:xfrm>
            <a:off x="7718769" y="2772686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3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257300"/>
          </a:xfrm>
        </p:spPr>
        <p:txBody>
          <a:bodyPr>
            <a:normAutofit/>
          </a:bodyPr>
          <a:lstStyle/>
          <a:p>
            <a:r>
              <a:rPr lang="en-US" sz="4000" dirty="0"/>
              <a:t>Q2: Does the Census Data suggest that there are additional variables that Whole Foods uses to select store locations?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A0ABD-F965-2DA6-EB56-8AD232E4F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045" y="1866900"/>
            <a:ext cx="8887955" cy="4991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F4EC20-1A45-E8B3-10C9-398A98AB018F}"/>
              </a:ext>
            </a:extLst>
          </p:cNvPr>
          <p:cNvSpPr/>
          <p:nvPr/>
        </p:nvSpPr>
        <p:spPr>
          <a:xfrm>
            <a:off x="4218658" y="2772687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EEBD1A-8F7E-F658-0503-659E52AEC829}"/>
              </a:ext>
            </a:extLst>
          </p:cNvPr>
          <p:cNvSpPr/>
          <p:nvPr/>
        </p:nvSpPr>
        <p:spPr>
          <a:xfrm>
            <a:off x="4444595" y="2772688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48670-EA51-2E72-87D1-D6B01D4FEAB1}"/>
              </a:ext>
            </a:extLst>
          </p:cNvPr>
          <p:cNvSpPr/>
          <p:nvPr/>
        </p:nvSpPr>
        <p:spPr>
          <a:xfrm>
            <a:off x="4904460" y="2772687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695385-DA88-1D3F-8E16-762957E301EF}"/>
              </a:ext>
            </a:extLst>
          </p:cNvPr>
          <p:cNvSpPr/>
          <p:nvPr/>
        </p:nvSpPr>
        <p:spPr>
          <a:xfrm>
            <a:off x="10298588" y="2772688"/>
            <a:ext cx="231055" cy="4004187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BE6690-88B1-CE0D-CFC9-AD4CB0EC8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2" y="1866900"/>
            <a:ext cx="3055190" cy="4991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Income Levels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B06010_006E: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$15,000 to $24,999  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-0.175441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B06010_007E: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$25,000 to $34,999  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-0.167236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B06010_008E: </a:t>
            </a:r>
            <a:br>
              <a:rPr lang="en-US" sz="1100" b="0" i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1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$35,000 to $49,999                                                                            </a:t>
            </a:r>
            <a:r>
              <a:rPr lang="en-US" sz="1100" b="0" i="1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-0.144412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B06010_005E: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$10,000 to $14,999  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-0.128237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B06010_009E: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$50,000 to $64,999  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-0.093677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B06010_010E: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$65,000 to $74,999  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-0.063824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B06010_004E: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$1 to $9,999 or loss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-0.045621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B06010_011E: </a:t>
            </a:r>
            <a:br>
              <a:rPr lang="en-US" sz="110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$75,000 or more                                                                                </a:t>
            </a:r>
            <a:r>
              <a:rPr lang="en-US" sz="110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0.047975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039E49-A1F0-C04C-21B7-83CF310536B6}"/>
              </a:ext>
            </a:extLst>
          </p:cNvPr>
          <p:cNvSpPr/>
          <p:nvPr/>
        </p:nvSpPr>
        <p:spPr>
          <a:xfrm>
            <a:off x="5620111" y="2772686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37DB-E63B-03FD-900C-2AE9FF8679E9}"/>
              </a:ext>
            </a:extLst>
          </p:cNvPr>
          <p:cNvSpPr/>
          <p:nvPr/>
        </p:nvSpPr>
        <p:spPr>
          <a:xfrm>
            <a:off x="8653625" y="2772685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0F5537-6C38-C9B1-9BE2-4EA83601B5D8}"/>
              </a:ext>
            </a:extLst>
          </p:cNvPr>
          <p:cNvSpPr/>
          <p:nvPr/>
        </p:nvSpPr>
        <p:spPr>
          <a:xfrm>
            <a:off x="8884680" y="2772686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66DF83-DDA4-4565-6105-C45FE7C2E776}"/>
              </a:ext>
            </a:extLst>
          </p:cNvPr>
          <p:cNvSpPr/>
          <p:nvPr/>
        </p:nvSpPr>
        <p:spPr>
          <a:xfrm>
            <a:off x="7718769" y="2772686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A743E-E1F4-FEB2-8263-71EA333E7FF6}"/>
              </a:ext>
            </a:extLst>
          </p:cNvPr>
          <p:cNvSpPr txBox="1"/>
          <p:nvPr/>
        </p:nvSpPr>
        <p:spPr>
          <a:xfrm>
            <a:off x="9305928" y="2076883"/>
            <a:ext cx="2476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Correlation Between B06010_011E &amp; S1501_C01_013E = 0.882824</a:t>
            </a:r>
            <a:endParaRPr lang="en-US" sz="800" dirty="0">
              <a:solidFill>
                <a:schemeClr val="bg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04DAFF68-51C0-70B1-23FE-12DBD6509B29}"/>
              </a:ext>
            </a:extLst>
          </p:cNvPr>
          <p:cNvSpPr/>
          <p:nvPr/>
        </p:nvSpPr>
        <p:spPr>
          <a:xfrm rot="16200000">
            <a:off x="10929081" y="1895366"/>
            <a:ext cx="338382" cy="1368312"/>
          </a:xfrm>
          <a:prstGeom prst="rightBracket">
            <a:avLst>
              <a:gd name="adj" fmla="val 50556"/>
            </a:avLst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5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2191999" cy="1257300"/>
          </a:xfrm>
        </p:spPr>
        <p:txBody>
          <a:bodyPr>
            <a:normAutofit/>
          </a:bodyPr>
          <a:lstStyle/>
          <a:p>
            <a:r>
              <a:rPr lang="en-US" sz="4000" dirty="0"/>
              <a:t>Q2: Does the Census Data suggest that there are additional variables that Whole Foods uses to select store locations?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A0ABD-F965-2DA6-EB56-8AD232E4F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045" y="1866900"/>
            <a:ext cx="8887955" cy="4991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695385-DA88-1D3F-8E16-762957E301EF}"/>
              </a:ext>
            </a:extLst>
          </p:cNvPr>
          <p:cNvSpPr/>
          <p:nvPr/>
        </p:nvSpPr>
        <p:spPr>
          <a:xfrm>
            <a:off x="11002784" y="2772684"/>
            <a:ext cx="231055" cy="4004187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BE6690-88B1-CE0D-CFC9-AD4CB0EC8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1" y="1866900"/>
            <a:ext cx="3157231" cy="4991100"/>
          </a:xfrm>
        </p:spPr>
        <p:txBody>
          <a:bodyPr>
            <a:normAutofit/>
          </a:bodyPr>
          <a:lstStyle/>
          <a:p>
            <a:r>
              <a:rPr lang="en-US" dirty="0"/>
              <a:t>Families &amp; Children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B11005_012E: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Family households without people under 18 years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-0.230345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B11005_002E: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Households with one or more people under 18 years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-0.096249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B11005_001E: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 Households                                 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-0.064691</a:t>
            </a:r>
          </a:p>
          <a:p>
            <a:pPr marL="574675" lvl="1" indent="-228600">
              <a:lnSpc>
                <a:spcPct val="12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B11005_017E: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Nonfamily households without people under 18 years                                            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0.148082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37DB-E63B-03FD-900C-2AE9FF8679E9}"/>
              </a:ext>
            </a:extLst>
          </p:cNvPr>
          <p:cNvSpPr/>
          <p:nvPr/>
        </p:nvSpPr>
        <p:spPr>
          <a:xfrm>
            <a:off x="7486851" y="2772683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0F5537-6C38-C9B1-9BE2-4EA83601B5D8}"/>
              </a:ext>
            </a:extLst>
          </p:cNvPr>
          <p:cNvSpPr/>
          <p:nvPr/>
        </p:nvSpPr>
        <p:spPr>
          <a:xfrm>
            <a:off x="8422570" y="2772683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66DF83-DDA4-4565-6105-C45FE7C2E776}"/>
              </a:ext>
            </a:extLst>
          </p:cNvPr>
          <p:cNvSpPr/>
          <p:nvPr/>
        </p:nvSpPr>
        <p:spPr>
          <a:xfrm>
            <a:off x="3745393" y="2772684"/>
            <a:ext cx="231055" cy="4004187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Research Questions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Does the Census Data confirm the published site selection methodology?</a:t>
            </a:r>
          </a:p>
          <a:p>
            <a:r>
              <a:rPr lang="en-US" sz="2400" dirty="0"/>
              <a:t>Does the Census Data suggest that there are additional variables that Whole Foods uses to select store locations?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000" y="5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93" y="932793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General Approach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293" y="2055642"/>
            <a:ext cx="4403596" cy="4058751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Utilize the store location coordinates for Whole Foods stores in Ohio to identify census tracts within a 20-minute drive</a:t>
            </a:r>
          </a:p>
          <a:p>
            <a:r>
              <a:rPr lang="en-US" sz="2400" dirty="0"/>
              <a:t>Build a data set of demographics for all Ohio census tracts</a:t>
            </a:r>
          </a:p>
          <a:p>
            <a:r>
              <a:rPr lang="en-US" sz="2400" dirty="0"/>
              <a:t>Explore the correlation between demographics and site selection</a:t>
            </a:r>
          </a:p>
        </p:txBody>
      </p:sp>
    </p:spTree>
    <p:extLst>
      <p:ext uri="{BB962C8B-B14F-4D97-AF65-F5344CB8AC3E}">
        <p14:creationId xmlns:p14="http://schemas.microsoft.com/office/powerpoint/2010/main" val="63154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Foods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E622-1B45-AEAE-E3A6-28642D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5450"/>
            <a:ext cx="10353762" cy="4857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Whole Foods has published site selection guidelines for commercial property owners, as follows: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sz="19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Typically, 200,000 people or more in a 20-minute drive time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25,000-50,000 Square Feet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sz="19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Large number of college-educated residents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Abundant parking available for our exclusive use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Stand alone preferred, would consider complementary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Easy access from roadways, lighted intersection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Excellent visibility, directly off of the street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Must be located in a high traffic area (foot and/or vehicle)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sz="1500" dirty="0"/>
              <a:t>		</a:t>
            </a:r>
            <a:r>
              <a:rPr lang="en-US" sz="1500" dirty="0">
                <a:solidFill>
                  <a:srgbClr val="00B0F0"/>
                </a:solidFill>
                <a:effectLst/>
              </a:rPr>
              <a:t>https://www.wholefoodsmarket.com/company-info/real-estate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887BFB-4CE3-9182-702B-3575EC231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49" y="4803788"/>
            <a:ext cx="4021627" cy="261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71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E622-1B45-AEAE-E3A6-28642D77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195115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Census Tract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E622-1B45-AEAE-E3A6-28642D77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Census data for Ohio was gathered from the American Community Survey (ACS - 2020) at the tract level to identify population, educational attainment, income levels and household status (presence of families &amp; children)</a:t>
            </a:r>
          </a:p>
          <a:p>
            <a:r>
              <a:rPr lang="en-US" dirty="0"/>
              <a:t>Educational attainment is available as a special ACS table S1501 </a:t>
            </a:r>
          </a:p>
          <a:p>
            <a:r>
              <a:rPr lang="en-US" dirty="0"/>
              <a:t>Population, income and household status are on the ACS 5-year Detailed Tables </a:t>
            </a:r>
          </a:p>
          <a:p>
            <a:r>
              <a:rPr lang="en-US" dirty="0"/>
              <a:t>The data was merged at the tract level and further joined with an indicator of the presence of a Whole Foods within a 20-minute drive</a:t>
            </a:r>
          </a:p>
        </p:txBody>
      </p:sp>
    </p:spTree>
    <p:extLst>
      <p:ext uri="{BB962C8B-B14F-4D97-AF65-F5344CB8AC3E}">
        <p14:creationId xmlns:p14="http://schemas.microsoft.com/office/powerpoint/2010/main" val="304690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Q1: </a:t>
            </a:r>
            <a:r>
              <a:rPr lang="en-US" sz="4800" dirty="0"/>
              <a:t>Does the Census Data confirm the published site selection methodology?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E622-1B45-AEAE-E3A6-28642D77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0"/>
            <a:ext cx="10353761" cy="3714749"/>
          </a:xfrm>
        </p:spPr>
        <p:txBody>
          <a:bodyPr>
            <a:normAutofit/>
          </a:bodyPr>
          <a:lstStyle/>
          <a:p>
            <a:r>
              <a:rPr lang="en-US" dirty="0"/>
              <a:t>The census data for tracts that are within a 20-minute drive time versus those that are outside of the drive time perimeter supports the hypothesis that Whole Foods is targeting areas of high educational attainment.</a:t>
            </a:r>
          </a:p>
          <a:p>
            <a:r>
              <a:rPr lang="en-US" dirty="0"/>
              <a:t>The five highest correlations to the presence of a Whole Foods store:</a:t>
            </a:r>
          </a:p>
          <a:p>
            <a:pPr lvl="1"/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S1501_C01_013E: Population 25 years and over - </a:t>
            </a: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Graduate or professional degree</a:t>
            </a:r>
            <a:r>
              <a:rPr lang="en-US" sz="11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0.183959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S1501_C01_005E: Population 18 to 24 years - </a:t>
            </a: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Bachelor's degree or higher</a:t>
            </a:r>
            <a:r>
              <a:rPr lang="en-US" sz="11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0.180090 </a:t>
            </a:r>
          </a:p>
          <a:p>
            <a:pPr lvl="1"/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S1501_C01_015E: Population 25 years and over - </a:t>
            </a: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Bachelor's degree or higher</a:t>
            </a:r>
            <a:r>
              <a:rPr lang="en-US" sz="11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0.162479 </a:t>
            </a:r>
          </a:p>
          <a:p>
            <a:pPr lvl="1"/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B11005_017E: Nonfamily households without people under 18 years 				0.148082 </a:t>
            </a:r>
          </a:p>
          <a:p>
            <a:pPr lvl="1"/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S1501_C01_012E: Population 25 years and over - </a:t>
            </a: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Bachelor's degree</a:t>
            </a:r>
            <a:r>
              <a:rPr lang="en-US" sz="11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0.134333 </a:t>
            </a:r>
          </a:p>
        </p:txBody>
      </p:sp>
    </p:spTree>
    <p:extLst>
      <p:ext uri="{BB962C8B-B14F-4D97-AF65-F5344CB8AC3E}">
        <p14:creationId xmlns:p14="http://schemas.microsoft.com/office/powerpoint/2010/main" val="384765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02" y="122489"/>
            <a:ext cx="4786251" cy="2347245"/>
          </a:xfrm>
        </p:spPr>
        <p:txBody>
          <a:bodyPr>
            <a:noAutofit/>
          </a:bodyPr>
          <a:lstStyle/>
          <a:p>
            <a:r>
              <a:rPr lang="en-US" sz="3200" dirty="0"/>
              <a:t>Q1: Does the Census Data confirm the published site selection methodology?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922C4-A879-B839-134C-3029EEA50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48" y="0"/>
            <a:ext cx="6994252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6E88D3-1D37-3AB7-043D-4139A013D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01" y="2379209"/>
            <a:ext cx="4786251" cy="4240666"/>
          </a:xfrm>
        </p:spPr>
        <p:txBody>
          <a:bodyPr>
            <a:normAutofit/>
          </a:bodyPr>
          <a:lstStyle/>
          <a:p>
            <a:r>
              <a:rPr lang="en-US" dirty="0"/>
              <a:t>The five highest correlations to the presence of a Whole Foods store:</a:t>
            </a:r>
          </a:p>
          <a:p>
            <a:pPr lvl="1">
              <a:lnSpc>
                <a:spcPct val="11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S1501_C01_013E: Population 25 years and over - </a:t>
            </a: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Graduate or professional degree</a:t>
            </a:r>
            <a:br>
              <a:rPr lang="en-US" sz="1100" b="1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0.183959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1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S1501_C01_005E: Population 18 to 24 years - </a:t>
            </a: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Bachelor's degree or higher</a:t>
            </a:r>
            <a:br>
              <a:rPr lang="en-US" sz="1100" b="1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0.180090 </a:t>
            </a:r>
          </a:p>
          <a:p>
            <a:pPr lvl="1">
              <a:lnSpc>
                <a:spcPct val="11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S1501_C01_015E: Population 25 years and over - </a:t>
            </a: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Bachelor's degree or higher</a:t>
            </a:r>
            <a:r>
              <a:rPr lang="en-US" sz="11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0.162479 </a:t>
            </a:r>
          </a:p>
          <a:p>
            <a:pPr lvl="1">
              <a:lnSpc>
                <a:spcPct val="11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B11005_017E: Nonfamily households without people under 18 years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0.148082 </a:t>
            </a:r>
          </a:p>
          <a:p>
            <a:pPr lvl="1">
              <a:lnSpc>
                <a:spcPct val="11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S1501_C01_012E: Population 25 years and over - </a:t>
            </a: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Bachelor's degree</a:t>
            </a:r>
            <a:r>
              <a:rPr lang="en-US" sz="11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0.134333 </a:t>
            </a:r>
          </a:p>
        </p:txBody>
      </p:sp>
    </p:spTree>
    <p:extLst>
      <p:ext uri="{BB962C8B-B14F-4D97-AF65-F5344CB8AC3E}">
        <p14:creationId xmlns:p14="http://schemas.microsoft.com/office/powerpoint/2010/main" val="384158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753B-E03D-46E4-0B7D-DC4D876F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02" y="122489"/>
            <a:ext cx="4786251" cy="2347245"/>
          </a:xfrm>
        </p:spPr>
        <p:txBody>
          <a:bodyPr>
            <a:noAutofit/>
          </a:bodyPr>
          <a:lstStyle/>
          <a:p>
            <a:r>
              <a:rPr lang="en-US" sz="3200" dirty="0"/>
              <a:t>Q1: Does the Census Data confirm the published site selection methodology?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922C4-A879-B839-134C-3029EEA50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748" y="0"/>
            <a:ext cx="6994252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6E88D3-1D37-3AB7-043D-4139A013D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01" y="2379209"/>
            <a:ext cx="4786251" cy="4240666"/>
          </a:xfrm>
        </p:spPr>
        <p:txBody>
          <a:bodyPr>
            <a:normAutofit/>
          </a:bodyPr>
          <a:lstStyle/>
          <a:p>
            <a:r>
              <a:rPr lang="en-US" dirty="0"/>
              <a:t>The five highest correlations to the presence of a Whole Foods store:</a:t>
            </a:r>
          </a:p>
          <a:p>
            <a:pPr lvl="1">
              <a:lnSpc>
                <a:spcPct val="11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S1501_C01_013E: Population 25 years and over - </a:t>
            </a: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Graduate or professional degree</a:t>
            </a:r>
            <a:br>
              <a:rPr lang="en-US" sz="1100" b="1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0.183959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1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S1501_C01_005E: Population 18 to 24 years - </a:t>
            </a: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Bachelor's degree or higher</a:t>
            </a:r>
            <a:br>
              <a:rPr lang="en-US" sz="1100" b="1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0.180090 </a:t>
            </a:r>
          </a:p>
          <a:p>
            <a:pPr lvl="1">
              <a:lnSpc>
                <a:spcPct val="11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S1501_C01_015E: Population 25 years and over - </a:t>
            </a: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Bachelor's degree or higher</a:t>
            </a:r>
            <a:r>
              <a:rPr lang="en-US" sz="11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0.162479 </a:t>
            </a:r>
          </a:p>
          <a:p>
            <a:pPr lvl="1">
              <a:lnSpc>
                <a:spcPct val="11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B11005_017E: Nonfamily households without people under 18 years 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0.148082 </a:t>
            </a:r>
          </a:p>
          <a:p>
            <a:pPr lvl="1">
              <a:lnSpc>
                <a:spcPct val="110000"/>
              </a:lnSpc>
              <a:buFont typeface="+mj-lt"/>
              <a:buAutoNum type="alphaUcPeriod"/>
            </a:pP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S1501_C01_012E: Population 25 years and over - </a:t>
            </a:r>
            <a:r>
              <a:rPr lang="en-US" sz="1100" b="1" i="0" u="sng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Bachelor's degree</a:t>
            </a:r>
            <a:r>
              <a:rPr lang="en-US" sz="1100" b="1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0.134333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E8CF8D-6F11-DF42-CE2F-451D25C4729D}"/>
              </a:ext>
            </a:extLst>
          </p:cNvPr>
          <p:cNvSpPr/>
          <p:nvPr/>
        </p:nvSpPr>
        <p:spPr>
          <a:xfrm>
            <a:off x="673100" y="3327197"/>
            <a:ext cx="182880" cy="182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DA785D-3F88-D715-C805-228C2B25A2E1}"/>
              </a:ext>
            </a:extLst>
          </p:cNvPr>
          <p:cNvSpPr/>
          <p:nvPr/>
        </p:nvSpPr>
        <p:spPr>
          <a:xfrm>
            <a:off x="673100" y="3989350"/>
            <a:ext cx="182880" cy="18288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8866A9-B503-D3E2-1E19-46AC7527DC62}"/>
              </a:ext>
            </a:extLst>
          </p:cNvPr>
          <p:cNvSpPr/>
          <p:nvPr/>
        </p:nvSpPr>
        <p:spPr>
          <a:xfrm>
            <a:off x="673100" y="5969459"/>
            <a:ext cx="182880" cy="1828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9AD76E-3CDD-2F18-CE0D-4C35B52B7989}"/>
              </a:ext>
            </a:extLst>
          </p:cNvPr>
          <p:cNvSpPr/>
          <p:nvPr/>
        </p:nvSpPr>
        <p:spPr>
          <a:xfrm>
            <a:off x="673100" y="4641978"/>
            <a:ext cx="182880" cy="18288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F2DB40-E6FA-76FF-BA49-319B8153AD81}"/>
              </a:ext>
            </a:extLst>
          </p:cNvPr>
          <p:cNvSpPr/>
          <p:nvPr/>
        </p:nvSpPr>
        <p:spPr>
          <a:xfrm>
            <a:off x="673100" y="5316831"/>
            <a:ext cx="182880" cy="1828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745C62-ADDE-4E4E-EBD4-9D7000BED6BB}"/>
              </a:ext>
            </a:extLst>
          </p:cNvPr>
          <p:cNvSpPr/>
          <p:nvPr/>
        </p:nvSpPr>
        <p:spPr>
          <a:xfrm>
            <a:off x="11414188" y="4004340"/>
            <a:ext cx="91440" cy="9144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A01406-A4F4-FD45-0906-28778B13952C}"/>
              </a:ext>
            </a:extLst>
          </p:cNvPr>
          <p:cNvSpPr/>
          <p:nvPr/>
        </p:nvSpPr>
        <p:spPr>
          <a:xfrm>
            <a:off x="11414188" y="4498534"/>
            <a:ext cx="91440" cy="9144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899D1A-4BB7-2829-EDE5-26464565C528}"/>
              </a:ext>
            </a:extLst>
          </p:cNvPr>
          <p:cNvSpPr/>
          <p:nvPr/>
        </p:nvSpPr>
        <p:spPr>
          <a:xfrm>
            <a:off x="11418371" y="4723636"/>
            <a:ext cx="91440" cy="9144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A8C175-DD15-9310-C6B8-C1F3405ACDB0}"/>
              </a:ext>
            </a:extLst>
          </p:cNvPr>
          <p:cNvSpPr/>
          <p:nvPr/>
        </p:nvSpPr>
        <p:spPr>
          <a:xfrm>
            <a:off x="11405750" y="5534372"/>
            <a:ext cx="91440" cy="914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FD3F48-C1E7-0CCE-2AAB-CE4DACEF354C}"/>
              </a:ext>
            </a:extLst>
          </p:cNvPr>
          <p:cNvSpPr/>
          <p:nvPr/>
        </p:nvSpPr>
        <p:spPr>
          <a:xfrm>
            <a:off x="11414188" y="4593554"/>
            <a:ext cx="91440" cy="914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D46FEE3F-F658-3A44-F69A-52209CF4667F}"/>
              </a:ext>
            </a:extLst>
          </p:cNvPr>
          <p:cNvSpPr/>
          <p:nvPr/>
        </p:nvSpPr>
        <p:spPr>
          <a:xfrm>
            <a:off x="11527338" y="4004340"/>
            <a:ext cx="91440" cy="91440"/>
          </a:xfrm>
          <a:prstGeom prst="leftArrow">
            <a:avLst/>
          </a:prstGeom>
          <a:solidFill>
            <a:srgbClr val="FFC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97AB4850-C282-B47F-3B34-5EF63CFC35CA}"/>
              </a:ext>
            </a:extLst>
          </p:cNvPr>
          <p:cNvSpPr/>
          <p:nvPr/>
        </p:nvSpPr>
        <p:spPr>
          <a:xfrm>
            <a:off x="11527338" y="4498534"/>
            <a:ext cx="91440" cy="91440"/>
          </a:xfrm>
          <a:prstGeom prst="leftArrow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FDBFF610-CA4A-BAA9-0C56-E6F3DAEDC984}"/>
              </a:ext>
            </a:extLst>
          </p:cNvPr>
          <p:cNvSpPr/>
          <p:nvPr/>
        </p:nvSpPr>
        <p:spPr>
          <a:xfrm>
            <a:off x="11531521" y="4723636"/>
            <a:ext cx="91440" cy="91440"/>
          </a:xfrm>
          <a:prstGeom prst="leftArrow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C4B445AB-53DB-FE53-B3AF-E7FBD77D2904}"/>
              </a:ext>
            </a:extLst>
          </p:cNvPr>
          <p:cNvSpPr/>
          <p:nvPr/>
        </p:nvSpPr>
        <p:spPr>
          <a:xfrm>
            <a:off x="11518900" y="5534372"/>
            <a:ext cx="91440" cy="91440"/>
          </a:xfrm>
          <a:prstGeom prst="leftArrow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2FFB72CA-EBEB-2B1E-2738-43709E116737}"/>
              </a:ext>
            </a:extLst>
          </p:cNvPr>
          <p:cNvSpPr/>
          <p:nvPr/>
        </p:nvSpPr>
        <p:spPr>
          <a:xfrm>
            <a:off x="11527338" y="4593554"/>
            <a:ext cx="91440" cy="91440"/>
          </a:xfrm>
          <a:prstGeom prst="leftArrow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B12AFA-CCF8-01DB-B6A0-D850B46E5586}"/>
              </a:ext>
            </a:extLst>
          </p:cNvPr>
          <p:cNvSpPr/>
          <p:nvPr/>
        </p:nvSpPr>
        <p:spPr>
          <a:xfrm>
            <a:off x="11654172" y="5361039"/>
            <a:ext cx="202385" cy="180707"/>
          </a:xfrm>
          <a:prstGeom prst="rect">
            <a:avLst/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39E2AAD4-B391-8B38-AC7B-51BB53CE6A6D}"/>
              </a:ext>
            </a:extLst>
          </p:cNvPr>
          <p:cNvSpPr/>
          <p:nvPr/>
        </p:nvSpPr>
        <p:spPr>
          <a:xfrm>
            <a:off x="11831444" y="5485191"/>
            <a:ext cx="91440" cy="91440"/>
          </a:xfrm>
          <a:prstGeom prst="leftArrow">
            <a:avLst/>
          </a:prstGeom>
          <a:solidFill>
            <a:srgbClr val="7030A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57AB565C-A2EE-39BF-F999-86F944892D5A}"/>
              </a:ext>
            </a:extLst>
          </p:cNvPr>
          <p:cNvSpPr/>
          <p:nvPr/>
        </p:nvSpPr>
        <p:spPr>
          <a:xfrm>
            <a:off x="11831444" y="5326154"/>
            <a:ext cx="91440" cy="91440"/>
          </a:xfrm>
          <a:prstGeom prst="leftArrow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37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D38F1F-4760-49B9-B932-28FBC1D6D9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4D590D-28CA-4FA8-91F0-B6B7E0C703A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A87E85C-0CEC-459D-BBD7-FA4EF075C7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tf55705232_wac</Template>
  <TotalTime>0</TotalTime>
  <Words>1265</Words>
  <Application>Microsoft Office PowerPoint</Application>
  <PresentationFormat>Widescreen</PresentationFormat>
  <Paragraphs>104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Courier New</vt:lpstr>
      <vt:lpstr>Goudy Old Style</vt:lpstr>
      <vt:lpstr>Wingdings 2</vt:lpstr>
      <vt:lpstr>SlateVTI</vt:lpstr>
      <vt:lpstr>Whole Foods Site Selection</vt:lpstr>
      <vt:lpstr>Research Questions</vt:lpstr>
      <vt:lpstr>General Approach</vt:lpstr>
      <vt:lpstr>Whole Foods</vt:lpstr>
      <vt:lpstr>Mapping</vt:lpstr>
      <vt:lpstr>Census Tract Demographics</vt:lpstr>
      <vt:lpstr>Q1: Does the Census Data confirm the published site selection methodology?</vt:lpstr>
      <vt:lpstr>Q1: Does the Census Data confirm the published site selection methodology?</vt:lpstr>
      <vt:lpstr>Q1: Does the Census Data confirm the published site selection methodology?</vt:lpstr>
      <vt:lpstr>Q1: Does the Census Data confirm the published site selection methodology?</vt:lpstr>
      <vt:lpstr>Q1: Does the Census Data confirm the published site selection methodology?</vt:lpstr>
      <vt:lpstr>Q1: Does the Census Data confirm the published site selection methodology?</vt:lpstr>
      <vt:lpstr>Q1: Does the Census Data confirm the published site selection methodology?</vt:lpstr>
      <vt:lpstr>Q2: Does the Census Data suggest that there are additional variables that Whole Foods uses to select store locations?</vt:lpstr>
      <vt:lpstr>Q2: Does the Census Data suggest that there are additional variables that Whole Foods uses to select store locations?</vt:lpstr>
      <vt:lpstr>Q2: Does the Census Data suggest that there are additional variables that Whole Foods uses to select store locations?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2024-07-17T21:52:18Z</dcterms:created>
  <dcterms:modified xsi:type="dcterms:W3CDTF">2024-07-21T01:15:54Z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