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78792-7DA7-4550-9FA7-782649770548}" v="73" dt="2024-07-19T04:56:0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7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lefoodsmarket.com/company-info/real-estat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sa.app.carto.com/map/b9974c70-d966-497b-b3b0-9fc461f0c1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Whole Foods Site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Confirming published site selection variables and identifying un-reported selection variables using demographics from the U.S. Census Bureau</a:t>
            </a:r>
            <a:endParaRPr lang="en-US" sz="23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7F47F-8F1B-CBA9-5B33-5B257BBAFB62}"/>
              </a:ext>
            </a:extLst>
          </p:cNvPr>
          <p:cNvGrpSpPr/>
          <p:nvPr/>
        </p:nvGrpSpPr>
        <p:grpSpPr>
          <a:xfrm>
            <a:off x="8230682" y="5591718"/>
            <a:ext cx="1833667" cy="1154933"/>
            <a:chOff x="8570049" y="5703057"/>
            <a:chExt cx="1833667" cy="11549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0E6760-4F2B-954F-CF4F-E7E801F0A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49" y="5703057"/>
              <a:ext cx="1154933" cy="115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BB34AEA-083C-3088-C8FC-1C3176FB9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776" y="5947872"/>
              <a:ext cx="540940" cy="68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FE5E90-B21A-63F2-D003-EFEDC4E9FDC2}"/>
                </a:ext>
              </a:extLst>
            </p:cNvPr>
            <p:cNvCxnSpPr/>
            <p:nvPr/>
          </p:nvCxnSpPr>
          <p:spPr>
            <a:xfrm>
              <a:off x="9767843" y="5947872"/>
              <a:ext cx="0" cy="6838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Research Questions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Does the Census Data confirm the published site selection methodology?</a:t>
            </a:r>
          </a:p>
          <a:p>
            <a:r>
              <a:rPr lang="en-US" sz="2400" dirty="0"/>
              <a:t>Does the Census Data suggest that there are additional variables that Whole Foods uses to select store locations?</a:t>
            </a:r>
          </a:p>
          <a:p>
            <a:r>
              <a:rPr lang="en-US" sz="2400" dirty="0"/>
              <a:t>Does the data suggest attractive future sites for Whole Foods locations?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5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93" y="93279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General 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93" y="2055642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Utilize the store location coordinates for Whole Foods stores in Ohio to identify census tracts within a 20-minute drive</a:t>
            </a:r>
          </a:p>
          <a:p>
            <a:r>
              <a:rPr lang="en-US" sz="2400" dirty="0"/>
              <a:t>Build a data set of demographics for all Ohio census tracts</a:t>
            </a:r>
          </a:p>
          <a:p>
            <a:r>
              <a:rPr lang="en-US" sz="2400" dirty="0"/>
              <a:t>Explore the correlation between demographics and site selection</a:t>
            </a:r>
          </a:p>
        </p:txBody>
      </p:sp>
    </p:spTree>
    <p:extLst>
      <p:ext uri="{BB962C8B-B14F-4D97-AF65-F5344CB8AC3E}">
        <p14:creationId xmlns:p14="http://schemas.microsoft.com/office/powerpoint/2010/main" val="6315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Published Site Selection Criteria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887BFB-4CE3-9182-702B-3575EC23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35" y="4578072"/>
            <a:ext cx="4368142" cy="28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524B2-3212-9CA3-EF99-68A376D1F55D}"/>
              </a:ext>
            </a:extLst>
          </p:cNvPr>
          <p:cNvSpPr txBox="1"/>
          <p:nvPr/>
        </p:nvSpPr>
        <p:spPr>
          <a:xfrm>
            <a:off x="914400" y="3179085"/>
            <a:ext cx="672904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1E9CF"/>
              </a:solidFill>
              <a:latin typeface="Wingdings 2"/>
              <a:cs typeface="Times"/>
              <a:sym typeface="Wingdings 2"/>
            </a:endParaRP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Typically, 200,000 people or more in a 20-minute drive time</a:t>
            </a:r>
            <a:endParaRPr lang="en-US" dirty="0"/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25,000-50,000 Square Feet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Large number of college-educated residents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Abundant parking available for our exclusive use</a:t>
            </a:r>
          </a:p>
          <a:p>
            <a:pPr>
              <a:buFont typeface=""/>
              <a:buChar char="•"/>
            </a:pPr>
            <a:r>
              <a:rPr lang="en-US" dirty="0" err="1">
                <a:solidFill>
                  <a:srgbClr val="D9C0A7"/>
                </a:solidFill>
                <a:latin typeface="Helvetica"/>
                <a:cs typeface="Helvetica"/>
              </a:rPr>
              <a:t>Stand alone</a:t>
            </a: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 preferred, would consider complementary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Easy access from roadways, lighted intersection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Excellent visibility, directly off of the street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Must be located in a high traffic area (foot and/or vehicle)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rgbClr val="D9C0A7"/>
                </a:solidFill>
                <a:latin typeface="Helvetica"/>
                <a:cs typeface="Helvetica"/>
              </a:rPr>
              <a:t>Source: </a:t>
            </a:r>
            <a:r>
              <a:rPr lang="en-US" dirty="0">
                <a:solidFill>
                  <a:srgbClr val="B5865A"/>
                </a:solidFill>
                <a:latin typeface="Helvetica"/>
                <a:cs typeface="Helvetica"/>
                <a:hlinkClick r:id="rId3"/>
              </a:rPr>
              <a:t>Whole Foods Market - Real Estate</a:t>
            </a:r>
          </a:p>
        </p:txBody>
      </p:sp>
    </p:spTree>
    <p:extLst>
      <p:ext uri="{BB962C8B-B14F-4D97-AF65-F5344CB8AC3E}">
        <p14:creationId xmlns:p14="http://schemas.microsoft.com/office/powerpoint/2010/main" val="73904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38" y="204621"/>
            <a:ext cx="10353762" cy="1257300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94" y="834870"/>
            <a:ext cx="12192153" cy="56170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Purpose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To provide a Geographic Visualization of the Educational Attainment and Total Population within a 20 Minute Drive Time of Whole Foods Market Locations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Approach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Scraped Whole Foods Market locations from Google Maps API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Downloaded ACS 5 Year Census Data and Joined the Data with the Census Tracts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Calculated 20 Minute Drive Times using the </a:t>
            </a:r>
            <a:r>
              <a:rPr lang="en-US" sz="2400" err="1">
                <a:solidFill>
                  <a:srgbClr val="F1E9CF"/>
                </a:solidFill>
                <a:latin typeface="Times"/>
                <a:cs typeface="Times"/>
              </a:rPr>
              <a:t>MapBox</a:t>
            </a: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API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Clipped Census Tracts that fell within the 20 Minute Drive Time Polygons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Exported the Census Tract Centroids with Associated Data and Coordinates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Outcomes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Geographic Data can now be Analyzed in a Python Coding Environment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Geographic Representations of the Data can now be Visualized in a Mapping Application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1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36" y="1570226"/>
            <a:ext cx="12192153" cy="37147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Purpose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Attain ACS 5 Year Estimates of Total Population, Educational Attainment, Etc., Etc.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Approach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Pulled Relevant ACS 5 Year Data from the Census API using ChatGPT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Downloaded TIGER/LINE Census Tract Shapefiles from Census Web Interface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Joined Data and Filtered Relevant Fields/Geographies using GIS Functions in QGIS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Visualized the Data with Sums, Averages, and Histograms, in a Dynamic Mapping Application using CARTO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Outcomes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Generated a Useful Dataset that Includes Demographic and Geographic Data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 Generated a </a:t>
            </a:r>
            <a:r>
              <a:rPr lang="en-US" sz="2400" dirty="0">
                <a:solidFill>
                  <a:srgbClr val="B5865A"/>
                </a:solidFill>
                <a:latin typeface="Times"/>
                <a:cs typeface="Times"/>
                <a:hlinkClick r:id="rId2"/>
              </a:rPr>
              <a:t>Dynamic Mapping Application </a:t>
            </a:r>
            <a:r>
              <a:rPr lang="en-US" sz="2400" dirty="0">
                <a:solidFill>
                  <a:srgbClr val="F1E9CF"/>
                </a:solidFill>
                <a:latin typeface="Times"/>
                <a:cs typeface="Times"/>
              </a:rPr>
              <a:t>that Visualizes the Data in a Useful Way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90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66" y="22593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65" y="1639499"/>
            <a:ext cx="12186824" cy="52280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 2"/>
              <a:buChar char="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Observations</a:t>
            </a:r>
            <a:b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 From a Visual Analysis of the Map Data Utilizing the Sum of Total Population Widget:</a:t>
            </a:r>
            <a:b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 It seems that all 11 Whole Foods Market Locations in Ohio have a Total Population of 200,000 or more People Within a 20 Minute Drive Time.</a:t>
            </a:r>
            <a:b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 Also, Utilizing the Average Educational Attainment Percentage Widget: It seems areas surrounding these locations show a significant presence of College-Educated Residents, typically 30-50% in the surrounding area.</a:t>
            </a:r>
            <a:b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 </a:t>
            </a:r>
            <a:b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Therefore, the Census Data confirms that </a:t>
            </a:r>
            <a:r>
              <a:rPr lang="en-US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theWhole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1E9C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"/>
                <a:cs typeface="Times"/>
              </a:rPr>
              <a:t> Foods Market locations in Ohio adhere to the published Site Selection Methodology, validating the criteria of Population Size and Educational Attainment for their Store Placements.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6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4800" dirty="0"/>
              <a:t>Does the Census Data suggest that there are additional variables that Whole Foods uses to select store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20843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4800" dirty="0"/>
              <a:t>Does the data suggest attractive future sites for Whole Foods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36029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178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Whole Foods Site Selection</vt:lpstr>
      <vt:lpstr>Research Questions</vt:lpstr>
      <vt:lpstr>General Approach</vt:lpstr>
      <vt:lpstr>Whole Foods</vt:lpstr>
      <vt:lpstr>Mapping</vt:lpstr>
      <vt:lpstr>Census Tract Demographics</vt:lpstr>
      <vt:lpstr>Q1: Does the Census Data confirm the published site selection methodology?</vt:lpstr>
      <vt:lpstr>Q2: Does the Census Data suggest that there are additional variables that Whole Foods uses to select store locations?</vt:lpstr>
      <vt:lpstr>Q3: Does the data suggest attractive future sites for Whole Foods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Foods Site Selection</dc:title>
  <dc:creator/>
  <cp:lastModifiedBy/>
  <cp:revision>39</cp:revision>
  <dcterms:created xsi:type="dcterms:W3CDTF">2024-07-17T21:52:18Z</dcterms:created>
  <dcterms:modified xsi:type="dcterms:W3CDTF">2024-07-19T04:57:09Z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