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8" r:id="rId9"/>
    <p:sldId id="267" r:id="rId10"/>
    <p:sldId id="265" r:id="rId11"/>
    <p:sldId id="266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63"/>
    <p:restoredTop sz="78973"/>
  </p:normalViewPr>
  <p:slideViewPr>
    <p:cSldViewPr snapToGrid="0">
      <p:cViewPr varScale="1">
        <p:scale>
          <a:sx n="83" d="100"/>
          <a:sy n="83" d="100"/>
        </p:scale>
        <p:origin x="20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80164-C927-E94A-A4DA-2F23351DD4C3}" type="datetimeFigureOut">
              <a:rPr lang="en-US" smtClean="0"/>
              <a:t>6/12/24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0BF70-7ECF-924E-BE80-2EF502E31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51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antidepressant prescribing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0BF70-7ECF-924E-BE80-2EF502E31D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9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1B321-4D0D-30B1-C7AB-7FA8D6924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0FB25-6B76-AEE8-6247-BF0BFF597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1F66E-AB91-31D4-C3B2-AC323ACB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DC4C-568B-A640-9390-145AAC2A2E77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4D6F6-ABB2-468D-2B8A-1914FB7D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48DA3-EF80-7202-4274-6EE6D0DF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CBFC-B367-5B4F-BDFA-4AD7D5896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4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C32C-94E0-A67E-4C6F-485B7DAE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578CA-335D-9A8E-3CF2-039527C51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B2D2B-C843-4B58-6FE1-2A39C7EA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DC4C-568B-A640-9390-145AAC2A2E77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D5E28-114C-811A-E4E7-B4905507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F38BC-CED9-A257-CA98-3B110C93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CBFC-B367-5B4F-BDFA-4AD7D5896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9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4865BE-DDE5-D5DA-1AB9-DF5B9A165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D33E2-CF53-68B3-1F4B-92CF6589E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59783-10A5-4266-8AEC-F481AE0D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DC4C-568B-A640-9390-145AAC2A2E77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7034D-F17B-78B5-8120-9E2325BC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E289A-24C5-8B89-EE5D-28319116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CBFC-B367-5B4F-BDFA-4AD7D5896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7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B861-42F4-4E7C-3443-140605D4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6C216-90DE-2AE5-9844-311E0CB85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1D14F-2DDB-599E-AB92-60A8AF41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DC4C-568B-A640-9390-145AAC2A2E77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DFBAC-6882-2231-1086-7A72855D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802D-2E4E-0FCB-CA95-D8292B94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CBFC-B367-5B4F-BDFA-4AD7D5896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9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146E-19F7-55C9-A4BA-F9712CAD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718B3-DA36-0630-D32B-76A7331AF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CC60C-4D8D-64A9-0EE1-540D6682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DC4C-568B-A640-9390-145AAC2A2E77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11659-75CA-BC59-42F7-70486113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5B808-65F6-7BF3-51B0-276B42D1B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CBFC-B367-5B4F-BDFA-4AD7D5896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6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2E9F-8F3D-19AF-A56C-A08B6E3F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369D7-0EB9-A0CF-C855-A9A9BBB3C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A165A-C78C-B306-94ED-63EEC19B8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32644-460A-853E-BB8A-4C6C028F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DC4C-568B-A640-9390-145AAC2A2E77}" type="datetimeFigureOut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02738-C96E-5F33-8F24-B3FBE81F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A2331-2739-5AF4-EEB3-EA51BBB4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CBFC-B367-5B4F-BDFA-4AD7D5896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7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DDA5F-10CB-957B-BA56-C6E82FC85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8D93A-C0E9-1959-2B1E-BBAE0E88C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550B9-4C88-BB6A-8431-E52ABFE59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3E7523-E97E-CA8E-F288-D71E2821B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499EE0-C973-1AB1-308C-C3D4203E3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8B2408-CFDD-1616-D1E3-9CC3B53C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DC4C-568B-A640-9390-145AAC2A2E77}" type="datetimeFigureOut">
              <a:rPr lang="en-US" smtClean="0"/>
              <a:t>6/12/24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B14C-E19A-7C63-66CD-482B1484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A4E5E5-7EFE-8BE2-384E-75BDE512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CBFC-B367-5B4F-BDFA-4AD7D5896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2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CAA0-0DF0-BC0C-2B58-F4EF06DF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1770B-5845-AFB4-C187-66F77068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DC4C-568B-A640-9390-145AAC2A2E77}" type="datetimeFigureOut">
              <a:rPr lang="en-US" smtClean="0"/>
              <a:t>6/12/24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B63A4-4D6B-8ACE-C8E5-C590835C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3C5FA-D5A6-BFDD-1A93-F66B1918D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CBFC-B367-5B4F-BDFA-4AD7D5896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2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FAF32-61BA-F82C-95E8-B03CCEF3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DC4C-568B-A640-9390-145AAC2A2E77}" type="datetimeFigureOut">
              <a:rPr lang="en-US" smtClean="0"/>
              <a:t>6/12/24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842EB-1552-015F-BA66-039263DB9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540F5-4964-1E56-2EB7-CCC0D727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CBFC-B367-5B4F-BDFA-4AD7D5896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7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376AA-8466-DFD9-3F05-704484C97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F4186-0681-2403-C369-FF63C925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23867-61F3-9E2F-0E58-2221DB32B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80B8B-F3B0-DA8E-D02C-46BE04FA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DC4C-568B-A640-9390-145AAC2A2E77}" type="datetimeFigureOut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3C599-1961-3FFC-2C46-4E835CD1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DE293-6858-49BB-4101-633D80ED8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CBFC-B367-5B4F-BDFA-4AD7D5896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8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5F12-AC98-2288-C689-325002C38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D339B-BCC7-4742-4690-8D6B593BE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5E73B-91EC-1E4A-7B6B-A1E95F166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BD974-E81A-E820-CE9E-A5C1488A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DC4C-568B-A640-9390-145AAC2A2E77}" type="datetimeFigureOut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9B150-E47F-596A-62BC-B2863AF5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10B65-DF0D-BB7D-7647-55EC457B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CBFC-B367-5B4F-BDFA-4AD7D5896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7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FDC43-A5AA-09BF-F2B5-8899273E5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A88CE-F957-F5CC-B4DB-AACA1BE6A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5424C-9EB8-E9FE-07CC-39123606A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FCDC4C-568B-A640-9390-145AAC2A2E77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EDC12-83F4-831C-7920-4A0F32305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7C5E9-4D68-0DF2-AA54-097FFB8EF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EACBFC-B367-5B4F-BDFA-4AD7D5896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1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1F17-C8C3-78E6-448C-E81CD2BDB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Take-Home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83F04-721F-C8E8-1E08-D2A2321AD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109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16933-9DAC-9290-D4FD-6C07BDC5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Symptoms VS Count of Adjunctive Medications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EE8ACD-1F50-DFC6-8486-FCAA3EBA1D63}"/>
              </a:ext>
            </a:extLst>
          </p:cNvPr>
          <p:cNvSpPr txBox="1">
            <a:spLocks/>
          </p:cNvSpPr>
          <p:nvPr/>
        </p:nvSpPr>
        <p:spPr>
          <a:xfrm>
            <a:off x="838199" y="5530359"/>
            <a:ext cx="10830059" cy="10605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Kruskal-Wallis test shows no statistically significant difference between groups of different number of symptoms in terms of count of adjunctive medications</a:t>
            </a:r>
          </a:p>
          <a:p>
            <a:pPr marL="0" indent="0" algn="ctr">
              <a:buNone/>
            </a:pPr>
            <a:r>
              <a:rPr lang="en-US" dirty="0"/>
              <a:t>(p-value=0.19)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C8E2E50-2AFC-BFF3-D673-0F593E9C8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868113" y="1690688"/>
            <a:ext cx="8455772" cy="382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7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16933-9DAC-9290-D4FD-6C07BDC5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of Adjunctive Medications VS Change in CGIS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FF0A96-BFFC-406D-8B7B-80B18E15C939}"/>
              </a:ext>
            </a:extLst>
          </p:cNvPr>
          <p:cNvSpPr txBox="1">
            <a:spLocks/>
          </p:cNvSpPr>
          <p:nvPr/>
        </p:nvSpPr>
        <p:spPr>
          <a:xfrm>
            <a:off x="838199" y="5530359"/>
            <a:ext cx="10830059" cy="10605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Kruskal-Wallis test shows no statistically significant difference between groups of different count of adjunctive medications in terms of change in CGIS</a:t>
            </a:r>
          </a:p>
          <a:p>
            <a:pPr marL="0" indent="0" algn="ctr">
              <a:buNone/>
            </a:pPr>
            <a:r>
              <a:rPr lang="en-US" dirty="0"/>
              <a:t>(p-value=0.23)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FD02854-F997-E4A7-B15E-CD18B5CC4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868113" y="1717085"/>
            <a:ext cx="8455772" cy="377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953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D8EC-C1F7-8A13-D2B1-041EA49B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7F818-E62A-0998-CE83-D3C8E3282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significant effect of different number of symptoms on CGIS.</a:t>
            </a:r>
          </a:p>
          <a:p>
            <a:r>
              <a:rPr lang="en-US" dirty="0"/>
              <a:t>No significant effect of different number of symptoms on prescribed adjunctive medications.</a:t>
            </a:r>
          </a:p>
          <a:p>
            <a:r>
              <a:rPr lang="en-US" dirty="0"/>
              <a:t>No significant effect of different count of adjunctive medications on CGIS.</a:t>
            </a:r>
          </a:p>
        </p:txBody>
      </p:sp>
    </p:spTree>
    <p:extLst>
      <p:ext uri="{BB962C8B-B14F-4D97-AF65-F5344CB8AC3E}">
        <p14:creationId xmlns:p14="http://schemas.microsoft.com/office/powerpoint/2010/main" val="3176377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B790-B54F-0FFA-2E48-38BC4AEA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Further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6B346-E563-48DC-AB50-5FD5F115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 between different types of medications and symptoms.</a:t>
            </a:r>
          </a:p>
          <a:p>
            <a:r>
              <a:rPr lang="en-US" dirty="0"/>
              <a:t>The effect of different types of medications on CGIS.</a:t>
            </a:r>
          </a:p>
        </p:txBody>
      </p:sp>
    </p:spTree>
    <p:extLst>
      <p:ext uri="{BB962C8B-B14F-4D97-AF65-F5344CB8AC3E}">
        <p14:creationId xmlns:p14="http://schemas.microsoft.com/office/powerpoint/2010/main" val="175517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124C-1E6D-3186-8079-582ED962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F090A-F2F7-0A33-9275-C80F7E10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Patient demographics</a:t>
            </a:r>
          </a:p>
          <a:p>
            <a:r>
              <a:rPr lang="en-US" b="1" dirty="0">
                <a:solidFill>
                  <a:srgbClr val="FF0000"/>
                </a:solidFill>
              </a:rPr>
              <a:t>Clinical data</a:t>
            </a:r>
          </a:p>
          <a:p>
            <a:r>
              <a:rPr lang="en-US" dirty="0"/>
              <a:t>Billing identifiers</a:t>
            </a:r>
          </a:p>
          <a:p>
            <a:r>
              <a:rPr lang="en-US" dirty="0"/>
              <a:t>Billing amount</a:t>
            </a:r>
          </a:p>
        </p:txBody>
      </p:sp>
    </p:spTree>
    <p:extLst>
      <p:ext uri="{BB962C8B-B14F-4D97-AF65-F5344CB8AC3E}">
        <p14:creationId xmlns:p14="http://schemas.microsoft.com/office/powerpoint/2010/main" val="95877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944F-705A-23AF-D281-631E4DE1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 – Patient 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DED3E-EDB9-A9BE-6B8F-48F7E028D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Gender column</a:t>
            </a:r>
          </a:p>
          <a:p>
            <a:pPr lvl="1"/>
            <a:r>
              <a:rPr lang="en-US" dirty="0"/>
              <a:t>Change “f” and “m” to “Female” and “Male” respectively.</a:t>
            </a:r>
          </a:p>
          <a:p>
            <a:r>
              <a:rPr lang="en-US" dirty="0"/>
              <a:t>Race column</a:t>
            </a:r>
          </a:p>
          <a:p>
            <a:pPr lvl="1"/>
            <a:r>
              <a:rPr lang="en-US" dirty="0"/>
              <a:t>Change “India” to “Indian”.</a:t>
            </a:r>
          </a:p>
          <a:p>
            <a:pPr lvl="1"/>
            <a:r>
              <a:rPr lang="en-US" dirty="0"/>
              <a:t>Change “</a:t>
            </a:r>
            <a:r>
              <a:rPr lang="en-US" dirty="0" err="1"/>
              <a:t>chinese</a:t>
            </a:r>
            <a:r>
              <a:rPr lang="en-US" dirty="0"/>
              <a:t>” to </a:t>
            </a:r>
            <a:r>
              <a:rPr lang="en-US"/>
              <a:t>“Chinese”.</a:t>
            </a:r>
            <a:endParaRPr lang="en-US" dirty="0"/>
          </a:p>
          <a:p>
            <a:r>
              <a:rPr lang="en-US" dirty="0"/>
              <a:t>Resident status column</a:t>
            </a:r>
          </a:p>
          <a:p>
            <a:pPr lvl="1"/>
            <a:r>
              <a:rPr lang="en-US" dirty="0"/>
              <a:t>Change “Singaporean” to “Singapore citizen”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2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944F-705A-23AF-D281-631E4DE1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 – Clinical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DED3E-EDB9-A9BE-6B8F-48F7E028D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“Yes” to 1 and “No” to 0.</a:t>
            </a:r>
          </a:p>
          <a:p>
            <a:r>
              <a:rPr lang="en-US" dirty="0"/>
              <a:t>Create a new variable called “</a:t>
            </a:r>
            <a:r>
              <a:rPr lang="en-US" dirty="0" err="1"/>
              <a:t>cgis_change</a:t>
            </a:r>
            <a:r>
              <a:rPr lang="en-US" dirty="0"/>
              <a:t>” – the percentage change of </a:t>
            </a:r>
            <a:r>
              <a:rPr lang="en-US" dirty="0" err="1"/>
              <a:t>cgis</a:t>
            </a:r>
            <a:r>
              <a:rPr lang="en-US" dirty="0"/>
              <a:t> between admission and discharge.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5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944F-705A-23AF-D281-631E4DE1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DED3E-EDB9-A9BE-6B8F-48F7E028D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Clinical Data and Patient Demographics tables based on </a:t>
            </a:r>
            <a:r>
              <a:rPr lang="en-US" dirty="0" err="1"/>
              <a:t>patient_id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8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0737-6347-6C1D-CF47-947BB833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4D248-454F-7A5E-CAF6-7003028A9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Research Question: </a:t>
            </a:r>
            <a:r>
              <a:rPr lang="en-US" dirty="0"/>
              <a:t>is there any correlation between the patient outcomes and combination of antidepressants with adjunctive medications (anxiolytics, anticonvulsants, SSRI and others).</a:t>
            </a:r>
          </a:p>
          <a:p>
            <a:r>
              <a:rPr lang="en-US" b="1" dirty="0"/>
              <a:t>Purpose: </a:t>
            </a:r>
            <a:r>
              <a:rPr lang="en-US" dirty="0"/>
              <a:t>to find out whether combining adjunctive medications with antidepressants would lead to better outcomes.</a:t>
            </a:r>
          </a:p>
          <a:p>
            <a:r>
              <a:rPr lang="en-US" b="1" dirty="0"/>
              <a:t>Possible implications: </a:t>
            </a:r>
            <a:r>
              <a:rPr lang="en-US" dirty="0"/>
              <a:t>reduction in adverse events and medication cost.</a:t>
            </a:r>
          </a:p>
          <a:p>
            <a:r>
              <a:rPr lang="en-US" b="1" dirty="0"/>
              <a:t>Inclusion criteria: </a:t>
            </a:r>
            <a:r>
              <a:rPr lang="en-US" dirty="0"/>
              <a:t>patients who are prescribed with antidepressants.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1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16933-9DAC-9290-D4FD-6C07BDC55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Baseline Characteristics – Categorical Variables (N=3,400)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51A227-3933-0174-776C-947BBCD26E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17861"/>
              </p:ext>
            </p:extLst>
          </p:nvPr>
        </p:nvGraphicFramePr>
        <p:xfrm>
          <a:off x="1024604" y="1325563"/>
          <a:ext cx="1014279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196">
                  <a:extLst>
                    <a:ext uri="{9D8B030D-6E8A-4147-A177-3AD203B41FA5}">
                      <a16:colId xmlns:a16="http://schemas.microsoft.com/office/drawing/2014/main" val="487593310"/>
                    </a:ext>
                  </a:extLst>
                </a:gridCol>
                <a:gridCol w="2267236">
                  <a:extLst>
                    <a:ext uri="{9D8B030D-6E8A-4147-A177-3AD203B41FA5}">
                      <a16:colId xmlns:a16="http://schemas.microsoft.com/office/drawing/2014/main" val="20639807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231632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5242232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60588479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r>
                        <a:rPr lang="en-US" dirty="0"/>
                        <a:t>Variables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 of adjunctive medications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757215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>
                          <a:solidFill>
                            <a:schemeClr val="bg1"/>
                          </a:solidFill>
                        </a:rPr>
                        <a:t>≤2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&gt;2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1392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b="1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44679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36715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b="1" dirty="0"/>
                        <a:t>Race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Chinese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9972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6773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4210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55462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b="1" dirty="0"/>
                        <a:t>Substance use disorder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81291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806292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Anxiety disorder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08756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825521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Other mood disorders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6657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725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523C80C-70D6-08A1-2886-CD348E40478C}"/>
              </a:ext>
            </a:extLst>
          </p:cNvPr>
          <p:cNvSpPr txBox="1"/>
          <p:nvPr/>
        </p:nvSpPr>
        <p:spPr>
          <a:xfrm>
            <a:off x="443202" y="6517323"/>
            <a:ext cx="11305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Chi-square tests show no statistically significant differences between both groups across different 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373458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16933-9DAC-9290-D4FD-6C07BDC55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</p:spPr>
        <p:txBody>
          <a:bodyPr/>
          <a:lstStyle/>
          <a:p>
            <a:r>
              <a:rPr lang="en-US" dirty="0"/>
              <a:t>Baseline Characteristics – Numerical Variables (N=3,400)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51A227-3933-0174-776C-947BBCD26E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575320"/>
              </p:ext>
            </p:extLst>
          </p:nvPr>
        </p:nvGraphicFramePr>
        <p:xfrm>
          <a:off x="1109500" y="1996440"/>
          <a:ext cx="9973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9605">
                  <a:extLst>
                    <a:ext uri="{9D8B030D-6E8A-4147-A177-3AD203B41FA5}">
                      <a16:colId xmlns:a16="http://schemas.microsoft.com/office/drawing/2014/main" val="2063980726"/>
                    </a:ext>
                  </a:extLst>
                </a:gridCol>
                <a:gridCol w="1793201">
                  <a:extLst>
                    <a:ext uri="{9D8B030D-6E8A-4147-A177-3AD203B41FA5}">
                      <a16:colId xmlns:a16="http://schemas.microsoft.com/office/drawing/2014/main" val="2412323251"/>
                    </a:ext>
                  </a:extLst>
                </a:gridCol>
                <a:gridCol w="1663398">
                  <a:extLst>
                    <a:ext uri="{9D8B030D-6E8A-4147-A177-3AD203B41FA5}">
                      <a16:colId xmlns:a16="http://schemas.microsoft.com/office/drawing/2014/main" val="1523163281"/>
                    </a:ext>
                  </a:extLst>
                </a:gridCol>
                <a:gridCol w="1663398">
                  <a:extLst>
                    <a:ext uri="{9D8B030D-6E8A-4147-A177-3AD203B41FA5}">
                      <a16:colId xmlns:a16="http://schemas.microsoft.com/office/drawing/2014/main" val="1952422329"/>
                    </a:ext>
                  </a:extLst>
                </a:gridCol>
                <a:gridCol w="1663398">
                  <a:extLst>
                    <a:ext uri="{9D8B030D-6E8A-4147-A177-3AD203B41FA5}">
                      <a16:colId xmlns:a16="http://schemas.microsoft.com/office/drawing/2014/main" val="266058847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Variables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 of adjunctive medications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7572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>
                          <a:solidFill>
                            <a:schemeClr val="bg1"/>
                          </a:solidFill>
                        </a:rPr>
                        <a:t>≤2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&gt;2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1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 (mean, SD) (years)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63.0, 14.6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63.1, 14.6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62.9, 14.7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4467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BMI (mean, SD) (kg/m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29.0, 4.1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28.9, 4.1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29.0, 4.2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36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CGIS at admission (mean, SD)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4.3, 1.3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4.3, 1.3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4.4, 1.3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99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CGIS at discharge (mean, SD)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3.9, 1.1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3.9, 1.1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3.9, 1.0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677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CGIS change (mean, SD)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-0.8, 45.3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-1.5, 45.6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0, 45.0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42102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CDD8330-F5E2-25E3-7BCA-94EEEFC0E5AE}"/>
              </a:ext>
            </a:extLst>
          </p:cNvPr>
          <p:cNvSpPr txBox="1"/>
          <p:nvPr/>
        </p:nvSpPr>
        <p:spPr>
          <a:xfrm>
            <a:off x="1949450" y="5346700"/>
            <a:ext cx="829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Shapiro-Wilk tests p&lt;0.05 – Data are not normally distributed.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0000"/>
                </a:solidFill>
              </a:rPr>
              <a:t>Levene’s</a:t>
            </a:r>
            <a:r>
              <a:rPr lang="en-US" b="1" dirty="0">
                <a:solidFill>
                  <a:srgbClr val="FF0000"/>
                </a:solidFill>
              </a:rPr>
              <a:t> tests p&gt;0.05 – Data have similar amount of variation.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Non-parametric test Mann-Whitney U test is chosen.</a:t>
            </a:r>
          </a:p>
        </p:txBody>
      </p:sp>
    </p:spTree>
    <p:extLst>
      <p:ext uri="{BB962C8B-B14F-4D97-AF65-F5344CB8AC3E}">
        <p14:creationId xmlns:p14="http://schemas.microsoft.com/office/powerpoint/2010/main" val="95726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16933-9DAC-9290-D4FD-6C07BDC5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Symptoms VS Change in CGIS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49E0D-5D7B-1C7D-2422-FE1365EB3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530359"/>
            <a:ext cx="10830059" cy="1060577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/>
              <a:t>Kruskal-Wallis test shows no statistically significant difference between groups of different number of symptoms in terms of change in CGIS</a:t>
            </a:r>
          </a:p>
          <a:p>
            <a:pPr marL="0" indent="0" algn="ctr">
              <a:buNone/>
            </a:pPr>
            <a:r>
              <a:rPr lang="en-US" dirty="0"/>
              <a:t>(p-value=0.18)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F1FECF-9A01-8B4D-5CB7-D88DC8FB4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914" y="1690688"/>
            <a:ext cx="8574171" cy="382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959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592</Words>
  <Application>Microsoft Macintosh PowerPoint</Application>
  <PresentationFormat>Widescreen</PresentationFormat>
  <Paragraphs>137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Take-Home Challenge</vt:lpstr>
      <vt:lpstr>Datasets</vt:lpstr>
      <vt:lpstr>Data Pre-Processing – Patient Demographics</vt:lpstr>
      <vt:lpstr>Data Pre-Processing – Clinical Data</vt:lpstr>
      <vt:lpstr>Data Pre-Processing</vt:lpstr>
      <vt:lpstr>Study Design</vt:lpstr>
      <vt:lpstr>Baseline Characteristics – Categorical Variables (N=3,400) </vt:lpstr>
      <vt:lpstr>Baseline Characteristics – Numerical Variables (N=3,400) </vt:lpstr>
      <vt:lpstr>Number of Symptoms VS Change in CGIS</vt:lpstr>
      <vt:lpstr>Number of Symptoms VS Count of Adjunctive Medications</vt:lpstr>
      <vt:lpstr>Count of Adjunctive Medications VS Change in CGIS</vt:lpstr>
      <vt:lpstr>Conclusions</vt:lpstr>
      <vt:lpstr>Possible Further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Ronald Wihal Oei</dc:creator>
  <cp:lastModifiedBy>Ronald Wihal Oei</cp:lastModifiedBy>
  <cp:revision>5</cp:revision>
  <dcterms:created xsi:type="dcterms:W3CDTF">2024-06-10T08:11:17Z</dcterms:created>
  <dcterms:modified xsi:type="dcterms:W3CDTF">2024-06-12T17:19:50Z</dcterms:modified>
</cp:coreProperties>
</file>