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8"/>
  </p:notesMasterIdLst>
  <p:sldIdLst>
    <p:sldId id="256" r:id="rId2"/>
    <p:sldId id="257" r:id="rId3"/>
    <p:sldId id="258" r:id="rId4"/>
    <p:sldId id="259" r:id="rId5"/>
    <p:sldId id="300" r:id="rId6"/>
    <p:sldId id="285" r:id="rId7"/>
    <p:sldId id="260" r:id="rId8"/>
    <p:sldId id="286" r:id="rId9"/>
    <p:sldId id="261" r:id="rId10"/>
    <p:sldId id="287" r:id="rId11"/>
    <p:sldId id="288" r:id="rId12"/>
    <p:sldId id="262" r:id="rId13"/>
    <p:sldId id="301" r:id="rId14"/>
    <p:sldId id="289" r:id="rId15"/>
    <p:sldId id="290" r:id="rId16"/>
    <p:sldId id="291" r:id="rId17"/>
    <p:sldId id="292" r:id="rId18"/>
    <p:sldId id="293" r:id="rId19"/>
    <p:sldId id="294" r:id="rId20"/>
    <p:sldId id="295" r:id="rId21"/>
    <p:sldId id="296" r:id="rId22"/>
    <p:sldId id="297" r:id="rId23"/>
    <p:sldId id="298" r:id="rId24"/>
    <p:sldId id="299" r:id="rId25"/>
    <p:sldId id="278" r:id="rId26"/>
    <p:sldId id="302" r:id="rId27"/>
  </p:sldIdLst>
  <p:sldSz cx="9144000" cy="5143500" type="screen16x9"/>
  <p:notesSz cx="6858000" cy="9144000"/>
  <p:embeddedFontLst>
    <p:embeddedFont>
      <p:font typeface="Amasis MT Pro Black" panose="02040A04050005020304" pitchFamily="18" charset="0"/>
      <p:bold r:id="rId29"/>
      <p:boldItalic r:id="rId30"/>
    </p:embeddedFont>
    <p:embeddedFont>
      <p:font typeface="Calibri" panose="020F0502020204030204" pitchFamily="34" charset="0"/>
      <p:regular r:id="rId31"/>
      <p:bold r:id="rId32"/>
      <p:italic r:id="rId33"/>
      <p:boldItalic r:id="rId34"/>
    </p:embeddedFont>
    <p:embeddedFont>
      <p:font typeface="Oswald" panose="00000500000000000000" pitchFamily="2" charset="0"/>
      <p:regular r:id="rId35"/>
      <p:bold r:id="rId36"/>
    </p:embeddedFont>
    <p:embeddedFont>
      <p:font typeface="Roboto" panose="02000000000000000000" pitchFamily="2" charset="0"/>
      <p:regular r:id="rId37"/>
      <p:bold r:id="rId38"/>
      <p:italic r:id="rId39"/>
      <p:boldItalic r:id="rId40"/>
    </p:embeddedFont>
    <p:embeddedFont>
      <p:font typeface="Tahoma" panose="020B0604030504040204" pitchFamily="34" charset="0"/>
      <p:regular r:id="rId41"/>
      <p:bold r:id="rId42"/>
    </p:embeddedFont>
    <p:embeddedFont>
      <p:font typeface="Tinos"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7D5CAF-C5C0-430F-A390-3F806F24974C}">
  <a:tblStyle styleId="{DB7D5CAF-C5C0-430F-A390-3F806F24974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96" autoAdjust="0"/>
  </p:normalViewPr>
  <p:slideViewPr>
    <p:cSldViewPr snapToGrid="0">
      <p:cViewPr varScale="1">
        <p:scale>
          <a:sx n="117" d="100"/>
          <a:sy n="117" d="100"/>
        </p:scale>
        <p:origin x="14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650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525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THE PROTEST "In the face of this critical situation, we, the constitutional representatives of the Filipino people, met to deliberate upon the present difficulties existing in the Government of the Philippine Islands and to determine how best to preserve the supremacy and majesty of the laws and to safeguard the right and liberties of our people, having faith in the sense of justice of the people of the United States and inspired by her patriotic example in the early days of her history, do hereby, in our behalf and in the name of the Filipino people, solemnly and publicly make known our most vigorous protest against the arbitrary acts and usurpations of the present Governor-General of the Philippine Islands, particularly against Executive Order No. 37."</a:t>
            </a:r>
            <a:endParaRPr lang="en-PH" dirty="0"/>
          </a:p>
          <a:p>
            <a:endParaRPr lang="en-US" dirty="0"/>
          </a:p>
        </p:txBody>
      </p:sp>
    </p:spTree>
    <p:extLst>
      <p:ext uri="{BB962C8B-B14F-4D97-AF65-F5344CB8AC3E}">
        <p14:creationId xmlns:p14="http://schemas.microsoft.com/office/powerpoint/2010/main" val="1774044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3C4043"/>
                </a:solidFill>
                <a:effectLst/>
                <a:latin typeface="Roboto" panose="02000000000000000000" pitchFamily="2" charset="0"/>
              </a:rPr>
              <a:t>Gregorio F. </a:t>
            </a:r>
            <a:r>
              <a:rPr lang="en-US" b="0" i="0" dirty="0" err="1">
                <a:solidFill>
                  <a:srgbClr val="3C4043"/>
                </a:solidFill>
                <a:effectLst/>
                <a:latin typeface="Roboto" panose="02000000000000000000" pitchFamily="2" charset="0"/>
              </a:rPr>
              <a:t>Zaide</a:t>
            </a:r>
            <a:r>
              <a:rPr lang="en-US" b="0" i="0" dirty="0">
                <a:solidFill>
                  <a:srgbClr val="3C4043"/>
                </a:solidFill>
                <a:effectLst/>
                <a:latin typeface="Roboto" panose="02000000000000000000" pitchFamily="2" charset="0"/>
              </a:rPr>
              <a:t> was a Filipino historian, author and politician from the town of Pagsanjan, Laguna in the Philippines. A multi-awarded author, </a:t>
            </a:r>
            <a:r>
              <a:rPr lang="en-US" b="0" i="0" dirty="0" err="1">
                <a:solidFill>
                  <a:srgbClr val="3C4043"/>
                </a:solidFill>
                <a:effectLst/>
                <a:latin typeface="Roboto" panose="02000000000000000000" pitchFamily="2" charset="0"/>
              </a:rPr>
              <a:t>Zaide</a:t>
            </a:r>
            <a:r>
              <a:rPr lang="en-US" b="0" i="0" dirty="0">
                <a:solidFill>
                  <a:srgbClr val="3C4043"/>
                </a:solidFill>
                <a:effectLst/>
                <a:latin typeface="Roboto" panose="02000000000000000000" pitchFamily="2" charset="0"/>
              </a:rPr>
              <a:t> wrote 67 books and more than 500 articles about history, he is known as the "Dean of Filipino Historiographers." He was one of the founders of the International Association of Historians of Asia, and president of the Philippine Historical Association for three terms. As a politician, he served as the mayor of his hometown of Pagsanjan from 1971 to 1975.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0796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2031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360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672713" y="333900"/>
            <a:ext cx="7798575" cy="4809601"/>
          </a:xfrm>
          <a:prstGeom prst="rect">
            <a:avLst/>
          </a:prstGeom>
          <a:noFill/>
          <a:ln>
            <a:noFill/>
          </a:ln>
        </p:spPr>
      </p:pic>
      <p:sp>
        <p:nvSpPr>
          <p:cNvPr id="11" name="Google Shape;11;p2"/>
          <p:cNvSpPr txBox="1">
            <a:spLocks noGrp="1"/>
          </p:cNvSpPr>
          <p:nvPr>
            <p:ph type="ctrTitle"/>
          </p:nvPr>
        </p:nvSpPr>
        <p:spPr>
          <a:xfrm>
            <a:off x="1912650" y="1915625"/>
            <a:ext cx="5469600" cy="1159800"/>
          </a:xfrm>
          <a:prstGeom prst="rect">
            <a:avLst/>
          </a:prstGeom>
          <a:effectLst>
            <a:outerShdw blurRad="14288" dist="9525" dir="16200000" algn="bl" rotWithShape="0">
              <a:schemeClr val="dk1">
                <a:alpha val="50000"/>
              </a:schemeClr>
            </a:outerShdw>
          </a:effectLst>
        </p:spPr>
        <p:txBody>
          <a:bodyPr spcFirstLastPara="1" wrap="square" lIns="91425" tIns="91425" rIns="91425" bIns="91425" anchor="ctr" anchorCtr="0">
            <a:noAutofit/>
          </a:bodyPr>
          <a:lstStyle>
            <a:lvl1pPr lvl="0">
              <a:spcBef>
                <a:spcPts val="0"/>
              </a:spcBef>
              <a:spcAft>
                <a:spcPts val="0"/>
              </a:spcAft>
              <a:buClr>
                <a:schemeClr val="accent6"/>
              </a:buClr>
              <a:buSzPts val="4800"/>
              <a:buNone/>
              <a:defRPr sz="4800">
                <a:solidFill>
                  <a:schemeClr val="accent6"/>
                </a:solidFill>
              </a:defRPr>
            </a:lvl1pPr>
            <a:lvl2pPr lvl="1">
              <a:spcBef>
                <a:spcPts val="0"/>
              </a:spcBef>
              <a:spcAft>
                <a:spcPts val="0"/>
              </a:spcAft>
              <a:buClr>
                <a:schemeClr val="accent6"/>
              </a:buClr>
              <a:buSzPts val="4800"/>
              <a:buNone/>
              <a:defRPr sz="4800">
                <a:solidFill>
                  <a:schemeClr val="accent6"/>
                </a:solidFill>
              </a:defRPr>
            </a:lvl2pPr>
            <a:lvl3pPr lvl="2">
              <a:spcBef>
                <a:spcPts val="0"/>
              </a:spcBef>
              <a:spcAft>
                <a:spcPts val="0"/>
              </a:spcAft>
              <a:buClr>
                <a:schemeClr val="accent6"/>
              </a:buClr>
              <a:buSzPts val="4800"/>
              <a:buNone/>
              <a:defRPr sz="4800">
                <a:solidFill>
                  <a:schemeClr val="accent6"/>
                </a:solidFill>
              </a:defRPr>
            </a:lvl3pPr>
            <a:lvl4pPr lvl="3">
              <a:spcBef>
                <a:spcPts val="0"/>
              </a:spcBef>
              <a:spcAft>
                <a:spcPts val="0"/>
              </a:spcAft>
              <a:buClr>
                <a:schemeClr val="accent6"/>
              </a:buClr>
              <a:buSzPts val="4800"/>
              <a:buNone/>
              <a:defRPr sz="4800">
                <a:solidFill>
                  <a:schemeClr val="accent6"/>
                </a:solidFill>
              </a:defRPr>
            </a:lvl4pPr>
            <a:lvl5pPr lvl="4">
              <a:spcBef>
                <a:spcPts val="0"/>
              </a:spcBef>
              <a:spcAft>
                <a:spcPts val="0"/>
              </a:spcAft>
              <a:buClr>
                <a:schemeClr val="accent6"/>
              </a:buClr>
              <a:buSzPts val="4800"/>
              <a:buNone/>
              <a:defRPr sz="4800">
                <a:solidFill>
                  <a:schemeClr val="accent6"/>
                </a:solidFill>
              </a:defRPr>
            </a:lvl5pPr>
            <a:lvl6pPr lvl="5">
              <a:spcBef>
                <a:spcPts val="0"/>
              </a:spcBef>
              <a:spcAft>
                <a:spcPts val="0"/>
              </a:spcAft>
              <a:buClr>
                <a:schemeClr val="accent6"/>
              </a:buClr>
              <a:buSzPts val="4800"/>
              <a:buNone/>
              <a:defRPr sz="4800">
                <a:solidFill>
                  <a:schemeClr val="accent6"/>
                </a:solidFill>
              </a:defRPr>
            </a:lvl6pPr>
            <a:lvl7pPr lvl="6">
              <a:spcBef>
                <a:spcPts val="0"/>
              </a:spcBef>
              <a:spcAft>
                <a:spcPts val="0"/>
              </a:spcAft>
              <a:buClr>
                <a:schemeClr val="accent6"/>
              </a:buClr>
              <a:buSzPts val="4800"/>
              <a:buNone/>
              <a:defRPr sz="4800">
                <a:solidFill>
                  <a:schemeClr val="accent6"/>
                </a:solidFill>
              </a:defRPr>
            </a:lvl7pPr>
            <a:lvl8pPr lvl="7">
              <a:spcBef>
                <a:spcPts val="0"/>
              </a:spcBef>
              <a:spcAft>
                <a:spcPts val="0"/>
              </a:spcAft>
              <a:buClr>
                <a:schemeClr val="accent6"/>
              </a:buClr>
              <a:buSzPts val="4800"/>
              <a:buNone/>
              <a:defRPr sz="4800">
                <a:solidFill>
                  <a:schemeClr val="accent6"/>
                </a:solidFill>
              </a:defRPr>
            </a:lvl8pPr>
            <a:lvl9pPr lvl="8">
              <a:spcBef>
                <a:spcPts val="0"/>
              </a:spcBef>
              <a:spcAft>
                <a:spcPts val="0"/>
              </a:spcAft>
              <a:buClr>
                <a:schemeClr val="accent6"/>
              </a:buClr>
              <a:buSzPts val="4800"/>
              <a:buNone/>
              <a:defRPr sz="4800">
                <a:solidFill>
                  <a:schemeClr val="accent6"/>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1912025" y="2116750"/>
            <a:ext cx="580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912025" y="3144851"/>
            <a:ext cx="580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66666"/>
              </a:buClr>
              <a:buSzPts val="1800"/>
              <a:buNone/>
              <a:defRPr sz="1800" i="1">
                <a:solidFill>
                  <a:srgbClr val="666666"/>
                </a:solidFill>
              </a:defRPr>
            </a:lvl1pPr>
            <a:lvl2pPr lvl="1" rtl="0">
              <a:spcBef>
                <a:spcPts val="0"/>
              </a:spcBef>
              <a:spcAft>
                <a:spcPts val="0"/>
              </a:spcAft>
              <a:buClr>
                <a:srgbClr val="666666"/>
              </a:buClr>
              <a:buSzPts val="1800"/>
              <a:buNone/>
              <a:defRPr sz="1800" i="1">
                <a:solidFill>
                  <a:srgbClr val="666666"/>
                </a:solidFill>
              </a:defRPr>
            </a:lvl2pPr>
            <a:lvl3pPr lvl="2" rtl="0">
              <a:spcBef>
                <a:spcPts val="0"/>
              </a:spcBef>
              <a:spcAft>
                <a:spcPts val="0"/>
              </a:spcAft>
              <a:buClr>
                <a:srgbClr val="666666"/>
              </a:buClr>
              <a:buSzPts val="1800"/>
              <a:buNone/>
              <a:defRPr sz="1800" i="1">
                <a:solidFill>
                  <a:srgbClr val="666666"/>
                </a:solidFill>
              </a:defRPr>
            </a:lvl3pPr>
            <a:lvl4pPr lvl="3" rtl="0">
              <a:spcBef>
                <a:spcPts val="0"/>
              </a:spcBef>
              <a:spcAft>
                <a:spcPts val="0"/>
              </a:spcAft>
              <a:buClr>
                <a:srgbClr val="666666"/>
              </a:buClr>
              <a:buSzPts val="1800"/>
              <a:buNone/>
              <a:defRPr i="1">
                <a:solidFill>
                  <a:srgbClr val="666666"/>
                </a:solidFill>
              </a:defRPr>
            </a:lvl4pPr>
            <a:lvl5pPr lvl="4" rtl="0">
              <a:spcBef>
                <a:spcPts val="0"/>
              </a:spcBef>
              <a:spcAft>
                <a:spcPts val="0"/>
              </a:spcAft>
              <a:buClr>
                <a:srgbClr val="666666"/>
              </a:buClr>
              <a:buSzPts val="1800"/>
              <a:buNone/>
              <a:defRPr i="1">
                <a:solidFill>
                  <a:srgbClr val="666666"/>
                </a:solidFill>
              </a:defRPr>
            </a:lvl5pPr>
            <a:lvl6pPr lvl="5" rtl="0">
              <a:spcBef>
                <a:spcPts val="0"/>
              </a:spcBef>
              <a:spcAft>
                <a:spcPts val="0"/>
              </a:spcAft>
              <a:buClr>
                <a:srgbClr val="666666"/>
              </a:buClr>
              <a:buSzPts val="1800"/>
              <a:buNone/>
              <a:defRPr i="1">
                <a:solidFill>
                  <a:srgbClr val="666666"/>
                </a:solidFill>
              </a:defRPr>
            </a:lvl6pPr>
            <a:lvl7pPr lvl="6" rtl="0">
              <a:spcBef>
                <a:spcPts val="0"/>
              </a:spcBef>
              <a:spcAft>
                <a:spcPts val="0"/>
              </a:spcAft>
              <a:buClr>
                <a:srgbClr val="666666"/>
              </a:buClr>
              <a:buSzPts val="1800"/>
              <a:buNone/>
              <a:defRPr i="1">
                <a:solidFill>
                  <a:srgbClr val="666666"/>
                </a:solidFill>
              </a:defRPr>
            </a:lvl7pPr>
            <a:lvl8pPr lvl="7" rtl="0">
              <a:spcBef>
                <a:spcPts val="0"/>
              </a:spcBef>
              <a:spcAft>
                <a:spcPts val="0"/>
              </a:spcAft>
              <a:buClr>
                <a:srgbClr val="666666"/>
              </a:buClr>
              <a:buSzPts val="1800"/>
              <a:buNone/>
              <a:defRPr i="1">
                <a:solidFill>
                  <a:srgbClr val="666666"/>
                </a:solidFill>
              </a:defRPr>
            </a:lvl8pPr>
            <a:lvl9pPr lvl="8" rtl="0">
              <a:spcBef>
                <a:spcPts val="0"/>
              </a:spcBef>
              <a:spcAft>
                <a:spcPts val="0"/>
              </a:spcAft>
              <a:buClr>
                <a:srgbClr val="666666"/>
              </a:buClr>
              <a:buSzPts val="1800"/>
              <a:buNone/>
              <a:defRPr i="1">
                <a:solidFill>
                  <a:srgbClr val="666666"/>
                </a:solidFill>
              </a:defRPr>
            </a:lvl9pPr>
          </a:lstStyle>
          <a:p>
            <a:endParaRPr/>
          </a:p>
        </p:txBody>
      </p:sp>
      <p:sp>
        <p:nvSpPr>
          <p:cNvPr id="16" name="Google Shape;16;p3"/>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pic>
        <p:nvPicPr>
          <p:cNvPr id="18" name="Google Shape;18;p4"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 name="Google Shape;19;p4"/>
          <p:cNvSpPr txBox="1">
            <a:spLocks noGrp="1"/>
          </p:cNvSpPr>
          <p:nvPr>
            <p:ph type="body" idx="1"/>
          </p:nvPr>
        </p:nvSpPr>
        <p:spPr>
          <a:xfrm>
            <a:off x="1809500" y="1476000"/>
            <a:ext cx="6128100" cy="8199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b="1" i="1"/>
            </a:lvl1pPr>
            <a:lvl2pPr marL="914400" lvl="1" indent="-381000" rtl="0">
              <a:spcBef>
                <a:spcPts val="0"/>
              </a:spcBef>
              <a:spcAft>
                <a:spcPts val="0"/>
              </a:spcAft>
              <a:buSzPts val="2400"/>
              <a:buChar char="◆"/>
              <a:defRPr b="1" i="1"/>
            </a:lvl2pPr>
            <a:lvl3pPr marL="1371600" lvl="2" indent="-381000" rtl="0">
              <a:spcBef>
                <a:spcPts val="0"/>
              </a:spcBef>
              <a:spcAft>
                <a:spcPts val="0"/>
              </a:spcAft>
              <a:buSzPts val="2400"/>
              <a:buChar char="◇"/>
              <a:defRPr b="1" i="1"/>
            </a:lvl3pPr>
            <a:lvl4pPr marL="1828800" lvl="3" indent="-342900" rtl="0">
              <a:spcBef>
                <a:spcPts val="0"/>
              </a:spcBef>
              <a:spcAft>
                <a:spcPts val="0"/>
              </a:spcAft>
              <a:buSzPts val="1800"/>
              <a:buChar char="⬥"/>
              <a:defRPr b="1" i="1"/>
            </a:lvl4pPr>
            <a:lvl5pPr marL="2286000" lvl="4" indent="-342900" rtl="0">
              <a:spcBef>
                <a:spcPts val="0"/>
              </a:spcBef>
              <a:spcAft>
                <a:spcPts val="0"/>
              </a:spcAft>
              <a:buSzPts val="1800"/>
              <a:buChar char="⬦"/>
              <a:defRPr b="1" i="1"/>
            </a:lvl5pPr>
            <a:lvl6pPr marL="2743200" lvl="5" indent="-342900" rtl="0">
              <a:spcBef>
                <a:spcPts val="0"/>
              </a:spcBef>
              <a:spcAft>
                <a:spcPts val="0"/>
              </a:spcAft>
              <a:buSzPts val="1800"/>
              <a:buChar char="⬦"/>
              <a:defRPr b="1" i="1"/>
            </a:lvl6pPr>
            <a:lvl7pPr marL="3200400" lvl="6" indent="-342900" rtl="0">
              <a:spcBef>
                <a:spcPts val="0"/>
              </a:spcBef>
              <a:spcAft>
                <a:spcPts val="0"/>
              </a:spcAft>
              <a:buSzPts val="1800"/>
              <a:buChar char="⬦"/>
              <a:defRPr b="1" i="1"/>
            </a:lvl7pPr>
            <a:lvl8pPr marL="3657600" lvl="7" indent="-342900" rtl="0">
              <a:spcBef>
                <a:spcPts val="0"/>
              </a:spcBef>
              <a:spcAft>
                <a:spcPts val="0"/>
              </a:spcAft>
              <a:buSzPts val="1800"/>
              <a:buChar char="⬦"/>
              <a:defRPr b="1" i="1"/>
            </a:lvl8pPr>
            <a:lvl9pPr marL="4114800" lvl="8" indent="-342900">
              <a:spcBef>
                <a:spcPts val="0"/>
              </a:spcBef>
              <a:spcAft>
                <a:spcPts val="0"/>
              </a:spcAft>
              <a:buSzPts val="1800"/>
              <a:buChar char="⬦"/>
              <a:defRPr b="1" i="1"/>
            </a:lvl9pPr>
          </a:lstStyle>
          <a:p>
            <a:endParaRPr/>
          </a:p>
        </p:txBody>
      </p:sp>
      <p:sp>
        <p:nvSpPr>
          <p:cNvPr id="20" name="Google Shape;20;p4"/>
          <p:cNvSpPr txBox="1"/>
          <p:nvPr/>
        </p:nvSpPr>
        <p:spPr>
          <a:xfrm>
            <a:off x="1705475" y="975394"/>
            <a:ext cx="1957200" cy="6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b="1">
                <a:solidFill>
                  <a:srgbClr val="25212A"/>
                </a:solidFill>
                <a:latin typeface="Oswald"/>
                <a:ea typeface="Oswald"/>
                <a:cs typeface="Oswald"/>
                <a:sym typeface="Oswald"/>
              </a:rPr>
              <a:t>“</a:t>
            </a:r>
            <a:endParaRPr sz="9600" b="1">
              <a:solidFill>
                <a:srgbClr val="25212A"/>
              </a:solidFill>
              <a:latin typeface="Oswald"/>
              <a:ea typeface="Oswald"/>
              <a:cs typeface="Oswald"/>
              <a:sym typeface="Oswald"/>
            </a:endParaRPr>
          </a:p>
        </p:txBody>
      </p:sp>
      <p:sp>
        <p:nvSpPr>
          <p:cNvPr id="21" name="Google Shape;21;p4"/>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5" name="Google Shape;25;p5"/>
          <p:cNvSpPr txBox="1">
            <a:spLocks noGrp="1"/>
          </p:cNvSpPr>
          <p:nvPr>
            <p:ph type="body" idx="1"/>
          </p:nvPr>
        </p:nvSpPr>
        <p:spPr>
          <a:xfrm>
            <a:off x="1556175" y="1378821"/>
            <a:ext cx="6616800" cy="30423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26" name="Google Shape;26;p5"/>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7" name="Google Shape;27;p5"/>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pic>
        <p:nvPicPr>
          <p:cNvPr id="29" name="Google Shape;29;p6"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30" name="Google Shape;30;p6"/>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1" name="Google Shape;31;p6"/>
          <p:cNvSpPr txBox="1">
            <a:spLocks noGrp="1"/>
          </p:cNvSpPr>
          <p:nvPr>
            <p:ph type="body" idx="1"/>
          </p:nvPr>
        </p:nvSpPr>
        <p:spPr>
          <a:xfrm>
            <a:off x="1556175" y="1479375"/>
            <a:ext cx="3211800" cy="3598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32" name="Google Shape;32;p6"/>
          <p:cNvSpPr txBox="1">
            <a:spLocks noGrp="1"/>
          </p:cNvSpPr>
          <p:nvPr>
            <p:ph type="body" idx="2"/>
          </p:nvPr>
        </p:nvSpPr>
        <p:spPr>
          <a:xfrm>
            <a:off x="4961272" y="1479375"/>
            <a:ext cx="3211800" cy="3598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33" name="Google Shape;33;p6"/>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4" name="Google Shape;34;p6"/>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pic>
        <p:nvPicPr>
          <p:cNvPr id="49" name="Google Shape;49;p9"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9"/>
          <p:cNvSpPr txBox="1">
            <a:spLocks noGrp="1"/>
          </p:cNvSpPr>
          <p:nvPr>
            <p:ph type="body" idx="1"/>
          </p:nvPr>
        </p:nvSpPr>
        <p:spPr>
          <a:xfrm>
            <a:off x="1592350" y="3640275"/>
            <a:ext cx="65625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Clr>
                <a:srgbClr val="666666"/>
              </a:buClr>
              <a:buSzPts val="1600"/>
              <a:buNone/>
              <a:defRPr sz="1600" i="1">
                <a:solidFill>
                  <a:srgbClr val="666666"/>
                </a:solidFill>
              </a:defRPr>
            </a:lvl1pPr>
          </a:lstStyle>
          <a:p>
            <a:endParaRPr/>
          </a:p>
        </p:txBody>
      </p:sp>
      <p:sp>
        <p:nvSpPr>
          <p:cNvPr id="51" name="Google Shape;51;p9"/>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52" name="Google Shape;52;p9"/>
          <p:cNvCxnSpPr/>
          <p:nvPr/>
        </p:nvCxnSpPr>
        <p:spPr>
          <a:xfrm>
            <a:off x="1706950" y="3643125"/>
            <a:ext cx="63213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pic>
        <p:nvPicPr>
          <p:cNvPr id="59" name="Google Shape;59;p11"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60" name="Google Shape;60;p11"/>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No book">
  <p:cSld name="BLANK_1">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413350" y="4627001"/>
            <a:ext cx="548700" cy="393600"/>
          </a:xfrm>
          <a:prstGeom prst="rect">
            <a:avLst/>
          </a:prstGeom>
        </p:spPr>
        <p:txBody>
          <a:bodyPr spcFirstLastPara="1" wrap="square" lIns="91425" tIns="91425" rIns="91425" bIns="91425" anchor="ctr" anchorCtr="0">
            <a:noAutofit/>
          </a:bodyPr>
          <a:lstStyle>
            <a:lvl1pPr lvl="0" rtl="0">
              <a:buNone/>
              <a:defRPr>
                <a:solidFill>
                  <a:schemeClr val="accent6"/>
                </a:solidFill>
              </a:defRPr>
            </a:lvl1pPr>
            <a:lvl2pPr lvl="1" rtl="0">
              <a:buNone/>
              <a:defRPr>
                <a:solidFill>
                  <a:schemeClr val="accent6"/>
                </a:solidFill>
              </a:defRPr>
            </a:lvl2pPr>
            <a:lvl3pPr lvl="2" rtl="0">
              <a:buNone/>
              <a:defRPr>
                <a:solidFill>
                  <a:schemeClr val="accent6"/>
                </a:solidFill>
              </a:defRPr>
            </a:lvl3pPr>
            <a:lvl4pPr lvl="3" rtl="0">
              <a:buNone/>
              <a:defRPr>
                <a:solidFill>
                  <a:schemeClr val="accent6"/>
                </a:solidFill>
              </a:defRPr>
            </a:lvl4pPr>
            <a:lvl5pPr lvl="4" rtl="0">
              <a:buNone/>
              <a:defRPr>
                <a:solidFill>
                  <a:schemeClr val="accent6"/>
                </a:solidFill>
              </a:defRPr>
            </a:lvl5pPr>
            <a:lvl6pPr lvl="5" rtl="0">
              <a:buNone/>
              <a:defRPr>
                <a:solidFill>
                  <a:schemeClr val="accent6"/>
                </a:solidFill>
              </a:defRPr>
            </a:lvl6pPr>
            <a:lvl7pPr lvl="6" rtl="0">
              <a:buNone/>
              <a:defRPr>
                <a:solidFill>
                  <a:schemeClr val="accent6"/>
                </a:solidFill>
              </a:defRPr>
            </a:lvl7pPr>
            <a:lvl8pPr lvl="7" rtl="0">
              <a:buNone/>
              <a:defRPr>
                <a:solidFill>
                  <a:schemeClr val="accent6"/>
                </a:solidFill>
              </a:defRPr>
            </a:lvl8pPr>
            <a:lvl9pPr lvl="8" rtl="0">
              <a:buNone/>
              <a:defRPr>
                <a:solidFill>
                  <a:schemeClr val="accent6"/>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Closed book">
  <p:cSld name="BLANK_1_1">
    <p:spTree>
      <p:nvGrpSpPr>
        <p:cNvPr id="1" name="Shape 63"/>
        <p:cNvGrpSpPr/>
        <p:nvPr/>
      </p:nvGrpSpPr>
      <p:grpSpPr>
        <a:xfrm>
          <a:off x="0" y="0"/>
          <a:ext cx="0" cy="0"/>
          <a:chOff x="0" y="0"/>
          <a:chExt cx="0" cy="0"/>
        </a:xfrm>
      </p:grpSpPr>
      <p:pic>
        <p:nvPicPr>
          <p:cNvPr id="64" name="Google Shape;64;p13"/>
          <p:cNvPicPr preferRelativeResize="0"/>
          <p:nvPr/>
        </p:nvPicPr>
        <p:blipFill>
          <a:blip r:embed="rId2">
            <a:alphaModFix/>
          </a:blip>
          <a:stretch>
            <a:fillRect/>
          </a:stretch>
        </p:blipFill>
        <p:spPr>
          <a:xfrm flipH="1">
            <a:off x="672713" y="333900"/>
            <a:ext cx="7798575" cy="48096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56175" y="719375"/>
            <a:ext cx="6616800" cy="699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1pPr>
            <a:lvl2pPr lvl="1">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2pPr>
            <a:lvl3pPr lvl="2">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3pPr>
            <a:lvl4pPr lvl="3">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4pPr>
            <a:lvl5pPr lvl="4">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5pPr>
            <a:lvl6pPr lvl="5">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6pPr>
            <a:lvl7pPr lvl="6">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7pPr>
            <a:lvl8pPr lvl="7">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8pPr>
            <a:lvl9pPr lvl="8">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556175" y="1378821"/>
            <a:ext cx="6616800" cy="30423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Tinos"/>
              <a:buChar char="◈"/>
              <a:defRPr sz="3000">
                <a:solidFill>
                  <a:schemeClr val="dk1"/>
                </a:solidFill>
                <a:latin typeface="Tinos"/>
                <a:ea typeface="Tinos"/>
                <a:cs typeface="Tinos"/>
                <a:sym typeface="Tinos"/>
              </a:defRPr>
            </a:lvl1pPr>
            <a:lvl2pPr marL="914400" lvl="1"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2pPr>
            <a:lvl3pPr marL="1371600" lvl="2"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3pPr>
            <a:lvl4pPr marL="1828800" lvl="3"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4pPr>
            <a:lvl5pPr marL="2286000" lvl="4"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5pPr>
            <a:lvl6pPr marL="2743200" lvl="5"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6pPr>
            <a:lvl7pPr marL="3200400" lvl="6"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7pPr>
            <a:lvl8pPr marL="3657600" lvl="7"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8pPr>
            <a:lvl9pPr marL="4114800" lvl="8"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9pPr>
          </a:lstStyle>
          <a:p>
            <a:endParaRPr/>
          </a:p>
        </p:txBody>
      </p:sp>
      <p:sp>
        <p:nvSpPr>
          <p:cNvPr id="8" name="Google Shape;8;p1"/>
          <p:cNvSpPr txBox="1">
            <a:spLocks noGrp="1"/>
          </p:cNvSpPr>
          <p:nvPr>
            <p:ph type="sldNum" idx="12"/>
          </p:nvPr>
        </p:nvSpPr>
        <p:spPr>
          <a:xfrm>
            <a:off x="7899350" y="4098426"/>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Tinos"/>
                <a:ea typeface="Tinos"/>
                <a:cs typeface="Tinos"/>
                <a:sym typeface="Tinos"/>
              </a:defRPr>
            </a:lvl1pPr>
            <a:lvl2pPr lvl="1" algn="r">
              <a:buNone/>
              <a:defRPr sz="1200">
                <a:solidFill>
                  <a:schemeClr val="dk2"/>
                </a:solidFill>
                <a:latin typeface="Tinos"/>
                <a:ea typeface="Tinos"/>
                <a:cs typeface="Tinos"/>
                <a:sym typeface="Tinos"/>
              </a:defRPr>
            </a:lvl2pPr>
            <a:lvl3pPr lvl="2" algn="r">
              <a:buNone/>
              <a:defRPr sz="1200">
                <a:solidFill>
                  <a:schemeClr val="dk2"/>
                </a:solidFill>
                <a:latin typeface="Tinos"/>
                <a:ea typeface="Tinos"/>
                <a:cs typeface="Tinos"/>
                <a:sym typeface="Tinos"/>
              </a:defRPr>
            </a:lvl3pPr>
            <a:lvl4pPr lvl="3" algn="r">
              <a:buNone/>
              <a:defRPr sz="1200">
                <a:solidFill>
                  <a:schemeClr val="dk2"/>
                </a:solidFill>
                <a:latin typeface="Tinos"/>
                <a:ea typeface="Tinos"/>
                <a:cs typeface="Tinos"/>
                <a:sym typeface="Tinos"/>
              </a:defRPr>
            </a:lvl4pPr>
            <a:lvl5pPr lvl="4" algn="r">
              <a:buNone/>
              <a:defRPr sz="1200">
                <a:solidFill>
                  <a:schemeClr val="dk2"/>
                </a:solidFill>
                <a:latin typeface="Tinos"/>
                <a:ea typeface="Tinos"/>
                <a:cs typeface="Tinos"/>
                <a:sym typeface="Tinos"/>
              </a:defRPr>
            </a:lvl5pPr>
            <a:lvl6pPr lvl="5" algn="r">
              <a:buNone/>
              <a:defRPr sz="1200">
                <a:solidFill>
                  <a:schemeClr val="dk2"/>
                </a:solidFill>
                <a:latin typeface="Tinos"/>
                <a:ea typeface="Tinos"/>
                <a:cs typeface="Tinos"/>
                <a:sym typeface="Tinos"/>
              </a:defRPr>
            </a:lvl6pPr>
            <a:lvl7pPr lvl="6" algn="r">
              <a:buNone/>
              <a:defRPr sz="1200">
                <a:solidFill>
                  <a:schemeClr val="dk2"/>
                </a:solidFill>
                <a:latin typeface="Tinos"/>
                <a:ea typeface="Tinos"/>
                <a:cs typeface="Tinos"/>
                <a:sym typeface="Tinos"/>
              </a:defRPr>
            </a:lvl7pPr>
            <a:lvl8pPr lvl="7" algn="r">
              <a:buNone/>
              <a:defRPr sz="1200">
                <a:solidFill>
                  <a:schemeClr val="dk2"/>
                </a:solidFill>
                <a:latin typeface="Tinos"/>
                <a:ea typeface="Tinos"/>
                <a:cs typeface="Tinos"/>
                <a:sym typeface="Tinos"/>
              </a:defRPr>
            </a:lvl8pPr>
            <a:lvl9pPr lvl="8" algn="r">
              <a:buNone/>
              <a:defRPr sz="1200">
                <a:solidFill>
                  <a:schemeClr val="dk2"/>
                </a:solidFill>
                <a:latin typeface="Tinos"/>
                <a:ea typeface="Tinos"/>
                <a:cs typeface="Tinos"/>
                <a:sym typeface="Tino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7" r:id="rId7"/>
    <p:sldLayoutId id="2147483658" r:id="rId8"/>
    <p:sldLayoutId id="2147483659"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1802647" y="1111227"/>
            <a:ext cx="5993816" cy="15705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dirty="0"/>
              <a:t>Filipino Grievances Against Governor Wood</a:t>
            </a:r>
            <a:endParaRPr sz="5400" dirty="0"/>
          </a:p>
        </p:txBody>
      </p:sp>
      <p:sp>
        <p:nvSpPr>
          <p:cNvPr id="4" name="TextBox 3">
            <a:extLst>
              <a:ext uri="{FF2B5EF4-FFF2-40B4-BE49-F238E27FC236}">
                <a16:creationId xmlns:a16="http://schemas.microsoft.com/office/drawing/2014/main" id="{CF019D5B-88AA-47C8-A92E-73B785E0A6B3}"/>
              </a:ext>
            </a:extLst>
          </p:cNvPr>
          <p:cNvSpPr txBox="1"/>
          <p:nvPr/>
        </p:nvSpPr>
        <p:spPr>
          <a:xfrm>
            <a:off x="2513555" y="3293609"/>
            <a:ext cx="4572000" cy="738664"/>
          </a:xfrm>
          <a:prstGeom prst="rect">
            <a:avLst/>
          </a:prstGeom>
          <a:noFill/>
        </p:spPr>
        <p:txBody>
          <a:bodyPr wrap="square">
            <a:spAutoFit/>
          </a:bodyPr>
          <a:lstStyle/>
          <a:p>
            <a:pPr algn="ctr"/>
            <a:r>
              <a:rPr lang="en-US" dirty="0">
                <a:solidFill>
                  <a:schemeClr val="bg1"/>
                </a:solidFill>
                <a:latin typeface="Oswald" panose="020B0604020202020204" pitchFamily="2" charset="0"/>
              </a:rPr>
              <a:t>Fuentebella, Ronald Dale</a:t>
            </a:r>
          </a:p>
          <a:p>
            <a:pPr algn="ctr"/>
            <a:r>
              <a:rPr lang="en-US" dirty="0" err="1">
                <a:solidFill>
                  <a:schemeClr val="bg1"/>
                </a:solidFill>
                <a:latin typeface="Oswald" panose="020B0604020202020204" pitchFamily="2" charset="0"/>
              </a:rPr>
              <a:t>Tubat</a:t>
            </a:r>
            <a:r>
              <a:rPr lang="en-US" dirty="0">
                <a:solidFill>
                  <a:schemeClr val="bg1"/>
                </a:solidFill>
                <a:latin typeface="Oswald" panose="020B0604020202020204" pitchFamily="2" charset="0"/>
              </a:rPr>
              <a:t>, Mark Anthony</a:t>
            </a:r>
            <a:endParaRPr lang="en-PH" dirty="0">
              <a:solidFill>
                <a:schemeClr val="bg1"/>
              </a:solidFill>
              <a:latin typeface="Oswald" panose="020B0604020202020204" pitchFamily="2" charset="0"/>
            </a:endParaRPr>
          </a:p>
          <a:p>
            <a:pPr algn="ctr"/>
            <a:endParaRPr lang="en-PH" dirty="0">
              <a:solidFill>
                <a:schemeClr val="bg1"/>
              </a:solidFill>
              <a:latin typeface="Oswald" panose="020B0604020202020204"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BE1E9F63-9045-4BB0-9E47-430D0688A254}"/>
              </a:ext>
            </a:extLst>
          </p:cNvPr>
          <p:cNvSpPr/>
          <p:nvPr/>
        </p:nvSpPr>
        <p:spPr>
          <a:xfrm>
            <a:off x="2522955" y="808638"/>
            <a:ext cx="4723494" cy="40011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Google Shape;106;p19"/>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3" name="TextBox 12">
            <a:extLst>
              <a:ext uri="{FF2B5EF4-FFF2-40B4-BE49-F238E27FC236}">
                <a16:creationId xmlns:a16="http://schemas.microsoft.com/office/drawing/2014/main" id="{06A9832E-D938-4BC0-B01E-087C8535FD4E}"/>
              </a:ext>
            </a:extLst>
          </p:cNvPr>
          <p:cNvSpPr txBox="1"/>
          <p:nvPr/>
        </p:nvSpPr>
        <p:spPr>
          <a:xfrm>
            <a:off x="2756832" y="791602"/>
            <a:ext cx="4572000" cy="400110"/>
          </a:xfrm>
          <a:prstGeom prst="rect">
            <a:avLst/>
          </a:prstGeom>
          <a:noFill/>
        </p:spPr>
        <p:txBody>
          <a:bodyPr wrap="square">
            <a:spAutoFit/>
          </a:bodyPr>
          <a:lstStyle/>
          <a:p>
            <a:r>
              <a:rPr lang="en-US" sz="2000" dirty="0">
                <a:solidFill>
                  <a:schemeClr val="bg1"/>
                </a:solidFill>
                <a:latin typeface="Oswald" panose="00000500000000000000" pitchFamily="2" charset="0"/>
                <a:ea typeface="Tinos" panose="020B0604020202020204" charset="0"/>
                <a:cs typeface="Tinos" panose="020B0604020202020204" charset="0"/>
              </a:rPr>
              <a:t>Filipino Grievances Against Governor Wood</a:t>
            </a:r>
          </a:p>
        </p:txBody>
      </p:sp>
      <p:sp>
        <p:nvSpPr>
          <p:cNvPr id="15" name="Rectangle: Rounded Corners 14">
            <a:extLst>
              <a:ext uri="{FF2B5EF4-FFF2-40B4-BE49-F238E27FC236}">
                <a16:creationId xmlns:a16="http://schemas.microsoft.com/office/drawing/2014/main" id="{376B7D8F-426D-4FDB-92B2-B42577973447}"/>
              </a:ext>
            </a:extLst>
          </p:cNvPr>
          <p:cNvSpPr/>
          <p:nvPr/>
        </p:nvSpPr>
        <p:spPr>
          <a:xfrm>
            <a:off x="2323574" y="1551855"/>
            <a:ext cx="5122256" cy="4588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a:p>
            <a:pPr algn="ctr"/>
            <a:r>
              <a:rPr lang="en-US" sz="1100" dirty="0">
                <a:latin typeface="Tinos" panose="020B0604020202020204" charset="0"/>
                <a:ea typeface="Tinos" panose="020B0604020202020204" charset="0"/>
                <a:cs typeface="Tinos" panose="020B0604020202020204" charset="0"/>
              </a:rPr>
              <a:t>A document which was a form of protest and/or impeachment against Governor General Leonard Wood.</a:t>
            </a:r>
          </a:p>
          <a:p>
            <a:pPr algn="ctr"/>
            <a:endParaRPr lang="en-US" sz="1100" dirty="0"/>
          </a:p>
        </p:txBody>
      </p:sp>
      <p:sp>
        <p:nvSpPr>
          <p:cNvPr id="16" name="Rectangle: Rounded Corners 15">
            <a:extLst>
              <a:ext uri="{FF2B5EF4-FFF2-40B4-BE49-F238E27FC236}">
                <a16:creationId xmlns:a16="http://schemas.microsoft.com/office/drawing/2014/main" id="{ED085422-73E1-4FD6-8A44-7F1466BE01EC}"/>
              </a:ext>
            </a:extLst>
          </p:cNvPr>
          <p:cNvSpPr/>
          <p:nvPr/>
        </p:nvSpPr>
        <p:spPr>
          <a:xfrm>
            <a:off x="2323574" y="2112906"/>
            <a:ext cx="5122256" cy="45884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nos" panose="020B0604020202020204" charset="0"/>
                <a:ea typeface="Tinos" panose="020B0604020202020204" charset="0"/>
                <a:cs typeface="Tinos" panose="020B0604020202020204" charset="0"/>
              </a:rPr>
              <a:t>The compilation came from primary sources who testified against the usurpations of the Governor.</a:t>
            </a:r>
            <a:endParaRPr lang="en-US" sz="1100" dirty="0"/>
          </a:p>
        </p:txBody>
      </p:sp>
      <p:sp>
        <p:nvSpPr>
          <p:cNvPr id="17" name="Rectangle: Rounded Corners 16">
            <a:extLst>
              <a:ext uri="{FF2B5EF4-FFF2-40B4-BE49-F238E27FC236}">
                <a16:creationId xmlns:a16="http://schemas.microsoft.com/office/drawing/2014/main" id="{61F692A7-14C6-4CD8-BEA1-F4FE639A6079}"/>
              </a:ext>
            </a:extLst>
          </p:cNvPr>
          <p:cNvSpPr/>
          <p:nvPr/>
        </p:nvSpPr>
        <p:spPr>
          <a:xfrm>
            <a:off x="2701590" y="2675533"/>
            <a:ext cx="4469112" cy="4588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nos" panose="020B0604020202020204" charset="0"/>
                <a:ea typeface="Tinos" panose="020B0604020202020204" charset="0"/>
                <a:cs typeface="Tinos" panose="020B0604020202020204" charset="0"/>
              </a:rPr>
              <a:t>Documentary sources of Philippine history written by </a:t>
            </a:r>
            <a:r>
              <a:rPr lang="en-US" sz="1100" dirty="0" err="1">
                <a:latin typeface="Tinos" panose="020B0604020202020204" charset="0"/>
                <a:ea typeface="Tinos" panose="020B0604020202020204" charset="0"/>
                <a:cs typeface="Tinos" panose="020B0604020202020204" charset="0"/>
              </a:rPr>
              <a:t>Zaide</a:t>
            </a:r>
            <a:r>
              <a:rPr lang="en-US" sz="1100" dirty="0">
                <a:latin typeface="Tinos" panose="020B0604020202020204" charset="0"/>
                <a:ea typeface="Tinos" panose="020B0604020202020204" charset="0"/>
                <a:cs typeface="Tinos" panose="020B0604020202020204" charset="0"/>
              </a:rPr>
              <a:t> himself.</a:t>
            </a:r>
          </a:p>
        </p:txBody>
      </p:sp>
      <p:sp>
        <p:nvSpPr>
          <p:cNvPr id="18" name="Rectangle: Rounded Corners 17">
            <a:extLst>
              <a:ext uri="{FF2B5EF4-FFF2-40B4-BE49-F238E27FC236}">
                <a16:creationId xmlns:a16="http://schemas.microsoft.com/office/drawing/2014/main" id="{40A35DD9-7E47-4055-9004-2135BB7C24A5}"/>
              </a:ext>
            </a:extLst>
          </p:cNvPr>
          <p:cNvSpPr/>
          <p:nvPr/>
        </p:nvSpPr>
        <p:spPr>
          <a:xfrm>
            <a:off x="2323574" y="3238160"/>
            <a:ext cx="5328630" cy="75632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nos" panose="020B0604020202020204" charset="0"/>
                <a:ea typeface="Tinos" panose="020B0604020202020204" charset="0"/>
                <a:cs typeface="Tinos" panose="020B0604020202020204" charset="0"/>
              </a:rPr>
              <a:t>It was made under the deliberation of constitutional representative of the Filipino people. The document was written on November 10, 1926 and approved by Commission on Independence on November 17, 1926.</a:t>
            </a:r>
          </a:p>
        </p:txBody>
      </p:sp>
    </p:spTree>
    <p:extLst>
      <p:ext uri="{BB962C8B-B14F-4D97-AF65-F5344CB8AC3E}">
        <p14:creationId xmlns:p14="http://schemas.microsoft.com/office/powerpoint/2010/main" val="394641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BE1E9F63-9045-4BB0-9E47-430D0688A254}"/>
              </a:ext>
            </a:extLst>
          </p:cNvPr>
          <p:cNvSpPr/>
          <p:nvPr/>
        </p:nvSpPr>
        <p:spPr>
          <a:xfrm>
            <a:off x="2522955" y="808638"/>
            <a:ext cx="4723494" cy="40011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Google Shape;106;p19"/>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13" name="TextBox 12">
            <a:extLst>
              <a:ext uri="{FF2B5EF4-FFF2-40B4-BE49-F238E27FC236}">
                <a16:creationId xmlns:a16="http://schemas.microsoft.com/office/drawing/2014/main" id="{06A9832E-D938-4BC0-B01E-087C8535FD4E}"/>
              </a:ext>
            </a:extLst>
          </p:cNvPr>
          <p:cNvSpPr txBox="1"/>
          <p:nvPr/>
        </p:nvSpPr>
        <p:spPr>
          <a:xfrm>
            <a:off x="2756832" y="791602"/>
            <a:ext cx="4572000" cy="400110"/>
          </a:xfrm>
          <a:prstGeom prst="rect">
            <a:avLst/>
          </a:prstGeom>
          <a:noFill/>
        </p:spPr>
        <p:txBody>
          <a:bodyPr wrap="square">
            <a:spAutoFit/>
          </a:bodyPr>
          <a:lstStyle/>
          <a:p>
            <a:r>
              <a:rPr lang="en-US" sz="2000" dirty="0">
                <a:solidFill>
                  <a:schemeClr val="bg1"/>
                </a:solidFill>
                <a:latin typeface="Oswald" panose="00000500000000000000" pitchFamily="2" charset="0"/>
                <a:ea typeface="Tinos" panose="020B0604020202020204" charset="0"/>
                <a:cs typeface="Tinos" panose="020B0604020202020204" charset="0"/>
              </a:rPr>
              <a:t>Filipino Grievances Against Governor Wood</a:t>
            </a:r>
          </a:p>
        </p:txBody>
      </p:sp>
      <p:sp>
        <p:nvSpPr>
          <p:cNvPr id="15" name="Rectangle: Rounded Corners 14">
            <a:extLst>
              <a:ext uri="{FF2B5EF4-FFF2-40B4-BE49-F238E27FC236}">
                <a16:creationId xmlns:a16="http://schemas.microsoft.com/office/drawing/2014/main" id="{376B7D8F-426D-4FDB-92B2-B42577973447}"/>
              </a:ext>
            </a:extLst>
          </p:cNvPr>
          <p:cNvSpPr/>
          <p:nvPr/>
        </p:nvSpPr>
        <p:spPr>
          <a:xfrm>
            <a:off x="2323574" y="1551855"/>
            <a:ext cx="5266634" cy="6555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r>
              <a:rPr lang="en-US" dirty="0"/>
              <a:t>A year after this document was approved, Governor Leonard Wood died due to surgery failure.</a:t>
            </a:r>
          </a:p>
          <a:p>
            <a:pPr algn="ctr"/>
            <a:endParaRPr lang="en-US" sz="1000" dirty="0"/>
          </a:p>
        </p:txBody>
      </p:sp>
      <p:sp>
        <p:nvSpPr>
          <p:cNvPr id="16" name="Rectangle: Rounded Corners 15">
            <a:extLst>
              <a:ext uri="{FF2B5EF4-FFF2-40B4-BE49-F238E27FC236}">
                <a16:creationId xmlns:a16="http://schemas.microsoft.com/office/drawing/2014/main" id="{ED085422-73E1-4FD6-8A44-7F1466BE01EC}"/>
              </a:ext>
            </a:extLst>
          </p:cNvPr>
          <p:cNvSpPr/>
          <p:nvPr/>
        </p:nvSpPr>
        <p:spPr>
          <a:xfrm>
            <a:off x="2433577" y="2571750"/>
            <a:ext cx="5266634" cy="655511"/>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 had a serious tone and was direct to the point, thus making it a reliable historical document.</a:t>
            </a:r>
            <a:endParaRPr lang="en-PH" dirty="0"/>
          </a:p>
        </p:txBody>
      </p:sp>
    </p:spTree>
    <p:extLst>
      <p:ext uri="{BB962C8B-B14F-4D97-AF65-F5344CB8AC3E}">
        <p14:creationId xmlns:p14="http://schemas.microsoft.com/office/powerpoint/2010/main" val="68567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3" name="Rectangle 2">
            <a:extLst>
              <a:ext uri="{FF2B5EF4-FFF2-40B4-BE49-F238E27FC236}">
                <a16:creationId xmlns:a16="http://schemas.microsoft.com/office/drawing/2014/main" id="{801F1436-CAA9-4CCE-8542-2FE3B3F08939}"/>
              </a:ext>
            </a:extLst>
          </p:cNvPr>
          <p:cNvSpPr/>
          <p:nvPr/>
        </p:nvSpPr>
        <p:spPr>
          <a:xfrm>
            <a:off x="1596879" y="661576"/>
            <a:ext cx="4157653" cy="27532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7" name="Google Shape;117;p20"/>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9" name="TextBox 8">
            <a:extLst>
              <a:ext uri="{FF2B5EF4-FFF2-40B4-BE49-F238E27FC236}">
                <a16:creationId xmlns:a16="http://schemas.microsoft.com/office/drawing/2014/main" id="{994654A0-341C-45BA-A935-A40B78122F88}"/>
              </a:ext>
            </a:extLst>
          </p:cNvPr>
          <p:cNvSpPr txBox="1"/>
          <p:nvPr/>
        </p:nvSpPr>
        <p:spPr>
          <a:xfrm>
            <a:off x="1596879" y="661576"/>
            <a:ext cx="4104456" cy="2554545"/>
          </a:xfrm>
          <a:prstGeom prst="rect">
            <a:avLst/>
          </a:prstGeom>
          <a:noFill/>
        </p:spPr>
        <p:txBody>
          <a:bodyPr wrap="square" rtlCol="0">
            <a:spAutoFit/>
          </a:bodyPr>
          <a:lstStyle/>
          <a:p>
            <a:pPr algn="just"/>
            <a:r>
              <a:rPr lang="en-US" sz="1600" dirty="0">
                <a:solidFill>
                  <a:schemeClr val="bg1"/>
                </a:solidFill>
                <a:latin typeface="Oswald" panose="00000500000000000000" pitchFamily="2" charset="0"/>
              </a:rPr>
              <a:t>Major - General Leonard Wood arrived in the Philippine Islands in 1903 after his service in Cuba.</a:t>
            </a:r>
          </a:p>
          <a:p>
            <a:pPr algn="just"/>
            <a:endParaRPr lang="en-US" sz="1600" dirty="0">
              <a:solidFill>
                <a:schemeClr val="bg1"/>
              </a:solidFill>
              <a:latin typeface="Oswald" panose="00000500000000000000" pitchFamily="2" charset="0"/>
            </a:endParaRPr>
          </a:p>
          <a:p>
            <a:pPr algn="just"/>
            <a:r>
              <a:rPr lang="en-US" sz="1600" dirty="0">
                <a:solidFill>
                  <a:schemeClr val="bg1"/>
                </a:solidFill>
                <a:latin typeface="Oswald" panose="00000500000000000000" pitchFamily="2" charset="0"/>
              </a:rPr>
              <a:t>He was appointed governor of Moro Province, comprising the southern islands and Mindanao.</a:t>
            </a:r>
          </a:p>
          <a:p>
            <a:pPr algn="just"/>
            <a:endParaRPr lang="en-US" sz="1600" dirty="0">
              <a:solidFill>
                <a:schemeClr val="bg1"/>
              </a:solidFill>
              <a:latin typeface="Oswald" panose="00000500000000000000" pitchFamily="2" charset="0"/>
            </a:endParaRPr>
          </a:p>
          <a:p>
            <a:pPr algn="just"/>
            <a:r>
              <a:rPr lang="en-US" sz="1600" dirty="0">
                <a:solidFill>
                  <a:schemeClr val="bg1"/>
                </a:solidFill>
                <a:latin typeface="Oswald" panose="00000500000000000000" pitchFamily="2" charset="0"/>
              </a:rPr>
              <a:t>Aside from being the head of the civil government, he is also responsible for five districts, and the commanding general of the troops in the department of Mindanao and Sulu as well.</a:t>
            </a:r>
            <a:endParaRPr lang="en-PH" sz="1600" dirty="0">
              <a:solidFill>
                <a:schemeClr val="bg1"/>
              </a:solidFill>
              <a:latin typeface="Oswald" panose="00000500000000000000" pitchFamily="2" charset="0"/>
            </a:endParaRPr>
          </a:p>
        </p:txBody>
      </p:sp>
      <p:pic>
        <p:nvPicPr>
          <p:cNvPr id="10" name="Picture 9">
            <a:extLst>
              <a:ext uri="{FF2B5EF4-FFF2-40B4-BE49-F238E27FC236}">
                <a16:creationId xmlns:a16="http://schemas.microsoft.com/office/drawing/2014/main" id="{35FDC686-ECC3-4B1D-96D5-8A540006C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886" y="661576"/>
            <a:ext cx="2004814" cy="27532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3" name="Rectangle 2">
            <a:extLst>
              <a:ext uri="{FF2B5EF4-FFF2-40B4-BE49-F238E27FC236}">
                <a16:creationId xmlns:a16="http://schemas.microsoft.com/office/drawing/2014/main" id="{801F1436-CAA9-4CCE-8542-2FE3B3F08939}"/>
              </a:ext>
            </a:extLst>
          </p:cNvPr>
          <p:cNvSpPr/>
          <p:nvPr/>
        </p:nvSpPr>
        <p:spPr>
          <a:xfrm>
            <a:off x="1570281" y="672478"/>
            <a:ext cx="3124184" cy="32675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7" name="Google Shape;117;p20"/>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9" name="TextBox 8">
            <a:extLst>
              <a:ext uri="{FF2B5EF4-FFF2-40B4-BE49-F238E27FC236}">
                <a16:creationId xmlns:a16="http://schemas.microsoft.com/office/drawing/2014/main" id="{994654A0-341C-45BA-A935-A40B78122F88}"/>
              </a:ext>
            </a:extLst>
          </p:cNvPr>
          <p:cNvSpPr txBox="1"/>
          <p:nvPr/>
        </p:nvSpPr>
        <p:spPr>
          <a:xfrm>
            <a:off x="1570280" y="661577"/>
            <a:ext cx="3124184" cy="3108287"/>
          </a:xfrm>
          <a:prstGeom prst="rect">
            <a:avLst/>
          </a:prstGeom>
          <a:noFill/>
        </p:spPr>
        <p:txBody>
          <a:bodyPr wrap="square" rtlCol="0">
            <a:spAutoFit/>
          </a:bodyPr>
          <a:lstStyle/>
          <a:p>
            <a:pPr marL="0" marR="0">
              <a:lnSpc>
                <a:spcPct val="115000"/>
              </a:lnSpc>
              <a:spcBef>
                <a:spcPts val="0"/>
              </a:spcBef>
              <a:spcAft>
                <a:spcPts val="1000"/>
              </a:spcAft>
            </a:pPr>
            <a:r>
              <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EXPECTATION</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Promised the Filipinos that the country = conserved and developed</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Had 20 years of civil government which includes mutual understanding and loyal cooperation</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Cooperation would be maintained once General Wood become their Governor and that political emancipation would be complete</a:t>
            </a:r>
          </a:p>
          <a:p>
            <a:pPr algn="just"/>
            <a:endParaRPr lang="en-PH" sz="1200" dirty="0">
              <a:solidFill>
                <a:schemeClr val="bg1"/>
              </a:solidFill>
              <a:latin typeface="Oswald" panose="00000500000000000000" pitchFamily="2" charset="0"/>
            </a:endParaRPr>
          </a:p>
        </p:txBody>
      </p:sp>
      <p:sp>
        <p:nvSpPr>
          <p:cNvPr id="6" name="Rectangle 5">
            <a:extLst>
              <a:ext uri="{FF2B5EF4-FFF2-40B4-BE49-F238E27FC236}">
                <a16:creationId xmlns:a16="http://schemas.microsoft.com/office/drawing/2014/main" id="{5016E1AA-6E98-49B7-8C2C-394928C18F44}"/>
              </a:ext>
            </a:extLst>
          </p:cNvPr>
          <p:cNvSpPr/>
          <p:nvPr/>
        </p:nvSpPr>
        <p:spPr>
          <a:xfrm>
            <a:off x="5154402" y="644586"/>
            <a:ext cx="2887420" cy="32954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a:lnSpc>
                <a:spcPct val="115000"/>
              </a:lnSpc>
              <a:spcBef>
                <a:spcPts val="0"/>
              </a:spcBef>
              <a:spcAft>
                <a:spcPts val="1000"/>
              </a:spcAft>
            </a:pPr>
            <a:r>
              <a:rPr lang="en-US" dirty="0">
                <a:effectLst/>
                <a:latin typeface="Calibri" panose="020F0502020204030204" pitchFamily="34" charset="0"/>
                <a:ea typeface="Calibri" panose="020F0502020204030204" pitchFamily="34" charset="0"/>
                <a:cs typeface="Times New Roman" panose="02020603050405020304" pitchFamily="18" charset="0"/>
              </a:rPr>
              <a:t>REALITY</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300" dirty="0">
                <a:effectLst/>
                <a:latin typeface="Calibri" panose="020F0502020204030204" pitchFamily="34" charset="0"/>
                <a:ea typeface="Calibri" panose="020F0502020204030204" pitchFamily="34" charset="0"/>
                <a:cs typeface="Times New Roman" panose="02020603050405020304" pitchFamily="18" charset="0"/>
              </a:rPr>
              <a:t>Arrival of Governor Wood = usurpation and arbitrary acts</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300" dirty="0">
                <a:effectLst/>
                <a:latin typeface="Calibri" panose="020F0502020204030204" pitchFamily="34" charset="0"/>
                <a:ea typeface="Calibri" panose="020F0502020204030204" pitchFamily="34" charset="0"/>
                <a:cs typeface="Times New Roman" panose="02020603050405020304" pitchFamily="18" charset="0"/>
              </a:rPr>
              <a:t>Reduction of our autonomy and the destruction of our constitutional system</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300" dirty="0">
                <a:effectLst/>
                <a:latin typeface="Calibri" panose="020F0502020204030204" pitchFamily="34" charset="0"/>
                <a:ea typeface="Calibri" panose="020F0502020204030204" pitchFamily="34" charset="0"/>
                <a:cs typeface="Times New Roman" panose="02020603050405020304" pitchFamily="18" charset="0"/>
              </a:rPr>
              <a:t>Complete reversal of America’s promise to the Filipinos</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300" dirty="0">
                <a:effectLst/>
                <a:latin typeface="Calibri" panose="020F0502020204030204" pitchFamily="34" charset="0"/>
                <a:ea typeface="Calibri" panose="020F0502020204030204" pitchFamily="34" charset="0"/>
                <a:cs typeface="Times New Roman" panose="02020603050405020304" pitchFamily="18" charset="0"/>
              </a:rPr>
              <a:t>Led to the strain in the relationship between America and the Philippines</a:t>
            </a:r>
          </a:p>
        </p:txBody>
      </p:sp>
    </p:spTree>
    <p:extLst>
      <p:ext uri="{BB962C8B-B14F-4D97-AF65-F5344CB8AC3E}">
        <p14:creationId xmlns:p14="http://schemas.microsoft.com/office/powerpoint/2010/main" val="628514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3" name="Rectangle 2">
            <a:extLst>
              <a:ext uri="{FF2B5EF4-FFF2-40B4-BE49-F238E27FC236}">
                <a16:creationId xmlns:a16="http://schemas.microsoft.com/office/drawing/2014/main" id="{801F1436-CAA9-4CCE-8542-2FE3B3F08939}"/>
              </a:ext>
            </a:extLst>
          </p:cNvPr>
          <p:cNvSpPr/>
          <p:nvPr/>
        </p:nvSpPr>
        <p:spPr>
          <a:xfrm>
            <a:off x="1726609" y="781549"/>
            <a:ext cx="6447091" cy="23153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7" name="Google Shape;117;p20"/>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9" name="TextBox 8">
            <a:extLst>
              <a:ext uri="{FF2B5EF4-FFF2-40B4-BE49-F238E27FC236}">
                <a16:creationId xmlns:a16="http://schemas.microsoft.com/office/drawing/2014/main" id="{994654A0-341C-45BA-A935-A40B78122F88}"/>
              </a:ext>
            </a:extLst>
          </p:cNvPr>
          <p:cNvSpPr txBox="1"/>
          <p:nvPr/>
        </p:nvSpPr>
        <p:spPr>
          <a:xfrm>
            <a:off x="1949107" y="1074088"/>
            <a:ext cx="5950243" cy="1384995"/>
          </a:xfrm>
          <a:prstGeom prst="rect">
            <a:avLst/>
          </a:prstGeom>
          <a:noFill/>
        </p:spPr>
        <p:txBody>
          <a:bodyPr wrap="square" rtlCol="0">
            <a:spAutoFit/>
          </a:bodyPr>
          <a:lstStyle/>
          <a:p>
            <a:pPr algn="ctr"/>
            <a:r>
              <a:rPr lang="en-US" dirty="0">
                <a:solidFill>
                  <a:schemeClr val="bg1"/>
                </a:solidFill>
              </a:rPr>
              <a:t>General Wood was asked what he thinks would happen if he left.</a:t>
            </a:r>
          </a:p>
          <a:p>
            <a:pPr algn="ctr"/>
            <a:r>
              <a:rPr lang="en-US" dirty="0">
                <a:solidFill>
                  <a:schemeClr val="bg1"/>
                </a:solidFill>
              </a:rPr>
              <a:t>His response was “Strife, disorder, bloodshed. They might not come instantly, but they would come soon. Moros, whom we have disarmed and who want us to stay and protect them, and Christian Filipinos would fight. Industry, trade, and credit would be ruined, with the inevitable concomitants of idleness, hunger, and anarchy.”</a:t>
            </a:r>
          </a:p>
        </p:txBody>
      </p:sp>
    </p:spTree>
    <p:extLst>
      <p:ext uri="{BB962C8B-B14F-4D97-AF65-F5344CB8AC3E}">
        <p14:creationId xmlns:p14="http://schemas.microsoft.com/office/powerpoint/2010/main" val="3411784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B9CC-BB88-4D6B-8AC1-D8431284E7F0}"/>
              </a:ext>
            </a:extLst>
          </p:cNvPr>
          <p:cNvSpPr>
            <a:spLocks noGrp="1"/>
          </p:cNvSpPr>
          <p:nvPr>
            <p:ph type="ctrTitle"/>
          </p:nvPr>
        </p:nvSpPr>
        <p:spPr>
          <a:xfrm>
            <a:off x="2028903" y="2501761"/>
            <a:ext cx="5802600" cy="1159800"/>
          </a:xfrm>
        </p:spPr>
        <p:txBody>
          <a:bodyPr/>
          <a:lstStyle/>
          <a:p>
            <a:pPr algn="ctr"/>
            <a:r>
              <a:rPr lang="en-US" sz="2400" dirty="0"/>
              <a:t>FILIPINO GRIEVANCES AGAINST GOVERNOR WOOD CONTENT OF THE HISTORICAL INFORMATION INCLUDED NOT ONLY THE PROTEST ITSELF BUT ALSO ALL THE ARBITRARY ACTS OF THE SAID GENERAL WHICH FILIPINOS DID NOT AGREE UPON WITH </a:t>
            </a:r>
            <a:br>
              <a:rPr lang="en-PH" sz="2400" dirty="0"/>
            </a:br>
            <a:endParaRPr lang="en-US" sz="2400" dirty="0"/>
          </a:p>
        </p:txBody>
      </p:sp>
      <p:sp>
        <p:nvSpPr>
          <p:cNvPr id="4" name="Slide Number Placeholder 3">
            <a:extLst>
              <a:ext uri="{FF2B5EF4-FFF2-40B4-BE49-F238E27FC236}">
                <a16:creationId xmlns:a16="http://schemas.microsoft.com/office/drawing/2014/main" id="{2A9E2933-7D8B-454E-AD2F-36B51E6E71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299211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0832CD-9715-49CA-AF5C-3B794BEF9DFF}"/>
              </a:ext>
            </a:extLst>
          </p:cNvPr>
          <p:cNvSpPr/>
          <p:nvPr/>
        </p:nvSpPr>
        <p:spPr>
          <a:xfrm>
            <a:off x="1437373" y="1672329"/>
            <a:ext cx="6269254" cy="11396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9DA1C4F2-3DAF-4F7B-9934-012837A1D6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4" name="TextBox 3">
            <a:extLst>
              <a:ext uri="{FF2B5EF4-FFF2-40B4-BE49-F238E27FC236}">
                <a16:creationId xmlns:a16="http://schemas.microsoft.com/office/drawing/2014/main" id="{25A3373E-1830-4A97-935D-C139E6E5598F}"/>
              </a:ext>
            </a:extLst>
          </p:cNvPr>
          <p:cNvSpPr txBox="1"/>
          <p:nvPr/>
        </p:nvSpPr>
        <p:spPr>
          <a:xfrm>
            <a:off x="1247847" y="1740753"/>
            <a:ext cx="6514240" cy="830997"/>
          </a:xfrm>
          <a:prstGeom prst="rect">
            <a:avLst/>
          </a:prstGeom>
          <a:noFill/>
        </p:spPr>
        <p:txBody>
          <a:bodyPr wrap="square">
            <a:spAutoFit/>
          </a:bodyPr>
          <a:lstStyle/>
          <a:p>
            <a:pPr algn="ctr"/>
            <a:r>
              <a:rPr lang="en-US" sz="4800" dirty="0">
                <a:solidFill>
                  <a:schemeClr val="bg1"/>
                </a:solidFill>
                <a:latin typeface="Amasis MT Pro Black" panose="020B0604020202020204" pitchFamily="18" charset="0"/>
              </a:rPr>
              <a:t>ARBITRARY ACTS </a:t>
            </a:r>
          </a:p>
        </p:txBody>
      </p:sp>
    </p:spTree>
    <p:extLst>
      <p:ext uri="{BB962C8B-B14F-4D97-AF65-F5344CB8AC3E}">
        <p14:creationId xmlns:p14="http://schemas.microsoft.com/office/powerpoint/2010/main" val="129258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B8A28FF-9EC6-4AFC-9D96-FD4AAB5A13C5}"/>
              </a:ext>
            </a:extLst>
          </p:cNvPr>
          <p:cNvSpPr/>
          <p:nvPr/>
        </p:nvSpPr>
        <p:spPr>
          <a:xfrm>
            <a:off x="2392085" y="647061"/>
            <a:ext cx="5493515" cy="981974"/>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i="1" dirty="0">
              <a:latin typeface="Tinos" panose="020B0604020202020204" charset="0"/>
              <a:ea typeface="Tinos" panose="020B0604020202020204" charset="0"/>
              <a:cs typeface="Tinos" panose="020B0604020202020204" charset="0"/>
            </a:endParaRPr>
          </a:p>
          <a:p>
            <a:pPr algn="ctr"/>
            <a:r>
              <a:rPr lang="en-US" sz="2000" i="1" dirty="0">
                <a:solidFill>
                  <a:schemeClr val="bg1"/>
                </a:solidFill>
                <a:latin typeface="Tinos" panose="020B0604020202020204" charset="0"/>
                <a:ea typeface="Tinos" panose="020B0604020202020204" charset="0"/>
                <a:cs typeface="Tinos" panose="020B0604020202020204" charset="0"/>
              </a:rPr>
              <a:t>1.He has refused his assent to laws which were the most wholesome &amp; necessary heads of department. </a:t>
            </a:r>
          </a:p>
          <a:p>
            <a:pPr algn="ctr"/>
            <a:endParaRPr lang="en-US" sz="2000" i="1" dirty="0">
              <a:latin typeface="Tinos" panose="020B0604020202020204" charset="0"/>
              <a:ea typeface="Tinos" panose="020B0604020202020204" charset="0"/>
              <a:cs typeface="Tinos" panose="020B0604020202020204" charset="0"/>
            </a:endParaRPr>
          </a:p>
        </p:txBody>
      </p:sp>
      <p:sp>
        <p:nvSpPr>
          <p:cNvPr id="3" name="Slide Number Placeholder 2">
            <a:extLst>
              <a:ext uri="{FF2B5EF4-FFF2-40B4-BE49-F238E27FC236}">
                <a16:creationId xmlns:a16="http://schemas.microsoft.com/office/drawing/2014/main" id="{8C11889E-DD1F-471F-A2E1-E6CF9BC5D389}"/>
              </a:ext>
            </a:extLst>
          </p:cNvPr>
          <p:cNvSpPr>
            <a:spLocks noGrp="1"/>
          </p:cNvSpPr>
          <p:nvPr>
            <p:ph type="sldNum" idx="12"/>
          </p:nvPr>
        </p:nvSpPr>
        <p:spPr>
          <a:xfrm>
            <a:off x="7885600" y="4387184"/>
            <a:ext cx="508977" cy="608092"/>
          </a:xfrm>
        </p:spPr>
        <p:txBody>
          <a:bodyPr/>
          <a:lstStyle/>
          <a:p>
            <a:pPr marL="0" lvl="0" indent="0" algn="r" rtl="0">
              <a:spcBef>
                <a:spcPts val="0"/>
              </a:spcBef>
              <a:spcAft>
                <a:spcPts val="0"/>
              </a:spcAft>
              <a:buNone/>
            </a:pPr>
            <a:fld id="{00000000-1234-1234-1234-123412341234}" type="slidenum">
              <a:rPr lang="en" sz="1000" smtClean="0"/>
              <a:t>17</a:t>
            </a:fld>
            <a:endParaRPr lang="en" sz="1000"/>
          </a:p>
        </p:txBody>
      </p:sp>
      <p:sp>
        <p:nvSpPr>
          <p:cNvPr id="5" name="Slide Number Placeholder 2">
            <a:extLst>
              <a:ext uri="{FF2B5EF4-FFF2-40B4-BE49-F238E27FC236}">
                <a16:creationId xmlns:a16="http://schemas.microsoft.com/office/drawing/2014/main" id="{A58AF8B7-A814-47E4-8E1F-38C7FA773C87}"/>
              </a:ext>
            </a:extLst>
          </p:cNvPr>
          <p:cNvSpPr txBox="1">
            <a:spLocks/>
          </p:cNvSpPr>
          <p:nvPr/>
        </p:nvSpPr>
        <p:spPr>
          <a:xfrm>
            <a:off x="7742367" y="5467735"/>
            <a:ext cx="508977" cy="6080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1pPr>
            <a:lvl2pPr marR="0" lvl="1"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2pPr>
            <a:lvl3pPr marR="0" lvl="2"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3pPr>
            <a:lvl4pPr marR="0" lvl="3"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4pPr>
            <a:lvl5pPr marR="0" lvl="4"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5pPr>
            <a:lvl6pPr marR="0" lvl="5"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6pPr>
            <a:lvl7pPr marR="0" lvl="6"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7pPr>
            <a:lvl8pPr marR="0" lvl="7"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8pPr>
            <a:lvl9pPr marR="0" lvl="8"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9pPr>
          </a:lstStyle>
          <a:p>
            <a:fld id="{00000000-1234-1234-1234-123412341234}" type="slidenum">
              <a:rPr lang="en" sz="1000" smtClean="0"/>
              <a:pPr/>
              <a:t>17</a:t>
            </a:fld>
            <a:endParaRPr lang="en" sz="1000"/>
          </a:p>
        </p:txBody>
      </p:sp>
      <p:sp>
        <p:nvSpPr>
          <p:cNvPr id="7" name="Rectangle: Rounded Corners 6">
            <a:extLst>
              <a:ext uri="{FF2B5EF4-FFF2-40B4-BE49-F238E27FC236}">
                <a16:creationId xmlns:a16="http://schemas.microsoft.com/office/drawing/2014/main" id="{C31A58F6-7CF3-466C-8781-375800B5C055}"/>
              </a:ext>
            </a:extLst>
          </p:cNvPr>
          <p:cNvSpPr/>
          <p:nvPr/>
        </p:nvSpPr>
        <p:spPr>
          <a:xfrm>
            <a:off x="2392085" y="1789489"/>
            <a:ext cx="5493515" cy="981974"/>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latin typeface="Tinos" panose="020B0604020202020204" charset="0"/>
                <a:ea typeface="Tinos" panose="020B0604020202020204" charset="0"/>
                <a:cs typeface="Tinos" panose="020B0604020202020204" charset="0"/>
              </a:rPr>
              <a:t>2. He has set at naught both the legal authority and responsibility for the Philippine heads of departments. </a:t>
            </a:r>
          </a:p>
        </p:txBody>
      </p:sp>
      <p:sp>
        <p:nvSpPr>
          <p:cNvPr id="8" name="Rectangle: Rounded Corners 7">
            <a:extLst>
              <a:ext uri="{FF2B5EF4-FFF2-40B4-BE49-F238E27FC236}">
                <a16:creationId xmlns:a16="http://schemas.microsoft.com/office/drawing/2014/main" id="{ED8A7B4E-25B6-4164-A4EB-BCEE6B594D8C}"/>
              </a:ext>
            </a:extLst>
          </p:cNvPr>
          <p:cNvSpPr/>
          <p:nvPr/>
        </p:nvSpPr>
        <p:spPr>
          <a:xfrm>
            <a:off x="2392085" y="2931917"/>
            <a:ext cx="5493515" cy="981974"/>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latin typeface="Tinos" panose="020B0604020202020204" charset="0"/>
              <a:ea typeface="Tinos" panose="020B0604020202020204" charset="0"/>
              <a:cs typeface="Tinos" panose="020B0604020202020204" charset="0"/>
            </a:endParaRPr>
          </a:p>
          <a:p>
            <a:r>
              <a:rPr lang="en-US" sz="1800" i="1" dirty="0">
                <a:latin typeface="Tinos" panose="020B0604020202020204" charset="0"/>
                <a:ea typeface="Tinos" panose="020B0604020202020204" charset="0"/>
                <a:cs typeface="Tinos" panose="020B0604020202020204" charset="0"/>
              </a:rPr>
              <a:t>3. He has substituted his constitutional advisers for a group of military attaches without legal standing in the government and not responsible to the people.</a:t>
            </a:r>
          </a:p>
          <a:p>
            <a:pPr algn="ctr"/>
            <a:endParaRPr lang="en-US" i="1" dirty="0">
              <a:latin typeface="Tinos" panose="020B0604020202020204" charset="0"/>
              <a:ea typeface="Tinos" panose="020B0604020202020204" charset="0"/>
              <a:cs typeface="Tinos" panose="020B0604020202020204" charset="0"/>
            </a:endParaRPr>
          </a:p>
        </p:txBody>
      </p:sp>
    </p:spTree>
    <p:extLst>
      <p:ext uri="{BB962C8B-B14F-4D97-AF65-F5344CB8AC3E}">
        <p14:creationId xmlns:p14="http://schemas.microsoft.com/office/powerpoint/2010/main" val="1964025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11889E-DD1F-471F-A2E1-E6CF9BC5D389}"/>
              </a:ext>
            </a:extLst>
          </p:cNvPr>
          <p:cNvSpPr>
            <a:spLocks noGrp="1"/>
          </p:cNvSpPr>
          <p:nvPr>
            <p:ph type="sldNum" idx="12"/>
          </p:nvPr>
        </p:nvSpPr>
        <p:spPr>
          <a:xfrm>
            <a:off x="7885600" y="4387184"/>
            <a:ext cx="508977" cy="608092"/>
          </a:xfrm>
        </p:spPr>
        <p:txBody>
          <a:bodyPr/>
          <a:lstStyle/>
          <a:p>
            <a:pPr marL="0" lvl="0" indent="0" algn="r" rtl="0">
              <a:spcBef>
                <a:spcPts val="0"/>
              </a:spcBef>
              <a:spcAft>
                <a:spcPts val="0"/>
              </a:spcAft>
              <a:buNone/>
            </a:pPr>
            <a:fld id="{00000000-1234-1234-1234-123412341234}" type="slidenum">
              <a:rPr lang="en" sz="1000" smtClean="0"/>
              <a:t>18</a:t>
            </a:fld>
            <a:endParaRPr lang="en" sz="1000"/>
          </a:p>
        </p:txBody>
      </p:sp>
      <p:sp>
        <p:nvSpPr>
          <p:cNvPr id="5" name="Slide Number Placeholder 2">
            <a:extLst>
              <a:ext uri="{FF2B5EF4-FFF2-40B4-BE49-F238E27FC236}">
                <a16:creationId xmlns:a16="http://schemas.microsoft.com/office/drawing/2014/main" id="{A58AF8B7-A814-47E4-8E1F-38C7FA773C87}"/>
              </a:ext>
            </a:extLst>
          </p:cNvPr>
          <p:cNvSpPr txBox="1">
            <a:spLocks/>
          </p:cNvSpPr>
          <p:nvPr/>
        </p:nvSpPr>
        <p:spPr>
          <a:xfrm>
            <a:off x="7742367" y="5467735"/>
            <a:ext cx="508977" cy="6080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1pPr>
            <a:lvl2pPr marR="0" lvl="1"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2pPr>
            <a:lvl3pPr marR="0" lvl="2"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3pPr>
            <a:lvl4pPr marR="0" lvl="3"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4pPr>
            <a:lvl5pPr marR="0" lvl="4"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5pPr>
            <a:lvl6pPr marR="0" lvl="5"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6pPr>
            <a:lvl7pPr marR="0" lvl="6"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7pPr>
            <a:lvl8pPr marR="0" lvl="7"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8pPr>
            <a:lvl9pPr marR="0" lvl="8"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9pPr>
          </a:lstStyle>
          <a:p>
            <a:fld id="{00000000-1234-1234-1234-123412341234}" type="slidenum">
              <a:rPr lang="en" sz="1000" smtClean="0"/>
              <a:pPr/>
              <a:t>18</a:t>
            </a:fld>
            <a:endParaRPr lang="en" sz="1000"/>
          </a:p>
        </p:txBody>
      </p:sp>
      <p:sp>
        <p:nvSpPr>
          <p:cNvPr id="7" name="Rectangle: Rounded Corners 6">
            <a:extLst>
              <a:ext uri="{FF2B5EF4-FFF2-40B4-BE49-F238E27FC236}">
                <a16:creationId xmlns:a16="http://schemas.microsoft.com/office/drawing/2014/main" id="{C31A58F6-7CF3-466C-8781-375800B5C055}"/>
              </a:ext>
            </a:extLst>
          </p:cNvPr>
          <p:cNvSpPr/>
          <p:nvPr/>
        </p:nvSpPr>
        <p:spPr>
          <a:xfrm>
            <a:off x="2503340" y="744461"/>
            <a:ext cx="5493515" cy="981974"/>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i="1" dirty="0">
                <a:latin typeface="Tinos" panose="020B0604020202020204" charset="0"/>
                <a:ea typeface="Tinos" panose="020B0604020202020204" charset="0"/>
                <a:cs typeface="Tinos" panose="020B0604020202020204" charset="0"/>
              </a:rPr>
              <a:t>4. He has reversed the policy of </a:t>
            </a:r>
            <a:r>
              <a:rPr lang="en-US" sz="1800" i="1" dirty="0" err="1">
                <a:latin typeface="Tinos" panose="020B0604020202020204" charset="0"/>
                <a:ea typeface="Tinos" panose="020B0604020202020204" charset="0"/>
                <a:cs typeface="Tinos" panose="020B0604020202020204" charset="0"/>
              </a:rPr>
              <a:t>Filipinizing</a:t>
            </a:r>
            <a:r>
              <a:rPr lang="en-US" sz="1800" i="1" dirty="0">
                <a:latin typeface="Tinos" panose="020B0604020202020204" charset="0"/>
                <a:ea typeface="Tinos" panose="020B0604020202020204" charset="0"/>
                <a:cs typeface="Tinos" panose="020B0604020202020204" charset="0"/>
              </a:rPr>
              <a:t> the service of the government by appointing Americans even when Filipinos of proven capacity were available. </a:t>
            </a:r>
          </a:p>
        </p:txBody>
      </p:sp>
      <p:sp>
        <p:nvSpPr>
          <p:cNvPr id="8" name="Rectangle: Rounded Corners 7">
            <a:extLst>
              <a:ext uri="{FF2B5EF4-FFF2-40B4-BE49-F238E27FC236}">
                <a16:creationId xmlns:a16="http://schemas.microsoft.com/office/drawing/2014/main" id="{23BEE27B-1B5D-4D02-9A4C-B85A40234431}"/>
              </a:ext>
            </a:extLst>
          </p:cNvPr>
          <p:cNvSpPr/>
          <p:nvPr/>
        </p:nvSpPr>
        <p:spPr>
          <a:xfrm>
            <a:off x="2503339" y="1953348"/>
            <a:ext cx="5493515" cy="981974"/>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i="1" dirty="0">
                <a:latin typeface="Tinos" panose="020B0604020202020204" charset="0"/>
                <a:ea typeface="Tinos" panose="020B0604020202020204" charset="0"/>
                <a:cs typeface="Tinos" panose="020B0604020202020204" charset="0"/>
              </a:rPr>
              <a:t>5. He has obstructed the carrying out of national economic policies duty adopted by the Legislature, merely because they are in conflict with his personal views.</a:t>
            </a:r>
          </a:p>
        </p:txBody>
      </p:sp>
      <p:sp>
        <p:nvSpPr>
          <p:cNvPr id="9" name="Rectangle: Rounded Corners 8">
            <a:extLst>
              <a:ext uri="{FF2B5EF4-FFF2-40B4-BE49-F238E27FC236}">
                <a16:creationId xmlns:a16="http://schemas.microsoft.com/office/drawing/2014/main" id="{145571BD-8F28-49F6-8863-5A25B3444231}"/>
              </a:ext>
            </a:extLst>
          </p:cNvPr>
          <p:cNvSpPr/>
          <p:nvPr/>
        </p:nvSpPr>
        <p:spPr>
          <a:xfrm>
            <a:off x="2578737" y="3178297"/>
            <a:ext cx="5493515" cy="981974"/>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latin typeface="Tinos" panose="020B0604020202020204" charset="0"/>
                <a:ea typeface="Tinos" panose="020B0604020202020204" charset="0"/>
                <a:cs typeface="Tinos" panose="020B0604020202020204" charset="0"/>
              </a:rPr>
              <a:t>6. He has rendered merely perfunctory the power of the Legislature to pass the annual appropriation law by reviving items in the law of the preceding year, after vetoing the corresponding items of the current appropriation act, in the flagrant violation for Organic Law. </a:t>
            </a:r>
          </a:p>
        </p:txBody>
      </p:sp>
    </p:spTree>
    <p:extLst>
      <p:ext uri="{BB962C8B-B14F-4D97-AF65-F5344CB8AC3E}">
        <p14:creationId xmlns:p14="http://schemas.microsoft.com/office/powerpoint/2010/main" val="3734257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B8A28FF-9EC6-4AFC-9D96-FD4AAB5A13C5}"/>
              </a:ext>
            </a:extLst>
          </p:cNvPr>
          <p:cNvSpPr/>
          <p:nvPr/>
        </p:nvSpPr>
        <p:spPr>
          <a:xfrm>
            <a:off x="2392085" y="653937"/>
            <a:ext cx="5493515" cy="981974"/>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i="1" dirty="0">
                <a:latin typeface="Tinos" panose="020B0604020202020204" charset="0"/>
                <a:ea typeface="Tinos" panose="020B0604020202020204" charset="0"/>
                <a:cs typeface="Tinos" panose="020B0604020202020204" charset="0"/>
              </a:rPr>
              <a:t>7. He has made appointments to positions and authorized the payment of salaries therefore after having vetoed the appropriations of such salaries.</a:t>
            </a:r>
          </a:p>
        </p:txBody>
      </p:sp>
      <p:sp>
        <p:nvSpPr>
          <p:cNvPr id="3" name="Slide Number Placeholder 2">
            <a:extLst>
              <a:ext uri="{FF2B5EF4-FFF2-40B4-BE49-F238E27FC236}">
                <a16:creationId xmlns:a16="http://schemas.microsoft.com/office/drawing/2014/main" id="{8C11889E-DD1F-471F-A2E1-E6CF9BC5D389}"/>
              </a:ext>
            </a:extLst>
          </p:cNvPr>
          <p:cNvSpPr>
            <a:spLocks noGrp="1"/>
          </p:cNvSpPr>
          <p:nvPr>
            <p:ph type="sldNum" idx="12"/>
          </p:nvPr>
        </p:nvSpPr>
        <p:spPr>
          <a:xfrm>
            <a:off x="7885600" y="4387184"/>
            <a:ext cx="508977" cy="608092"/>
          </a:xfrm>
        </p:spPr>
        <p:txBody>
          <a:bodyPr/>
          <a:lstStyle/>
          <a:p>
            <a:pPr marL="0" lvl="0" indent="0" algn="r" rtl="0">
              <a:spcBef>
                <a:spcPts val="0"/>
              </a:spcBef>
              <a:spcAft>
                <a:spcPts val="0"/>
              </a:spcAft>
              <a:buNone/>
            </a:pPr>
            <a:fld id="{00000000-1234-1234-1234-123412341234}" type="slidenum">
              <a:rPr lang="en" sz="1000" smtClean="0"/>
              <a:t>19</a:t>
            </a:fld>
            <a:endParaRPr lang="en" sz="1000"/>
          </a:p>
        </p:txBody>
      </p:sp>
      <p:sp>
        <p:nvSpPr>
          <p:cNvPr id="5" name="Slide Number Placeholder 2">
            <a:extLst>
              <a:ext uri="{FF2B5EF4-FFF2-40B4-BE49-F238E27FC236}">
                <a16:creationId xmlns:a16="http://schemas.microsoft.com/office/drawing/2014/main" id="{A58AF8B7-A814-47E4-8E1F-38C7FA773C87}"/>
              </a:ext>
            </a:extLst>
          </p:cNvPr>
          <p:cNvSpPr txBox="1">
            <a:spLocks/>
          </p:cNvSpPr>
          <p:nvPr/>
        </p:nvSpPr>
        <p:spPr>
          <a:xfrm>
            <a:off x="7742367" y="5467735"/>
            <a:ext cx="508977" cy="6080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1pPr>
            <a:lvl2pPr marR="0" lvl="1"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2pPr>
            <a:lvl3pPr marR="0" lvl="2"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3pPr>
            <a:lvl4pPr marR="0" lvl="3"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4pPr>
            <a:lvl5pPr marR="0" lvl="4"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5pPr>
            <a:lvl6pPr marR="0" lvl="5"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6pPr>
            <a:lvl7pPr marR="0" lvl="6"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7pPr>
            <a:lvl8pPr marR="0" lvl="7"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8pPr>
            <a:lvl9pPr marR="0" lvl="8"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9pPr>
          </a:lstStyle>
          <a:p>
            <a:fld id="{00000000-1234-1234-1234-123412341234}" type="slidenum">
              <a:rPr lang="en" sz="1000" smtClean="0"/>
              <a:pPr/>
              <a:t>19</a:t>
            </a:fld>
            <a:endParaRPr lang="en" sz="1000"/>
          </a:p>
        </p:txBody>
      </p:sp>
      <p:sp>
        <p:nvSpPr>
          <p:cNvPr id="7" name="Rectangle: Rounded Corners 6">
            <a:extLst>
              <a:ext uri="{FF2B5EF4-FFF2-40B4-BE49-F238E27FC236}">
                <a16:creationId xmlns:a16="http://schemas.microsoft.com/office/drawing/2014/main" id="{C31A58F6-7CF3-466C-8781-375800B5C055}"/>
              </a:ext>
            </a:extLst>
          </p:cNvPr>
          <p:cNvSpPr/>
          <p:nvPr/>
        </p:nvSpPr>
        <p:spPr>
          <a:xfrm>
            <a:off x="2392085" y="1980285"/>
            <a:ext cx="5493515" cy="981974"/>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i="1" dirty="0">
                <a:latin typeface="Tinos" panose="020B0604020202020204" charset="0"/>
                <a:ea typeface="Tinos" panose="020B0604020202020204" charset="0"/>
                <a:cs typeface="Tinos" panose="020B0604020202020204" charset="0"/>
              </a:rPr>
              <a:t>8. He has used certain public funds to grant additional compensation to public officials in clear violation law. </a:t>
            </a:r>
          </a:p>
        </p:txBody>
      </p:sp>
      <p:sp>
        <p:nvSpPr>
          <p:cNvPr id="8" name="Rectangle: Rounded Corners 7">
            <a:extLst>
              <a:ext uri="{FF2B5EF4-FFF2-40B4-BE49-F238E27FC236}">
                <a16:creationId xmlns:a16="http://schemas.microsoft.com/office/drawing/2014/main" id="{974171AD-5014-4513-93C7-39E5B3925380}"/>
              </a:ext>
            </a:extLst>
          </p:cNvPr>
          <p:cNvSpPr/>
          <p:nvPr/>
        </p:nvSpPr>
        <p:spPr>
          <a:xfrm>
            <a:off x="2392084" y="3183734"/>
            <a:ext cx="5493515" cy="981974"/>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Tinos" panose="020B0604020202020204" charset="0"/>
                <a:ea typeface="Tinos" panose="020B0604020202020204" charset="0"/>
                <a:cs typeface="Tinos" panose="020B0604020202020204" charset="0"/>
              </a:rPr>
              <a:t>9. He has arrogated unto himself the right of exercising the powers granted by law to the Emergency Board after abolishing said board on the ground that its powers involved an unlawful delegation of legislative authority. </a:t>
            </a:r>
          </a:p>
        </p:txBody>
      </p:sp>
    </p:spTree>
    <p:extLst>
      <p:ext uri="{BB962C8B-B14F-4D97-AF65-F5344CB8AC3E}">
        <p14:creationId xmlns:p14="http://schemas.microsoft.com/office/powerpoint/2010/main" val="143168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1540275" y="451243"/>
            <a:ext cx="6616800" cy="699900"/>
          </a:xfrm>
          <a:prstGeom prst="rect">
            <a:avLst/>
          </a:prstGeom>
        </p:spPr>
        <p:txBody>
          <a:bodyPr spcFirstLastPara="1" wrap="square" lIns="91425" tIns="91425" rIns="91425" bIns="91425" anchor="b" anchorCtr="0">
            <a:noAutofit/>
          </a:bodyPr>
          <a:lstStyle/>
          <a:p>
            <a:r>
              <a:rPr lang="en-US" b="1" dirty="0"/>
              <a:t>GREGORIO F. ZAIDE</a:t>
            </a:r>
          </a:p>
        </p:txBody>
      </p:sp>
      <p:sp>
        <p:nvSpPr>
          <p:cNvPr id="75" name="Google Shape;75;p15"/>
          <p:cNvSpPr txBox="1">
            <a:spLocks noGrp="1"/>
          </p:cNvSpPr>
          <p:nvPr>
            <p:ph type="body" idx="2"/>
          </p:nvPr>
        </p:nvSpPr>
        <p:spPr>
          <a:xfrm>
            <a:off x="1572075" y="1431348"/>
            <a:ext cx="2058024" cy="1016220"/>
          </a:xfrm>
          <a:prstGeom prst="rect">
            <a:avLst/>
          </a:prstGeom>
        </p:spPr>
        <p:txBody>
          <a:bodyPr spcFirstLastPara="1" wrap="square" lIns="91425" tIns="91425" rIns="91425" bIns="91425" anchor="t" anchorCtr="0">
            <a:noAutofit/>
          </a:bodyPr>
          <a:lstStyle/>
          <a:p>
            <a:pPr marL="171450" indent="-171450">
              <a:buSzPct val="100000"/>
            </a:pPr>
            <a:r>
              <a:rPr lang="en-US" sz="1200" dirty="0">
                <a:latin typeface="Tinos" panose="020B0604020202020204" charset="0"/>
                <a:ea typeface="Tinos" panose="020B0604020202020204" charset="0"/>
                <a:cs typeface="Tinos" panose="020B0604020202020204" charset="0"/>
              </a:rPr>
              <a:t>FILIPINO</a:t>
            </a:r>
            <a:r>
              <a:rPr lang="en-PH" sz="1200" dirty="0">
                <a:latin typeface="Tinos" panose="020B0604020202020204" charset="0"/>
                <a:ea typeface="Tinos" panose="020B0604020202020204" charset="0"/>
                <a:cs typeface="Tinos" panose="020B0604020202020204" charset="0"/>
              </a:rPr>
              <a:t> HISTORIAN</a:t>
            </a:r>
          </a:p>
          <a:p>
            <a:pPr marL="171450" indent="-171450">
              <a:buSzPct val="100000"/>
            </a:pPr>
            <a:r>
              <a:rPr lang="en-US" sz="1200" dirty="0">
                <a:latin typeface="Tinos" panose="020B0604020202020204" charset="0"/>
                <a:ea typeface="Tinos" panose="020B0604020202020204" charset="0"/>
                <a:cs typeface="Tinos" panose="020B0604020202020204" charset="0"/>
              </a:rPr>
              <a:t>AUTHOR</a:t>
            </a:r>
          </a:p>
          <a:p>
            <a:pPr marL="171450" indent="-171450">
              <a:buSzPct val="100000"/>
            </a:pPr>
            <a:r>
              <a:rPr lang="en-US" sz="1200" dirty="0">
                <a:latin typeface="Tinos" panose="020B0604020202020204" charset="0"/>
                <a:ea typeface="Tinos" panose="020B0604020202020204" charset="0"/>
                <a:cs typeface="Tinos" panose="020B0604020202020204" charset="0"/>
              </a:rPr>
              <a:t>POLITICIAN</a:t>
            </a:r>
          </a:p>
          <a:p>
            <a:pPr marL="171450" indent="-171450">
              <a:buSzPct val="100000"/>
            </a:pPr>
            <a:endParaRPr lang="en-US" sz="1000" dirty="0">
              <a:latin typeface="Tinos" panose="020B0604020202020204" charset="0"/>
              <a:ea typeface="Tinos" panose="020B0604020202020204" charset="0"/>
              <a:cs typeface="Tinos" panose="020B0604020202020204" charset="0"/>
            </a:endParaRPr>
          </a:p>
        </p:txBody>
      </p:sp>
      <p:sp>
        <p:nvSpPr>
          <p:cNvPr id="76" name="Google Shape;76;p15"/>
          <p:cNvSpPr txBox="1">
            <a:spLocks noGrp="1"/>
          </p:cNvSpPr>
          <p:nvPr>
            <p:ph type="body" idx="2"/>
          </p:nvPr>
        </p:nvSpPr>
        <p:spPr>
          <a:xfrm>
            <a:off x="3714215" y="1356542"/>
            <a:ext cx="3599375" cy="3050784"/>
          </a:xfrm>
          <a:prstGeom prst="rect">
            <a:avLst/>
          </a:prstGeom>
        </p:spPr>
        <p:txBody>
          <a:bodyPr spcFirstLastPara="1" wrap="square" lIns="91425" tIns="91425" rIns="91425" bIns="91425" anchor="t" anchorCtr="0">
            <a:noAutofit/>
          </a:bodyPr>
          <a:lstStyle/>
          <a:p>
            <a:pPr marL="88900" indent="0" algn="just">
              <a:buSzPct val="100000"/>
              <a:buNone/>
            </a:pPr>
            <a:r>
              <a:rPr lang="en-US" sz="1400" b="1" dirty="0">
                <a:latin typeface="Tinos" panose="020B0604020202020204" charset="0"/>
                <a:ea typeface="Tinos" panose="020B0604020202020204" charset="0"/>
                <a:cs typeface="Tinos" panose="020B0604020202020204" charset="0"/>
              </a:rPr>
              <a:t>BIOGRAPHY</a:t>
            </a:r>
          </a:p>
          <a:p>
            <a:pPr marL="88900" indent="0" algn="just">
              <a:buSzPct val="100000"/>
              <a:buNone/>
            </a:pPr>
            <a:endParaRPr lang="en-US" sz="1400" b="1" dirty="0">
              <a:latin typeface="Tinos" panose="020B0604020202020204" charset="0"/>
              <a:ea typeface="Tinos" panose="020B0604020202020204" charset="0"/>
              <a:cs typeface="Tinos" panose="020B0604020202020204" charset="0"/>
            </a:endParaRPr>
          </a:p>
          <a:p>
            <a:pPr marL="171450" indent="-171450" algn="just">
              <a:buSzPct val="100000"/>
            </a:pPr>
            <a:r>
              <a:rPr lang="en-US" sz="1400" dirty="0">
                <a:latin typeface="Tinos" panose="020B0604020202020204" charset="0"/>
                <a:ea typeface="Tinos" panose="020B0604020202020204" charset="0"/>
                <a:cs typeface="Tinos" panose="020B0604020202020204" charset="0"/>
              </a:rPr>
              <a:t>From the town of Pagsanjan, Laguna.</a:t>
            </a:r>
          </a:p>
          <a:p>
            <a:pPr marL="171450" indent="-171450" algn="just">
              <a:buSzPct val="100000"/>
            </a:pPr>
            <a:r>
              <a:rPr lang="en-US" sz="1400" dirty="0">
                <a:latin typeface="Tinos" panose="020B0604020202020204" charset="0"/>
                <a:ea typeface="Tinos" panose="020B0604020202020204" charset="0"/>
                <a:cs typeface="Tinos" panose="020B0604020202020204" charset="0"/>
              </a:rPr>
              <a:t>A multi-awarded author, wrote 67 books and more than 500 articles about history.</a:t>
            </a:r>
          </a:p>
          <a:p>
            <a:pPr marL="171450" indent="-171450" algn="just">
              <a:buSzPct val="100000"/>
            </a:pPr>
            <a:r>
              <a:rPr lang="en-US" sz="1400" dirty="0">
                <a:latin typeface="Tinos" panose="020B0604020202020204" charset="0"/>
                <a:ea typeface="Tinos" panose="020B0604020202020204" charset="0"/>
                <a:cs typeface="Tinos" panose="020B0604020202020204" charset="0"/>
              </a:rPr>
              <a:t>Known as the “Dean of Filipino Historiographers”.</a:t>
            </a:r>
          </a:p>
          <a:p>
            <a:pPr marL="171450" indent="-171450" algn="just">
              <a:buSzPct val="100000"/>
            </a:pPr>
            <a:r>
              <a:rPr lang="en-US" sz="1400" dirty="0">
                <a:latin typeface="Tinos" panose="020B0604020202020204" charset="0"/>
                <a:ea typeface="Tinos" panose="020B0604020202020204" charset="0"/>
                <a:cs typeface="Tinos" panose="020B0604020202020204" charset="0"/>
              </a:rPr>
              <a:t>As a politician, he served as the mayor of his hometown of Pagsanjan from 1971 to 1975.</a:t>
            </a:r>
          </a:p>
          <a:p>
            <a:pPr marL="171450" indent="-171450" algn="just">
              <a:buSzPct val="100000"/>
            </a:pPr>
            <a:endParaRPr lang="en-PH" sz="1400" dirty="0">
              <a:latin typeface="Tinos" panose="020B0604020202020204" charset="0"/>
              <a:ea typeface="Tinos" panose="020B0604020202020204" charset="0"/>
              <a:cs typeface="Tinos" panose="020B0604020202020204" charset="0"/>
            </a:endParaRPr>
          </a:p>
        </p:txBody>
      </p:sp>
      <p:sp>
        <p:nvSpPr>
          <p:cNvPr id="78" name="Google Shape;78;p15"/>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 name="TextBox 7">
            <a:extLst>
              <a:ext uri="{FF2B5EF4-FFF2-40B4-BE49-F238E27FC236}">
                <a16:creationId xmlns:a16="http://schemas.microsoft.com/office/drawing/2014/main" id="{2EC252CC-E51E-4E4A-BFBF-F81F029C4726}"/>
              </a:ext>
            </a:extLst>
          </p:cNvPr>
          <p:cNvSpPr txBox="1"/>
          <p:nvPr/>
        </p:nvSpPr>
        <p:spPr>
          <a:xfrm>
            <a:off x="1540275" y="1048765"/>
            <a:ext cx="4572000" cy="307777"/>
          </a:xfrm>
          <a:prstGeom prst="rect">
            <a:avLst/>
          </a:prstGeom>
          <a:noFill/>
        </p:spPr>
        <p:txBody>
          <a:bodyPr wrap="square">
            <a:spAutoFit/>
          </a:bodyPr>
          <a:lstStyle/>
          <a:p>
            <a:r>
              <a:rPr lang="en-US" dirty="0"/>
              <a:t>(May 25, 1907 – October 31, 1988)</a:t>
            </a:r>
            <a:endParaRPr lang="en-PH" dirty="0"/>
          </a:p>
        </p:txBody>
      </p:sp>
      <p:pic>
        <p:nvPicPr>
          <p:cNvPr id="9" name="Content Placeholder 7">
            <a:extLst>
              <a:ext uri="{FF2B5EF4-FFF2-40B4-BE49-F238E27FC236}">
                <a16:creationId xmlns:a16="http://schemas.microsoft.com/office/drawing/2014/main" id="{C6A0D09C-23CD-4DE8-AB8F-6B2F259179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8674" y="581314"/>
            <a:ext cx="775228" cy="77522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B8A28FF-9EC6-4AFC-9D96-FD4AAB5A13C5}"/>
              </a:ext>
            </a:extLst>
          </p:cNvPr>
          <p:cNvSpPr/>
          <p:nvPr/>
        </p:nvSpPr>
        <p:spPr>
          <a:xfrm>
            <a:off x="2392085" y="653937"/>
            <a:ext cx="5493515" cy="981974"/>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i="1" dirty="0">
                <a:latin typeface="Tinos" panose="020B0604020202020204" charset="0"/>
                <a:ea typeface="Tinos" panose="020B0604020202020204" charset="0"/>
                <a:cs typeface="Tinos" panose="020B0604020202020204" charset="0"/>
              </a:rPr>
              <a:t>10. He has unduly interfered in the administration of justice. </a:t>
            </a:r>
          </a:p>
        </p:txBody>
      </p:sp>
      <p:sp>
        <p:nvSpPr>
          <p:cNvPr id="3" name="Slide Number Placeholder 2">
            <a:extLst>
              <a:ext uri="{FF2B5EF4-FFF2-40B4-BE49-F238E27FC236}">
                <a16:creationId xmlns:a16="http://schemas.microsoft.com/office/drawing/2014/main" id="{8C11889E-DD1F-471F-A2E1-E6CF9BC5D389}"/>
              </a:ext>
            </a:extLst>
          </p:cNvPr>
          <p:cNvSpPr>
            <a:spLocks noGrp="1"/>
          </p:cNvSpPr>
          <p:nvPr>
            <p:ph type="sldNum" idx="12"/>
          </p:nvPr>
        </p:nvSpPr>
        <p:spPr>
          <a:xfrm>
            <a:off x="7885600" y="4387184"/>
            <a:ext cx="508977" cy="608092"/>
          </a:xfrm>
        </p:spPr>
        <p:txBody>
          <a:bodyPr/>
          <a:lstStyle/>
          <a:p>
            <a:pPr marL="0" lvl="0" indent="0" algn="r" rtl="0">
              <a:spcBef>
                <a:spcPts val="0"/>
              </a:spcBef>
              <a:spcAft>
                <a:spcPts val="0"/>
              </a:spcAft>
              <a:buNone/>
            </a:pPr>
            <a:fld id="{00000000-1234-1234-1234-123412341234}" type="slidenum">
              <a:rPr lang="en" sz="1000" smtClean="0"/>
              <a:t>20</a:t>
            </a:fld>
            <a:endParaRPr lang="en" sz="1000"/>
          </a:p>
        </p:txBody>
      </p:sp>
      <p:sp>
        <p:nvSpPr>
          <p:cNvPr id="5" name="Slide Number Placeholder 2">
            <a:extLst>
              <a:ext uri="{FF2B5EF4-FFF2-40B4-BE49-F238E27FC236}">
                <a16:creationId xmlns:a16="http://schemas.microsoft.com/office/drawing/2014/main" id="{A58AF8B7-A814-47E4-8E1F-38C7FA773C87}"/>
              </a:ext>
            </a:extLst>
          </p:cNvPr>
          <p:cNvSpPr txBox="1">
            <a:spLocks/>
          </p:cNvSpPr>
          <p:nvPr/>
        </p:nvSpPr>
        <p:spPr>
          <a:xfrm>
            <a:off x="7742367" y="5467735"/>
            <a:ext cx="508977" cy="6080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1pPr>
            <a:lvl2pPr marR="0" lvl="1"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2pPr>
            <a:lvl3pPr marR="0" lvl="2"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3pPr>
            <a:lvl4pPr marR="0" lvl="3"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4pPr>
            <a:lvl5pPr marR="0" lvl="4"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5pPr>
            <a:lvl6pPr marR="0" lvl="5"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6pPr>
            <a:lvl7pPr marR="0" lvl="6"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7pPr>
            <a:lvl8pPr marR="0" lvl="7"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8pPr>
            <a:lvl9pPr marR="0" lvl="8"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9pPr>
          </a:lstStyle>
          <a:p>
            <a:fld id="{00000000-1234-1234-1234-123412341234}" type="slidenum">
              <a:rPr lang="en" sz="1000" smtClean="0"/>
              <a:pPr/>
              <a:t>20</a:t>
            </a:fld>
            <a:endParaRPr lang="en" sz="1000"/>
          </a:p>
        </p:txBody>
      </p:sp>
      <p:sp>
        <p:nvSpPr>
          <p:cNvPr id="7" name="Rectangle: Rounded Corners 6">
            <a:extLst>
              <a:ext uri="{FF2B5EF4-FFF2-40B4-BE49-F238E27FC236}">
                <a16:creationId xmlns:a16="http://schemas.microsoft.com/office/drawing/2014/main" id="{C31A58F6-7CF3-466C-8781-375800B5C055}"/>
              </a:ext>
            </a:extLst>
          </p:cNvPr>
          <p:cNvSpPr/>
          <p:nvPr/>
        </p:nvSpPr>
        <p:spPr>
          <a:xfrm>
            <a:off x="2392085" y="1980285"/>
            <a:ext cx="5493515" cy="981974"/>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i="1" dirty="0">
                <a:latin typeface="Tinos" panose="020B0604020202020204" charset="0"/>
                <a:ea typeface="Tinos" panose="020B0604020202020204" charset="0"/>
                <a:cs typeface="Tinos" panose="020B0604020202020204" charset="0"/>
              </a:rPr>
              <a:t>11. He has refused to obtain the advice of the Senate in making appointments where such advice is required by the Organic Act.</a:t>
            </a:r>
          </a:p>
        </p:txBody>
      </p:sp>
      <p:sp>
        <p:nvSpPr>
          <p:cNvPr id="8" name="Rectangle: Rounded Corners 7">
            <a:extLst>
              <a:ext uri="{FF2B5EF4-FFF2-40B4-BE49-F238E27FC236}">
                <a16:creationId xmlns:a16="http://schemas.microsoft.com/office/drawing/2014/main" id="{974171AD-5014-4513-93C7-39E5B3925380}"/>
              </a:ext>
            </a:extLst>
          </p:cNvPr>
          <p:cNvSpPr/>
          <p:nvPr/>
        </p:nvSpPr>
        <p:spPr>
          <a:xfrm>
            <a:off x="2392084" y="3183734"/>
            <a:ext cx="5493515" cy="981974"/>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Tinos" panose="020B0604020202020204" charset="0"/>
                <a:ea typeface="Tinos" panose="020B0604020202020204" charset="0"/>
                <a:cs typeface="Tinos" panose="020B0604020202020204" charset="0"/>
              </a:rPr>
              <a:t>12. He has refused to submit the Senate appointment for vacancies occurring during the recess of the Legislature in contravention of the Organic Act. </a:t>
            </a:r>
          </a:p>
        </p:txBody>
      </p:sp>
    </p:spTree>
    <p:extLst>
      <p:ext uri="{BB962C8B-B14F-4D97-AF65-F5344CB8AC3E}">
        <p14:creationId xmlns:p14="http://schemas.microsoft.com/office/powerpoint/2010/main" val="1684665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B8A28FF-9EC6-4AFC-9D96-FD4AAB5A13C5}"/>
              </a:ext>
            </a:extLst>
          </p:cNvPr>
          <p:cNvSpPr/>
          <p:nvPr/>
        </p:nvSpPr>
        <p:spPr>
          <a:xfrm>
            <a:off x="2392085" y="784566"/>
            <a:ext cx="5493515" cy="981974"/>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i="1" dirty="0">
                <a:latin typeface="Tinos" panose="020B0604020202020204" charset="0"/>
                <a:ea typeface="Tinos" panose="020B0604020202020204" charset="0"/>
                <a:cs typeface="Tinos" panose="020B0604020202020204" charset="0"/>
              </a:rPr>
              <a:t>13. He has continued in office nominees whose appointments had been rejected by the Senate. </a:t>
            </a:r>
          </a:p>
        </p:txBody>
      </p:sp>
      <p:sp>
        <p:nvSpPr>
          <p:cNvPr id="3" name="Slide Number Placeholder 2">
            <a:extLst>
              <a:ext uri="{FF2B5EF4-FFF2-40B4-BE49-F238E27FC236}">
                <a16:creationId xmlns:a16="http://schemas.microsoft.com/office/drawing/2014/main" id="{8C11889E-DD1F-471F-A2E1-E6CF9BC5D389}"/>
              </a:ext>
            </a:extLst>
          </p:cNvPr>
          <p:cNvSpPr>
            <a:spLocks noGrp="1"/>
          </p:cNvSpPr>
          <p:nvPr>
            <p:ph type="sldNum" idx="12"/>
          </p:nvPr>
        </p:nvSpPr>
        <p:spPr>
          <a:xfrm>
            <a:off x="7885600" y="4387184"/>
            <a:ext cx="508977" cy="608092"/>
          </a:xfrm>
        </p:spPr>
        <p:txBody>
          <a:bodyPr/>
          <a:lstStyle/>
          <a:p>
            <a:pPr marL="0" lvl="0" indent="0" algn="r" rtl="0">
              <a:spcBef>
                <a:spcPts val="0"/>
              </a:spcBef>
              <a:spcAft>
                <a:spcPts val="0"/>
              </a:spcAft>
              <a:buNone/>
            </a:pPr>
            <a:fld id="{00000000-1234-1234-1234-123412341234}" type="slidenum">
              <a:rPr lang="en" sz="1000" smtClean="0"/>
              <a:t>21</a:t>
            </a:fld>
            <a:endParaRPr lang="en" sz="1000"/>
          </a:p>
        </p:txBody>
      </p:sp>
      <p:sp>
        <p:nvSpPr>
          <p:cNvPr id="5" name="Slide Number Placeholder 2">
            <a:extLst>
              <a:ext uri="{FF2B5EF4-FFF2-40B4-BE49-F238E27FC236}">
                <a16:creationId xmlns:a16="http://schemas.microsoft.com/office/drawing/2014/main" id="{A58AF8B7-A814-47E4-8E1F-38C7FA773C87}"/>
              </a:ext>
            </a:extLst>
          </p:cNvPr>
          <p:cNvSpPr txBox="1">
            <a:spLocks/>
          </p:cNvSpPr>
          <p:nvPr/>
        </p:nvSpPr>
        <p:spPr>
          <a:xfrm>
            <a:off x="7742367" y="5467735"/>
            <a:ext cx="508977" cy="6080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1pPr>
            <a:lvl2pPr marR="0" lvl="1"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2pPr>
            <a:lvl3pPr marR="0" lvl="2"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3pPr>
            <a:lvl4pPr marR="0" lvl="3"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4pPr>
            <a:lvl5pPr marR="0" lvl="4"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5pPr>
            <a:lvl6pPr marR="0" lvl="5"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6pPr>
            <a:lvl7pPr marR="0" lvl="6"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7pPr>
            <a:lvl8pPr marR="0" lvl="7"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8pPr>
            <a:lvl9pPr marR="0" lvl="8"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9pPr>
          </a:lstStyle>
          <a:p>
            <a:fld id="{00000000-1234-1234-1234-123412341234}" type="slidenum">
              <a:rPr lang="en" sz="1000" smtClean="0"/>
              <a:pPr/>
              <a:t>21</a:t>
            </a:fld>
            <a:endParaRPr lang="en" sz="1000"/>
          </a:p>
        </p:txBody>
      </p:sp>
      <p:sp>
        <p:nvSpPr>
          <p:cNvPr id="7" name="Rectangle: Rounded Corners 6">
            <a:extLst>
              <a:ext uri="{FF2B5EF4-FFF2-40B4-BE49-F238E27FC236}">
                <a16:creationId xmlns:a16="http://schemas.microsoft.com/office/drawing/2014/main" id="{C31A58F6-7CF3-466C-8781-375800B5C055}"/>
              </a:ext>
            </a:extLst>
          </p:cNvPr>
          <p:cNvSpPr/>
          <p:nvPr/>
        </p:nvSpPr>
        <p:spPr>
          <a:xfrm>
            <a:off x="2392085" y="1980285"/>
            <a:ext cx="5493515" cy="981974"/>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Tinos" panose="020B0604020202020204" charset="0"/>
                <a:ea typeface="Tinos" panose="020B0604020202020204" charset="0"/>
                <a:cs typeface="Tinos" panose="020B0604020202020204" charset="0"/>
              </a:rPr>
              <a:t>14. He has usurped legislative powers by imposing conditions on legislative measures approved by him. </a:t>
            </a:r>
          </a:p>
        </p:txBody>
      </p:sp>
      <p:sp>
        <p:nvSpPr>
          <p:cNvPr id="9" name="Rectangle: Rounded Corners 8">
            <a:extLst>
              <a:ext uri="{FF2B5EF4-FFF2-40B4-BE49-F238E27FC236}">
                <a16:creationId xmlns:a16="http://schemas.microsoft.com/office/drawing/2014/main" id="{3DA25D26-52BC-4C6B-B35A-BA3029E0E387}"/>
              </a:ext>
            </a:extLst>
          </p:cNvPr>
          <p:cNvSpPr/>
          <p:nvPr/>
        </p:nvSpPr>
        <p:spPr>
          <a:xfrm>
            <a:off x="2392085" y="3168981"/>
            <a:ext cx="5493515" cy="981974"/>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Tinos" panose="020B0604020202020204" charset="0"/>
                <a:ea typeface="Tinos" panose="020B0604020202020204" charset="0"/>
                <a:cs typeface="Tinos" panose="020B0604020202020204" charset="0"/>
              </a:rPr>
              <a:t>15. He has, in the administration of affairs in Mindanao, brought about a condition which has given rise to discord and dissension between certain groups of Christian and Mohammedan Filipinos</a:t>
            </a:r>
          </a:p>
        </p:txBody>
      </p:sp>
    </p:spTree>
    <p:extLst>
      <p:ext uri="{BB962C8B-B14F-4D97-AF65-F5344CB8AC3E}">
        <p14:creationId xmlns:p14="http://schemas.microsoft.com/office/powerpoint/2010/main" val="2121052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B8A28FF-9EC6-4AFC-9D96-FD4AAB5A13C5}"/>
              </a:ext>
            </a:extLst>
          </p:cNvPr>
          <p:cNvSpPr/>
          <p:nvPr/>
        </p:nvSpPr>
        <p:spPr>
          <a:xfrm>
            <a:off x="2392085" y="653937"/>
            <a:ext cx="5493515" cy="981974"/>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i="1" dirty="0">
                <a:latin typeface="Tinos" panose="020B0604020202020204" charset="0"/>
                <a:ea typeface="Tinos" panose="020B0604020202020204" charset="0"/>
                <a:cs typeface="Tinos" panose="020B0604020202020204" charset="0"/>
              </a:rPr>
              <a:t>16. He has by his policies created strained relations between resident Americans and Filipinos. </a:t>
            </a:r>
          </a:p>
        </p:txBody>
      </p:sp>
      <p:sp>
        <p:nvSpPr>
          <p:cNvPr id="3" name="Slide Number Placeholder 2">
            <a:extLst>
              <a:ext uri="{FF2B5EF4-FFF2-40B4-BE49-F238E27FC236}">
                <a16:creationId xmlns:a16="http://schemas.microsoft.com/office/drawing/2014/main" id="{8C11889E-DD1F-471F-A2E1-E6CF9BC5D389}"/>
              </a:ext>
            </a:extLst>
          </p:cNvPr>
          <p:cNvSpPr>
            <a:spLocks noGrp="1"/>
          </p:cNvSpPr>
          <p:nvPr>
            <p:ph type="sldNum" idx="12"/>
          </p:nvPr>
        </p:nvSpPr>
        <p:spPr>
          <a:xfrm>
            <a:off x="7885600" y="4387184"/>
            <a:ext cx="508977" cy="608092"/>
          </a:xfrm>
        </p:spPr>
        <p:txBody>
          <a:bodyPr/>
          <a:lstStyle/>
          <a:p>
            <a:pPr marL="0" lvl="0" indent="0" algn="r" rtl="0">
              <a:spcBef>
                <a:spcPts val="0"/>
              </a:spcBef>
              <a:spcAft>
                <a:spcPts val="0"/>
              </a:spcAft>
              <a:buNone/>
            </a:pPr>
            <a:fld id="{00000000-1234-1234-1234-123412341234}" type="slidenum">
              <a:rPr lang="en" sz="1000" smtClean="0"/>
              <a:t>22</a:t>
            </a:fld>
            <a:endParaRPr lang="en" sz="1000"/>
          </a:p>
        </p:txBody>
      </p:sp>
      <p:sp>
        <p:nvSpPr>
          <p:cNvPr id="5" name="Slide Number Placeholder 2">
            <a:extLst>
              <a:ext uri="{FF2B5EF4-FFF2-40B4-BE49-F238E27FC236}">
                <a16:creationId xmlns:a16="http://schemas.microsoft.com/office/drawing/2014/main" id="{A58AF8B7-A814-47E4-8E1F-38C7FA773C87}"/>
              </a:ext>
            </a:extLst>
          </p:cNvPr>
          <p:cNvSpPr txBox="1">
            <a:spLocks/>
          </p:cNvSpPr>
          <p:nvPr/>
        </p:nvSpPr>
        <p:spPr>
          <a:xfrm>
            <a:off x="7742367" y="5467735"/>
            <a:ext cx="508977" cy="6080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1pPr>
            <a:lvl2pPr marR="0" lvl="1"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2pPr>
            <a:lvl3pPr marR="0" lvl="2"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3pPr>
            <a:lvl4pPr marR="0" lvl="3"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4pPr>
            <a:lvl5pPr marR="0" lvl="4"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5pPr>
            <a:lvl6pPr marR="0" lvl="5"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6pPr>
            <a:lvl7pPr marR="0" lvl="6"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7pPr>
            <a:lvl8pPr marR="0" lvl="7"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8pPr>
            <a:lvl9pPr marR="0" lvl="8"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9pPr>
          </a:lstStyle>
          <a:p>
            <a:fld id="{00000000-1234-1234-1234-123412341234}" type="slidenum">
              <a:rPr lang="en" sz="1000" smtClean="0"/>
              <a:pPr/>
              <a:t>22</a:t>
            </a:fld>
            <a:endParaRPr lang="en" sz="1000"/>
          </a:p>
        </p:txBody>
      </p:sp>
      <p:sp>
        <p:nvSpPr>
          <p:cNvPr id="7" name="Rectangle: Rounded Corners 6">
            <a:extLst>
              <a:ext uri="{FF2B5EF4-FFF2-40B4-BE49-F238E27FC236}">
                <a16:creationId xmlns:a16="http://schemas.microsoft.com/office/drawing/2014/main" id="{C31A58F6-7CF3-466C-8781-375800B5C055}"/>
              </a:ext>
            </a:extLst>
          </p:cNvPr>
          <p:cNvSpPr/>
          <p:nvPr/>
        </p:nvSpPr>
        <p:spPr>
          <a:xfrm>
            <a:off x="2392083" y="1857387"/>
            <a:ext cx="5493515" cy="143582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i="1" dirty="0">
                <a:latin typeface="Tinos" panose="020B0604020202020204" charset="0"/>
                <a:ea typeface="Tinos" panose="020B0604020202020204" charset="0"/>
                <a:cs typeface="Tinos" panose="020B0604020202020204" charset="0"/>
              </a:rPr>
              <a:t>17. He has endeavored, on the pretext of getting the government out of business, to dispose of all the companies capitalized by the government worth many millions of the people's money to powerful America interests. </a:t>
            </a:r>
          </a:p>
        </p:txBody>
      </p:sp>
      <p:sp>
        <p:nvSpPr>
          <p:cNvPr id="8" name="Rectangle: Rounded Corners 7">
            <a:extLst>
              <a:ext uri="{FF2B5EF4-FFF2-40B4-BE49-F238E27FC236}">
                <a16:creationId xmlns:a16="http://schemas.microsoft.com/office/drawing/2014/main" id="{974171AD-5014-4513-93C7-39E5B3925380}"/>
              </a:ext>
            </a:extLst>
          </p:cNvPr>
          <p:cNvSpPr/>
          <p:nvPr/>
        </p:nvSpPr>
        <p:spPr>
          <a:xfrm>
            <a:off x="2392082" y="3423738"/>
            <a:ext cx="5493515" cy="981974"/>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Tinos" panose="020B0604020202020204" charset="0"/>
                <a:ea typeface="Tinos" panose="020B0604020202020204" charset="0"/>
                <a:cs typeface="Tinos" panose="020B0604020202020204" charset="0"/>
              </a:rPr>
              <a:t>18. He has sanctioned the campaign of insidious propaganda in the United States against Filipino people and their aspirations.</a:t>
            </a:r>
          </a:p>
        </p:txBody>
      </p:sp>
    </p:spTree>
    <p:extLst>
      <p:ext uri="{BB962C8B-B14F-4D97-AF65-F5344CB8AC3E}">
        <p14:creationId xmlns:p14="http://schemas.microsoft.com/office/powerpoint/2010/main" val="3199352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B8A28FF-9EC6-4AFC-9D96-FD4AAB5A13C5}"/>
              </a:ext>
            </a:extLst>
          </p:cNvPr>
          <p:cNvSpPr/>
          <p:nvPr/>
        </p:nvSpPr>
        <p:spPr>
          <a:xfrm>
            <a:off x="2392085" y="653937"/>
            <a:ext cx="5493515" cy="981974"/>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i="1" dirty="0">
                <a:latin typeface="Tinos" panose="020B0604020202020204" charset="0"/>
                <a:ea typeface="Tinos" panose="020B0604020202020204" charset="0"/>
                <a:cs typeface="Tinos" panose="020B0604020202020204" charset="0"/>
              </a:rPr>
              <a:t>19. He has attempted to close the Philippine National Bank so necessary to the economic development of the country. </a:t>
            </a:r>
          </a:p>
        </p:txBody>
      </p:sp>
      <p:sp>
        <p:nvSpPr>
          <p:cNvPr id="3" name="Slide Number Placeholder 2">
            <a:extLst>
              <a:ext uri="{FF2B5EF4-FFF2-40B4-BE49-F238E27FC236}">
                <a16:creationId xmlns:a16="http://schemas.microsoft.com/office/drawing/2014/main" id="{8C11889E-DD1F-471F-A2E1-E6CF9BC5D389}"/>
              </a:ext>
            </a:extLst>
          </p:cNvPr>
          <p:cNvSpPr>
            <a:spLocks noGrp="1"/>
          </p:cNvSpPr>
          <p:nvPr>
            <p:ph type="sldNum" idx="12"/>
          </p:nvPr>
        </p:nvSpPr>
        <p:spPr>
          <a:xfrm>
            <a:off x="7885600" y="4387184"/>
            <a:ext cx="508977" cy="608092"/>
          </a:xfrm>
        </p:spPr>
        <p:txBody>
          <a:bodyPr/>
          <a:lstStyle/>
          <a:p>
            <a:pPr marL="0" lvl="0" indent="0" algn="r" rtl="0">
              <a:spcBef>
                <a:spcPts val="0"/>
              </a:spcBef>
              <a:spcAft>
                <a:spcPts val="0"/>
              </a:spcAft>
              <a:buNone/>
            </a:pPr>
            <a:fld id="{00000000-1234-1234-1234-123412341234}" type="slidenum">
              <a:rPr lang="en" sz="1000" smtClean="0"/>
              <a:t>23</a:t>
            </a:fld>
            <a:endParaRPr lang="en" sz="1000"/>
          </a:p>
        </p:txBody>
      </p:sp>
      <p:sp>
        <p:nvSpPr>
          <p:cNvPr id="5" name="Slide Number Placeholder 2">
            <a:extLst>
              <a:ext uri="{FF2B5EF4-FFF2-40B4-BE49-F238E27FC236}">
                <a16:creationId xmlns:a16="http://schemas.microsoft.com/office/drawing/2014/main" id="{A58AF8B7-A814-47E4-8E1F-38C7FA773C87}"/>
              </a:ext>
            </a:extLst>
          </p:cNvPr>
          <p:cNvSpPr txBox="1">
            <a:spLocks/>
          </p:cNvSpPr>
          <p:nvPr/>
        </p:nvSpPr>
        <p:spPr>
          <a:xfrm>
            <a:off x="7742367" y="5467735"/>
            <a:ext cx="508977" cy="6080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1pPr>
            <a:lvl2pPr marR="0" lvl="1"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2pPr>
            <a:lvl3pPr marR="0" lvl="2"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3pPr>
            <a:lvl4pPr marR="0" lvl="3"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4pPr>
            <a:lvl5pPr marR="0" lvl="4"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5pPr>
            <a:lvl6pPr marR="0" lvl="5"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6pPr>
            <a:lvl7pPr marR="0" lvl="6"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7pPr>
            <a:lvl8pPr marR="0" lvl="7"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8pPr>
            <a:lvl9pPr marR="0" lvl="8"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9pPr>
          </a:lstStyle>
          <a:p>
            <a:fld id="{00000000-1234-1234-1234-123412341234}" type="slidenum">
              <a:rPr lang="en" sz="1000" smtClean="0"/>
              <a:pPr/>
              <a:t>23</a:t>
            </a:fld>
            <a:endParaRPr lang="en" sz="1000"/>
          </a:p>
        </p:txBody>
      </p:sp>
      <p:sp>
        <p:nvSpPr>
          <p:cNvPr id="7" name="Rectangle: Rounded Corners 6">
            <a:extLst>
              <a:ext uri="{FF2B5EF4-FFF2-40B4-BE49-F238E27FC236}">
                <a16:creationId xmlns:a16="http://schemas.microsoft.com/office/drawing/2014/main" id="{C31A58F6-7CF3-466C-8781-375800B5C055}"/>
              </a:ext>
            </a:extLst>
          </p:cNvPr>
          <p:cNvSpPr/>
          <p:nvPr/>
        </p:nvSpPr>
        <p:spPr>
          <a:xfrm>
            <a:off x="2392083" y="1857387"/>
            <a:ext cx="5493515" cy="143582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i="1" dirty="0">
                <a:latin typeface="Tinos" panose="020B0604020202020204" charset="0"/>
                <a:ea typeface="Tinos" panose="020B0604020202020204" charset="0"/>
                <a:cs typeface="Tinos" panose="020B0604020202020204" charset="0"/>
              </a:rPr>
              <a:t>20. He has adopted the practice of intervening in, and controlling directly, to its minute details, the affairs of the Philippine Government both insular and local, in violation of self-government. </a:t>
            </a:r>
          </a:p>
        </p:txBody>
      </p:sp>
      <p:sp>
        <p:nvSpPr>
          <p:cNvPr id="8" name="Rectangle: Rounded Corners 7">
            <a:extLst>
              <a:ext uri="{FF2B5EF4-FFF2-40B4-BE49-F238E27FC236}">
                <a16:creationId xmlns:a16="http://schemas.microsoft.com/office/drawing/2014/main" id="{974171AD-5014-4513-93C7-39E5B3925380}"/>
              </a:ext>
            </a:extLst>
          </p:cNvPr>
          <p:cNvSpPr/>
          <p:nvPr/>
        </p:nvSpPr>
        <p:spPr>
          <a:xfrm>
            <a:off x="2392082" y="3423738"/>
            <a:ext cx="5493515" cy="981974"/>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Tinos" panose="020B0604020202020204" charset="0"/>
                <a:ea typeface="Tinos" panose="020B0604020202020204" charset="0"/>
                <a:cs typeface="Tinos" panose="020B0604020202020204" charset="0"/>
              </a:rPr>
              <a:t>21. He has insistently sought the amendment of our laws approved by the Congress of the United Stated, which amendment would open up the resources of our country to exploitation by predatory interests.</a:t>
            </a:r>
          </a:p>
        </p:txBody>
      </p:sp>
    </p:spTree>
    <p:extLst>
      <p:ext uri="{BB962C8B-B14F-4D97-AF65-F5344CB8AC3E}">
        <p14:creationId xmlns:p14="http://schemas.microsoft.com/office/powerpoint/2010/main" val="1739468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11889E-DD1F-471F-A2E1-E6CF9BC5D389}"/>
              </a:ext>
            </a:extLst>
          </p:cNvPr>
          <p:cNvSpPr>
            <a:spLocks noGrp="1"/>
          </p:cNvSpPr>
          <p:nvPr>
            <p:ph type="sldNum" idx="12"/>
          </p:nvPr>
        </p:nvSpPr>
        <p:spPr>
          <a:xfrm>
            <a:off x="7885600" y="4387184"/>
            <a:ext cx="508977" cy="608092"/>
          </a:xfrm>
        </p:spPr>
        <p:txBody>
          <a:bodyPr/>
          <a:lstStyle/>
          <a:p>
            <a:pPr marL="0" lvl="0" indent="0" algn="r" rtl="0">
              <a:spcBef>
                <a:spcPts val="0"/>
              </a:spcBef>
              <a:spcAft>
                <a:spcPts val="0"/>
              </a:spcAft>
              <a:buNone/>
            </a:pPr>
            <a:fld id="{00000000-1234-1234-1234-123412341234}" type="slidenum">
              <a:rPr lang="en" sz="1000" smtClean="0"/>
              <a:t>24</a:t>
            </a:fld>
            <a:endParaRPr lang="en" sz="1000"/>
          </a:p>
        </p:txBody>
      </p:sp>
      <p:sp>
        <p:nvSpPr>
          <p:cNvPr id="5" name="Slide Number Placeholder 2">
            <a:extLst>
              <a:ext uri="{FF2B5EF4-FFF2-40B4-BE49-F238E27FC236}">
                <a16:creationId xmlns:a16="http://schemas.microsoft.com/office/drawing/2014/main" id="{A58AF8B7-A814-47E4-8E1F-38C7FA773C87}"/>
              </a:ext>
            </a:extLst>
          </p:cNvPr>
          <p:cNvSpPr txBox="1">
            <a:spLocks/>
          </p:cNvSpPr>
          <p:nvPr/>
        </p:nvSpPr>
        <p:spPr>
          <a:xfrm>
            <a:off x="7742367" y="5467735"/>
            <a:ext cx="508977" cy="6080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1pPr>
            <a:lvl2pPr marR="0" lvl="1"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2pPr>
            <a:lvl3pPr marR="0" lvl="2"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3pPr>
            <a:lvl4pPr marR="0" lvl="3"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4pPr>
            <a:lvl5pPr marR="0" lvl="4"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5pPr>
            <a:lvl6pPr marR="0" lvl="5"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6pPr>
            <a:lvl7pPr marR="0" lvl="6"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7pPr>
            <a:lvl8pPr marR="0" lvl="7"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8pPr>
            <a:lvl9pPr marR="0" lvl="8" algn="r" rtl="0">
              <a:lnSpc>
                <a:spcPct val="100000"/>
              </a:lnSpc>
              <a:spcBef>
                <a:spcPts val="0"/>
              </a:spcBef>
              <a:spcAft>
                <a:spcPts val="0"/>
              </a:spcAft>
              <a:buClr>
                <a:srgbClr val="000000"/>
              </a:buClr>
              <a:buFont typeface="Arial"/>
              <a:buNone/>
              <a:defRPr sz="1200" b="0" i="0" u="none" strike="noStrike" cap="none">
                <a:solidFill>
                  <a:schemeClr val="dk2"/>
                </a:solidFill>
                <a:latin typeface="Tinos"/>
                <a:ea typeface="Tinos"/>
                <a:cs typeface="Tinos"/>
                <a:sym typeface="Tinos"/>
              </a:defRPr>
            </a:lvl9pPr>
          </a:lstStyle>
          <a:p>
            <a:fld id="{00000000-1234-1234-1234-123412341234}" type="slidenum">
              <a:rPr lang="en" sz="1000" smtClean="0"/>
              <a:pPr/>
              <a:t>24</a:t>
            </a:fld>
            <a:endParaRPr lang="en" sz="1000"/>
          </a:p>
        </p:txBody>
      </p:sp>
      <p:sp>
        <p:nvSpPr>
          <p:cNvPr id="10" name="Rectangle: Rounded Corners 9">
            <a:extLst>
              <a:ext uri="{FF2B5EF4-FFF2-40B4-BE49-F238E27FC236}">
                <a16:creationId xmlns:a16="http://schemas.microsoft.com/office/drawing/2014/main" id="{32FAD4C3-9399-429F-8F87-8D5D9D68708B}"/>
              </a:ext>
            </a:extLst>
          </p:cNvPr>
          <p:cNvSpPr/>
          <p:nvPr/>
        </p:nvSpPr>
        <p:spPr>
          <a:xfrm>
            <a:off x="2694833" y="946489"/>
            <a:ext cx="4173479" cy="700905"/>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THE PROTEST</a:t>
            </a:r>
          </a:p>
        </p:txBody>
      </p:sp>
      <p:sp>
        <p:nvSpPr>
          <p:cNvPr id="11" name="Rectangle: Rounded Corners 10">
            <a:extLst>
              <a:ext uri="{FF2B5EF4-FFF2-40B4-BE49-F238E27FC236}">
                <a16:creationId xmlns:a16="http://schemas.microsoft.com/office/drawing/2014/main" id="{9DE56FEC-65CE-48FD-8BBC-F8A988D8BD11}"/>
              </a:ext>
            </a:extLst>
          </p:cNvPr>
          <p:cNvSpPr/>
          <p:nvPr/>
        </p:nvSpPr>
        <p:spPr>
          <a:xfrm>
            <a:off x="2082940" y="2205567"/>
            <a:ext cx="5397264" cy="73236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Executive Order No. 37</a:t>
            </a:r>
          </a:p>
        </p:txBody>
      </p:sp>
    </p:spTree>
    <p:extLst>
      <p:ext uri="{BB962C8B-B14F-4D97-AF65-F5344CB8AC3E}">
        <p14:creationId xmlns:p14="http://schemas.microsoft.com/office/powerpoint/2010/main" val="641619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6" descr="photo-1434030216411-0b793f4b4173.jpg"/>
          <p:cNvPicPr preferRelativeResize="0"/>
          <p:nvPr/>
        </p:nvPicPr>
        <p:blipFill>
          <a:blip r:embed="rId3">
            <a:alphaModFix/>
          </a:blip>
          <a:stretch>
            <a:fillRect/>
          </a:stretch>
        </p:blipFill>
        <p:spPr>
          <a:xfrm>
            <a:off x="4588100" y="1158825"/>
            <a:ext cx="2746500" cy="2746500"/>
          </a:xfrm>
          <a:prstGeom prst="ellipse">
            <a:avLst/>
          </a:prstGeom>
          <a:noFill/>
          <a:ln>
            <a:noFill/>
          </a:ln>
          <a:effectLst>
            <a:outerShdw blurRad="14288" dist="9525" dir="16200000" algn="bl" rotWithShape="0">
              <a:schemeClr val="dk1">
                <a:alpha val="50000"/>
              </a:schemeClr>
            </a:outerShdw>
          </a:effectLst>
        </p:spPr>
      </p:pic>
      <p:sp>
        <p:nvSpPr>
          <p:cNvPr id="271" name="Google Shape;271;p36"/>
          <p:cNvSpPr txBox="1">
            <a:spLocks noGrp="1"/>
          </p:cNvSpPr>
          <p:nvPr>
            <p:ph type="ctrTitle" idx="4294967295"/>
          </p:nvPr>
        </p:nvSpPr>
        <p:spPr>
          <a:xfrm>
            <a:off x="1087575" y="1278550"/>
            <a:ext cx="3234300" cy="1159800"/>
          </a:xfrm>
          <a:prstGeom prst="rect">
            <a:avLst/>
          </a:prstGeom>
          <a:effectLst>
            <a:outerShdw blurRad="14288" dist="9525" dir="16200000" algn="bl" rotWithShape="0">
              <a:schemeClr val="dk1">
                <a:alpha val="50000"/>
              </a:scheme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chemeClr val="accent6"/>
                </a:solidFill>
              </a:rPr>
              <a:t>THANKS!</a:t>
            </a:r>
            <a:endParaRPr sz="6000">
              <a:solidFill>
                <a:schemeClr val="accent6"/>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9DF12C-B82D-4B9D-A889-222EA2C323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3" name="Rectangle: Rounded Corners 2">
            <a:extLst>
              <a:ext uri="{FF2B5EF4-FFF2-40B4-BE49-F238E27FC236}">
                <a16:creationId xmlns:a16="http://schemas.microsoft.com/office/drawing/2014/main" id="{CD5F5658-A522-46DF-AC00-AA0B1BD8E04A}"/>
              </a:ext>
            </a:extLst>
          </p:cNvPr>
          <p:cNvSpPr/>
          <p:nvPr/>
        </p:nvSpPr>
        <p:spPr>
          <a:xfrm>
            <a:off x="261257" y="220436"/>
            <a:ext cx="8474529" cy="4406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a:lnSpc>
                <a:spcPct val="115000"/>
              </a:lnSpc>
              <a:spcBef>
                <a:spcPts val="0"/>
              </a:spcBef>
              <a:spcAft>
                <a:spcPts val="1000"/>
              </a:spcAft>
            </a:pPr>
            <a:r>
              <a:rPr lang="en-US" sz="2800" b="1">
                <a:effectLst/>
                <a:latin typeface="Calibri" panose="020F0502020204030204" pitchFamily="34" charset="0"/>
                <a:ea typeface="Calibri" panose="020F0502020204030204" pitchFamily="34" charset="0"/>
                <a:cs typeface="Times New Roman" panose="02020603050405020304" pitchFamily="18" charset="0"/>
              </a:rPr>
              <a:t>SIGNIFICANCE </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Significant to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scholars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historians</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analysts</a:t>
            </a:r>
            <a:r>
              <a:rPr lang="en-US" sz="1800" dirty="0">
                <a:effectLst/>
                <a:latin typeface="Calibri" panose="020F0502020204030204" pitchFamily="34" charset="0"/>
                <a:ea typeface="Calibri" panose="020F0502020204030204" pitchFamily="34" charset="0"/>
                <a:cs typeface="Times New Roman" panose="02020603050405020304" pitchFamily="18" charset="0"/>
              </a:rPr>
              <a:t> who may have had questions towards the American government regarding the delay of the Philippines’ total independence</a:t>
            </a:r>
          </a:p>
          <a:p>
            <a:pPr marL="342900" marR="0" lvl="0" indent="-342900">
              <a:lnSpc>
                <a:spcPct val="115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Social culturally significant</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it explains some of the Philippines remaining loyalties to the Americans and their continued influence</a:t>
            </a:r>
          </a:p>
          <a:p>
            <a:pPr marL="342900" marR="0" lvl="0" indent="-342900">
              <a:lnSpc>
                <a:spcPct val="115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Politically significant</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it details the various atrocities done to the Philippine Government under the charge of Governor General Wood during his nearly 7 years spent overseeing the Philippines</a:t>
            </a:r>
          </a:p>
          <a:p>
            <a:pPr marL="342900" marR="0" lvl="0" indent="-342900">
              <a:lnSpc>
                <a:spcPct val="115000"/>
              </a:lnSpc>
              <a:spcBef>
                <a:spcPts val="0"/>
              </a:spcBef>
              <a:spcAft>
                <a:spcPts val="10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b="1" dirty="0">
                <a:effectLst/>
                <a:latin typeface="Calibri" panose="020F0502020204030204" pitchFamily="34" charset="0"/>
                <a:ea typeface="Calibri" panose="020F0502020204030204" pitchFamily="34" charset="0"/>
                <a:cs typeface="Times New Roman" panose="02020603050405020304" pitchFamily="18" charset="0"/>
              </a:rPr>
              <a:t>History</a:t>
            </a:r>
            <a:r>
              <a:rPr lang="en-US" sz="1800" dirty="0">
                <a:effectLst/>
                <a:latin typeface="Calibri" panose="020F0502020204030204" pitchFamily="34" charset="0"/>
                <a:ea typeface="Calibri" panose="020F0502020204030204" pitchFamily="34" charset="0"/>
                <a:cs typeface="Times New Roman" panose="02020603050405020304" pitchFamily="18" charset="0"/>
              </a:rPr>
              <a:t> have the tendency to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repeat itself</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this document can serve as a review from whatever potential repetitions may occur in the politics.”</a:t>
            </a:r>
          </a:p>
          <a:p>
            <a:pPr algn="ctr"/>
            <a:endParaRPr lang="en-US" dirty="0"/>
          </a:p>
        </p:txBody>
      </p:sp>
    </p:spTree>
    <p:extLst>
      <p:ext uri="{BB962C8B-B14F-4D97-AF65-F5344CB8AC3E}">
        <p14:creationId xmlns:p14="http://schemas.microsoft.com/office/powerpoint/2010/main" val="187780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6" name="Google Shape;86;p16"/>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6" name="Content Placeholder 7">
            <a:extLst>
              <a:ext uri="{FF2B5EF4-FFF2-40B4-BE49-F238E27FC236}">
                <a16:creationId xmlns:a16="http://schemas.microsoft.com/office/drawing/2014/main" id="{96615401-D130-4A54-8CDD-B58263699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9024" y="1098153"/>
            <a:ext cx="2401317" cy="24013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TextBox 7">
            <a:extLst>
              <a:ext uri="{FF2B5EF4-FFF2-40B4-BE49-F238E27FC236}">
                <a16:creationId xmlns:a16="http://schemas.microsoft.com/office/drawing/2014/main" id="{2B9CC0C0-37C2-429F-B189-7B7F3D016F07}"/>
              </a:ext>
            </a:extLst>
          </p:cNvPr>
          <p:cNvSpPr txBox="1"/>
          <p:nvPr/>
        </p:nvSpPr>
        <p:spPr>
          <a:xfrm>
            <a:off x="1466167" y="857521"/>
            <a:ext cx="3985857" cy="2962158"/>
          </a:xfrm>
          <a:prstGeom prst="rect">
            <a:avLst/>
          </a:prstGeom>
          <a:noFill/>
        </p:spPr>
        <p:txBody>
          <a:bodyPr wrap="square">
            <a:spAutoFit/>
          </a:bodyPr>
          <a:lstStyle/>
          <a:p>
            <a:pPr algn="just">
              <a:lnSpc>
                <a:spcPct val="150000"/>
              </a:lnSpc>
            </a:pPr>
            <a:r>
              <a:rPr lang="en-US" b="1" dirty="0">
                <a:latin typeface="Tinos" panose="020B0604020202020204" charset="0"/>
                <a:ea typeface="Tinos" panose="020B0604020202020204" charset="0"/>
                <a:cs typeface="Tinos" panose="020B0604020202020204" charset="0"/>
              </a:rPr>
              <a:t>EDUCATION</a:t>
            </a:r>
          </a:p>
          <a:p>
            <a:pPr marL="285750" indent="-285750" algn="just">
              <a:lnSpc>
                <a:spcPct val="150000"/>
              </a:lnSpc>
              <a:buFont typeface="Arial" panose="020B0604020202020204" pitchFamily="34" charset="0"/>
              <a:buChar char="•"/>
            </a:pPr>
            <a:r>
              <a:rPr lang="en-US" dirty="0">
                <a:latin typeface="Tinos" panose="020B0604020202020204" charset="0"/>
                <a:ea typeface="Tinos" panose="020B0604020202020204" charset="0"/>
                <a:cs typeface="Tinos" panose="020B0604020202020204" charset="0"/>
              </a:rPr>
              <a:t>Valedictorian from Laguna High School (now called the Pedro Guevara Memorial National High School) in </a:t>
            </a:r>
            <a:r>
              <a:rPr lang="en-PH" dirty="0">
                <a:latin typeface="Tinos" panose="020B0604020202020204" charset="0"/>
                <a:ea typeface="Tinos" panose="020B0604020202020204" charset="0"/>
                <a:cs typeface="Tinos" panose="020B0604020202020204" charset="0"/>
              </a:rPr>
              <a:t>Santa Cruz, Laguna in 1926.</a:t>
            </a:r>
          </a:p>
          <a:p>
            <a:pPr marL="285750" indent="-285750" algn="just">
              <a:lnSpc>
                <a:spcPct val="150000"/>
              </a:lnSpc>
              <a:buFont typeface="Arial" panose="020B0604020202020204" pitchFamily="34" charset="0"/>
              <a:buChar char="•"/>
            </a:pPr>
            <a:r>
              <a:rPr lang="en-US" dirty="0">
                <a:latin typeface="Tinos" panose="020B0604020202020204" charset="0"/>
                <a:ea typeface="Tinos" panose="020B0604020202020204" charset="0"/>
                <a:cs typeface="Tinos" panose="020B0604020202020204" charset="0"/>
              </a:rPr>
              <a:t>Master of Arts in 1931 from the University of the Philippines in Manila.</a:t>
            </a:r>
          </a:p>
          <a:p>
            <a:pPr marL="285750" indent="-285750" algn="just">
              <a:lnSpc>
                <a:spcPct val="150000"/>
              </a:lnSpc>
              <a:buFont typeface="Arial" panose="020B0604020202020204" pitchFamily="34" charset="0"/>
              <a:buChar char="•"/>
            </a:pPr>
            <a:r>
              <a:rPr lang="en-US" dirty="0">
                <a:latin typeface="Tinos" panose="020B0604020202020204" charset="0"/>
                <a:ea typeface="Tinos" panose="020B0604020202020204" charset="0"/>
                <a:cs typeface="Tinos" panose="020B0604020202020204" charset="0"/>
              </a:rPr>
              <a:t>Bachelor of Arts &amp; Doctor of Philosophy degrees in 1934 from the University of Santo Tomas in Manila.</a:t>
            </a:r>
            <a:endParaRPr lang="en-PH" dirty="0">
              <a:latin typeface="Tinos" panose="020B0604020202020204" charset="0"/>
              <a:ea typeface="Tinos" panose="020B0604020202020204" charset="0"/>
              <a:cs typeface="Tinos"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p17"/>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9" name="TextBox 8">
            <a:extLst>
              <a:ext uri="{FF2B5EF4-FFF2-40B4-BE49-F238E27FC236}">
                <a16:creationId xmlns:a16="http://schemas.microsoft.com/office/drawing/2014/main" id="{615E4059-AC6B-4059-9198-0B8884F9237B}"/>
              </a:ext>
            </a:extLst>
          </p:cNvPr>
          <p:cNvSpPr txBox="1"/>
          <p:nvPr/>
        </p:nvSpPr>
        <p:spPr>
          <a:xfrm>
            <a:off x="1466167" y="857521"/>
            <a:ext cx="3985857" cy="1992661"/>
          </a:xfrm>
          <a:prstGeom prst="rect">
            <a:avLst/>
          </a:prstGeom>
          <a:noFill/>
        </p:spPr>
        <p:txBody>
          <a:bodyPr wrap="square">
            <a:spAutoFit/>
          </a:bodyPr>
          <a:lstStyle/>
          <a:p>
            <a:pPr>
              <a:lnSpc>
                <a:spcPct val="150000"/>
              </a:lnSpc>
            </a:pPr>
            <a:r>
              <a:rPr lang="en-US" b="1" dirty="0">
                <a:latin typeface="Tinos" panose="020B0604020202020204" charset="0"/>
                <a:ea typeface="Tinos" panose="020B0604020202020204" charset="0"/>
                <a:cs typeface="Tinos" panose="020B0604020202020204" charset="0"/>
              </a:rPr>
              <a:t>CONTRIBUTIONS</a:t>
            </a:r>
          </a:p>
          <a:p>
            <a:pPr marL="285750" indent="-285750">
              <a:lnSpc>
                <a:spcPct val="150000"/>
              </a:lnSpc>
              <a:buFont typeface="Arial" panose="020B0604020202020204" pitchFamily="34" charset="0"/>
              <a:buChar char="•"/>
            </a:pPr>
            <a:r>
              <a:rPr lang="en-US" dirty="0" err="1">
                <a:latin typeface="Tinos" panose="020B0604020202020204" charset="0"/>
                <a:ea typeface="Tinos" panose="020B0604020202020204" charset="0"/>
                <a:cs typeface="Tinos" panose="020B0604020202020204" charset="0"/>
              </a:rPr>
              <a:t>Zaide</a:t>
            </a:r>
            <a:r>
              <a:rPr lang="en-US" dirty="0">
                <a:latin typeface="Tinos" panose="020B0604020202020204" charset="0"/>
                <a:ea typeface="Tinos" panose="020B0604020202020204" charset="0"/>
                <a:cs typeface="Tinos" panose="020B0604020202020204" charset="0"/>
              </a:rPr>
              <a:t> compiled/annotated the document for the constitutional representatives of the Filipinos as a form of objection and outcry for the impeachment of Governor Leonard Wood.</a:t>
            </a:r>
          </a:p>
          <a:p>
            <a:pPr marL="285750" indent="-285750">
              <a:lnSpc>
                <a:spcPct val="150000"/>
              </a:lnSpc>
              <a:buFont typeface="Arial" panose="020B0604020202020204" pitchFamily="34" charset="0"/>
              <a:buChar char="•"/>
            </a:pPr>
            <a:endParaRPr lang="en-US" dirty="0">
              <a:latin typeface="Tinos" panose="020B0604020202020204" charset="0"/>
              <a:ea typeface="Tinos" panose="020B0604020202020204" charset="0"/>
              <a:cs typeface="Tinos" panose="020B0604020202020204" charset="0"/>
            </a:endParaRPr>
          </a:p>
        </p:txBody>
      </p:sp>
      <p:pic>
        <p:nvPicPr>
          <p:cNvPr id="12" name="Picture 11">
            <a:extLst>
              <a:ext uri="{FF2B5EF4-FFF2-40B4-BE49-F238E27FC236}">
                <a16:creationId xmlns:a16="http://schemas.microsoft.com/office/drawing/2014/main" id="{42F05786-21C1-42C1-B464-9C704402D0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268" y="857521"/>
            <a:ext cx="2233082" cy="28958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20DBE4-82E5-4CCC-A81F-9783CED818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Rectangle 2">
            <a:extLst>
              <a:ext uri="{FF2B5EF4-FFF2-40B4-BE49-F238E27FC236}">
                <a16:creationId xmlns:a16="http://schemas.microsoft.com/office/drawing/2014/main" id="{C8FA6597-C980-4568-B958-1A47C066C7EF}"/>
              </a:ext>
            </a:extLst>
          </p:cNvPr>
          <p:cNvSpPr/>
          <p:nvPr/>
        </p:nvSpPr>
        <p:spPr>
          <a:xfrm>
            <a:off x="837601" y="457469"/>
            <a:ext cx="4157653" cy="27532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dirty="0">
                <a:latin typeface="Tahoma" panose="020B0604030504040204" pitchFamily="34" charset="0"/>
                <a:ea typeface="Tahoma" panose="020B0604030504040204" pitchFamily="34" charset="0"/>
                <a:cs typeface="Tahoma" panose="020B0604030504040204" pitchFamily="34" charset="0"/>
              </a:rPr>
              <a:t> The document was approved by the Commission on Independence on November 17, 1926 (Appointed: October 14, 1921 until August 7, 1927) A year after this document was approved, Governor Leonard Wood died due to surgery failure.</a:t>
            </a:r>
          </a:p>
        </p:txBody>
      </p:sp>
      <p:pic>
        <p:nvPicPr>
          <p:cNvPr id="4" name="Content Placeholder 7">
            <a:extLst>
              <a:ext uri="{FF2B5EF4-FFF2-40B4-BE49-F238E27FC236}">
                <a16:creationId xmlns:a16="http://schemas.microsoft.com/office/drawing/2014/main" id="{100DC22F-6C12-4F95-A3B5-2F51F89F4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617" y="542982"/>
            <a:ext cx="2401317" cy="24013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250761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A4475030-D7B4-4A62-AB89-A5197435CD16}"/>
              </a:ext>
            </a:extLst>
          </p:cNvPr>
          <p:cNvSpPr/>
          <p:nvPr/>
        </p:nvSpPr>
        <p:spPr>
          <a:xfrm>
            <a:off x="396451" y="2695074"/>
            <a:ext cx="8145083" cy="157374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E2A0CDA0-7CFF-4355-9D84-26ED54DEC4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TextBox 2">
            <a:extLst>
              <a:ext uri="{FF2B5EF4-FFF2-40B4-BE49-F238E27FC236}">
                <a16:creationId xmlns:a16="http://schemas.microsoft.com/office/drawing/2014/main" id="{1D5520DD-C905-4ED6-93B9-C60CAABFADD6}"/>
              </a:ext>
            </a:extLst>
          </p:cNvPr>
          <p:cNvSpPr txBox="1"/>
          <p:nvPr/>
        </p:nvSpPr>
        <p:spPr>
          <a:xfrm>
            <a:off x="694394" y="2695074"/>
            <a:ext cx="7847140" cy="1446550"/>
          </a:xfrm>
          <a:prstGeom prst="rect">
            <a:avLst/>
          </a:prstGeom>
          <a:noFill/>
        </p:spPr>
        <p:txBody>
          <a:bodyPr wrap="square" rtlCol="0">
            <a:spAutoFit/>
          </a:bodyPr>
          <a:lstStyle/>
          <a:p>
            <a:pPr algn="ctr"/>
            <a:r>
              <a:rPr lang="en-US" sz="4400" b="1" dirty="0">
                <a:solidFill>
                  <a:schemeClr val="bg1"/>
                </a:solidFill>
                <a:latin typeface="Oswald" panose="00000500000000000000" pitchFamily="2" charset="0"/>
                <a:ea typeface="Tinos" panose="020B0604020202020204" charset="0"/>
                <a:cs typeface="Tinos" panose="020B0604020202020204" charset="0"/>
              </a:rPr>
              <a:t>LEONARD WOOD</a:t>
            </a:r>
          </a:p>
          <a:p>
            <a:pPr algn="ctr"/>
            <a:r>
              <a:rPr lang="en-US" sz="4400" dirty="0">
                <a:solidFill>
                  <a:schemeClr val="bg1"/>
                </a:solidFill>
                <a:latin typeface="Oswald" panose="00000500000000000000" pitchFamily="2" charset="0"/>
                <a:ea typeface="Tinos" panose="020B0604020202020204" charset="0"/>
                <a:cs typeface="Tinos" panose="020B0604020202020204" charset="0"/>
              </a:rPr>
              <a:t>(October 9, 1860 – August 7, 1927)</a:t>
            </a:r>
            <a:endParaRPr lang="en-PH" sz="4400" dirty="0">
              <a:solidFill>
                <a:schemeClr val="bg1"/>
              </a:solidFill>
              <a:latin typeface="Oswald" panose="00000500000000000000" pitchFamily="2" charset="0"/>
              <a:ea typeface="Tinos" panose="020B0604020202020204" charset="0"/>
              <a:cs typeface="Tinos" panose="020B0604020202020204" charset="0"/>
            </a:endParaRPr>
          </a:p>
        </p:txBody>
      </p:sp>
      <p:pic>
        <p:nvPicPr>
          <p:cNvPr id="4" name="Picture 3">
            <a:extLst>
              <a:ext uri="{FF2B5EF4-FFF2-40B4-BE49-F238E27FC236}">
                <a16:creationId xmlns:a16="http://schemas.microsoft.com/office/drawing/2014/main" id="{3E94A388-26F1-4521-9551-330C7A450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890" y="191334"/>
            <a:ext cx="1632876" cy="224248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826721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6EFF74ED-343A-4842-9F10-D0191352C130}"/>
              </a:ext>
            </a:extLst>
          </p:cNvPr>
          <p:cNvSpPr/>
          <p:nvPr/>
        </p:nvSpPr>
        <p:spPr>
          <a:xfrm>
            <a:off x="2774330" y="588886"/>
            <a:ext cx="4031169" cy="549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Google Shape;99;p18"/>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4" name="Picture 3">
            <a:extLst>
              <a:ext uri="{FF2B5EF4-FFF2-40B4-BE49-F238E27FC236}">
                <a16:creationId xmlns:a16="http://schemas.microsoft.com/office/drawing/2014/main" id="{8A8A6A1D-9869-47F4-96DA-1F6F77B0E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585" y="663747"/>
            <a:ext cx="1043235" cy="1432709"/>
          </a:xfrm>
          <a:prstGeom prst="rect">
            <a:avLst/>
          </a:prstGeom>
        </p:spPr>
      </p:pic>
      <p:sp>
        <p:nvSpPr>
          <p:cNvPr id="7" name="TextBox 6">
            <a:extLst>
              <a:ext uri="{FF2B5EF4-FFF2-40B4-BE49-F238E27FC236}">
                <a16:creationId xmlns:a16="http://schemas.microsoft.com/office/drawing/2014/main" id="{E8A77EB0-E1C7-4C14-BFB2-25B0B9BA9AAC}"/>
              </a:ext>
            </a:extLst>
          </p:cNvPr>
          <p:cNvSpPr txBox="1"/>
          <p:nvPr/>
        </p:nvSpPr>
        <p:spPr>
          <a:xfrm>
            <a:off x="2774330" y="588886"/>
            <a:ext cx="3385838" cy="523220"/>
          </a:xfrm>
          <a:prstGeom prst="rect">
            <a:avLst/>
          </a:prstGeom>
          <a:noFill/>
        </p:spPr>
        <p:txBody>
          <a:bodyPr wrap="square" rtlCol="0">
            <a:spAutoFit/>
          </a:bodyPr>
          <a:lstStyle/>
          <a:p>
            <a:r>
              <a:rPr lang="en-US" b="1" dirty="0">
                <a:solidFill>
                  <a:schemeClr val="bg1"/>
                </a:solidFill>
              </a:rPr>
              <a:t>LEONARD WOOD</a:t>
            </a:r>
          </a:p>
          <a:p>
            <a:r>
              <a:rPr lang="en-US" dirty="0">
                <a:solidFill>
                  <a:schemeClr val="bg1"/>
                </a:solidFill>
              </a:rPr>
              <a:t>(October 9, 1860 – August 7, 1927)</a:t>
            </a:r>
            <a:endParaRPr lang="en-PH" dirty="0">
              <a:solidFill>
                <a:schemeClr val="bg1"/>
              </a:solidFill>
            </a:endParaRPr>
          </a:p>
        </p:txBody>
      </p:sp>
      <p:sp>
        <p:nvSpPr>
          <p:cNvPr id="9" name="TextBox 8">
            <a:extLst>
              <a:ext uri="{FF2B5EF4-FFF2-40B4-BE49-F238E27FC236}">
                <a16:creationId xmlns:a16="http://schemas.microsoft.com/office/drawing/2014/main" id="{21BA81A7-A77A-4957-888C-B2CD1CA2E36E}"/>
              </a:ext>
            </a:extLst>
          </p:cNvPr>
          <p:cNvSpPr txBox="1"/>
          <p:nvPr/>
        </p:nvSpPr>
        <p:spPr>
          <a:xfrm>
            <a:off x="2543820" y="1184460"/>
            <a:ext cx="4572000" cy="738664"/>
          </a:xfrm>
          <a:prstGeom prst="rect">
            <a:avLst/>
          </a:prstGeom>
          <a:noFill/>
        </p:spPr>
        <p:txBody>
          <a:bodyPr wrap="square">
            <a:spAutoFit/>
          </a:bodyPr>
          <a:lstStyle/>
          <a:p>
            <a:pPr marL="285750" indent="-285750">
              <a:buFont typeface="Arial" panose="020B0604020202020204" pitchFamily="34" charset="0"/>
              <a:buChar char="•"/>
            </a:pPr>
            <a:r>
              <a:rPr lang="en-US" dirty="0"/>
              <a:t>US ARMY MAJOR GENERAL</a:t>
            </a:r>
          </a:p>
          <a:p>
            <a:pPr marL="285750" indent="-285750">
              <a:buFont typeface="Arial" panose="020B0604020202020204" pitchFamily="34" charset="0"/>
              <a:buChar char="•"/>
            </a:pPr>
            <a:r>
              <a:rPr lang="en-US" dirty="0"/>
              <a:t>PHYSICIAN </a:t>
            </a:r>
          </a:p>
          <a:p>
            <a:pPr marL="285750" indent="-285750">
              <a:buFont typeface="Arial" panose="020B0604020202020204" pitchFamily="34" charset="0"/>
              <a:buChar char="•"/>
            </a:pPr>
            <a:r>
              <a:rPr lang="en-US" dirty="0"/>
              <a:t>PUBLIC OFFICIAL</a:t>
            </a:r>
            <a:endParaRPr lang="en-PH" dirty="0"/>
          </a:p>
        </p:txBody>
      </p:sp>
      <p:sp>
        <p:nvSpPr>
          <p:cNvPr id="10" name="TextBox 9">
            <a:extLst>
              <a:ext uri="{FF2B5EF4-FFF2-40B4-BE49-F238E27FC236}">
                <a16:creationId xmlns:a16="http://schemas.microsoft.com/office/drawing/2014/main" id="{2A76CBB0-9F68-4D4B-BEE5-283977C212E9}"/>
              </a:ext>
            </a:extLst>
          </p:cNvPr>
          <p:cNvSpPr txBox="1"/>
          <p:nvPr/>
        </p:nvSpPr>
        <p:spPr>
          <a:xfrm>
            <a:off x="2593367" y="1923124"/>
            <a:ext cx="4393097" cy="2308324"/>
          </a:xfrm>
          <a:prstGeom prst="rect">
            <a:avLst/>
          </a:prstGeom>
          <a:noFill/>
        </p:spPr>
        <p:txBody>
          <a:bodyPr wrap="square" rtlCol="0">
            <a:spAutoFit/>
          </a:bodyPr>
          <a:lstStyle/>
          <a:p>
            <a:pPr>
              <a:lnSpc>
                <a:spcPct val="150000"/>
              </a:lnSpc>
            </a:pPr>
            <a:r>
              <a:rPr lang="en-US" dirty="0"/>
              <a:t>BIOGRAPHY</a:t>
            </a:r>
          </a:p>
          <a:p>
            <a:pPr marL="285750" indent="-285750">
              <a:lnSpc>
                <a:spcPct val="150000"/>
              </a:lnSpc>
              <a:buFont typeface="Arial" panose="020B0604020202020204" pitchFamily="34" charset="0"/>
              <a:buChar char="•"/>
            </a:pPr>
            <a:r>
              <a:rPr lang="en-US" dirty="0"/>
              <a:t>Born in Winchester, New Hampshire </a:t>
            </a:r>
          </a:p>
          <a:p>
            <a:pPr marL="285750" indent="-285750">
              <a:lnSpc>
                <a:spcPct val="150000"/>
              </a:lnSpc>
              <a:buFont typeface="Arial" panose="020B0604020202020204" pitchFamily="34" charset="0"/>
              <a:buChar char="•"/>
            </a:pPr>
            <a:r>
              <a:rPr lang="en-US" dirty="0"/>
              <a:t>One of three children born to Dr. Charles Jewett Wood and Caroline E. (Hagar) Wood.</a:t>
            </a:r>
          </a:p>
          <a:p>
            <a:pPr marL="285750" indent="-285750">
              <a:lnSpc>
                <a:spcPct val="150000"/>
              </a:lnSpc>
              <a:buFont typeface="Arial" panose="020B0604020202020204" pitchFamily="34" charset="0"/>
              <a:buChar char="•"/>
            </a:pPr>
            <a:r>
              <a:rPr lang="en-US" dirty="0"/>
              <a:t>His family was an English descent </a:t>
            </a:r>
          </a:p>
          <a:p>
            <a:pPr marL="285750" indent="-285750">
              <a:lnSpc>
                <a:spcPct val="150000"/>
              </a:lnSpc>
              <a:buFont typeface="Arial" panose="020B0604020202020204" pitchFamily="34" charset="0"/>
              <a:buChar char="•"/>
            </a:pPr>
            <a:r>
              <a:rPr lang="en-US" dirty="0"/>
              <a:t>He served as Governor General of the Mayflower Society from 1915 to 1921.</a:t>
            </a:r>
            <a:endParaRPr lang="en-PH"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DF3849E3-DC83-462E-B2ED-61D732E3D5DF}"/>
              </a:ext>
            </a:extLst>
          </p:cNvPr>
          <p:cNvSpPr/>
          <p:nvPr/>
        </p:nvSpPr>
        <p:spPr>
          <a:xfrm>
            <a:off x="2876028" y="721381"/>
            <a:ext cx="4031169" cy="2543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Google Shape;99;p18"/>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4" name="Picture 3">
            <a:extLst>
              <a:ext uri="{FF2B5EF4-FFF2-40B4-BE49-F238E27FC236}">
                <a16:creationId xmlns:a16="http://schemas.microsoft.com/office/drawing/2014/main" id="{8A8A6A1D-9869-47F4-96DA-1F6F77B0E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832" y="682106"/>
            <a:ext cx="1266825" cy="1739772"/>
          </a:xfrm>
          <a:prstGeom prst="rect">
            <a:avLst/>
          </a:prstGeom>
        </p:spPr>
      </p:pic>
      <p:sp>
        <p:nvSpPr>
          <p:cNvPr id="8" name="TextBox 7">
            <a:extLst>
              <a:ext uri="{FF2B5EF4-FFF2-40B4-BE49-F238E27FC236}">
                <a16:creationId xmlns:a16="http://schemas.microsoft.com/office/drawing/2014/main" id="{51E548BF-9943-4197-A583-7061E1D614CA}"/>
              </a:ext>
            </a:extLst>
          </p:cNvPr>
          <p:cNvSpPr txBox="1"/>
          <p:nvPr/>
        </p:nvSpPr>
        <p:spPr>
          <a:xfrm>
            <a:off x="2876028" y="618275"/>
            <a:ext cx="4320480" cy="2962158"/>
          </a:xfrm>
          <a:prstGeom prst="rect">
            <a:avLst/>
          </a:prstGeom>
          <a:noFill/>
        </p:spPr>
        <p:txBody>
          <a:bodyPr wrap="square" rtlCol="0">
            <a:spAutoFit/>
          </a:bodyPr>
          <a:lstStyle/>
          <a:p>
            <a:pPr>
              <a:lnSpc>
                <a:spcPct val="150000"/>
              </a:lnSpc>
            </a:pPr>
            <a:r>
              <a:rPr lang="en-US" b="1" dirty="0">
                <a:solidFill>
                  <a:schemeClr val="bg1"/>
                </a:solidFill>
                <a:latin typeface="Tinos" panose="020B0604020202020204" charset="0"/>
                <a:ea typeface="Tinos" panose="020B0604020202020204" charset="0"/>
                <a:cs typeface="Tinos" panose="020B0604020202020204" charset="0"/>
              </a:rPr>
              <a:t>EDUCATION</a:t>
            </a:r>
          </a:p>
          <a:p>
            <a:pPr marL="285750" indent="-285750">
              <a:lnSpc>
                <a:spcPct val="150000"/>
              </a:lnSpc>
              <a:buFont typeface="Arial" panose="020B0604020202020204" pitchFamily="34" charset="0"/>
              <a:buChar char="•"/>
            </a:pPr>
            <a:r>
              <a:rPr lang="en-US" dirty="0">
                <a:latin typeface="Tinos" panose="020B0604020202020204" charset="0"/>
                <a:ea typeface="Tinos" panose="020B0604020202020204" charset="0"/>
                <a:cs typeface="Tinos" panose="020B0604020202020204" charset="0"/>
              </a:rPr>
              <a:t>He was first educated by a private tutor then, attended Pierce Academy in Middlesbrough, Massachusetts.</a:t>
            </a:r>
          </a:p>
          <a:p>
            <a:pPr marL="285750" indent="-285750">
              <a:lnSpc>
                <a:spcPct val="150000"/>
              </a:lnSpc>
              <a:buFont typeface="Arial" panose="020B0604020202020204" pitchFamily="34" charset="0"/>
              <a:buChar char="•"/>
            </a:pPr>
            <a:r>
              <a:rPr lang="en-US" dirty="0">
                <a:latin typeface="Tinos" panose="020B0604020202020204" charset="0"/>
                <a:ea typeface="Tinos" panose="020B0604020202020204" charset="0"/>
                <a:cs typeface="Tinos" panose="020B0604020202020204" charset="0"/>
              </a:rPr>
              <a:t>Tried unsuccessfully for an appointment to the United States Naval Academy and considered going to sea on an Arctic expedition or as a </a:t>
            </a:r>
            <a:r>
              <a:rPr lang="en-US" b="1" dirty="0">
                <a:latin typeface="Tinos" panose="020B0604020202020204" charset="0"/>
                <a:ea typeface="Tinos" panose="020B0604020202020204" charset="0"/>
                <a:cs typeface="Tinos" panose="020B0604020202020204" charset="0"/>
              </a:rPr>
              <a:t>commercial fisherman</a:t>
            </a:r>
            <a:r>
              <a:rPr lang="en-US" dirty="0">
                <a:latin typeface="Tinos" panose="020B0604020202020204" charset="0"/>
                <a:ea typeface="Tinos" panose="020B0604020202020204" charset="0"/>
                <a:cs typeface="Tinos" panose="020B0604020202020204" charset="0"/>
              </a:rPr>
              <a:t>.</a:t>
            </a:r>
          </a:p>
          <a:p>
            <a:pPr marL="285750" indent="-285750">
              <a:lnSpc>
                <a:spcPct val="150000"/>
              </a:lnSpc>
              <a:buFont typeface="Arial" panose="020B0604020202020204" pitchFamily="34" charset="0"/>
              <a:buChar char="•"/>
            </a:pPr>
            <a:r>
              <a:rPr lang="en-US" dirty="0">
                <a:latin typeface="Tinos" panose="020B0604020202020204" charset="0"/>
                <a:ea typeface="Tinos" panose="020B0604020202020204" charset="0"/>
                <a:cs typeface="Tinos" panose="020B0604020202020204" charset="0"/>
              </a:rPr>
              <a:t>Earned a </a:t>
            </a:r>
            <a:r>
              <a:rPr lang="en-US" b="1" dirty="0">
                <a:latin typeface="Tinos" panose="020B0604020202020204" charset="0"/>
                <a:ea typeface="Tinos" panose="020B0604020202020204" charset="0"/>
                <a:cs typeface="Tinos" panose="020B0604020202020204" charset="0"/>
              </a:rPr>
              <a:t>Doctor of Medicine</a:t>
            </a:r>
            <a:r>
              <a:rPr lang="en-US" dirty="0">
                <a:latin typeface="Tinos" panose="020B0604020202020204" charset="0"/>
                <a:ea typeface="Tinos" panose="020B0604020202020204" charset="0"/>
                <a:cs typeface="Tinos" panose="020B0604020202020204" charset="0"/>
              </a:rPr>
              <a:t> degree from Harvard Medical School, with a help of his wealthy relative.</a:t>
            </a:r>
            <a:endParaRPr lang="en-PH" dirty="0">
              <a:latin typeface="Tinos" panose="020B0604020202020204" charset="0"/>
              <a:ea typeface="Tinos" panose="020B0604020202020204" charset="0"/>
              <a:cs typeface="Tinos" panose="020B0604020202020204" charset="0"/>
            </a:endParaRPr>
          </a:p>
        </p:txBody>
      </p:sp>
    </p:spTree>
    <p:extLst>
      <p:ext uri="{BB962C8B-B14F-4D97-AF65-F5344CB8AC3E}">
        <p14:creationId xmlns:p14="http://schemas.microsoft.com/office/powerpoint/2010/main" val="3402489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63733E6-19E6-4C35-8513-7168BD8EAD8A}"/>
              </a:ext>
            </a:extLst>
          </p:cNvPr>
          <p:cNvSpPr/>
          <p:nvPr/>
        </p:nvSpPr>
        <p:spPr>
          <a:xfrm>
            <a:off x="3277156" y="694394"/>
            <a:ext cx="4031169" cy="2543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Google Shape;106;p19"/>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9" name="TextBox 8">
            <a:extLst>
              <a:ext uri="{FF2B5EF4-FFF2-40B4-BE49-F238E27FC236}">
                <a16:creationId xmlns:a16="http://schemas.microsoft.com/office/drawing/2014/main" id="{C956B662-3BE0-4366-8F8C-4A63D392E5DD}"/>
              </a:ext>
            </a:extLst>
          </p:cNvPr>
          <p:cNvSpPr txBox="1"/>
          <p:nvPr/>
        </p:nvSpPr>
        <p:spPr>
          <a:xfrm>
            <a:off x="3416968" y="581244"/>
            <a:ext cx="4756732" cy="2637710"/>
          </a:xfrm>
          <a:prstGeom prst="rect">
            <a:avLst/>
          </a:prstGeom>
          <a:noFill/>
        </p:spPr>
        <p:txBody>
          <a:bodyPr wrap="square" rtlCol="0">
            <a:spAutoFit/>
          </a:bodyPr>
          <a:lstStyle/>
          <a:p>
            <a:pPr>
              <a:lnSpc>
                <a:spcPct val="150000"/>
              </a:lnSpc>
            </a:pPr>
            <a:r>
              <a:rPr lang="en-US" b="1" dirty="0">
                <a:solidFill>
                  <a:schemeClr val="bg1"/>
                </a:solidFill>
                <a:latin typeface="Tinos" panose="020B0604020202020204" charset="0"/>
                <a:ea typeface="Tinos" panose="020B0604020202020204" charset="0"/>
                <a:cs typeface="Tinos" panose="020B0604020202020204" charset="0"/>
              </a:rPr>
              <a:t>CONTRIBUTIONS</a:t>
            </a:r>
          </a:p>
          <a:p>
            <a:pPr marL="285750" indent="-285750">
              <a:lnSpc>
                <a:spcPct val="150000"/>
              </a:lnSpc>
              <a:buFont typeface="Arial" panose="020B0604020202020204" pitchFamily="34" charset="0"/>
              <a:buChar char="•"/>
            </a:pPr>
            <a:r>
              <a:rPr lang="en-US" dirty="0">
                <a:latin typeface="Tinos" panose="020B0604020202020204" charset="0"/>
                <a:ea typeface="Tinos" panose="020B0604020202020204" charset="0"/>
                <a:cs typeface="Tinos" panose="020B0604020202020204" charset="0"/>
              </a:rPr>
              <a:t>Served as the Chief of Staff of the United States Army</a:t>
            </a:r>
          </a:p>
          <a:p>
            <a:pPr marL="285750" indent="-285750">
              <a:lnSpc>
                <a:spcPct val="150000"/>
              </a:lnSpc>
              <a:buFont typeface="Arial" panose="020B0604020202020204" pitchFamily="34" charset="0"/>
              <a:buChar char="•"/>
            </a:pPr>
            <a:r>
              <a:rPr lang="en-US" dirty="0">
                <a:latin typeface="Tinos" panose="020B0604020202020204" charset="0"/>
                <a:ea typeface="Tinos" panose="020B0604020202020204" charset="0"/>
                <a:cs typeface="Tinos" panose="020B0604020202020204" charset="0"/>
              </a:rPr>
              <a:t>Military Governor of Cuba</a:t>
            </a:r>
          </a:p>
          <a:p>
            <a:pPr marL="285750" indent="-285750">
              <a:lnSpc>
                <a:spcPct val="150000"/>
              </a:lnSpc>
              <a:buFont typeface="Arial" panose="020B0604020202020204" pitchFamily="34" charset="0"/>
              <a:buChar char="•"/>
            </a:pPr>
            <a:r>
              <a:rPr lang="en-US" dirty="0">
                <a:latin typeface="Tinos" panose="020B0604020202020204" charset="0"/>
                <a:ea typeface="Tinos" panose="020B0604020202020204" charset="0"/>
                <a:cs typeface="Tinos" panose="020B0604020202020204" charset="0"/>
              </a:rPr>
              <a:t>He began his military career as an army doctor on the frontier, where he received the Medal of Honor.</a:t>
            </a:r>
          </a:p>
          <a:p>
            <a:pPr marL="285750" indent="-285750">
              <a:lnSpc>
                <a:spcPct val="150000"/>
              </a:lnSpc>
              <a:buFont typeface="Arial" panose="020B0604020202020204" pitchFamily="34" charset="0"/>
              <a:buChar char="•"/>
            </a:pPr>
            <a:r>
              <a:rPr lang="en-US" dirty="0">
                <a:latin typeface="Tinos" panose="020B0604020202020204" charset="0"/>
                <a:ea typeface="Tinos" panose="020B0604020202020204" charset="0"/>
                <a:cs typeface="Tinos" panose="020B0604020202020204" charset="0"/>
              </a:rPr>
              <a:t>Governor General of the Philippines.</a:t>
            </a:r>
          </a:p>
          <a:p>
            <a:pPr marL="285750" indent="-285750">
              <a:lnSpc>
                <a:spcPct val="150000"/>
              </a:lnSpc>
              <a:buFont typeface="Arial" panose="020B0604020202020204" pitchFamily="34" charset="0"/>
              <a:buChar char="•"/>
            </a:pPr>
            <a:r>
              <a:rPr lang="en-US" dirty="0">
                <a:latin typeface="Tinos" panose="020B0604020202020204" charset="0"/>
                <a:ea typeface="Tinos" panose="020B0604020202020204" charset="0"/>
                <a:cs typeface="Tinos" panose="020B0604020202020204" charset="0"/>
              </a:rPr>
              <a:t>Appointed as governor of the Moro Province (Southern islands and Mindanao)</a:t>
            </a:r>
          </a:p>
        </p:txBody>
      </p:sp>
      <p:pic>
        <p:nvPicPr>
          <p:cNvPr id="10" name="Picture 9">
            <a:extLst>
              <a:ext uri="{FF2B5EF4-FFF2-40B4-BE49-F238E27FC236}">
                <a16:creationId xmlns:a16="http://schemas.microsoft.com/office/drawing/2014/main" id="{04313709-E1E5-4713-8921-B3F063F469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4961" y="581244"/>
            <a:ext cx="1614289" cy="2216957"/>
          </a:xfrm>
          <a:prstGeom prst="rect">
            <a:avLst/>
          </a:prstGeom>
        </p:spPr>
      </p:pic>
      <p:sp>
        <p:nvSpPr>
          <p:cNvPr id="12" name="Rectangle: Rounded Corners 11">
            <a:extLst>
              <a:ext uri="{FF2B5EF4-FFF2-40B4-BE49-F238E27FC236}">
                <a16:creationId xmlns:a16="http://schemas.microsoft.com/office/drawing/2014/main" id="{72427A12-718A-4DA0-BC25-6A1A32E77591}"/>
              </a:ext>
            </a:extLst>
          </p:cNvPr>
          <p:cNvSpPr/>
          <p:nvPr/>
        </p:nvSpPr>
        <p:spPr>
          <a:xfrm>
            <a:off x="2082942" y="3398136"/>
            <a:ext cx="5816408" cy="754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B670139-AD25-4C3B-BE14-4855BD61D88F}"/>
              </a:ext>
            </a:extLst>
          </p:cNvPr>
          <p:cNvSpPr txBox="1"/>
          <p:nvPr/>
        </p:nvSpPr>
        <p:spPr>
          <a:xfrm>
            <a:off x="2131721" y="3419854"/>
            <a:ext cx="5466674" cy="646331"/>
          </a:xfrm>
          <a:prstGeom prst="rect">
            <a:avLst/>
          </a:prstGeom>
          <a:noFill/>
        </p:spPr>
        <p:txBody>
          <a:bodyPr wrap="square">
            <a:spAutoFit/>
          </a:bodyPr>
          <a:lstStyle/>
          <a:p>
            <a:pPr algn="ctr"/>
            <a:r>
              <a:rPr lang="en-US" sz="1800" dirty="0">
                <a:solidFill>
                  <a:schemeClr val="bg1"/>
                </a:solidFill>
                <a:latin typeface="Tinos" panose="020B0604020202020204" charset="0"/>
                <a:ea typeface="Tinos" panose="020B0604020202020204" charset="0"/>
                <a:cs typeface="Tinos" panose="020B0604020202020204" charset="0"/>
              </a:rPr>
              <a:t>His personality: strong antagonism between the Filipino Political Leaders.</a:t>
            </a:r>
          </a:p>
        </p:txBody>
      </p:sp>
    </p:spTree>
  </p:cSld>
  <p:clrMapOvr>
    <a:masterClrMapping/>
  </p:clrMapOvr>
</p:sld>
</file>

<file path=ppt/theme/theme1.xml><?xml version="1.0" encoding="utf-8"?>
<a:theme xmlns:a="http://schemas.openxmlformats.org/drawingml/2006/main" name="Quintus template">
  <a:themeElements>
    <a:clrScheme name="Custom 347">
      <a:dk1>
        <a:srgbClr val="25212A"/>
      </a:dk1>
      <a:lt1>
        <a:srgbClr val="FFFFFF"/>
      </a:lt1>
      <a:dk2>
        <a:srgbClr val="797281"/>
      </a:dk2>
      <a:lt2>
        <a:srgbClr val="E7E6E9"/>
      </a:lt2>
      <a:accent1>
        <a:srgbClr val="B87647"/>
      </a:accent1>
      <a:accent2>
        <a:srgbClr val="A85A5A"/>
      </a:accent2>
      <a:accent3>
        <a:srgbClr val="853E61"/>
      </a:accent3>
      <a:accent4>
        <a:srgbClr val="5C3959"/>
      </a:accent4>
      <a:accent5>
        <a:srgbClr val="CC4125"/>
      </a:accent5>
      <a:accent6>
        <a:srgbClr val="E4B681"/>
      </a:accent6>
      <a:hlink>
        <a:srgbClr val="25212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1741</Words>
  <Application>Microsoft Office PowerPoint</Application>
  <PresentationFormat>On-screen Show (16:9)</PresentationFormat>
  <Paragraphs>137</Paragraphs>
  <Slides>26</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Roboto</vt:lpstr>
      <vt:lpstr>Symbol</vt:lpstr>
      <vt:lpstr>Arial</vt:lpstr>
      <vt:lpstr>Amasis MT Pro Black</vt:lpstr>
      <vt:lpstr>Tinos</vt:lpstr>
      <vt:lpstr>Calibri</vt:lpstr>
      <vt:lpstr>Oswald</vt:lpstr>
      <vt:lpstr>Tahoma</vt:lpstr>
      <vt:lpstr>Quintus template</vt:lpstr>
      <vt:lpstr>Filipino Grievances Against Governor Wood</vt:lpstr>
      <vt:lpstr>GREGORIO F. ZAIDE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FILIPINO GRIEVANCES AGAINST GOVERNOR WOOD CONTENT OF THE HISTORICAL INFORMATION INCLUDED NOT ONLY THE PROTEST ITSELF BUT ALSO ALL THE ARBITRARY ACTS OF THE SAID GENERAL WHICH FILIPINOS DID NOT AGREE UPON WITH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Filipino Grievances Against Governor Wood</dc:title>
  <dc:creator>MSi Pro</dc:creator>
  <cp:lastModifiedBy>RONALD DALE FUENTEBELLA</cp:lastModifiedBy>
  <cp:revision>18</cp:revision>
  <dcterms:modified xsi:type="dcterms:W3CDTF">2022-04-12T17:17:19Z</dcterms:modified>
</cp:coreProperties>
</file>