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675" r:id="rId2"/>
    <p:sldId id="290" r:id="rId3"/>
    <p:sldId id="679" r:id="rId4"/>
    <p:sldId id="289" r:id="rId5"/>
    <p:sldId id="288" r:id="rId6"/>
    <p:sldId id="273" r:id="rId7"/>
    <p:sldId id="291" r:id="rId8"/>
    <p:sldId id="292" r:id="rId9"/>
    <p:sldId id="672" r:id="rId10"/>
    <p:sldId id="293" r:id="rId11"/>
    <p:sldId id="300" r:id="rId12"/>
    <p:sldId id="301" r:id="rId13"/>
    <p:sldId id="303" r:id="rId14"/>
    <p:sldId id="680" r:id="rId15"/>
    <p:sldId id="681" r:id="rId16"/>
    <p:sldId id="295" r:id="rId17"/>
    <p:sldId id="297" r:id="rId18"/>
    <p:sldId id="276" r:id="rId19"/>
    <p:sldId id="294" r:id="rId20"/>
    <p:sldId id="296" r:id="rId21"/>
    <p:sldId id="298" r:id="rId22"/>
    <p:sldId id="299" r:id="rId23"/>
    <p:sldId id="304" r:id="rId24"/>
    <p:sldId id="305" r:id="rId25"/>
    <p:sldId id="682" r:id="rId26"/>
    <p:sldId id="306" r:id="rId27"/>
    <p:sldId id="307" r:id="rId28"/>
    <p:sldId id="308" r:id="rId29"/>
    <p:sldId id="309" r:id="rId30"/>
    <p:sldId id="310" r:id="rId31"/>
    <p:sldId id="311" r:id="rId32"/>
    <p:sldId id="662" r:id="rId33"/>
    <p:sldId id="664" r:id="rId34"/>
    <p:sldId id="666" r:id="rId35"/>
    <p:sldId id="667" r:id="rId36"/>
    <p:sldId id="669" r:id="rId37"/>
    <p:sldId id="671" r:id="rId38"/>
    <p:sldId id="683" r:id="rId39"/>
    <p:sldId id="677" r:id="rId40"/>
    <p:sldId id="678" r:id="rId4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B5451A-5964-47E9-B470-51C4528CE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69DAF-1A87-45B4-9390-FFB5BE068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E44C6A-4416-402E-9A1B-A16FD8E0A66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C324-BFC9-4FC5-8F7F-24FA48264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5344-DC0F-4E04-A3F2-FA8E98575E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AEDAC4-8484-4FAB-89E1-803B62CBBA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7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D1EB5A-8C0A-4196-8DB5-2B3871E4B72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9F35874-7DF5-4EB8-9352-1CE4B8C4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6DD4B-3C32-4A4D-B972-74953D5369B5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3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65B77-9CDE-4493-A8CF-734D1EBCEE14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87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3168-3414-41A2-8BBF-8F41693FD2F4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A2866-5628-4A89-8E9F-74D923EB4EC7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5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50E0-CB58-45C9-B4A6-B4B9351FF7D4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6BEF-CA9E-431D-991A-D6E9804BCCD0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A263A-2CD0-44B5-AA6D-4C7D86180B3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0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FDD3-5BD4-4B57-AC22-D18DC52FF13F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87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AFFDA-4AD4-45F2-BAAD-5C3A6DC345F8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ED23-AC26-459F-B21F-5C5F63A5133F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20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BEC4-77F8-40FB-A1D8-E69C07DC40E5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774CD-E037-4D9F-A940-5B48F9FF36D9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1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0.png"/><Relationship Id="rId7" Type="http://schemas.openxmlformats.org/officeDocument/2006/relationships/image" Target="../media/image19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ximum_flow_proble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D5B6D-8989-424B-AFAC-33C8FC01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974"/>
            <a:ext cx="7886700" cy="1325563"/>
          </a:xfrm>
        </p:spPr>
        <p:txBody>
          <a:bodyPr/>
          <a:lstStyle/>
          <a:p>
            <a:r>
              <a:rPr lang="en-US" dirty="0"/>
              <a:t>Max-flow Min-cut Algorithm</a:t>
            </a:r>
          </a:p>
        </p:txBody>
      </p:sp>
      <p:pic>
        <p:nvPicPr>
          <p:cNvPr id="1026" name="Picture 2" descr="Max-flow Min-cut Algorithm | Brilliant Math &amp; Science Wiki">
            <a:extLst>
              <a:ext uri="{FF2B5EF4-FFF2-40B4-BE49-F238E27FC236}">
                <a16:creationId xmlns:a16="http://schemas.microsoft.com/office/drawing/2014/main" id="{180C5713-2974-4E43-834F-1EE3BDE85E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54" y="2384341"/>
            <a:ext cx="6439188" cy="348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41571-393C-4F65-B105-A1529F65B46A}"/>
              </a:ext>
            </a:extLst>
          </p:cNvPr>
          <p:cNvSpPr txBox="1"/>
          <p:nvPr/>
        </p:nvSpPr>
        <p:spPr>
          <a:xfrm>
            <a:off x="729916" y="1347537"/>
            <a:ext cx="753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Finding maxflow from min-cut by Incrementally improving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50F56-0EE6-43A2-93B3-08E1E2572BAA}"/>
              </a:ext>
            </a:extLst>
          </p:cNvPr>
          <p:cNvSpPr txBox="1"/>
          <p:nvPr/>
        </p:nvSpPr>
        <p:spPr>
          <a:xfrm>
            <a:off x="729916" y="6192615"/>
            <a:ext cx="811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source: https://brilliant.org/wiki/max-flow-min-cut-algorithm/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9968D-347E-47C4-BFED-A7051752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8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152"/>
            <a:ext cx="9198077" cy="695503"/>
          </a:xfrm>
        </p:spPr>
        <p:txBody>
          <a:bodyPr>
            <a:noAutofit/>
          </a:bodyPr>
          <a:lstStyle/>
          <a:p>
            <a:r>
              <a:rPr lang="en-US" sz="3500" dirty="0"/>
              <a:t>Finding Max Flow: Simple Greedy Approach (1/3)</a:t>
            </a:r>
          </a:p>
        </p:txBody>
      </p:sp>
      <p:pic>
        <p:nvPicPr>
          <p:cNvPr id="8" name="Picture 2" descr="Maximal flow">
            <a:extLst>
              <a:ext uri="{FF2B5EF4-FFF2-40B4-BE49-F238E27FC236}">
                <a16:creationId xmlns:a16="http://schemas.microsoft.com/office/drawing/2014/main" id="{D927DF9E-A090-418A-83B9-7BD7DD28D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7908" y="922625"/>
            <a:ext cx="5360613" cy="29912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6B72A-2887-416A-8F5F-8E1CFCDC582F}"/>
              </a:ext>
            </a:extLst>
          </p:cNvPr>
          <p:cNvGrpSpPr/>
          <p:nvPr/>
        </p:nvGrpSpPr>
        <p:grpSpPr>
          <a:xfrm>
            <a:off x="1957522" y="1509296"/>
            <a:ext cx="4141384" cy="838461"/>
            <a:chOff x="2066911" y="1761509"/>
            <a:chExt cx="4141384" cy="83846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22A20D0-4516-43E4-AC12-9804B67A4B03}"/>
                </a:ext>
              </a:extLst>
            </p:cNvPr>
            <p:cNvCxnSpPr/>
            <p:nvPr/>
          </p:nvCxnSpPr>
          <p:spPr>
            <a:xfrm flipV="1">
              <a:off x="2066911" y="1894575"/>
              <a:ext cx="984069" cy="7053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15283E-D790-431A-B7FE-47E6CA460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632" y="1761509"/>
              <a:ext cx="1347766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2DE63F-5AAE-4315-9EC1-04302D69193A}"/>
                </a:ext>
              </a:extLst>
            </p:cNvPr>
            <p:cNvCxnSpPr>
              <a:cxnSpLocks/>
            </p:cNvCxnSpPr>
            <p:nvPr/>
          </p:nvCxnSpPr>
          <p:spPr>
            <a:xfrm>
              <a:off x="5277853" y="1886321"/>
              <a:ext cx="930442" cy="7053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0F76907-8DEA-417A-B122-C0BC961D15A3}"/>
              </a:ext>
            </a:extLst>
          </p:cNvPr>
          <p:cNvSpPr/>
          <p:nvPr/>
        </p:nvSpPr>
        <p:spPr>
          <a:xfrm>
            <a:off x="4064898" y="2068037"/>
            <a:ext cx="256674" cy="2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6DB9DC-519A-4499-AA2B-323DD1B9D0D4}"/>
              </a:ext>
            </a:extLst>
          </p:cNvPr>
          <p:cNvSpPr/>
          <p:nvPr/>
        </p:nvSpPr>
        <p:spPr>
          <a:xfrm>
            <a:off x="2003258" y="2958390"/>
            <a:ext cx="256674" cy="2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FF52CF0-91ED-48FA-BEE3-44B368195F08}"/>
              </a:ext>
            </a:extLst>
          </p:cNvPr>
          <p:cNvGrpSpPr/>
          <p:nvPr/>
        </p:nvGrpSpPr>
        <p:grpSpPr>
          <a:xfrm>
            <a:off x="1582388" y="1179723"/>
            <a:ext cx="4955820" cy="723226"/>
            <a:chOff x="1733737" y="1430437"/>
            <a:chExt cx="4955820" cy="72322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1CC285-503D-461B-96DA-8AEE2977A918}"/>
                </a:ext>
              </a:extLst>
            </p:cNvPr>
            <p:cNvSpPr/>
            <p:nvPr/>
          </p:nvSpPr>
          <p:spPr>
            <a:xfrm>
              <a:off x="1733737" y="1859079"/>
              <a:ext cx="930442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5/7 : 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6A5BD-050E-4950-96E0-E0C3833E1C19}"/>
                </a:ext>
              </a:extLst>
            </p:cNvPr>
            <p:cNvSpPr/>
            <p:nvPr/>
          </p:nvSpPr>
          <p:spPr>
            <a:xfrm>
              <a:off x="3729789" y="1430437"/>
              <a:ext cx="842211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5/5 : 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C8D31E-3411-4449-916A-3A9AA1B650B9}"/>
                </a:ext>
              </a:extLst>
            </p:cNvPr>
            <p:cNvSpPr/>
            <p:nvPr/>
          </p:nvSpPr>
          <p:spPr>
            <a:xfrm>
              <a:off x="5759115" y="1876301"/>
              <a:ext cx="930442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5/8 : 3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03EBE-BA41-4A61-882F-6E0384207355}"/>
              </a:ext>
            </a:extLst>
          </p:cNvPr>
          <p:cNvSpPr/>
          <p:nvPr/>
        </p:nvSpPr>
        <p:spPr>
          <a:xfrm>
            <a:off x="3177312" y="2267192"/>
            <a:ext cx="201083" cy="2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0F50D-ACC6-4DFF-8DD5-2DD8B978DAC1}"/>
              </a:ext>
            </a:extLst>
          </p:cNvPr>
          <p:cNvSpPr/>
          <p:nvPr/>
        </p:nvSpPr>
        <p:spPr>
          <a:xfrm>
            <a:off x="3816245" y="3412658"/>
            <a:ext cx="256674" cy="2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FEE19-E3C3-47EF-AA06-F4FF8B6781E3}"/>
              </a:ext>
            </a:extLst>
          </p:cNvPr>
          <p:cNvSpPr/>
          <p:nvPr/>
        </p:nvSpPr>
        <p:spPr>
          <a:xfrm>
            <a:off x="5047623" y="2265192"/>
            <a:ext cx="201083" cy="27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7472E-2590-477A-BB2A-D97B102C9DCB}"/>
              </a:ext>
            </a:extLst>
          </p:cNvPr>
          <p:cNvSpPr txBox="1"/>
          <p:nvPr/>
        </p:nvSpPr>
        <p:spPr>
          <a:xfrm>
            <a:off x="235848" y="4285663"/>
            <a:ext cx="4071687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Approach:</a:t>
            </a:r>
          </a:p>
          <a:p>
            <a:pPr marL="342900" indent="-342900">
              <a:buAutoNum type="arabicPeriod"/>
            </a:pPr>
            <a:r>
              <a:rPr lang="en-US" dirty="0"/>
              <a:t>Choose the path with the largest capability when scanned</a:t>
            </a:r>
          </a:p>
          <a:p>
            <a:pPr marL="342900" indent="-342900">
              <a:buAutoNum type="arabicPeriod"/>
            </a:pPr>
            <a:r>
              <a:rPr lang="en-US" dirty="0"/>
              <a:t>Determine the flow of the path (the lowest capacity)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the capacity of each edge in the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steps 1 – 3 until blocked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C6888-B584-4CCE-9D2B-255CB360D602}"/>
              </a:ext>
            </a:extLst>
          </p:cNvPr>
          <p:cNvSpPr txBox="1"/>
          <p:nvPr/>
        </p:nvSpPr>
        <p:spPr>
          <a:xfrm>
            <a:off x="4816398" y="4093233"/>
            <a:ext cx="391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s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B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t </a:t>
            </a:r>
            <a:r>
              <a:rPr lang="en-US" dirty="0"/>
              <a:t>: f (5 : 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86B8E4-71DB-41E6-8CCE-2D04DB14B636}"/>
              </a:ext>
            </a:extLst>
          </p:cNvPr>
          <p:cNvGrpSpPr/>
          <p:nvPr/>
        </p:nvGrpSpPr>
        <p:grpSpPr>
          <a:xfrm>
            <a:off x="1582388" y="1193383"/>
            <a:ext cx="4947309" cy="2479413"/>
            <a:chOff x="1715557" y="1437690"/>
            <a:chExt cx="4947309" cy="247941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F614AC8-EC50-4ACF-A253-1D0CF1FAB6EE}"/>
                </a:ext>
              </a:extLst>
            </p:cNvPr>
            <p:cNvGrpSpPr/>
            <p:nvPr/>
          </p:nvGrpSpPr>
          <p:grpSpPr>
            <a:xfrm>
              <a:off x="1715557" y="1437690"/>
              <a:ext cx="4947309" cy="755849"/>
              <a:chOff x="1633463" y="1405587"/>
              <a:chExt cx="4947309" cy="75584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7C34C6F-D6A7-4F83-9643-FFBCC6B6A33E}"/>
                  </a:ext>
                </a:extLst>
              </p:cNvPr>
              <p:cNvSpPr/>
              <p:nvPr/>
            </p:nvSpPr>
            <p:spPr>
              <a:xfrm>
                <a:off x="1633463" y="1823284"/>
                <a:ext cx="879489" cy="277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D01E52E-C4F3-4B96-8691-8FD31A80D825}"/>
                  </a:ext>
                </a:extLst>
              </p:cNvPr>
              <p:cNvSpPr/>
              <p:nvPr/>
            </p:nvSpPr>
            <p:spPr>
              <a:xfrm>
                <a:off x="3729789" y="1405587"/>
                <a:ext cx="842211" cy="277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022C628-77BF-46D5-A557-6BC3A37EE22B}"/>
                  </a:ext>
                </a:extLst>
              </p:cNvPr>
              <p:cNvSpPr/>
              <p:nvPr/>
            </p:nvSpPr>
            <p:spPr>
              <a:xfrm>
                <a:off x="5675395" y="1884074"/>
                <a:ext cx="905377" cy="277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942F1DE-226E-4BDC-8B38-B3177233E5AD}"/>
                </a:ext>
              </a:extLst>
            </p:cNvPr>
            <p:cNvGrpSpPr/>
            <p:nvPr/>
          </p:nvGrpSpPr>
          <p:grpSpPr>
            <a:xfrm>
              <a:off x="2195859" y="3188455"/>
              <a:ext cx="4020456" cy="728648"/>
              <a:chOff x="2195859" y="3188455"/>
              <a:chExt cx="4020456" cy="7286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98306F-80CA-4B65-884F-698F695A2AD0}"/>
                  </a:ext>
                </a:extLst>
              </p:cNvPr>
              <p:cNvSpPr/>
              <p:nvPr/>
            </p:nvSpPr>
            <p:spPr>
              <a:xfrm>
                <a:off x="5817128" y="3188455"/>
                <a:ext cx="399187" cy="277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022E9FD-C7A8-413D-9AE8-39CD57E0182A}"/>
                  </a:ext>
                </a:extLst>
              </p:cNvPr>
              <p:cNvSpPr/>
              <p:nvPr/>
            </p:nvSpPr>
            <p:spPr>
              <a:xfrm>
                <a:off x="4033394" y="3639741"/>
                <a:ext cx="399187" cy="277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C06A23A-794F-4AF0-BA53-7A0AB5014E6F}"/>
                  </a:ext>
                </a:extLst>
              </p:cNvPr>
              <p:cNvSpPr/>
              <p:nvPr/>
            </p:nvSpPr>
            <p:spPr>
              <a:xfrm>
                <a:off x="2195859" y="3215124"/>
                <a:ext cx="399187" cy="2773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9D9C4-B6D9-4AC9-BFEC-E6F378CE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9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>
            <a:normAutofit fontScale="90000"/>
          </a:bodyPr>
          <a:lstStyle/>
          <a:p>
            <a:r>
              <a:rPr lang="en-US" dirty="0"/>
              <a:t>Max Flow: A Simple Greedy Approach</a:t>
            </a:r>
            <a:br>
              <a:rPr lang="en-US" dirty="0"/>
            </a:br>
            <a:r>
              <a:rPr lang="en-US" dirty="0"/>
              <a:t>(2/3)</a:t>
            </a:r>
          </a:p>
        </p:txBody>
      </p:sp>
      <p:pic>
        <p:nvPicPr>
          <p:cNvPr id="8" name="Picture 2" descr="Maximal flow">
            <a:extLst>
              <a:ext uri="{FF2B5EF4-FFF2-40B4-BE49-F238E27FC236}">
                <a16:creationId xmlns:a16="http://schemas.microsoft.com/office/drawing/2014/main" id="{D927DF9E-A090-418A-83B9-7BD7DD28D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6789" y="1204705"/>
            <a:ext cx="5360613" cy="29912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A20D0-4516-43E4-AC12-9804B67A4B03}"/>
              </a:ext>
            </a:extLst>
          </p:cNvPr>
          <p:cNvCxnSpPr/>
          <p:nvPr/>
        </p:nvCxnSpPr>
        <p:spPr>
          <a:xfrm flipV="1">
            <a:off x="2066911" y="1894575"/>
            <a:ext cx="984069" cy="7053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215CA-EAF1-427C-AA39-E6743B14A898}"/>
              </a:ext>
            </a:extLst>
          </p:cNvPr>
          <p:cNvGrpSpPr/>
          <p:nvPr/>
        </p:nvGrpSpPr>
        <p:grpSpPr>
          <a:xfrm>
            <a:off x="2109537" y="1430437"/>
            <a:ext cx="4098758" cy="2537984"/>
            <a:chOff x="2133600" y="1446479"/>
            <a:chExt cx="4098758" cy="253798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15283E-D790-431A-B7FE-47E6CA460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2695" y="1777551"/>
              <a:ext cx="1347766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2DE63F-5AAE-4315-9EC1-04302D69193A}"/>
                </a:ext>
              </a:extLst>
            </p:cNvPr>
            <p:cNvCxnSpPr>
              <a:cxnSpLocks/>
            </p:cNvCxnSpPr>
            <p:nvPr/>
          </p:nvCxnSpPr>
          <p:spPr>
            <a:xfrm>
              <a:off x="5301916" y="1902363"/>
              <a:ext cx="930442" cy="7053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1CC285-503D-461B-96DA-8AEE2977A918}"/>
                </a:ext>
              </a:extLst>
            </p:cNvPr>
            <p:cNvSpPr/>
            <p:nvPr/>
          </p:nvSpPr>
          <p:spPr>
            <a:xfrm>
              <a:off x="2133600" y="1902364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F76907-8DEA-417A-B122-C0BC961D15A3}"/>
                </a:ext>
              </a:extLst>
            </p:cNvPr>
            <p:cNvSpPr/>
            <p:nvPr/>
          </p:nvSpPr>
          <p:spPr>
            <a:xfrm>
              <a:off x="4203261" y="2362480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6A5BD-050E-4950-96E0-E0C3833E1C19}"/>
                </a:ext>
              </a:extLst>
            </p:cNvPr>
            <p:cNvSpPr/>
            <p:nvPr/>
          </p:nvSpPr>
          <p:spPr>
            <a:xfrm>
              <a:off x="3970421" y="1446479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6DB9DC-519A-4499-AA2B-323DD1B9D0D4}"/>
                </a:ext>
              </a:extLst>
            </p:cNvPr>
            <p:cNvSpPr/>
            <p:nvPr/>
          </p:nvSpPr>
          <p:spPr>
            <a:xfrm>
              <a:off x="2141621" y="325283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C8D31E-3411-4449-916A-3A9AA1B650B9}"/>
                </a:ext>
              </a:extLst>
            </p:cNvPr>
            <p:cNvSpPr/>
            <p:nvPr/>
          </p:nvSpPr>
          <p:spPr>
            <a:xfrm>
              <a:off x="5783179" y="189234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B03EBE-BA41-4A61-882F-6E0384207355}"/>
                </a:ext>
              </a:extLst>
            </p:cNvPr>
            <p:cNvSpPr/>
            <p:nvPr/>
          </p:nvSpPr>
          <p:spPr>
            <a:xfrm>
              <a:off x="3315675" y="2561635"/>
              <a:ext cx="201083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0F50D-ACC6-4DFF-8DD5-2DD8B978DAC1}"/>
                </a:ext>
              </a:extLst>
            </p:cNvPr>
            <p:cNvSpPr/>
            <p:nvPr/>
          </p:nvSpPr>
          <p:spPr>
            <a:xfrm>
              <a:off x="3954608" y="3707101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FEE19-E3C3-47EF-AA06-F4FF8B6781E3}"/>
                </a:ext>
              </a:extLst>
            </p:cNvPr>
            <p:cNvSpPr/>
            <p:nvPr/>
          </p:nvSpPr>
          <p:spPr>
            <a:xfrm>
              <a:off x="5185986" y="2559635"/>
              <a:ext cx="201083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98306F-80CA-4B65-884F-698F695A2AD0}"/>
                </a:ext>
              </a:extLst>
            </p:cNvPr>
            <p:cNvSpPr/>
            <p:nvPr/>
          </p:nvSpPr>
          <p:spPr>
            <a:xfrm>
              <a:off x="5791200" y="318369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A7472E-2590-477A-BB2A-D97B102C9DCB}"/>
              </a:ext>
            </a:extLst>
          </p:cNvPr>
          <p:cNvSpPr txBox="1"/>
          <p:nvPr/>
        </p:nvSpPr>
        <p:spPr>
          <a:xfrm>
            <a:off x="628650" y="4093233"/>
            <a:ext cx="4071687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Approach:</a:t>
            </a:r>
          </a:p>
          <a:p>
            <a:pPr marL="342900" indent="-342900">
              <a:buAutoNum type="arabicPeriod"/>
            </a:pPr>
            <a:r>
              <a:rPr lang="en-US" dirty="0"/>
              <a:t>Choose the path with the largest capacity when scanned</a:t>
            </a:r>
          </a:p>
          <a:p>
            <a:pPr marL="342900" indent="-342900">
              <a:buAutoNum type="arabicPeriod"/>
            </a:pPr>
            <a:r>
              <a:rPr lang="en-US" dirty="0"/>
              <a:t>Determine the flow of the path (the lowest capacity)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the capacity of each edge in the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steps 1 – 3 until blocked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C6888-B584-4CCE-9D2B-255CB360D602}"/>
              </a:ext>
            </a:extLst>
          </p:cNvPr>
          <p:cNvSpPr txBox="1"/>
          <p:nvPr/>
        </p:nvSpPr>
        <p:spPr>
          <a:xfrm>
            <a:off x="4816398" y="4093233"/>
            <a:ext cx="3910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s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B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t </a:t>
            </a:r>
            <a:r>
              <a:rPr lang="en-US" dirty="0"/>
              <a:t>: f (5 : 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C -&gt; t </a:t>
            </a:r>
            <a:r>
              <a:rPr lang="en-US" dirty="0"/>
              <a:t>: f (3, 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4E5A0D-F602-4BAC-A89D-2765639E7AE2}"/>
              </a:ext>
            </a:extLst>
          </p:cNvPr>
          <p:cNvGrpSpPr/>
          <p:nvPr/>
        </p:nvGrpSpPr>
        <p:grpSpPr>
          <a:xfrm>
            <a:off x="2085450" y="1920799"/>
            <a:ext cx="4122845" cy="1573215"/>
            <a:chOff x="2085450" y="1920799"/>
            <a:chExt cx="4122845" cy="157321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075B57-0D4C-4CB4-A4BA-5C9975D0B6CE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50" y="2821543"/>
              <a:ext cx="920014" cy="65271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2F2C431-CFC7-4C35-9FC5-0F404EFDFF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8688" y="1983488"/>
              <a:ext cx="5477" cy="139993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EA4B2F5-5639-407C-ACED-A13BA6782E57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46" y="1920799"/>
              <a:ext cx="1538173" cy="152421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6D322FC-85BE-460E-BBCD-AC2BB051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9004" y="2820955"/>
              <a:ext cx="949291" cy="67305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737821-5F96-4D43-8180-19EEB5DE40AD}"/>
              </a:ext>
            </a:extLst>
          </p:cNvPr>
          <p:cNvGrpSpPr/>
          <p:nvPr/>
        </p:nvGrpSpPr>
        <p:grpSpPr>
          <a:xfrm>
            <a:off x="1733737" y="1430437"/>
            <a:ext cx="4955820" cy="723226"/>
            <a:chOff x="1733737" y="1430437"/>
            <a:chExt cx="4955820" cy="72322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5ADA99-5BB8-4EE2-B97C-B1AB188641CD}"/>
                </a:ext>
              </a:extLst>
            </p:cNvPr>
            <p:cNvSpPr/>
            <p:nvPr/>
          </p:nvSpPr>
          <p:spPr>
            <a:xfrm>
              <a:off x="1733737" y="1859079"/>
              <a:ext cx="930442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5/7 : 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AA60DF-0A48-4C33-930A-E14D52C3460F}"/>
                </a:ext>
              </a:extLst>
            </p:cNvPr>
            <p:cNvSpPr/>
            <p:nvPr/>
          </p:nvSpPr>
          <p:spPr>
            <a:xfrm>
              <a:off x="3729789" y="1430437"/>
              <a:ext cx="842211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5/5 : 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016A44-26A9-434B-A532-D4EDC441C4FF}"/>
                </a:ext>
              </a:extLst>
            </p:cNvPr>
            <p:cNvSpPr/>
            <p:nvPr/>
          </p:nvSpPr>
          <p:spPr>
            <a:xfrm>
              <a:off x="5759115" y="1876301"/>
              <a:ext cx="930442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5/8 : 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A763E4-2ACC-4102-88ED-F90783660319}"/>
              </a:ext>
            </a:extLst>
          </p:cNvPr>
          <p:cNvGrpSpPr/>
          <p:nvPr/>
        </p:nvGrpSpPr>
        <p:grpSpPr>
          <a:xfrm>
            <a:off x="1725840" y="2287660"/>
            <a:ext cx="4913528" cy="1308260"/>
            <a:chOff x="1725840" y="2287660"/>
            <a:chExt cx="4913528" cy="13082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E7AB4F-510A-41C3-B8A4-07A047C5BDC8}"/>
                </a:ext>
              </a:extLst>
            </p:cNvPr>
            <p:cNvSpPr txBox="1"/>
            <p:nvPr/>
          </p:nvSpPr>
          <p:spPr>
            <a:xfrm>
              <a:off x="1725840" y="3226588"/>
              <a:ext cx="8722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3/4 : 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C3D06B-4D66-4AD8-B605-5D8D240CE01D}"/>
                </a:ext>
              </a:extLst>
            </p:cNvPr>
            <p:cNvSpPr txBox="1"/>
            <p:nvPr/>
          </p:nvSpPr>
          <p:spPr>
            <a:xfrm>
              <a:off x="3291804" y="2591716"/>
              <a:ext cx="64907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3/3 : 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238412-8176-41BA-89AB-0E3DEBBB3ED7}"/>
                </a:ext>
              </a:extLst>
            </p:cNvPr>
            <p:cNvSpPr txBox="1"/>
            <p:nvPr/>
          </p:nvSpPr>
          <p:spPr>
            <a:xfrm>
              <a:off x="4158347" y="2287660"/>
              <a:ext cx="8273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3/3 : 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BB3F19-F191-423E-A682-AEDCFFBCA1B5}"/>
                </a:ext>
              </a:extLst>
            </p:cNvPr>
            <p:cNvSpPr txBox="1"/>
            <p:nvPr/>
          </p:nvSpPr>
          <p:spPr>
            <a:xfrm>
              <a:off x="5767136" y="3185890"/>
              <a:ext cx="8722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3/5 : 2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358B-1F9B-4542-8E74-1CF1A62F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>
            <a:normAutofit fontScale="90000"/>
          </a:bodyPr>
          <a:lstStyle/>
          <a:p>
            <a:r>
              <a:rPr lang="en-US" dirty="0"/>
              <a:t>Max Flow: A Simple Greedy Approach</a:t>
            </a:r>
            <a:br>
              <a:rPr lang="en-US" dirty="0"/>
            </a:br>
            <a:r>
              <a:rPr lang="en-US" dirty="0"/>
              <a:t>(3/3)</a:t>
            </a:r>
          </a:p>
        </p:txBody>
      </p:sp>
      <p:pic>
        <p:nvPicPr>
          <p:cNvPr id="8" name="Picture 2" descr="Maximal flow">
            <a:extLst>
              <a:ext uri="{FF2B5EF4-FFF2-40B4-BE49-F238E27FC236}">
                <a16:creationId xmlns:a16="http://schemas.microsoft.com/office/drawing/2014/main" id="{D927DF9E-A090-418A-83B9-7BD7DD28D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208" y="1208587"/>
            <a:ext cx="5360613" cy="29912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2A20D0-4516-43E4-AC12-9804B67A4B03}"/>
              </a:ext>
            </a:extLst>
          </p:cNvPr>
          <p:cNvCxnSpPr/>
          <p:nvPr/>
        </p:nvCxnSpPr>
        <p:spPr>
          <a:xfrm flipV="1">
            <a:off x="2066911" y="1894575"/>
            <a:ext cx="984069" cy="7053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C215CA-EAF1-427C-AA39-E6743B14A898}"/>
              </a:ext>
            </a:extLst>
          </p:cNvPr>
          <p:cNvGrpSpPr/>
          <p:nvPr/>
        </p:nvGrpSpPr>
        <p:grpSpPr>
          <a:xfrm>
            <a:off x="2109537" y="1430437"/>
            <a:ext cx="4098758" cy="2537984"/>
            <a:chOff x="2133600" y="1446479"/>
            <a:chExt cx="4098758" cy="253798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15283E-D790-431A-B7FE-47E6CA460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2695" y="1777551"/>
              <a:ext cx="1347766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2DE63F-5AAE-4315-9EC1-04302D69193A}"/>
                </a:ext>
              </a:extLst>
            </p:cNvPr>
            <p:cNvCxnSpPr>
              <a:cxnSpLocks/>
            </p:cNvCxnSpPr>
            <p:nvPr/>
          </p:nvCxnSpPr>
          <p:spPr>
            <a:xfrm>
              <a:off x="5301916" y="1902363"/>
              <a:ext cx="930442" cy="7053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C1CC285-503D-461B-96DA-8AEE2977A918}"/>
                </a:ext>
              </a:extLst>
            </p:cNvPr>
            <p:cNvSpPr/>
            <p:nvPr/>
          </p:nvSpPr>
          <p:spPr>
            <a:xfrm>
              <a:off x="2133600" y="1902364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F76907-8DEA-417A-B122-C0BC961D15A3}"/>
                </a:ext>
              </a:extLst>
            </p:cNvPr>
            <p:cNvSpPr/>
            <p:nvPr/>
          </p:nvSpPr>
          <p:spPr>
            <a:xfrm>
              <a:off x="4203261" y="2362480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46A5BD-050E-4950-96E0-E0C3833E1C19}"/>
                </a:ext>
              </a:extLst>
            </p:cNvPr>
            <p:cNvSpPr/>
            <p:nvPr/>
          </p:nvSpPr>
          <p:spPr>
            <a:xfrm>
              <a:off x="3970421" y="1446479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6DB9DC-519A-4499-AA2B-323DD1B9D0D4}"/>
                </a:ext>
              </a:extLst>
            </p:cNvPr>
            <p:cNvSpPr/>
            <p:nvPr/>
          </p:nvSpPr>
          <p:spPr>
            <a:xfrm>
              <a:off x="2141621" y="325283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C8D31E-3411-4449-916A-3A9AA1B650B9}"/>
                </a:ext>
              </a:extLst>
            </p:cNvPr>
            <p:cNvSpPr/>
            <p:nvPr/>
          </p:nvSpPr>
          <p:spPr>
            <a:xfrm>
              <a:off x="5783179" y="189234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B03EBE-BA41-4A61-882F-6E0384207355}"/>
                </a:ext>
              </a:extLst>
            </p:cNvPr>
            <p:cNvSpPr/>
            <p:nvPr/>
          </p:nvSpPr>
          <p:spPr>
            <a:xfrm>
              <a:off x="3315675" y="2561635"/>
              <a:ext cx="201083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0F50D-ACC6-4DFF-8DD5-2DD8B978DAC1}"/>
                </a:ext>
              </a:extLst>
            </p:cNvPr>
            <p:cNvSpPr/>
            <p:nvPr/>
          </p:nvSpPr>
          <p:spPr>
            <a:xfrm>
              <a:off x="3954608" y="3707101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3FEE19-E3C3-47EF-AA06-F4FF8B6781E3}"/>
                </a:ext>
              </a:extLst>
            </p:cNvPr>
            <p:cNvSpPr/>
            <p:nvPr/>
          </p:nvSpPr>
          <p:spPr>
            <a:xfrm>
              <a:off x="5185986" y="2559635"/>
              <a:ext cx="201083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98306F-80CA-4B65-884F-698F695A2AD0}"/>
                </a:ext>
              </a:extLst>
            </p:cNvPr>
            <p:cNvSpPr/>
            <p:nvPr/>
          </p:nvSpPr>
          <p:spPr>
            <a:xfrm>
              <a:off x="5791200" y="318369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AA7472E-2590-477A-BB2A-D97B102C9DCB}"/>
              </a:ext>
            </a:extLst>
          </p:cNvPr>
          <p:cNvSpPr txBox="1"/>
          <p:nvPr/>
        </p:nvSpPr>
        <p:spPr>
          <a:xfrm>
            <a:off x="628650" y="4093233"/>
            <a:ext cx="4071687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Approach:</a:t>
            </a:r>
          </a:p>
          <a:p>
            <a:pPr marL="342900" indent="-342900">
              <a:buAutoNum type="arabicPeriod"/>
            </a:pPr>
            <a:r>
              <a:rPr lang="en-US" dirty="0"/>
              <a:t>Choose the path with the largest capacity when scanned</a:t>
            </a:r>
          </a:p>
          <a:p>
            <a:pPr marL="342900" indent="-342900">
              <a:buAutoNum type="arabicPeriod"/>
            </a:pPr>
            <a:r>
              <a:rPr lang="en-US" dirty="0"/>
              <a:t>Determine the flow of the path (the lowest capacity)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the capacity of each edge in the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steps 1 – 3 until blocked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C6888-B584-4CCE-9D2B-255CB360D602}"/>
              </a:ext>
            </a:extLst>
          </p:cNvPr>
          <p:cNvSpPr txBox="1"/>
          <p:nvPr/>
        </p:nvSpPr>
        <p:spPr>
          <a:xfrm>
            <a:off x="4816398" y="4093233"/>
            <a:ext cx="39105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s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A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B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C00000"/>
                </a:solidFill>
              </a:rPr>
              <a:t> t </a:t>
            </a:r>
            <a:r>
              <a:rPr lang="en-US" dirty="0"/>
              <a:t>: f (5 : 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C -&gt; t </a:t>
            </a:r>
            <a:r>
              <a:rPr lang="en-US" dirty="0"/>
              <a:t>: f (3, 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A)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070C0"/>
                </a:solidFill>
              </a:rPr>
              <a:t> D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070C0"/>
                </a:solidFill>
              </a:rPr>
              <a:t> t </a:t>
            </a:r>
            <a:r>
              <a:rPr lang="en-US" dirty="0"/>
              <a:t>: f (1 : s -&gt; D)</a:t>
            </a:r>
          </a:p>
          <a:p>
            <a:r>
              <a:rPr lang="en-US" dirty="0">
                <a:solidFill>
                  <a:srgbClr val="C00000"/>
                </a:solidFill>
              </a:rPr>
              <a:t>No more path to add more flow !!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flow</a:t>
            </a:r>
            <a:r>
              <a:rPr lang="en-US" dirty="0"/>
              <a:t>: 5 + 3 + 1 = </a:t>
            </a:r>
            <a:r>
              <a:rPr lang="en-US" b="1" dirty="0">
                <a:solidFill>
                  <a:srgbClr val="0070C0"/>
                </a:solidFill>
              </a:rPr>
              <a:t>9</a:t>
            </a:r>
            <a:r>
              <a:rPr lang="en-US" dirty="0"/>
              <a:t>, close but not the optimal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Can we do better?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516DC6-A0AF-4E7D-88F3-797A2344C10B}"/>
              </a:ext>
            </a:extLst>
          </p:cNvPr>
          <p:cNvGrpSpPr/>
          <p:nvPr/>
        </p:nvGrpSpPr>
        <p:grpSpPr>
          <a:xfrm>
            <a:off x="2085450" y="1920799"/>
            <a:ext cx="4122845" cy="1573215"/>
            <a:chOff x="2085450" y="1920799"/>
            <a:chExt cx="4122845" cy="1573215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360DB9D-C6CC-4357-B55F-C5D68D87A55D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50" y="2821543"/>
              <a:ext cx="920014" cy="65271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BF7EDDF-9B25-4CE4-B37E-F347BE00D4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8688" y="1983488"/>
              <a:ext cx="5477" cy="139993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70297F3-1386-4E87-A42F-4890FDCCA8E2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46" y="1920799"/>
              <a:ext cx="1538173" cy="152421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F9778B-1183-497C-85E0-DBE22E2F5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9004" y="2820955"/>
              <a:ext cx="949291" cy="67305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C5498CD-EB9B-457D-8762-6F9E12B09A97}"/>
              </a:ext>
            </a:extLst>
          </p:cNvPr>
          <p:cNvGrpSpPr/>
          <p:nvPr/>
        </p:nvGrpSpPr>
        <p:grpSpPr>
          <a:xfrm>
            <a:off x="1733737" y="1430437"/>
            <a:ext cx="4955820" cy="723226"/>
            <a:chOff x="1733737" y="1430437"/>
            <a:chExt cx="4955820" cy="7232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CAAE005-1132-48BC-BC32-691503BA1C3C}"/>
                </a:ext>
              </a:extLst>
            </p:cNvPr>
            <p:cNvSpPr/>
            <p:nvPr/>
          </p:nvSpPr>
          <p:spPr>
            <a:xfrm>
              <a:off x="1733737" y="1859079"/>
              <a:ext cx="930442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5/7 : 2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35457B-F29E-4F61-97C9-6A8BBF29EFF8}"/>
                </a:ext>
              </a:extLst>
            </p:cNvPr>
            <p:cNvSpPr/>
            <p:nvPr/>
          </p:nvSpPr>
          <p:spPr>
            <a:xfrm>
              <a:off x="3729789" y="1430437"/>
              <a:ext cx="842211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5/5 : 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9B3609-2C05-4905-B89D-AAF398868B40}"/>
                </a:ext>
              </a:extLst>
            </p:cNvPr>
            <p:cNvSpPr/>
            <p:nvPr/>
          </p:nvSpPr>
          <p:spPr>
            <a:xfrm>
              <a:off x="5759115" y="1876301"/>
              <a:ext cx="930442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5/8 : 3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6F0724-C9A5-49CF-8D09-2A01B6C600AE}"/>
              </a:ext>
            </a:extLst>
          </p:cNvPr>
          <p:cNvGrpSpPr/>
          <p:nvPr/>
        </p:nvGrpSpPr>
        <p:grpSpPr>
          <a:xfrm>
            <a:off x="1725840" y="2287660"/>
            <a:ext cx="4913528" cy="1308260"/>
            <a:chOff x="1725840" y="2287660"/>
            <a:chExt cx="4913528" cy="13082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567FC0-5A2E-48B9-B85A-9002F9194374}"/>
                </a:ext>
              </a:extLst>
            </p:cNvPr>
            <p:cNvSpPr txBox="1"/>
            <p:nvPr/>
          </p:nvSpPr>
          <p:spPr>
            <a:xfrm>
              <a:off x="1725840" y="3226588"/>
              <a:ext cx="8722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3/4 :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BE9283C-8488-46A0-BD7E-2116A8E3AD7E}"/>
                </a:ext>
              </a:extLst>
            </p:cNvPr>
            <p:cNvSpPr txBox="1"/>
            <p:nvPr/>
          </p:nvSpPr>
          <p:spPr>
            <a:xfrm>
              <a:off x="3291804" y="2591716"/>
              <a:ext cx="649077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3/3 : 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7E2BC5-3CA3-4EBF-9C9D-0E993BF2CD41}"/>
                </a:ext>
              </a:extLst>
            </p:cNvPr>
            <p:cNvSpPr txBox="1"/>
            <p:nvPr/>
          </p:nvSpPr>
          <p:spPr>
            <a:xfrm>
              <a:off x="4158347" y="2287660"/>
              <a:ext cx="8273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3/3 : 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059F5A-B8AD-40E9-A58B-7419BD36889B}"/>
                </a:ext>
              </a:extLst>
            </p:cNvPr>
            <p:cNvSpPr txBox="1"/>
            <p:nvPr/>
          </p:nvSpPr>
          <p:spPr>
            <a:xfrm>
              <a:off x="5767136" y="3185890"/>
              <a:ext cx="8722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3/5 : 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891408-F1D4-4FCA-B807-A7E24D6FF1EE}"/>
              </a:ext>
            </a:extLst>
          </p:cNvPr>
          <p:cNvGrpSpPr/>
          <p:nvPr/>
        </p:nvGrpSpPr>
        <p:grpSpPr>
          <a:xfrm>
            <a:off x="2014794" y="2892586"/>
            <a:ext cx="4209542" cy="728583"/>
            <a:chOff x="2014794" y="2892586"/>
            <a:chExt cx="4209542" cy="728583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ACABB0A-22BB-4559-B406-378D75181B75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94" y="2892586"/>
              <a:ext cx="920014" cy="652716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44D37AD-D106-4121-A1F2-7329D072B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31631" y="3606201"/>
              <a:ext cx="1384767" cy="1496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4DA72E1-E4FF-45E1-BC64-4ED931B89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322" y="2901497"/>
              <a:ext cx="920014" cy="657269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8247DC-820F-4CF9-B259-12C6844AA987}"/>
              </a:ext>
            </a:extLst>
          </p:cNvPr>
          <p:cNvGrpSpPr/>
          <p:nvPr/>
        </p:nvGrpSpPr>
        <p:grpSpPr>
          <a:xfrm>
            <a:off x="1556020" y="3253733"/>
            <a:ext cx="5166856" cy="784383"/>
            <a:chOff x="1556020" y="3253733"/>
            <a:chExt cx="5166856" cy="78438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EF474-D369-4975-A895-DF4FCA163A9C}"/>
                </a:ext>
              </a:extLst>
            </p:cNvPr>
            <p:cNvSpPr txBox="1"/>
            <p:nvPr/>
          </p:nvSpPr>
          <p:spPr>
            <a:xfrm>
              <a:off x="1556020" y="3269633"/>
              <a:ext cx="9385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4/4 : 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733DC9C-3689-4DE6-9A6F-E13ED84A46D9}"/>
                </a:ext>
              </a:extLst>
            </p:cNvPr>
            <p:cNvSpPr txBox="1"/>
            <p:nvPr/>
          </p:nvSpPr>
          <p:spPr>
            <a:xfrm>
              <a:off x="3785684" y="3668784"/>
              <a:ext cx="9385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1/2 : 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3CC9DF-A7F6-4CD0-8444-6213BB370934}"/>
                </a:ext>
              </a:extLst>
            </p:cNvPr>
            <p:cNvSpPr txBox="1"/>
            <p:nvPr/>
          </p:nvSpPr>
          <p:spPr>
            <a:xfrm>
              <a:off x="5784349" y="3253733"/>
              <a:ext cx="9385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4/5 : 1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D14CC-540F-4A3A-9FDB-EA858381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8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EF75-F15D-467D-B536-7BAD8AC5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41" y="143862"/>
            <a:ext cx="8117785" cy="1113195"/>
          </a:xfrm>
        </p:spPr>
        <p:txBody>
          <a:bodyPr>
            <a:noAutofit/>
          </a:bodyPr>
          <a:lstStyle/>
          <a:p>
            <a:r>
              <a:rPr lang="en-US" sz="3600" b="1" dirty="0"/>
              <a:t>How to increase flow? </a:t>
            </a:r>
            <a:br>
              <a:rPr lang="en-US" sz="3600" dirty="0"/>
            </a:br>
            <a:r>
              <a:rPr lang="en-US" sz="3600" b="1" dirty="0"/>
              <a:t>Reversal: </a:t>
            </a:r>
            <a:r>
              <a:rPr lang="en-US" sz="3200" dirty="0">
                <a:solidFill>
                  <a:srgbClr val="0070C0"/>
                </a:solidFill>
              </a:rPr>
              <a:t>1 step backward, 2 steps forward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2" descr="Maximal flow">
            <a:extLst>
              <a:ext uri="{FF2B5EF4-FFF2-40B4-BE49-F238E27FC236}">
                <a16:creationId xmlns:a16="http://schemas.microsoft.com/office/drawing/2014/main" id="{0EC56B5F-CDEE-4B54-B98B-84616CD4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6084" y="4084147"/>
            <a:ext cx="4798553" cy="267759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Maximal flow">
            <a:extLst>
              <a:ext uri="{FF2B5EF4-FFF2-40B4-BE49-F238E27FC236}">
                <a16:creationId xmlns:a16="http://schemas.microsoft.com/office/drawing/2014/main" id="{00859336-75F2-4642-B825-B5DF804BE3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09" y="1429295"/>
            <a:ext cx="5360613" cy="299122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183142-BC61-44E8-ADEB-75090E32692B}"/>
              </a:ext>
            </a:extLst>
          </p:cNvPr>
          <p:cNvCxnSpPr/>
          <p:nvPr/>
        </p:nvCxnSpPr>
        <p:spPr>
          <a:xfrm flipV="1">
            <a:off x="1260011" y="2119165"/>
            <a:ext cx="984069" cy="7053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DB3105-CC67-484A-BA13-CE85FCFFAC45}"/>
              </a:ext>
            </a:extLst>
          </p:cNvPr>
          <p:cNvGrpSpPr/>
          <p:nvPr/>
        </p:nvGrpSpPr>
        <p:grpSpPr>
          <a:xfrm>
            <a:off x="1302637" y="1655027"/>
            <a:ext cx="4098758" cy="2537984"/>
            <a:chOff x="2133600" y="1446479"/>
            <a:chExt cx="4098758" cy="25379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9601BF5-8E6B-468B-8229-AF1E529B2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2695" y="1777551"/>
              <a:ext cx="1347766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E22EE27-9BD7-4C75-BAA2-2601407ACC67}"/>
                </a:ext>
              </a:extLst>
            </p:cNvPr>
            <p:cNvCxnSpPr>
              <a:cxnSpLocks/>
            </p:cNvCxnSpPr>
            <p:nvPr/>
          </p:nvCxnSpPr>
          <p:spPr>
            <a:xfrm>
              <a:off x="5301916" y="1902363"/>
              <a:ext cx="930442" cy="705395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679BE5-9E83-4B3E-913E-2170C6D5EB5D}"/>
                </a:ext>
              </a:extLst>
            </p:cNvPr>
            <p:cNvSpPr/>
            <p:nvPr/>
          </p:nvSpPr>
          <p:spPr>
            <a:xfrm>
              <a:off x="2133600" y="1902364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8A4F4F-2478-4E17-9639-D8AD81A23A7C}"/>
                </a:ext>
              </a:extLst>
            </p:cNvPr>
            <p:cNvSpPr/>
            <p:nvPr/>
          </p:nvSpPr>
          <p:spPr>
            <a:xfrm>
              <a:off x="4203261" y="2362480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8CA38D5-6814-4DB1-82C8-C79DB3D9E7E2}"/>
                </a:ext>
              </a:extLst>
            </p:cNvPr>
            <p:cNvSpPr/>
            <p:nvPr/>
          </p:nvSpPr>
          <p:spPr>
            <a:xfrm>
              <a:off x="3970421" y="1446479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3309E0B-37A6-4AF5-84B2-570E7C0E841F}"/>
                </a:ext>
              </a:extLst>
            </p:cNvPr>
            <p:cNvSpPr/>
            <p:nvPr/>
          </p:nvSpPr>
          <p:spPr>
            <a:xfrm>
              <a:off x="2141621" y="325283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F4C01A5-2DCD-4ABA-9171-3B23184C00BD}"/>
                </a:ext>
              </a:extLst>
            </p:cNvPr>
            <p:cNvSpPr/>
            <p:nvPr/>
          </p:nvSpPr>
          <p:spPr>
            <a:xfrm>
              <a:off x="5783179" y="189234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1601A6-8944-4ED8-A360-AB7526AACCD1}"/>
                </a:ext>
              </a:extLst>
            </p:cNvPr>
            <p:cNvSpPr/>
            <p:nvPr/>
          </p:nvSpPr>
          <p:spPr>
            <a:xfrm>
              <a:off x="3315675" y="2561635"/>
              <a:ext cx="201083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D053F7-0F06-468D-8914-D42EC0EBD5F6}"/>
                </a:ext>
              </a:extLst>
            </p:cNvPr>
            <p:cNvSpPr/>
            <p:nvPr/>
          </p:nvSpPr>
          <p:spPr>
            <a:xfrm>
              <a:off x="3954608" y="3707101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3C9794-D870-4EA0-8FA1-A8FE08B6348E}"/>
                </a:ext>
              </a:extLst>
            </p:cNvPr>
            <p:cNvSpPr/>
            <p:nvPr/>
          </p:nvSpPr>
          <p:spPr>
            <a:xfrm>
              <a:off x="5185986" y="2559635"/>
              <a:ext cx="201083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E814BC-8061-4392-89AF-427D389F1363}"/>
                </a:ext>
              </a:extLst>
            </p:cNvPr>
            <p:cNvSpPr/>
            <p:nvPr/>
          </p:nvSpPr>
          <p:spPr>
            <a:xfrm>
              <a:off x="5791200" y="3183693"/>
              <a:ext cx="256674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CC13DC-F6E5-4801-B60B-5A451AFF0DA0}"/>
              </a:ext>
            </a:extLst>
          </p:cNvPr>
          <p:cNvGrpSpPr/>
          <p:nvPr/>
        </p:nvGrpSpPr>
        <p:grpSpPr>
          <a:xfrm>
            <a:off x="1278550" y="2145389"/>
            <a:ext cx="4122845" cy="1573215"/>
            <a:chOff x="2085450" y="1920799"/>
            <a:chExt cx="4122845" cy="1573215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70A1047-4FB7-4E86-ABA1-325A344A6EE6}"/>
                </a:ext>
              </a:extLst>
            </p:cNvPr>
            <p:cNvCxnSpPr>
              <a:cxnSpLocks/>
            </p:cNvCxnSpPr>
            <p:nvPr/>
          </p:nvCxnSpPr>
          <p:spPr>
            <a:xfrm>
              <a:off x="2085450" y="2821543"/>
              <a:ext cx="920014" cy="652716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FE3CFC7-B40E-4A61-9B30-3B3E8F5FA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8688" y="1983488"/>
              <a:ext cx="5477" cy="1399936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70A870E-6D22-4664-A653-7D8B1A8E10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3546" y="1920799"/>
              <a:ext cx="1538173" cy="1524214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B41430-ABA6-4AB4-9492-404A27471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9004" y="2820955"/>
              <a:ext cx="949291" cy="673059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7F8AF08-0455-486F-9608-2F3FBB0474BD}"/>
              </a:ext>
            </a:extLst>
          </p:cNvPr>
          <p:cNvGrpSpPr/>
          <p:nvPr/>
        </p:nvGrpSpPr>
        <p:grpSpPr>
          <a:xfrm>
            <a:off x="1294021" y="1655027"/>
            <a:ext cx="4221818" cy="723226"/>
            <a:chOff x="2100921" y="1430437"/>
            <a:chExt cx="4051351" cy="72322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1E6AEC9-B3A6-42AE-987A-B05A5EE3601F}"/>
                </a:ext>
              </a:extLst>
            </p:cNvPr>
            <p:cNvSpPr/>
            <p:nvPr/>
          </p:nvSpPr>
          <p:spPr>
            <a:xfrm>
              <a:off x="2100921" y="1874289"/>
              <a:ext cx="546621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5/7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28E2BBC-7939-4A3D-A448-6743F43619F2}"/>
                </a:ext>
              </a:extLst>
            </p:cNvPr>
            <p:cNvSpPr/>
            <p:nvPr/>
          </p:nvSpPr>
          <p:spPr>
            <a:xfrm>
              <a:off x="3729789" y="1430437"/>
              <a:ext cx="842211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4AE309-6DE8-4455-9ADB-C23022A91D9B}"/>
                </a:ext>
              </a:extLst>
            </p:cNvPr>
            <p:cNvSpPr/>
            <p:nvPr/>
          </p:nvSpPr>
          <p:spPr>
            <a:xfrm>
              <a:off x="5641455" y="1876301"/>
              <a:ext cx="510817" cy="2773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5/8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F6B6444-E6DA-4E5C-86F8-11B0C53DA7CC}"/>
              </a:ext>
            </a:extLst>
          </p:cNvPr>
          <p:cNvGrpSpPr/>
          <p:nvPr/>
        </p:nvGrpSpPr>
        <p:grpSpPr>
          <a:xfrm>
            <a:off x="2484904" y="2512250"/>
            <a:ext cx="3347564" cy="1267562"/>
            <a:chOff x="3291804" y="2287660"/>
            <a:chExt cx="3347564" cy="126756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1F5340F-87D9-4AFE-8D4B-DC274FBA048B}"/>
                </a:ext>
              </a:extLst>
            </p:cNvPr>
            <p:cNvSpPr txBox="1"/>
            <p:nvPr/>
          </p:nvSpPr>
          <p:spPr>
            <a:xfrm>
              <a:off x="3291804" y="2591716"/>
              <a:ext cx="6490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3/3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BC20204-7AF7-4604-8146-1BE0AC476159}"/>
                </a:ext>
              </a:extLst>
            </p:cNvPr>
            <p:cNvSpPr txBox="1"/>
            <p:nvPr/>
          </p:nvSpPr>
          <p:spPr>
            <a:xfrm>
              <a:off x="5767136" y="3185890"/>
              <a:ext cx="8722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3/5 : 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5722FC-A90B-4C3A-86FA-ED6F4DD6C94B}"/>
                </a:ext>
              </a:extLst>
            </p:cNvPr>
            <p:cNvSpPr txBox="1"/>
            <p:nvPr/>
          </p:nvSpPr>
          <p:spPr>
            <a:xfrm>
              <a:off x="4158347" y="2287660"/>
              <a:ext cx="8273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3/3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BD3C195-1EE4-47FC-99BC-D26B056B85CD}"/>
              </a:ext>
            </a:extLst>
          </p:cNvPr>
          <p:cNvGrpSpPr/>
          <p:nvPr/>
        </p:nvGrpSpPr>
        <p:grpSpPr>
          <a:xfrm>
            <a:off x="1207894" y="3117176"/>
            <a:ext cx="4209542" cy="728583"/>
            <a:chOff x="2014794" y="2892586"/>
            <a:chExt cx="4209542" cy="728583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9736923-F8F6-4182-8B3F-513EC10277F3}"/>
                </a:ext>
              </a:extLst>
            </p:cNvPr>
            <p:cNvCxnSpPr>
              <a:cxnSpLocks/>
            </p:cNvCxnSpPr>
            <p:nvPr/>
          </p:nvCxnSpPr>
          <p:spPr>
            <a:xfrm>
              <a:off x="2014794" y="2892586"/>
              <a:ext cx="920014" cy="652716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ED97C3C-9C33-4564-AA69-9BF571157C44}"/>
                </a:ext>
              </a:extLst>
            </p:cNvPr>
            <p:cNvCxnSpPr>
              <a:cxnSpLocks/>
            </p:cNvCxnSpPr>
            <p:nvPr/>
          </p:nvCxnSpPr>
          <p:spPr>
            <a:xfrm>
              <a:off x="3431631" y="3606201"/>
              <a:ext cx="1384767" cy="14968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CD31925-4C10-4276-AFE4-A9E12E372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4322" y="2901497"/>
              <a:ext cx="920014" cy="657269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8B50D66-E2A0-41DB-BDEA-6C6532D55A5F}"/>
              </a:ext>
            </a:extLst>
          </p:cNvPr>
          <p:cNvGrpSpPr/>
          <p:nvPr/>
        </p:nvGrpSpPr>
        <p:grpSpPr>
          <a:xfrm>
            <a:off x="1088513" y="3484937"/>
            <a:ext cx="4906321" cy="777769"/>
            <a:chOff x="2242818" y="3260347"/>
            <a:chExt cx="4553240" cy="77776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362957-BF38-451B-8268-6FB52AEF6B0A}"/>
                </a:ext>
              </a:extLst>
            </p:cNvPr>
            <p:cNvSpPr txBox="1"/>
            <p:nvPr/>
          </p:nvSpPr>
          <p:spPr>
            <a:xfrm>
              <a:off x="2242818" y="3260347"/>
              <a:ext cx="537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4/4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E0B170B-F5FD-417C-81C6-97EDF6A51C4B}"/>
                </a:ext>
              </a:extLst>
            </p:cNvPr>
            <p:cNvSpPr txBox="1"/>
            <p:nvPr/>
          </p:nvSpPr>
          <p:spPr>
            <a:xfrm>
              <a:off x="3785684" y="3668784"/>
              <a:ext cx="9385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 1/2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16DD10-5AA7-4B15-BBE1-01E32433335B}"/>
                </a:ext>
              </a:extLst>
            </p:cNvPr>
            <p:cNvSpPr txBox="1"/>
            <p:nvPr/>
          </p:nvSpPr>
          <p:spPr>
            <a:xfrm>
              <a:off x="5857531" y="3278586"/>
              <a:ext cx="9385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4/5</a:t>
              </a:r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154CD83-73E8-48A3-A24E-B73F9999D8F6}"/>
              </a:ext>
            </a:extLst>
          </p:cNvPr>
          <p:cNvSpPr/>
          <p:nvPr/>
        </p:nvSpPr>
        <p:spPr>
          <a:xfrm>
            <a:off x="1174025" y="2102464"/>
            <a:ext cx="730428" cy="296629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CFEEA5-E9B1-443D-9A02-49E9F83104DF}"/>
              </a:ext>
            </a:extLst>
          </p:cNvPr>
          <p:cNvSpPr/>
          <p:nvPr/>
        </p:nvSpPr>
        <p:spPr>
          <a:xfrm>
            <a:off x="2330490" y="2837268"/>
            <a:ext cx="730428" cy="296629"/>
          </a:xfrm>
          <a:prstGeom prst="ellipse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21A3EC-CAA9-4318-ABE8-4EB929534159}"/>
              </a:ext>
            </a:extLst>
          </p:cNvPr>
          <p:cNvSpPr/>
          <p:nvPr/>
        </p:nvSpPr>
        <p:spPr>
          <a:xfrm>
            <a:off x="3007084" y="3943997"/>
            <a:ext cx="730428" cy="296629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2201C02-08A8-458D-8A58-D96DC78C5559}"/>
              </a:ext>
            </a:extLst>
          </p:cNvPr>
          <p:cNvSpPr/>
          <p:nvPr/>
        </p:nvSpPr>
        <p:spPr>
          <a:xfrm>
            <a:off x="4220605" y="2764706"/>
            <a:ext cx="730428" cy="296629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3CCB11-7F54-4077-BDF9-9BB0579A6A7C}"/>
              </a:ext>
            </a:extLst>
          </p:cNvPr>
          <p:cNvSpPr/>
          <p:nvPr/>
        </p:nvSpPr>
        <p:spPr>
          <a:xfrm>
            <a:off x="4884470" y="2073250"/>
            <a:ext cx="730428" cy="296629"/>
          </a:xfrm>
          <a:prstGeom prst="ellipse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Arrow: Curved Down 77">
            <a:extLst>
              <a:ext uri="{FF2B5EF4-FFF2-40B4-BE49-F238E27FC236}">
                <a16:creationId xmlns:a16="http://schemas.microsoft.com/office/drawing/2014/main" id="{38D4BACA-A541-49DD-9EF8-57A429DEF87C}"/>
              </a:ext>
            </a:extLst>
          </p:cNvPr>
          <p:cNvSpPr/>
          <p:nvPr/>
        </p:nvSpPr>
        <p:spPr>
          <a:xfrm rot="2403984" flipV="1">
            <a:off x="2665177" y="5391630"/>
            <a:ext cx="3572661" cy="679504"/>
          </a:xfrm>
          <a:prstGeom prst="curvedDownArrow">
            <a:avLst>
              <a:gd name="adj1" fmla="val 16910"/>
              <a:gd name="adj2" fmla="val 35119"/>
              <a:gd name="adj3" fmla="val 2411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61E2822-C2A4-457C-906E-5ED7A91238FF}"/>
              </a:ext>
            </a:extLst>
          </p:cNvPr>
          <p:cNvSpPr txBox="1"/>
          <p:nvPr/>
        </p:nvSpPr>
        <p:spPr>
          <a:xfrm>
            <a:off x="455261" y="3938391"/>
            <a:ext cx="1614053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Simple Greedy Approach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94E847-5C48-4067-8759-22D55FD3E48D}"/>
              </a:ext>
            </a:extLst>
          </p:cNvPr>
          <p:cNvSpPr txBox="1"/>
          <p:nvPr/>
        </p:nvSpPr>
        <p:spPr>
          <a:xfrm>
            <a:off x="6586755" y="3659011"/>
            <a:ext cx="16373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Max Flow Approach</a:t>
            </a:r>
          </a:p>
        </p:txBody>
      </p:sp>
      <p:sp>
        <p:nvSpPr>
          <p:cNvPr id="81" name="Arrow: Curved Down 80">
            <a:extLst>
              <a:ext uri="{FF2B5EF4-FFF2-40B4-BE49-F238E27FC236}">
                <a16:creationId xmlns:a16="http://schemas.microsoft.com/office/drawing/2014/main" id="{0A0C0EE7-978D-45F2-A095-70A966A6EA14}"/>
              </a:ext>
            </a:extLst>
          </p:cNvPr>
          <p:cNvSpPr/>
          <p:nvPr/>
        </p:nvSpPr>
        <p:spPr>
          <a:xfrm rot="2348395" flipV="1">
            <a:off x="1850625" y="4233488"/>
            <a:ext cx="3875437" cy="1130195"/>
          </a:xfrm>
          <a:prstGeom prst="curvedDownArrow">
            <a:avLst>
              <a:gd name="adj1" fmla="val 7583"/>
              <a:gd name="adj2" fmla="val 22297"/>
              <a:gd name="adj3" fmla="val 136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61498135-2EBC-405D-AFD4-1F9AAD4042C7}"/>
              </a:ext>
            </a:extLst>
          </p:cNvPr>
          <p:cNvSpPr/>
          <p:nvPr/>
        </p:nvSpPr>
        <p:spPr>
          <a:xfrm rot="2444658">
            <a:off x="1440183" y="2473919"/>
            <a:ext cx="4245421" cy="1092105"/>
          </a:xfrm>
          <a:prstGeom prst="curvedDownArrow">
            <a:avLst>
              <a:gd name="adj1" fmla="val 6615"/>
              <a:gd name="adj2" fmla="val 27647"/>
              <a:gd name="adj3" fmla="val 178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17F74E-2105-4907-A5CE-E5956D946A66}"/>
              </a:ext>
            </a:extLst>
          </p:cNvPr>
          <p:cNvSpPr txBox="1"/>
          <p:nvPr/>
        </p:nvSpPr>
        <p:spPr>
          <a:xfrm>
            <a:off x="397421" y="4953407"/>
            <a:ext cx="2721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Reduce 3 to 2 (D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A)</a:t>
            </a:r>
          </a:p>
          <a:p>
            <a:pPr marL="342900" indent="-342900">
              <a:buAutoNum type="arabicPeriod"/>
            </a:pPr>
            <a:r>
              <a:rPr lang="en-US" dirty="0"/>
              <a:t>Increase 1 to 2 (D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C)</a:t>
            </a:r>
          </a:p>
          <a:p>
            <a:pPr lvl="1"/>
            <a:r>
              <a:rPr lang="en-US" dirty="0"/>
              <a:t>(3 + 1 = 2 + 2)</a:t>
            </a:r>
          </a:p>
          <a:p>
            <a:pPr marL="342900" indent="-342900">
              <a:buAutoNum type="arabicPeriod"/>
            </a:pPr>
            <a:r>
              <a:rPr lang="en-US" dirty="0"/>
              <a:t>Increase 5 to 6 (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r>
              <a:rPr lang="en-US" dirty="0"/>
              <a:t>        (5 + 3 = 6 + 2)</a:t>
            </a:r>
          </a:p>
          <a:p>
            <a:r>
              <a:rPr lang="en-US" b="1" dirty="0"/>
              <a:t>Total</a:t>
            </a:r>
            <a:r>
              <a:rPr lang="en-US" dirty="0"/>
              <a:t>: Increase 9 to 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56681-B9B1-4384-BCFE-8D2471B8E058}"/>
              </a:ext>
            </a:extLst>
          </p:cNvPr>
          <p:cNvSpPr txBox="1"/>
          <p:nvPr/>
        </p:nvSpPr>
        <p:spPr>
          <a:xfrm>
            <a:off x="7138600" y="6385322"/>
            <a:ext cx="174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sldjump"/>
              </a:rPr>
              <a:t>Back to Slide  2</a:t>
            </a:r>
            <a:r>
              <a:rPr lang="en-US" dirty="0"/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B5C4F-CBB7-48B9-9672-030A22CF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7157" y="335334"/>
            <a:ext cx="394369" cy="365125"/>
          </a:xfrm>
        </p:spPr>
        <p:txBody>
          <a:bodyPr/>
          <a:lstStyle/>
          <a:p>
            <a:fld id="{71D73388-25A5-4F64-A6E2-B296E1C8FF4A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1680D5-87A7-9011-B905-3433BCC4A1F7}"/>
              </a:ext>
            </a:extLst>
          </p:cNvPr>
          <p:cNvSpPr/>
          <p:nvPr/>
        </p:nvSpPr>
        <p:spPr>
          <a:xfrm>
            <a:off x="4190892" y="4714843"/>
            <a:ext cx="730428" cy="296629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5/7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B3EE2E-0196-9445-0189-D969A5978515}"/>
              </a:ext>
            </a:extLst>
          </p:cNvPr>
          <p:cNvSpPr/>
          <p:nvPr/>
        </p:nvSpPr>
        <p:spPr>
          <a:xfrm>
            <a:off x="5850147" y="6273359"/>
            <a:ext cx="730428" cy="296629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E15E7-FD5E-8868-53C0-00D7E66A877E}"/>
              </a:ext>
            </a:extLst>
          </p:cNvPr>
          <p:cNvSpPr txBox="1"/>
          <p:nvPr/>
        </p:nvSpPr>
        <p:spPr>
          <a:xfrm>
            <a:off x="7681900" y="5811481"/>
            <a:ext cx="140246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5/5 : increased by 1 </a:t>
            </a:r>
          </a:p>
        </p:txBody>
      </p:sp>
    </p:spTree>
    <p:extLst>
      <p:ext uri="{BB962C8B-B14F-4D97-AF65-F5344CB8AC3E}">
        <p14:creationId xmlns:p14="http://schemas.microsoft.com/office/powerpoint/2010/main" val="9174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1" grpId="0" animBg="1"/>
      <p:bldP spid="82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9D2-31D7-4476-A7CB-50BA4B51B6E7}"/>
              </a:ext>
            </a:extLst>
          </p:cNvPr>
          <p:cNvSpPr txBox="1"/>
          <p:nvPr/>
        </p:nvSpPr>
        <p:spPr>
          <a:xfrm>
            <a:off x="604007" y="2692866"/>
            <a:ext cx="8221211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Finding Maxflow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Ford-Fulkerson Algorithm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(Incremental Improvement)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425FE-49D7-4B1D-89A2-A6170512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7AE-A103-4C94-BE0F-DB0B1798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FC0B-35D3-4F5D-B670-14478296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7177"/>
            <a:ext cx="81881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# Find the maximal sum of the list below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b="1" dirty="0"/>
              <a:t>solution</a:t>
            </a:r>
            <a:r>
              <a:rPr lang="en-US" sz="2400" dirty="0"/>
              <a:t>: Add them </a:t>
            </a:r>
            <a:r>
              <a:rPr lang="en-US" sz="2400" dirty="0">
                <a:solidFill>
                  <a:srgbClr val="FF0000"/>
                </a:solidFill>
              </a:rPr>
              <a:t>all,</a:t>
            </a:r>
            <a:r>
              <a:rPr lang="en-US" sz="2400" dirty="0"/>
              <a:t> one by one</a:t>
            </a:r>
          </a:p>
          <a:p>
            <a:pPr marL="0" indent="0">
              <a:buNone/>
            </a:pPr>
            <a:r>
              <a:rPr lang="en-US" sz="2400" dirty="0"/>
              <a:t># </a:t>
            </a:r>
            <a:r>
              <a:rPr lang="en-US" sz="2400" dirty="0">
                <a:solidFill>
                  <a:srgbClr val="FF0000"/>
                </a:solidFill>
              </a:rPr>
              <a:t>Does the order of additions matter as long as all of them are added up?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intList</a:t>
            </a:r>
            <a:r>
              <a:rPr lang="en-US" sz="2400" dirty="0">
                <a:latin typeface="Consolas" panose="020B0609020204030204" pitchFamily="49" charset="0"/>
              </a:rPr>
              <a:t> = [21, 5, 34, 54, 44]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sum = 0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</a:rPr>
              <a:t>anElement</a:t>
            </a:r>
            <a:r>
              <a:rPr lang="en-US" sz="2400" dirty="0">
                <a:latin typeface="Consolas" panose="020B0609020204030204" pitchFamily="49" charset="0"/>
              </a:rPr>
              <a:t> in </a:t>
            </a:r>
            <a:r>
              <a:rPr lang="en-US" sz="2400" dirty="0" err="1">
                <a:latin typeface="Consolas" panose="020B0609020204030204" pitchFamily="49" charset="0"/>
              </a:rPr>
              <a:t>intList</a:t>
            </a:r>
            <a:r>
              <a:rPr lang="en-US" sz="2400" dirty="0">
                <a:latin typeface="Consolas" panose="020B060902020403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sum += </a:t>
            </a:r>
            <a:r>
              <a:rPr lang="en-US" sz="2400" dirty="0" err="1">
                <a:latin typeface="Consolas" panose="020B0609020204030204" pitchFamily="49" charset="0"/>
              </a:rPr>
              <a:t>anElement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print(“Total: “,  sum)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690C-1017-4C34-8952-CE515E14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2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1063"/>
          </a:xfrm>
        </p:spPr>
        <p:txBody>
          <a:bodyPr>
            <a:normAutofit/>
          </a:bodyPr>
          <a:lstStyle/>
          <a:p>
            <a:r>
              <a:rPr lang="en-US" dirty="0"/>
              <a:t>Ford-Fulkerson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56188"/>
            <a:ext cx="8202529" cy="5291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optimization solution by taking an incremental improvement approach: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Find a directed path (</a:t>
            </a:r>
            <a:r>
              <a:rPr lang="en-US" i="1" dirty="0"/>
              <a:t>p:</a:t>
            </a:r>
            <a:r>
              <a:rPr lang="en-US" dirty="0"/>
              <a:t> </a:t>
            </a:r>
            <a:r>
              <a:rPr lang="en-US" i="1" dirty="0"/>
              <a:t>s</a:t>
            </a:r>
            <a:r>
              <a:rPr lang="en-US" dirty="0"/>
              <a:t> to </a:t>
            </a:r>
            <a:r>
              <a:rPr lang="en-US" i="1" dirty="0"/>
              <a:t>t)  </a:t>
            </a:r>
            <a:r>
              <a:rPr lang="en-US" dirty="0"/>
              <a:t>(an initial assignment)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Find the minimum capacity on the path </a:t>
            </a:r>
            <a:r>
              <a:rPr lang="en-US" i="1" dirty="0"/>
              <a:t>p: f</a:t>
            </a:r>
          </a:p>
          <a:p>
            <a:pPr lvl="2">
              <a:lnSpc>
                <a:spcPct val="100000"/>
              </a:lnSpc>
              <a:buFontTx/>
              <a:buChar char="-"/>
            </a:pPr>
            <a:r>
              <a:rPr lang="en-US" sz="2400" dirty="0"/>
              <a:t>Assign the flow value of the network to the minimum capacity on the path  (the weakest link)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Build a “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residual graph</a:t>
            </a:r>
            <a:r>
              <a:rPr lang="en-US" dirty="0">
                <a:highlight>
                  <a:srgbClr val="FFFF00"/>
                </a:highlight>
              </a:rPr>
              <a:t>”, </a:t>
            </a:r>
            <a:r>
              <a:rPr lang="en-US" i="1" dirty="0">
                <a:highlight>
                  <a:srgbClr val="FFFF00"/>
                </a:highlight>
              </a:rPr>
              <a:t>G</a:t>
            </a:r>
            <a:r>
              <a:rPr lang="en-US" i="1" baseline="-25000" dirty="0">
                <a:highlight>
                  <a:srgbClr val="FFFF00"/>
                </a:highlight>
              </a:rPr>
              <a:t>f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for a given </a:t>
            </a:r>
            <a:r>
              <a:rPr lang="en-US" i="1" dirty="0">
                <a:highlight>
                  <a:srgbClr val="FFFF00"/>
                </a:highlight>
              </a:rPr>
              <a:t>f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Find an “</a:t>
            </a:r>
            <a:r>
              <a:rPr lang="en-US" b="1" dirty="0">
                <a:solidFill>
                  <a:schemeClr val="accent1"/>
                </a:solidFill>
              </a:rPr>
              <a:t>augmented path</a:t>
            </a:r>
            <a:r>
              <a:rPr lang="en-US" dirty="0"/>
              <a:t>”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which add more flow</a:t>
            </a:r>
            <a:r>
              <a:rPr lang="en-US" i="1" dirty="0"/>
              <a:t> from G</a:t>
            </a:r>
            <a:r>
              <a:rPr lang="en-US" i="1" baseline="-25000" dirty="0"/>
              <a:t>f</a:t>
            </a:r>
            <a:endParaRPr lang="en-US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Repeat the process from step 2.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*** See CLRS pp 726 – 727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DF42-EC7F-46AA-A0CC-51E36552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1"/>
            <a:ext cx="7886700" cy="991063"/>
          </a:xfrm>
        </p:spPr>
        <p:txBody>
          <a:bodyPr/>
          <a:lstStyle/>
          <a:p>
            <a:r>
              <a:rPr lang="en-US" sz="4000" dirty="0"/>
              <a:t>Ford-Fulkerson  Method</a:t>
            </a:r>
            <a:endParaRPr lang="en-US" sz="4000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" y="1102670"/>
                <a:ext cx="8439325" cy="3840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Main idea: Iteratively increase the value of max flow in terms of </a:t>
                </a:r>
                <a:r>
                  <a:rPr lang="en-US" sz="2400" b="1" dirty="0" err="1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mincuts</a:t>
                </a:r>
                <a:r>
                  <a:rPr lang="en-US" sz="2400" dirty="0">
                    <a:sym typeface="Wingdings" panose="05000000000000000000" pitchFamily="2" charset="2"/>
                  </a:rPr>
                  <a:t> of the flow network (</a:t>
                </a:r>
                <a:r>
                  <a:rPr lang="en-US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Maxflow min-cut theorem</a:t>
                </a:r>
                <a:r>
                  <a:rPr lang="en-US" sz="2400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Iteratively increases (incrementally improve)  the value of the flow. 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= 0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𝑓𝑜𝑟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𝑎𝑙𝑙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At each iteration, increase the </a:t>
                </a:r>
                <a:r>
                  <a:rPr lang="en-US" i="1" dirty="0">
                    <a:sym typeface="Wingdings" panose="05000000000000000000" pitchFamily="2" charset="2"/>
                  </a:rPr>
                  <a:t>flow</a:t>
                </a:r>
                <a:r>
                  <a:rPr lang="en-US" dirty="0">
                    <a:sym typeface="Wingdings" panose="05000000000000000000" pitchFamily="2" charset="2"/>
                  </a:rPr>
                  <a:t> value, |</a:t>
                </a:r>
                <a:r>
                  <a:rPr lang="en-US" i="1" dirty="0">
                    <a:sym typeface="Wingdings" panose="05000000000000000000" pitchFamily="2" charset="2"/>
                  </a:rPr>
                  <a:t>f</a:t>
                </a:r>
                <a:r>
                  <a:rPr lang="en-US" dirty="0">
                    <a:sym typeface="Wingdings" panose="05000000000000000000" pitchFamily="2" charset="2"/>
                  </a:rPr>
                  <a:t>|,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by finding an “</a:t>
                </a:r>
                <a:r>
                  <a:rPr lang="en-US" b="1" dirty="0">
                    <a:sym typeface="Wingdings" panose="05000000000000000000" pitchFamily="2" charset="2"/>
                  </a:rPr>
                  <a:t>augmenting path</a:t>
                </a:r>
                <a:r>
                  <a:rPr lang="en-US" dirty="0">
                    <a:sym typeface="Wingdings" panose="05000000000000000000" pitchFamily="2" charset="2"/>
                  </a:rPr>
                  <a:t>” in associated “</a:t>
                </a:r>
                <a:r>
                  <a:rPr lang="en-US" b="1" dirty="0">
                    <a:sym typeface="Wingdings" panose="05000000000000000000" pitchFamily="2" charset="2"/>
                  </a:rPr>
                  <a:t>residual network</a:t>
                </a:r>
                <a:r>
                  <a:rPr lang="en-US" dirty="0">
                    <a:sym typeface="Wingdings" panose="05000000000000000000" pitchFamily="2" charset="2"/>
                  </a:rPr>
                  <a:t>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i="1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Add the </a:t>
                </a:r>
                <a:r>
                  <a:rPr lang="en-US" dirty="0">
                    <a:solidFill>
                      <a:srgbClr val="FF0000"/>
                    </a:solidFill>
                  </a:rPr>
                  <a:t>minimum capacity </a:t>
                </a:r>
                <a:r>
                  <a:rPr lang="en-US" dirty="0"/>
                  <a:t>on the path </a:t>
                </a:r>
                <a:r>
                  <a:rPr lang="en-US" i="1" dirty="0"/>
                  <a:t>p </a:t>
                </a:r>
                <a:r>
                  <a:rPr lang="en-US" dirty="0"/>
                  <a:t>to</a:t>
                </a:r>
                <a:r>
                  <a:rPr lang="en-US" i="1" dirty="0"/>
                  <a:t>  f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>
                    <a:sym typeface="Wingdings" panose="05000000000000000000" pitchFamily="2" charset="2"/>
                  </a:rPr>
                  <a:t>Repeatedly, augment the flow until no </a:t>
                </a:r>
                <a:r>
                  <a:rPr lang="en-US" dirty="0" err="1">
                    <a:sym typeface="Wingdings" panose="05000000000000000000" pitchFamily="2" charset="2"/>
                  </a:rPr>
                  <a:t>aug.</a:t>
                </a:r>
                <a:r>
                  <a:rPr lang="en-US" dirty="0">
                    <a:sym typeface="Wingdings" panose="05000000000000000000" pitchFamily="2" charset="2"/>
                  </a:rPr>
                  <a:t> path is found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" y="1102670"/>
                <a:ext cx="8439325" cy="3840099"/>
              </a:xfrm>
              <a:blipFill>
                <a:blip r:embed="rId2"/>
                <a:stretch>
                  <a:fillRect l="-1012" t="-1270" r="-1156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AAFA44E-38CC-4F94-8DB6-D4999D60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" y="5079721"/>
            <a:ext cx="6243674" cy="15101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97D213-2565-416F-B6F8-20AEF2E79EE2}"/>
              </a:ext>
            </a:extLst>
          </p:cNvPr>
          <p:cNvSpPr txBox="1"/>
          <p:nvPr/>
        </p:nvSpPr>
        <p:spPr>
          <a:xfrm>
            <a:off x="7122253" y="5095576"/>
            <a:ext cx="177846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See CLRS </a:t>
            </a:r>
          </a:p>
          <a:p>
            <a:r>
              <a:rPr lang="en-US" sz="2000" dirty="0"/>
              <a:t>pp 726 – 727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AC82-D4A4-4F56-A3E3-8D111014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2410"/>
            <a:ext cx="7886700" cy="991063"/>
          </a:xfrm>
        </p:spPr>
        <p:txBody>
          <a:bodyPr/>
          <a:lstStyle/>
          <a:p>
            <a:r>
              <a:rPr lang="en-US" sz="4000" dirty="0"/>
              <a:t>Three Important Concepts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56188"/>
                <a:ext cx="7886700" cy="529119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ym typeface="Wingdings" panose="05000000000000000000" pitchFamily="2" charset="2"/>
                  </a:rPr>
                  <a:t>Residual Networks (Graph.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Augmenting Paths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Cuts of Flow Networks: Min cut (min capacity)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56188"/>
                <a:ext cx="7886700" cy="5291191"/>
              </a:xfrm>
              <a:blipFill>
                <a:blip r:embed="rId2"/>
                <a:stretch>
                  <a:fillRect l="-1391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B5FA3-6882-4B09-A9AB-EA517F2B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3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2"/>
            <a:ext cx="7886700" cy="723030"/>
          </a:xfrm>
        </p:spPr>
        <p:txBody>
          <a:bodyPr/>
          <a:lstStyle/>
          <a:p>
            <a:r>
              <a:rPr lang="en-US" sz="4000" dirty="0"/>
              <a:t>Residual Networks, </a:t>
            </a:r>
            <a:r>
              <a:rPr lang="en-US" sz="4000" b="1" i="1" dirty="0"/>
              <a:t>G</a:t>
            </a:r>
            <a:r>
              <a:rPr lang="en-US" sz="4000" b="1" i="1" baseline="-250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33652"/>
                <a:ext cx="8218571" cy="587622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From the previous slide, in some cases, we observed that decreasing(cancelling) the flow of an edge increases the total flow </a:t>
                </a:r>
                <a:r>
                  <a:rPr lang="en-US" sz="2400" dirty="0">
                    <a:sym typeface="Wingdings" panose="05000000000000000000" pitchFamily="2" charset="2"/>
                    <a:hlinkClick r:id="rId2" action="ppaction://hlinksldjump"/>
                  </a:rPr>
                  <a:t>by redirecting the decreased one </a:t>
                </a:r>
                <a:r>
                  <a:rPr lang="en-US" sz="2400" dirty="0">
                    <a:sym typeface="Wingdings" panose="05000000000000000000" pitchFamily="2" charset="2"/>
                  </a:rPr>
                  <a:t>to the other path.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From a given flow network, 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G </a:t>
                </a:r>
                <a:r>
                  <a:rPr lang="en-US" sz="2400" dirty="0">
                    <a:sym typeface="Wingdings" panose="05000000000000000000" pitchFamily="2" charset="2"/>
                  </a:rPr>
                  <a:t>and flow 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f, </a:t>
                </a:r>
                <a:r>
                  <a:rPr lang="en-US" sz="2400" dirty="0">
                    <a:sym typeface="Wingdings" panose="05000000000000000000" pitchFamily="2" charset="2"/>
                  </a:rPr>
                  <a:t>we define a </a:t>
                </a:r>
                <a:r>
                  <a:rPr lang="en-US" sz="2400" b="1" i="1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new</a:t>
                </a:r>
                <a:r>
                  <a:rPr lang="en-US" sz="2400" dirty="0">
                    <a:sym typeface="Wingdings" panose="05000000000000000000" pitchFamily="2" charset="2"/>
                  </a:rPr>
                  <a:t> network called “</a:t>
                </a:r>
                <a:r>
                  <a:rPr lang="en-US" sz="2400" b="1" dirty="0">
                    <a:sym typeface="Wingdings" panose="05000000000000000000" pitchFamily="2" charset="2"/>
                  </a:rPr>
                  <a:t>Residual Network, </a:t>
                </a:r>
                <a:r>
                  <a:rPr lang="en-US" sz="24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G</a:t>
                </a:r>
                <a:r>
                  <a:rPr lang="en-US" sz="2400" b="1" i="1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f</a:t>
                </a:r>
                <a:r>
                  <a:rPr lang="en-US" sz="2400" b="1" i="1" baseline="-25000" dirty="0"/>
                  <a:t> </a:t>
                </a:r>
                <a:r>
                  <a:rPr lang="en-US" sz="2400" dirty="0"/>
                  <a:t>”</a:t>
                </a:r>
                <a:r>
                  <a:rPr lang="en-US" sz="2400" b="1" i="1" baseline="-25000" dirty="0"/>
                  <a:t>, </a:t>
                </a:r>
                <a:r>
                  <a:rPr lang="en-US" sz="2400" dirty="0"/>
                  <a:t>which consists of edges with new residual capacities specifying: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/>
                  <a:t>the new remaining capacity and 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/>
                  <a:t>the reverse flow (cancelling existing flow) on edges of </a:t>
                </a:r>
                <a:r>
                  <a:rPr lang="en-US" sz="2000" b="1" i="1" dirty="0"/>
                  <a:t>G</a:t>
                </a:r>
                <a:r>
                  <a:rPr lang="en-US" sz="2000" dirty="0"/>
                  <a:t> 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Adding 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Residual Capacity </a:t>
                </a:r>
                <a:r>
                  <a:rPr lang="en-US" sz="2400" dirty="0">
                    <a:sym typeface="Wingdings" panose="05000000000000000000" pitchFamily="2" charset="2"/>
                  </a:rPr>
                  <a:t>into </a:t>
                </a:r>
                <a:r>
                  <a:rPr lang="en-US" sz="2400" b="1" i="1" dirty="0"/>
                  <a:t>G</a:t>
                </a:r>
                <a:r>
                  <a:rPr lang="en-US" sz="2400" b="1" i="1" baseline="-25000" dirty="0"/>
                  <a:t>f</a:t>
                </a:r>
                <a:r>
                  <a:rPr lang="en-US" sz="2400" i="1" baseline="-250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: (3 cases)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>
                    <a:sym typeface="Wingdings" panose="05000000000000000000" pitchFamily="2" charset="2"/>
                  </a:rPr>
                  <a:t>Capacity minus Flow on the edge &gt; 0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r>
                      <a:rPr lang="en-US" sz="1800" b="1" i="1" baseline="-250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𝒖</m:t>
                        </m:r>
                        <m:r>
                          <a:rPr lang="en-US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18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1800" i="1" dirty="0">
                    <a:sym typeface="Wingdings" panose="05000000000000000000" pitchFamily="2" charset="2"/>
                  </a:rPr>
                  <a:t> </a:t>
                </a:r>
                <a:r>
                  <a:rPr lang="en-US" sz="1800" dirty="0">
                    <a:sym typeface="Wingdings" panose="05000000000000000000" pitchFamily="2" charset="2"/>
                  </a:rPr>
                  <a:t>is on Graph</a:t>
                </a:r>
                <a:r>
                  <a:rPr lang="en-US" sz="1800" i="1" dirty="0">
                    <a:sym typeface="Wingdings" panose="05000000000000000000" pitchFamily="2" charset="2"/>
                  </a:rPr>
                  <a:t>, G.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>
                    <a:sym typeface="Wingdings" panose="05000000000000000000" pitchFamily="2" charset="2"/>
                  </a:rPr>
                  <a:t>Decreasing (cancelling) the flow on a particular edge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i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introducing a </a:t>
                </a:r>
                <a:r>
                  <a:rPr lang="en-US" sz="20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new</a:t>
                </a:r>
                <a:r>
                  <a:rPr lang="en-US" sz="2000" dirty="0">
                    <a:sym typeface="Wingdings" panose="05000000000000000000" pitchFamily="2" charset="2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into </a:t>
                </a:r>
                <a:r>
                  <a:rPr lang="en-US" sz="2000" b="1" i="1" dirty="0"/>
                  <a:t>G</a:t>
                </a:r>
                <a:r>
                  <a:rPr lang="en-US" sz="2000" b="1" i="1" baseline="-25000" dirty="0"/>
                  <a:t>f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r>
                      <a:rPr lang="en-US" sz="1800" b="1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 : reverse edge canceling out the flow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sz="18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18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</m:oMath>
                </a14:m>
                <a:endParaRPr lang="en-US" sz="1800" dirty="0">
                  <a:sym typeface="Wingdings" panose="05000000000000000000" pitchFamily="2" charset="2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b="0" dirty="0">
                    <a:sym typeface="Wingdings" panose="05000000000000000000" pitchFamily="2" charset="2"/>
                  </a:rPr>
                  <a:t>If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==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</m:e>
                    </m:d>
                    <m:r>
                      <a:rPr lang="en-US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(Not to be shown in </a:t>
                </a:r>
                <a:r>
                  <a:rPr lang="en-US" sz="2000" b="1" i="1" dirty="0"/>
                  <a:t>G</a:t>
                </a:r>
                <a:r>
                  <a:rPr lang="en-US" sz="2000" b="1" i="1" baseline="-25000" dirty="0"/>
                  <a:t>f</a:t>
                </a:r>
                <a:r>
                  <a:rPr lang="en-US" sz="2000" b="1" i="1" dirty="0"/>
                  <a:t> </a:t>
                </a:r>
                <a:r>
                  <a:rPr lang="en-US" sz="2000" dirty="0"/>
                  <a:t>)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𝒄</m:t>
                    </m:r>
                    <m:r>
                      <a:rPr lang="en-US" sz="1800" b="1" i="1" baseline="-25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𝒖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nor/>
                      </m:rPr>
                      <a:rPr lang="en-US" sz="1800" dirty="0"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1800" i="1" dirty="0"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endParaRPr lang="en-US" sz="1800" i="1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33652"/>
                <a:ext cx="8218571" cy="5876222"/>
              </a:xfrm>
              <a:blipFill>
                <a:blip r:embed="rId3"/>
                <a:stretch>
                  <a:fillRect l="-964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A0813-BFF3-42E4-B70F-4EBAA4DB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9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/>
          <a:lstStyle/>
          <a:p>
            <a:r>
              <a:rPr lang="en-US" dirty="0"/>
              <a:t>Max Flow: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7957"/>
            <a:ext cx="8314824" cy="4587411"/>
          </a:xfrm>
        </p:spPr>
        <p:txBody>
          <a:bodyPr>
            <a:normAutofit/>
          </a:bodyPr>
          <a:lstStyle/>
          <a:p>
            <a:r>
              <a:rPr lang="en-US" sz="2400" b="1" dirty="0"/>
              <a:t>Flow network: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dirty="0"/>
              <a:t>directed</a:t>
            </a:r>
            <a:r>
              <a:rPr lang="en-US" sz="2400" dirty="0"/>
              <a:t> graph (a.k.a. di-graph) where each edge has a </a:t>
            </a:r>
            <a:r>
              <a:rPr lang="en-US" sz="2400" b="1" dirty="0"/>
              <a:t>capacity,</a:t>
            </a:r>
            <a:r>
              <a:rPr lang="en-US" sz="2400" dirty="0"/>
              <a:t> and each edge receives a flow. </a:t>
            </a:r>
            <a:r>
              <a:rPr lang="en-US" sz="2400" b="1" dirty="0"/>
              <a:t>The amount of flow on an edge cannot exceed the capacity of the edge</a:t>
            </a:r>
          </a:p>
          <a:p>
            <a:r>
              <a:rPr lang="en-US" sz="2400" b="1" dirty="0"/>
              <a:t>Max Flow Problem</a:t>
            </a:r>
            <a:r>
              <a:rPr lang="en-US" sz="2400" dirty="0"/>
              <a:t>: finding a feasible flow through a </a:t>
            </a:r>
            <a:r>
              <a:rPr lang="en-US" sz="2400" i="1" dirty="0">
                <a:solidFill>
                  <a:srgbClr val="0070C0"/>
                </a:solidFill>
              </a:rPr>
              <a:t>flow network </a:t>
            </a:r>
            <a:r>
              <a:rPr lang="en-US" sz="2400" dirty="0"/>
              <a:t>that obtains the </a:t>
            </a:r>
            <a:r>
              <a:rPr lang="en-US" sz="2400" b="1" dirty="0"/>
              <a:t>maximum</a:t>
            </a:r>
            <a:r>
              <a:rPr lang="en-US" sz="2400" dirty="0"/>
              <a:t> possible flow rate from the source to the sink</a:t>
            </a:r>
          </a:p>
          <a:p>
            <a:r>
              <a:rPr lang="en-US" sz="2400" b="1" dirty="0"/>
              <a:t>History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First formulated in 1954 by T. E. Harris and F. S. Ross as a simplified model of Soviet railway traffic flow.</a:t>
            </a:r>
          </a:p>
          <a:p>
            <a:pPr lvl="1"/>
            <a:r>
              <a:rPr lang="en-US" sz="2200" dirty="0"/>
              <a:t>In 1955, Lester R. Ford, Jr. and Delbert R. Fulkerson created the first known algorithm, the </a:t>
            </a:r>
            <a:r>
              <a:rPr lang="en-US" sz="2200" b="1" dirty="0">
                <a:solidFill>
                  <a:srgbClr val="0070C0"/>
                </a:solidFill>
              </a:rPr>
              <a:t>Ford–Fulkerson </a:t>
            </a:r>
            <a:r>
              <a:rPr lang="en-US" sz="2200" dirty="0"/>
              <a:t>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4E434-E9E8-4A02-8A0F-57343FC9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8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1"/>
            <a:ext cx="7886700" cy="991063"/>
          </a:xfrm>
        </p:spPr>
        <p:txBody>
          <a:bodyPr>
            <a:normAutofit/>
          </a:bodyPr>
          <a:lstStyle/>
          <a:p>
            <a:r>
              <a:rPr lang="en-US" sz="4000" dirty="0"/>
              <a:t>Residual Network Example (CLRS 717)</a:t>
            </a:r>
            <a:endParaRPr lang="en-US" sz="4000" b="1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A84B6-8349-4ECE-8025-4B822261F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6" y="1070586"/>
            <a:ext cx="4113523" cy="2143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B7A35C-62E3-45E3-9FDF-E10B406D6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641" y="2401289"/>
            <a:ext cx="5037863" cy="27051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180062-5E8C-433F-9517-D9D793F8DD42}"/>
              </a:ext>
            </a:extLst>
          </p:cNvPr>
          <p:cNvCxnSpPr>
            <a:cxnSpLocks/>
          </p:cNvCxnSpPr>
          <p:nvPr/>
        </p:nvCxnSpPr>
        <p:spPr>
          <a:xfrm>
            <a:off x="3745832" y="2582779"/>
            <a:ext cx="826168" cy="3769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67A00-236E-41E9-A934-D262318D3F27}"/>
                  </a:ext>
                </a:extLst>
              </p:cNvPr>
              <p:cNvSpPr txBox="1"/>
              <p:nvPr/>
            </p:nvSpPr>
            <p:spPr>
              <a:xfrm>
                <a:off x="370708" y="4872550"/>
                <a:ext cx="4682556" cy="15081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u="sng" dirty="0"/>
                  <a:t>Some examples: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: 16 – 11 = 5 and  11 reverse flow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: 12 – 12 = 0 hence not shown, showing 12 reverse flow 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:  9 – 4 = 5 and  4 reverse flow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F67A00-236E-41E9-A934-D262318D3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8" y="4872550"/>
                <a:ext cx="4682556" cy="1508105"/>
              </a:xfrm>
              <a:prstGeom prst="rect">
                <a:avLst/>
              </a:prstGeom>
              <a:blipFill>
                <a:blip r:embed="rId4"/>
                <a:stretch>
                  <a:fillRect l="-1297" t="-1594" b="-43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A0307B-51AE-4B2D-80DF-9262E8B72847}"/>
                  </a:ext>
                </a:extLst>
              </p:cNvPr>
              <p:cNvSpPr txBox="1"/>
              <p:nvPr/>
            </p:nvSpPr>
            <p:spPr>
              <a:xfrm>
                <a:off x="2520670" y="2813571"/>
                <a:ext cx="2970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000" dirty="0"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A0307B-51AE-4B2D-80DF-9262E8B72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670" y="2813571"/>
                <a:ext cx="297073" cy="400110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7C692-B23A-4C2B-A818-5641074C289C}"/>
                  </a:ext>
                </a:extLst>
              </p:cNvPr>
              <p:cNvSpPr txBox="1"/>
              <p:nvPr/>
            </p:nvSpPr>
            <p:spPr>
              <a:xfrm>
                <a:off x="6432885" y="4735400"/>
                <a:ext cx="818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 baseline="-25000" dirty="0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baseline="-25000" dirty="0">
                  <a:highlight>
                    <a:srgbClr val="00FFFF"/>
                  </a:highlight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37C692-B23A-4C2B-A818-5641074C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5" y="4735400"/>
                <a:ext cx="818147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004F29-58B2-4582-9E42-FE9F3EBDF57F}"/>
                  </a:ext>
                </a:extLst>
              </p:cNvPr>
              <p:cNvSpPr txBox="1"/>
              <p:nvPr/>
            </p:nvSpPr>
            <p:spPr>
              <a:xfrm>
                <a:off x="5173577" y="5457325"/>
                <a:ext cx="3679927" cy="9233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and reversal edge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 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= edges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004F29-58B2-4582-9E42-FE9F3EBDF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7" y="5457325"/>
                <a:ext cx="3679927" cy="923330"/>
              </a:xfrm>
              <a:prstGeom prst="rect">
                <a:avLst/>
              </a:prstGeom>
              <a:blipFill>
                <a:blip r:embed="rId7"/>
                <a:stretch>
                  <a:fillRect l="-1322" t="-3247" b="-8442"/>
                </a:stretch>
              </a:blipFill>
              <a:ln>
                <a:solidFill>
                  <a:schemeClr val="accent3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35AE0-1956-44C2-A349-1DE0409B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89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25B57-1E67-4105-900A-A3FDFAAD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058" y="0"/>
            <a:ext cx="3558562" cy="1853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2"/>
            <a:ext cx="7902954" cy="947060"/>
          </a:xfrm>
        </p:spPr>
        <p:txBody>
          <a:bodyPr/>
          <a:lstStyle/>
          <a:p>
            <a:r>
              <a:rPr lang="en-US" sz="4000" dirty="0"/>
              <a:t>Augmenting Path</a:t>
            </a:r>
            <a:endParaRPr lang="en-US" sz="4000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617" y="1368304"/>
                <a:ext cx="8308206" cy="52911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an augment path(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𝑷</m:t>
                    </m:r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is a simple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highlight>
                      <a:srgbClr val="FFFF00"/>
                    </a:highlight>
                    <a:sym typeface="Wingdings" panose="05000000000000000000" pitchFamily="2" charset="2"/>
                  </a:rPr>
                  <a:t>in the residual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sz="2400" i="1" baseline="-2500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400" baseline="-25000" dirty="0">
                  <a:highlight>
                    <a:srgbClr val="FFFF00"/>
                  </a:highlight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ym typeface="Wingdings" panose="05000000000000000000" pitchFamily="2" charset="2"/>
                  </a:rPr>
                  <a:t>By the definition of Residual network, may increase the flow on edge (u, v) of an augment path by up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ym typeface="Wingdings" panose="05000000000000000000" pitchFamily="2" charset="2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Increase the flow of this path by up to 4 units,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400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= 4</m:t>
                    </m:r>
                  </m:oMath>
                </a14:m>
                <a:endParaRPr lang="en-US" sz="2400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ym typeface="Wingdings" panose="05000000000000000000" pitchFamily="2" charset="2"/>
                  </a:rPr>
                  <a:t>Reverse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goes to 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ym typeface="Wingdings" panose="05000000000000000000" pitchFamily="2" charset="2"/>
                  </a:rPr>
                  <a:t>Original flow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𝑣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𝑓𝑙𝑜𝑤𝑖𝑛𝑔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𝑡𝑜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000" i="0" dirty="0">
                    <a:latin typeface="+mj-lt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</m:oMath>
                </a14:m>
                <a:r>
                  <a:rPr lang="en-US" sz="2000" b="1" i="0" dirty="0">
                    <a:latin typeface="+mj-lt"/>
                    <a:sym typeface="Wingdings" panose="05000000000000000000" pitchFamily="2" charset="2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𝑤𝑎𝑠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𝑟𝑒𝑝𝑙𝑎𝑐𝑒𝑑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by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617" y="1368304"/>
                <a:ext cx="8308206" cy="5291191"/>
              </a:xfrm>
              <a:blipFill>
                <a:blip r:embed="rId3"/>
                <a:stretch>
                  <a:fillRect l="-1027" t="-922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202843-ADB5-4D1C-99FD-C63D618E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87" y="3017925"/>
            <a:ext cx="3895437" cy="20916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F51893-C288-4BCC-8E41-99B7CF80AA89}"/>
              </a:ext>
            </a:extLst>
          </p:cNvPr>
          <p:cNvCxnSpPr/>
          <p:nvPr/>
        </p:nvCxnSpPr>
        <p:spPr>
          <a:xfrm flipH="1">
            <a:off x="6694415" y="494950"/>
            <a:ext cx="629174" cy="6627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D2C35B-0B27-429E-901E-49DF29480679}"/>
                  </a:ext>
                </a:extLst>
              </p:cNvPr>
              <p:cNvSpPr txBox="1"/>
              <p:nvPr/>
            </p:nvSpPr>
            <p:spPr>
              <a:xfrm>
                <a:off x="5327009" y="3429000"/>
                <a:ext cx="3372374" cy="10085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ym typeface="Wingdings" panose="05000000000000000000" pitchFamily="2" charset="2"/>
                  </a:rPr>
                  <a:t>For example, adding shaded path in the figure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)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endParaRPr lang="en-US" sz="2000" baseline="-25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D2C35B-0B27-429E-901E-49DF2948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009" y="3429000"/>
                <a:ext cx="3372374" cy="1008546"/>
              </a:xfrm>
              <a:prstGeom prst="rect">
                <a:avLst/>
              </a:prstGeom>
              <a:blipFill>
                <a:blip r:embed="rId5"/>
                <a:stretch>
                  <a:fillRect l="-1802" t="-2994" b="-9581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E453D-14F7-43BF-8639-51E3638D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5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202843-ADB5-4D1C-99FD-C63D618E4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36" y="505326"/>
            <a:ext cx="3182743" cy="1709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460" y="611673"/>
            <a:ext cx="4713371" cy="9910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Incremental Improving to maxflow</a:t>
            </a:r>
            <a:endParaRPr lang="en-US" sz="4000" b="1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4330"/>
                <a:ext cx="8218571" cy="397042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Given a flow network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a flow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 a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value</a:t>
                </a:r>
                <a:r>
                  <a:rPr lang="en-US" sz="2400" dirty="0">
                    <a:sym typeface="Wingdings" panose="05000000000000000000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, let augment path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sz="2400" b="0" i="0" dirty="0">
                    <a:latin typeface="+mj-lt"/>
                    <a:sym typeface="Wingdings" panose="05000000000000000000" pitchFamily="2" charset="2"/>
                  </a:rPr>
                  <a:t>), </a:t>
                </a:r>
                <a:r>
                  <a:rPr lang="en-US" sz="2400" dirty="0">
                    <a:sym typeface="Wingdings" panose="05000000000000000000" pitchFamily="2" charset="2"/>
                  </a:rPr>
                  <a:t>be a simple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in the residual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US" sz="2400" baseline="-250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i="1" baseline="-25000" dirty="0" err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sz="2400" baseline="-250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 be the flow of the augment path.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Then current flow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+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∵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&gt; 0)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ym typeface="Wingdings" panose="05000000000000000000" pitchFamily="2" charset="2"/>
                  </a:rPr>
                  <a:t>As long as such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en-US" sz="2400" dirty="0">
                    <a:sym typeface="Wingdings" panose="05000000000000000000" pitchFamily="2" charset="2"/>
                  </a:rPr>
                  <a:t> exists, it repeatedly augments  the flow among augmenting paths and that will eventually become maxflow.  (</a:t>
                </a:r>
                <a:r>
                  <a:rPr lang="en-US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Incrementally improving</a:t>
                </a:r>
                <a:r>
                  <a:rPr lang="en-US" sz="2400" dirty="0"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highlight>
                      <a:srgbClr val="FFFF00"/>
                    </a:highlight>
                    <a:sym typeface="Wingdings" panose="05000000000000000000" pitchFamily="2" charset="2"/>
                  </a:rPr>
                  <a:t>Need to prove: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A flow is </a:t>
                </a:r>
                <a:r>
                  <a:rPr lang="en-US" b="1" i="1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maximum</a:t>
                </a:r>
                <a:r>
                  <a:rPr lang="en-US" dirty="0">
                    <a:latin typeface="Garamond" panose="02020404030301010803" pitchFamily="18" charset="0"/>
                    <a:sym typeface="Wingdings" panose="05000000000000000000" pitchFamily="2" charset="2"/>
                  </a:rPr>
                  <a:t> if and only if its residual network contains no augmenting path.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4330"/>
                <a:ext cx="8218571" cy="3970422"/>
              </a:xfrm>
              <a:blipFill>
                <a:blip r:embed="rId3"/>
                <a:stretch>
                  <a:fillRect l="-964" t="-2147" r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DA09A-9FE7-4F04-9D57-7269CDEF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5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1"/>
            <a:ext cx="7886700" cy="991063"/>
          </a:xfrm>
        </p:spPr>
        <p:txBody>
          <a:bodyPr/>
          <a:lstStyle/>
          <a:p>
            <a:r>
              <a:rPr lang="en-US" sz="4000" dirty="0"/>
              <a:t>Cuts of flow networks: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344" y="1291659"/>
                <a:ext cx="8438147" cy="52775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i="1" dirty="0"/>
                  <a:t>cut,</a:t>
                </a:r>
                <a:r>
                  <a:rPr lang="en-US" sz="2400" b="1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is a partition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such that the source(</a:t>
                </a:r>
                <a:r>
                  <a:rPr lang="en-US" sz="2400" i="1" dirty="0"/>
                  <a:t>s</a:t>
                </a:r>
                <a:r>
                  <a:rPr lang="en-US" sz="2400" dirty="0"/>
                  <a:t>) is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the sink(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is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The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net flow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457200" lvl="1" indent="0">
                  <a:buNone/>
                </a:pPr>
                <a:r>
                  <a:rPr lang="en-US" sz="2000" dirty="0"/>
                  <a:t>For example,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=(12+11)–4 =19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The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capacity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pPr lvl="1"/>
                <a:r>
                  <a:rPr lang="en-US" sz="2000" dirty="0"/>
                  <a:t>For example, </a:t>
                </a:r>
                <a:r>
                  <a:rPr lang="en-US" sz="2000" b="0" dirty="0"/>
                  <a:t>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)=12+14</m:t>
                    </m:r>
                  </m:oMath>
                </a14:m>
                <a:r>
                  <a:rPr lang="en-US" sz="2000" dirty="0"/>
                  <a:t> = 26</a:t>
                </a:r>
              </a:p>
              <a:p>
                <a:r>
                  <a:rPr lang="en-US" sz="2400" dirty="0"/>
                  <a:t>A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minimum cut</a:t>
                </a:r>
                <a:r>
                  <a:rPr lang="en-US" sz="2400" b="1" dirty="0"/>
                  <a:t> </a:t>
                </a:r>
                <a:r>
                  <a:rPr lang="en-US" sz="2400" dirty="0"/>
                  <a:t>is a cut whose </a:t>
                </a:r>
                <a:r>
                  <a:rPr lang="en-US" sz="2400" b="1" i="1" dirty="0"/>
                  <a:t>capacity</a:t>
                </a:r>
                <a:r>
                  <a:rPr lang="en-US" sz="2400" dirty="0"/>
                  <a:t> is minimum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over all cuts </a:t>
                </a:r>
                <a:r>
                  <a:rPr lang="en-US" sz="2400" dirty="0"/>
                  <a:t>of the network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344" y="1291659"/>
                <a:ext cx="8438147" cy="5277583"/>
              </a:xfrm>
              <a:blipFill>
                <a:blip r:embed="rId2"/>
                <a:stretch>
                  <a:fillRect l="-1012" t="-1617" r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B43F39B-27F8-4521-80D6-66AC55B7C135}"/>
              </a:ext>
            </a:extLst>
          </p:cNvPr>
          <p:cNvGrpSpPr/>
          <p:nvPr/>
        </p:nvGrpSpPr>
        <p:grpSpPr>
          <a:xfrm>
            <a:off x="1390724" y="2573157"/>
            <a:ext cx="4053674" cy="731851"/>
            <a:chOff x="3863605" y="2342568"/>
            <a:chExt cx="4053674" cy="731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8A1BAD-03E7-4329-8334-CB7AEAE1BAD6}"/>
                    </a:ext>
                  </a:extLst>
                </p:cNvPr>
                <p:cNvSpPr txBox="1"/>
                <p:nvPr/>
              </p:nvSpPr>
              <p:spPr>
                <a:xfrm>
                  <a:off x="3863605" y="2342568"/>
                  <a:ext cx="4053674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8A1BAD-03E7-4329-8334-CB7AEAE1B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3605" y="2342568"/>
                  <a:ext cx="4053674" cy="6706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EE1F2B-6EC4-4582-9515-0DE155A39F95}"/>
                    </a:ext>
                  </a:extLst>
                </p:cNvPr>
                <p:cNvSpPr txBox="1"/>
                <p:nvPr/>
              </p:nvSpPr>
              <p:spPr>
                <a:xfrm>
                  <a:off x="4746125" y="2859055"/>
                  <a:ext cx="39382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EE1F2B-6EC4-4582-9515-0DE155A39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125" y="2859055"/>
                  <a:ext cx="393826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6154" r="-769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DBDF6A-97FA-4831-9B26-7904CC8E44B3}"/>
                    </a:ext>
                  </a:extLst>
                </p:cNvPr>
                <p:cNvSpPr txBox="1"/>
                <p:nvPr/>
              </p:nvSpPr>
              <p:spPr>
                <a:xfrm>
                  <a:off x="5213120" y="2859055"/>
                  <a:ext cx="3026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>
                      <a:ea typeface="Cambria Math" panose="02040503050406030204" pitchFamily="18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DBDF6A-97FA-4831-9B26-7904CC8E4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120" y="2859055"/>
                  <a:ext cx="30264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32653" t="-26667" r="-183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E4A498-72D4-4FD0-9ED3-77B547169E40}"/>
                    </a:ext>
                  </a:extLst>
                </p:cNvPr>
                <p:cNvSpPr txBox="1"/>
                <p:nvPr/>
              </p:nvSpPr>
              <p:spPr>
                <a:xfrm>
                  <a:off x="6480009" y="2889753"/>
                  <a:ext cx="39382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E4A498-72D4-4FD0-9ED3-77B547169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009" y="2889753"/>
                  <a:ext cx="393826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4615" r="-769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206FD59-61AC-4ADB-9CA8-4B5D5FA118F4}"/>
                    </a:ext>
                  </a:extLst>
                </p:cNvPr>
                <p:cNvSpPr txBox="1"/>
                <p:nvPr/>
              </p:nvSpPr>
              <p:spPr>
                <a:xfrm>
                  <a:off x="6934976" y="2889512"/>
                  <a:ext cx="3026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b="0" dirty="0">
                      <a:ea typeface="Cambria Math" panose="02040503050406030204" pitchFamily="18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206FD59-61AC-4ADB-9CA8-4B5D5FA11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976" y="2889512"/>
                  <a:ext cx="30264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32000" t="-26667" r="-16000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8D6A56-5AA7-42D3-B872-364AA3376806}"/>
              </a:ext>
            </a:extLst>
          </p:cNvPr>
          <p:cNvGrpSpPr/>
          <p:nvPr/>
        </p:nvGrpSpPr>
        <p:grpSpPr>
          <a:xfrm>
            <a:off x="1835894" y="4489550"/>
            <a:ext cx="2236831" cy="537209"/>
            <a:chOff x="3527098" y="3666755"/>
            <a:chExt cx="2236831" cy="537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22C785E-1505-43A4-BF9D-63FEDDA0A52C}"/>
                    </a:ext>
                  </a:extLst>
                </p:cNvPr>
                <p:cNvSpPr txBox="1"/>
                <p:nvPr/>
              </p:nvSpPr>
              <p:spPr>
                <a:xfrm>
                  <a:off x="3527098" y="3666755"/>
                  <a:ext cx="22368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0" dirty="0"/>
                    <a:t>c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22C785E-1505-43A4-BF9D-63FEDDA0A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098" y="3666755"/>
                  <a:ext cx="223683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6812" t="-172549" r="-6812" b="-2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65F6C8-3314-4072-8069-D204952DD4ED}"/>
                    </a:ext>
                  </a:extLst>
                </p:cNvPr>
                <p:cNvSpPr txBox="1"/>
                <p:nvPr/>
              </p:nvSpPr>
              <p:spPr>
                <a:xfrm>
                  <a:off x="4454757" y="4042381"/>
                  <a:ext cx="342080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665F6C8-3314-4072-8069-D204952DD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757" y="4042381"/>
                  <a:ext cx="342080" cy="161583"/>
                </a:xfrm>
                <a:prstGeom prst="rect">
                  <a:avLst/>
                </a:prstGeom>
                <a:blipFill>
                  <a:blip r:embed="rId9"/>
                  <a:stretch>
                    <a:fillRect l="-5357" r="-8929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FD062-FEEB-4CB1-A37C-E5320F8CFE56}"/>
                    </a:ext>
                  </a:extLst>
                </p:cNvPr>
                <p:cNvSpPr txBox="1"/>
                <p:nvPr/>
              </p:nvSpPr>
              <p:spPr>
                <a:xfrm>
                  <a:off x="4815785" y="4042380"/>
                  <a:ext cx="26475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b="0" dirty="0">
                      <a:ea typeface="Cambria Math" panose="02040503050406030204" pitchFamily="18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28FD062-FEEB-4CB1-A37C-E5320F8CF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785" y="4042380"/>
                  <a:ext cx="264752" cy="161583"/>
                </a:xfrm>
                <a:prstGeom prst="rect">
                  <a:avLst/>
                </a:prstGeom>
                <a:blipFill>
                  <a:blip r:embed="rId10"/>
                  <a:stretch>
                    <a:fillRect l="-32558" t="-23077" r="-18605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E08788-37ED-446D-B960-1FEE83271F58}"/>
              </a:ext>
            </a:extLst>
          </p:cNvPr>
          <p:cNvGrpSpPr/>
          <p:nvPr/>
        </p:nvGrpSpPr>
        <p:grpSpPr>
          <a:xfrm>
            <a:off x="5820163" y="1676400"/>
            <a:ext cx="2961587" cy="1628367"/>
            <a:chOff x="5741013" y="1876926"/>
            <a:chExt cx="3081968" cy="181571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E80AF7A-D74A-4F26-A9DF-2709F33B0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41013" y="1987095"/>
              <a:ext cx="3081968" cy="1705543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68B53FC-2015-46CC-B6BB-FA9FB098CDE0}"/>
                </a:ext>
              </a:extLst>
            </p:cNvPr>
            <p:cNvCxnSpPr/>
            <p:nvPr/>
          </p:nvCxnSpPr>
          <p:spPr>
            <a:xfrm>
              <a:off x="7058526" y="1876926"/>
              <a:ext cx="0" cy="176463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7811DF0-18EB-4C9F-9D1A-7C21C875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1"/>
            <a:ext cx="7886700" cy="991063"/>
          </a:xfrm>
        </p:spPr>
        <p:txBody>
          <a:bodyPr/>
          <a:lstStyle/>
          <a:p>
            <a:r>
              <a:rPr lang="en-US" sz="4000" dirty="0"/>
              <a:t>Cuts of flow networks: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725875"/>
                <a:ext cx="8218571" cy="150795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net flow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 12 + 11 – 4  = 19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</a:t>
                </a:r>
                <a:r>
                  <a:rPr lang="en-US" sz="2400" b="1" dirty="0"/>
                  <a:t> </a:t>
                </a:r>
                <a:r>
                  <a:rPr lang="en-US" sz="2400" b="1" i="1" dirty="0"/>
                  <a:t>capacity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12 + 14 = 26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725875"/>
                <a:ext cx="8218571" cy="1507958"/>
              </a:xfrm>
              <a:blipFill>
                <a:blip r:embed="rId2"/>
                <a:stretch>
                  <a:fillRect l="-964" t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CB01F00-2BBD-4FAD-8C45-CD62FF81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5" y="1201683"/>
            <a:ext cx="6484081" cy="3113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914B8-654F-4A5F-8072-D12DC4209062}"/>
              </a:ext>
            </a:extLst>
          </p:cNvPr>
          <p:cNvSpPr txBox="1"/>
          <p:nvPr/>
        </p:nvSpPr>
        <p:spPr>
          <a:xfrm>
            <a:off x="5459536" y="3322372"/>
            <a:ext cx="183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CLRS Page 721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B2CC-7B32-482C-9554-A20EB6D0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02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9D2-31D7-4476-A7CB-50BA4B51B6E7}"/>
              </a:ext>
            </a:extLst>
          </p:cNvPr>
          <p:cNvSpPr txBox="1"/>
          <p:nvPr/>
        </p:nvSpPr>
        <p:spPr>
          <a:xfrm>
            <a:off x="690011" y="3429000"/>
            <a:ext cx="7825339" cy="1484702"/>
          </a:xfrm>
          <a:prstGeom prst="rect">
            <a:avLst/>
          </a:prstGeom>
          <a:solidFill>
            <a:schemeClr val="tx1"/>
          </a:solidFill>
        </p:spPr>
        <p:txBody>
          <a:bodyPr wrap="square" tIns="274320" bIns="27432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5400" dirty="0">
                <a:solidFill>
                  <a:schemeClr val="bg1"/>
                </a:solidFill>
              </a:rPr>
              <a:t>Proof &amp; Time Efficiency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AD033-E583-4BD6-A774-EB661C7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46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1"/>
            <a:ext cx="7886700" cy="991063"/>
          </a:xfrm>
        </p:spPr>
        <p:txBody>
          <a:bodyPr/>
          <a:lstStyle/>
          <a:p>
            <a:r>
              <a:rPr lang="en-US" sz="4000" dirty="0"/>
              <a:t>Cuts of flow networks: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264" y="3692713"/>
                <a:ext cx="7886700" cy="361083"/>
              </a:xfr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Lemma </a:t>
                </a:r>
                <a:r>
                  <a:rPr lang="en-US" sz="2000" dirty="0"/>
                  <a:t>:  </a:t>
                </a:r>
                <a:r>
                  <a:rPr lang="en-US" sz="2000" b="1" dirty="0"/>
                  <a:t>For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𝒄𝒖𝒕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,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𝐧𝐞𝐭𝐟𝐥𝐨𝐰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𝐨𝐟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𝒄𝒖𝒕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 = |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264" y="3692713"/>
                <a:ext cx="7886700" cy="361083"/>
              </a:xfrm>
              <a:blipFill>
                <a:blip r:embed="rId2"/>
                <a:stretch>
                  <a:fillRect l="-772" t="-16393" b="-2950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CB01F00-2BBD-4FAD-8C45-CD62FF81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6" y="1201683"/>
            <a:ext cx="5185404" cy="249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914B8-654F-4A5F-8072-D12DC4209062}"/>
              </a:ext>
            </a:extLst>
          </p:cNvPr>
          <p:cNvSpPr txBox="1"/>
          <p:nvPr/>
        </p:nvSpPr>
        <p:spPr>
          <a:xfrm>
            <a:off x="4817445" y="2964618"/>
            <a:ext cx="22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CLRS Page 720 -721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6EA98F-FC7B-4329-8792-F29053D9986F}"/>
              </a:ext>
            </a:extLst>
          </p:cNvPr>
          <p:cNvGrpSpPr/>
          <p:nvPr/>
        </p:nvGrpSpPr>
        <p:grpSpPr>
          <a:xfrm>
            <a:off x="1158239" y="4301330"/>
            <a:ext cx="3150479" cy="605190"/>
            <a:chOff x="3858136" y="2203370"/>
            <a:chExt cx="3044681" cy="5914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20DDEAE-7BC2-404B-8217-7F6E8E7397F4}"/>
                    </a:ext>
                  </a:extLst>
                </p:cNvPr>
                <p:cNvSpPr txBox="1"/>
                <p:nvPr/>
              </p:nvSpPr>
              <p:spPr>
                <a:xfrm>
                  <a:off x="3858136" y="2203370"/>
                  <a:ext cx="3044681" cy="509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20DDEAE-7BC2-404B-8217-7F6E8E739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136" y="2203370"/>
                  <a:ext cx="3044681" cy="509885"/>
                </a:xfrm>
                <a:prstGeom prst="rect">
                  <a:avLst/>
                </a:prstGeom>
                <a:blipFill>
                  <a:blip r:embed="rId4"/>
                  <a:stretch>
                    <a:fillRect l="-1550" t="-147059" r="-23062" b="-207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2479ED-284A-45EE-9B46-3CBCF8BE0539}"/>
                    </a:ext>
                  </a:extLst>
                </p:cNvPr>
                <p:cNvSpPr txBox="1"/>
                <p:nvPr/>
              </p:nvSpPr>
              <p:spPr>
                <a:xfrm>
                  <a:off x="4552393" y="2634300"/>
                  <a:ext cx="330592" cy="157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2479ED-284A-45EE-9B46-3CBCF8BE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393" y="2634300"/>
                  <a:ext cx="330592" cy="157910"/>
                </a:xfrm>
                <a:prstGeom prst="rect">
                  <a:avLst/>
                </a:prstGeom>
                <a:blipFill>
                  <a:blip r:embed="rId5"/>
                  <a:stretch>
                    <a:fillRect l="-3509" r="-701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096E10-81D3-4CC7-9C99-E7B1D5D5CF2F}"/>
                    </a:ext>
                  </a:extLst>
                </p:cNvPr>
                <p:cNvSpPr txBox="1"/>
                <p:nvPr/>
              </p:nvSpPr>
              <p:spPr>
                <a:xfrm>
                  <a:off x="4941443" y="2636894"/>
                  <a:ext cx="255861" cy="157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b="0" dirty="0">
                      <a:ea typeface="Cambria Math" panose="02040503050406030204" pitchFamily="18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096E10-81D3-4CC7-9C99-E7B1D5D5C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1443" y="2636894"/>
                  <a:ext cx="255861" cy="157910"/>
                </a:xfrm>
                <a:prstGeom prst="rect">
                  <a:avLst/>
                </a:prstGeom>
                <a:blipFill>
                  <a:blip r:embed="rId6"/>
                  <a:stretch>
                    <a:fillRect l="-29545" t="-22222" r="-15909" b="-5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706FF5-DD27-47F1-8F58-3D578B2D08EB}"/>
                    </a:ext>
                  </a:extLst>
                </p:cNvPr>
                <p:cNvSpPr txBox="1"/>
                <p:nvPr/>
              </p:nvSpPr>
              <p:spPr>
                <a:xfrm>
                  <a:off x="5723729" y="2635079"/>
                  <a:ext cx="330592" cy="157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706FF5-DD27-47F1-8F58-3D578B2D0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729" y="2635079"/>
                  <a:ext cx="330592" cy="157910"/>
                </a:xfrm>
                <a:prstGeom prst="rect">
                  <a:avLst/>
                </a:prstGeom>
                <a:blipFill>
                  <a:blip r:embed="rId5"/>
                  <a:stretch>
                    <a:fillRect l="-3571" r="-8929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D74686-8E9A-4ABE-A326-862165087CF8}"/>
                    </a:ext>
                  </a:extLst>
                </p:cNvPr>
                <p:cNvSpPr txBox="1"/>
                <p:nvPr/>
              </p:nvSpPr>
              <p:spPr>
                <a:xfrm>
                  <a:off x="6090901" y="2634300"/>
                  <a:ext cx="255861" cy="157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b="0" dirty="0">
                      <a:ea typeface="Cambria Math" panose="02040503050406030204" pitchFamily="18" charset="0"/>
                    </a:rPr>
                    <a:t>v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D74686-8E9A-4ABE-A326-862165087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901" y="2634300"/>
                  <a:ext cx="255861" cy="157910"/>
                </a:xfrm>
                <a:prstGeom prst="rect">
                  <a:avLst/>
                </a:prstGeom>
                <a:blipFill>
                  <a:blip r:embed="rId7"/>
                  <a:stretch>
                    <a:fillRect l="-32558" t="-23077" r="-18605" b="-5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60832-0451-411F-8989-64D4F15A448E}"/>
                  </a:ext>
                </a:extLst>
              </p:cNvPr>
              <p:cNvSpPr txBox="1"/>
              <p:nvPr/>
            </p:nvSpPr>
            <p:spPr>
              <a:xfrm>
                <a:off x="1238221" y="5002577"/>
                <a:ext cx="3070497" cy="522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960832-0451-411F-8989-64D4F15A4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21" y="5002577"/>
                <a:ext cx="3070497" cy="522900"/>
              </a:xfrm>
              <a:prstGeom prst="rect">
                <a:avLst/>
              </a:prstGeom>
              <a:blipFill>
                <a:blip r:embed="rId8"/>
                <a:stretch>
                  <a:fillRect t="-147059" r="-8333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E56424-E115-4845-94A0-38031C23ACF2}"/>
                  </a:ext>
                </a:extLst>
              </p:cNvPr>
              <p:cNvSpPr/>
              <p:nvPr/>
            </p:nvSpPr>
            <p:spPr>
              <a:xfrm>
                <a:off x="1658249" y="5668449"/>
                <a:ext cx="30160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flow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𝑓𝑜𝑓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E56424-E115-4845-94A0-38031C23A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249" y="5668449"/>
                <a:ext cx="3016082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657D15-7A9F-45F2-9BDE-3F921EEB2908}"/>
              </a:ext>
            </a:extLst>
          </p:cNvPr>
          <p:cNvSpPr/>
          <p:nvPr/>
        </p:nvSpPr>
        <p:spPr>
          <a:xfrm>
            <a:off x="2543890" y="3001105"/>
            <a:ext cx="1162696" cy="326572"/>
          </a:xfrm>
          <a:prstGeom prst="roundRect">
            <a:avLst/>
          </a:prstGeom>
          <a:solidFill>
            <a:schemeClr val="accent4">
              <a:alpha val="2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4E655-11D7-4935-BA04-F8D57332871B}"/>
              </a:ext>
            </a:extLst>
          </p:cNvPr>
          <p:cNvSpPr txBox="1"/>
          <p:nvPr/>
        </p:nvSpPr>
        <p:spPr>
          <a:xfrm>
            <a:off x="4862561" y="5539184"/>
            <a:ext cx="326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(= 19 for the example 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88A78-598A-4C73-96E4-40BF47D9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2446" y="5928027"/>
            <a:ext cx="2057400" cy="365125"/>
          </a:xfrm>
        </p:spPr>
        <p:txBody>
          <a:bodyPr/>
          <a:lstStyle/>
          <a:p>
            <a:fld id="{71D73388-25A5-4F64-A6E2-B296E1C8FF4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0621"/>
            <a:ext cx="7886700" cy="991063"/>
          </a:xfrm>
        </p:spPr>
        <p:txBody>
          <a:bodyPr/>
          <a:lstStyle/>
          <a:p>
            <a:r>
              <a:rPr lang="en-US" sz="4000" dirty="0"/>
              <a:t>Cuts of flow networks: Corollary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FD1F0C-40AF-43B2-932F-7065C868C69B}"/>
              </a:ext>
            </a:extLst>
          </p:cNvPr>
          <p:cNvGrpSpPr/>
          <p:nvPr/>
        </p:nvGrpSpPr>
        <p:grpSpPr>
          <a:xfrm>
            <a:off x="1265531" y="2037246"/>
            <a:ext cx="7249819" cy="3184459"/>
            <a:chOff x="1265531" y="2037246"/>
            <a:chExt cx="7249819" cy="343956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9BB570-6738-414F-8D6E-FA46497D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531" y="2037246"/>
              <a:ext cx="4902658" cy="34395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798E842-E3FD-4EB2-A21A-C2C753DCB7DE}"/>
                    </a:ext>
                  </a:extLst>
                </p:cNvPr>
                <p:cNvSpPr txBox="1"/>
                <p:nvPr/>
              </p:nvSpPr>
              <p:spPr>
                <a:xfrm>
                  <a:off x="4235903" y="3513039"/>
                  <a:ext cx="20052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nary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798E842-E3FD-4EB2-A21A-C2C753DCB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903" y="3513039"/>
                  <a:ext cx="200526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28" t="-130357" b="-20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FAADF1-F493-4C84-863A-09FB18306D6A}"/>
                    </a:ext>
                  </a:extLst>
                </p:cNvPr>
                <p:cNvSpPr txBox="1"/>
                <p:nvPr/>
              </p:nvSpPr>
              <p:spPr>
                <a:xfrm>
                  <a:off x="4315327" y="4178553"/>
                  <a:ext cx="4200023" cy="398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dirty="0"/>
                    <a:t>, capacity constraint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5FAADF1-F493-4C84-863A-09FB18306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5327" y="4178553"/>
                  <a:ext cx="4200023" cy="398919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685" y="1337325"/>
                <a:ext cx="7595722" cy="757856"/>
              </a:xfr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Corollary</a:t>
                </a:r>
                <a:r>
                  <a:rPr lang="en-US" sz="2400" dirty="0"/>
                  <a:t>:  The value of any flow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in a flow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bounded by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capacity</a:t>
                </a:r>
                <a:r>
                  <a:rPr lang="en-US" sz="2400" dirty="0"/>
                  <a:t> of </a:t>
                </a:r>
                <a:r>
                  <a:rPr lang="en-US" sz="2400" dirty="0">
                    <a:highlight>
                      <a:srgbClr val="FFFF00"/>
                    </a:highlight>
                  </a:rPr>
                  <a:t>any cut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73732-BA92-447C-93A3-491DA83B8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685" y="1337325"/>
                <a:ext cx="7595722" cy="757856"/>
              </a:xfrm>
              <a:blipFill>
                <a:blip r:embed="rId5"/>
                <a:stretch>
                  <a:fillRect l="-1202" t="-10236" b="-1574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330B5C-7643-4128-A809-7D2BD242FF12}"/>
              </a:ext>
            </a:extLst>
          </p:cNvPr>
          <p:cNvSpPr txBox="1"/>
          <p:nvPr/>
        </p:nvSpPr>
        <p:spPr>
          <a:xfrm>
            <a:off x="723685" y="5357496"/>
            <a:ext cx="7595722" cy="8309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The value of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maximum flow </a:t>
            </a:r>
            <a:r>
              <a:rPr lang="en-US" sz="2400" b="1" dirty="0"/>
              <a:t>is bound by the capacity of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minimum cut </a:t>
            </a:r>
            <a:r>
              <a:rPr lang="en-US" sz="2400" b="1" dirty="0"/>
              <a:t>of the network  (upper limit).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11DD-5B50-4C02-ABB4-C8509EB4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4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0613-84AB-47BF-86FF-18BA38AB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72372"/>
            <a:ext cx="7886700" cy="695440"/>
          </a:xfrm>
        </p:spPr>
        <p:txBody>
          <a:bodyPr/>
          <a:lstStyle/>
          <a:p>
            <a:r>
              <a:rPr lang="en-US" b="1" dirty="0"/>
              <a:t>Max-Flow Min-Cut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671" y="1047560"/>
                <a:ext cx="8199521" cy="2743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dirty="0">
                    <a:latin typeface="Cambria Math" panose="02040503050406030204" pitchFamily="18" charset="0"/>
                  </a:rPr>
                  <a:t>Theorem</a:t>
                </a:r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value of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maxflow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 equal to the capacity of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min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cut.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b="1" u="sng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Proof: 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Prove the </a:t>
                </a:r>
                <a:r>
                  <a:rPr lang="en-US" sz="2400" dirty="0">
                    <a:latin typeface="Cambria Math" panose="02040503050406030204" pitchFamily="18" charset="0"/>
                  </a:rPr>
                  <a:t>theorem by showing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flow in network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then 1 to 3 are equivalent: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is a maximum flow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No more path from source to sink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(containing no augmenting paths)</a:t>
                </a:r>
                <a:endParaRPr lang="en-US" sz="2400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671" y="1047560"/>
                <a:ext cx="8199521" cy="2743200"/>
              </a:xfrm>
              <a:blipFill>
                <a:blip r:embed="rId2"/>
                <a:stretch>
                  <a:fillRect l="-81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FD28C8C-61EC-463F-A94B-48C92C34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274" y="4318989"/>
            <a:ext cx="5485640" cy="242413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2068E38C-D30B-4EC6-9635-1A3E2B1D3DFB}"/>
              </a:ext>
            </a:extLst>
          </p:cNvPr>
          <p:cNvSpPr/>
          <p:nvPr/>
        </p:nvSpPr>
        <p:spPr>
          <a:xfrm rot="11680050">
            <a:off x="4124787" y="3337259"/>
            <a:ext cx="3954379" cy="2694573"/>
          </a:xfrm>
          <a:prstGeom prst="arc">
            <a:avLst>
              <a:gd name="adj1" fmla="val 13207546"/>
              <a:gd name="adj2" fmla="val 204165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27754-89CB-4E0F-8F70-BDD88B1B61CD}"/>
              </a:ext>
            </a:extLst>
          </p:cNvPr>
          <p:cNvSpPr txBox="1"/>
          <p:nvPr/>
        </p:nvSpPr>
        <p:spPr>
          <a:xfrm>
            <a:off x="5866000" y="4331870"/>
            <a:ext cx="2999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Maxflow: 23 (12+7+4)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56872-6A84-4B60-8B00-C52BD29E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5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0613-84AB-47BF-86FF-18BA38AB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b="1" dirty="0"/>
              <a:t>Max-Flow Min-Cut Theorem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04372"/>
                <a:ext cx="7886700" cy="127810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is a maximum flow 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2. No more path from source to sink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(containing no augmenting paths)</a:t>
                </a:r>
                <a:endParaRPr lang="en-US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04372"/>
                <a:ext cx="7886700" cy="1278108"/>
              </a:xfrm>
              <a:blipFill>
                <a:blip r:embed="rId2"/>
                <a:stretch>
                  <a:fillRect l="-1005" t="-3810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FFBBC-5F43-44CE-A0C7-36693D801720}"/>
                  </a:ext>
                </a:extLst>
              </p:cNvPr>
              <p:cNvSpPr txBox="1"/>
              <p:nvPr/>
            </p:nvSpPr>
            <p:spPr>
              <a:xfrm>
                <a:off x="628650" y="2796871"/>
                <a:ext cx="62582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Assume</a:t>
                </a:r>
                <a:r>
                  <a:rPr lang="en-US" sz="2400" dirty="0"/>
                  <a:t> an augmenting  path,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,  exists: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FFBBC-5F43-44CE-A0C7-36693D80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96871"/>
                <a:ext cx="6258226" cy="461665"/>
              </a:xfrm>
              <a:prstGeom prst="rect">
                <a:avLst/>
              </a:prstGeom>
              <a:blipFill>
                <a:blip r:embed="rId3"/>
                <a:stretch>
                  <a:fillRect l="-14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F6D4C-C3FC-4E5D-BDDA-A128F0F13A3E}"/>
                  </a:ext>
                </a:extLst>
              </p:cNvPr>
              <p:cNvSpPr/>
              <p:nvPr/>
            </p:nvSpPr>
            <p:spPr>
              <a:xfrm>
                <a:off x="959970" y="3321670"/>
                <a:ext cx="271070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>
                    <a:ea typeface="ＭＳ Ｐゴシック" panose="020B0600070205080204" pitchFamily="34" charset="-128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𝑓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+|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F6D4C-C3FC-4E5D-BDDA-A128F0F13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70" y="3321670"/>
                <a:ext cx="2710702" cy="400110"/>
              </a:xfrm>
              <a:prstGeom prst="rect">
                <a:avLst/>
              </a:prstGeom>
              <a:blipFill>
                <a:blip r:embed="rId4"/>
                <a:stretch>
                  <a:fillRect l="-2247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16F0F-7AD9-461F-BFA2-74DD5527A814}"/>
                  </a:ext>
                </a:extLst>
              </p:cNvPr>
              <p:cNvSpPr txBox="1"/>
              <p:nvPr/>
            </p:nvSpPr>
            <p:spPr>
              <a:xfrm>
                <a:off x="628650" y="3979496"/>
                <a:ext cx="73410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An augmenting path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is always non-negative,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could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not</a:t>
                </a:r>
                <a:r>
                  <a:rPr lang="en-US" sz="2400" dirty="0">
                    <a:solidFill>
                      <a:schemeClr val="tx1"/>
                    </a:solidFill>
                  </a:rPr>
                  <a:t> have been a maximum flow if  |</a:t>
                </a:r>
                <a:r>
                  <a:rPr lang="en-US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| &gt;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16F0F-7AD9-461F-BFA2-74DD5527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979496"/>
                <a:ext cx="7341093" cy="830997"/>
              </a:xfrm>
              <a:prstGeom prst="rect">
                <a:avLst/>
              </a:prstGeom>
              <a:blipFill>
                <a:blip r:embed="rId5"/>
                <a:stretch>
                  <a:fillRect l="-124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93D9-7B91-4E8F-9CC8-D5ECB026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6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5A3D6-858D-41DB-831C-A0EA4932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122" y="618681"/>
            <a:ext cx="1960404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Western Soviet Railway network 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0015" y="484632"/>
            <a:ext cx="6096762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: A historic real-world example of a planar 3 maximum flow problem is this schematic diagram of the railway network of the Western Soviet Union and ">
            <a:extLst>
              <a:ext uri="{FF2B5EF4-FFF2-40B4-BE49-F238E27FC236}">
                <a16:creationId xmlns:a16="http://schemas.microsoft.com/office/drawing/2014/main" id="{9064F007-575B-4B01-879C-2075302146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4" r="13133" b="-2"/>
          <a:stretch/>
        </p:blipFill>
        <p:spPr bwMode="auto">
          <a:xfrm>
            <a:off x="732188" y="942538"/>
            <a:ext cx="5372416" cy="48083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35B0-36E1-478C-A7EB-AA697276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84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0613-84AB-47BF-86FF-18BA38AB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b="1" dirty="0"/>
              <a:t>Min-Cut Theorem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6355"/>
                <a:ext cx="7886700" cy="7997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2. No more path from source to sink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baseline="-25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aseline="-25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(no augmenting paths)</a:t>
                </a:r>
                <a:endParaRPr lang="en-US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for a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6355"/>
                <a:ext cx="7886700" cy="799700"/>
              </a:xfrm>
              <a:blipFill>
                <a:blip r:embed="rId2"/>
                <a:stretch>
                  <a:fillRect l="-773" t="-4580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26F3C6-ECCA-4F72-8A9D-63BA2C4850B6}"/>
                  </a:ext>
                </a:extLst>
              </p:cNvPr>
              <p:cNvSpPr txBox="1"/>
              <p:nvPr/>
            </p:nvSpPr>
            <p:spPr>
              <a:xfrm>
                <a:off x="4268583" y="2176055"/>
                <a:ext cx="4701881" cy="44012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1000" dirty="0"/>
              </a:p>
              <a:p>
                <a:r>
                  <a:rPr lang="en-US" dirty="0">
                    <a:highlight>
                      <a:srgbClr val="FFFF00"/>
                    </a:highlight>
                  </a:rPr>
                  <a:t>In a network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endParaRPr lang="en-US" sz="11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it must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,  </a:t>
                </a:r>
                <a:r>
                  <a:rPr lang="en-US" b="0" i="0" dirty="0">
                    <a:ea typeface="Cambria Math" panose="02040503050406030204" pitchFamily="18" charset="0"/>
                  </a:rPr>
                  <a:t>otherwise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which would place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(No remaining flow)</a:t>
                </a:r>
              </a:p>
              <a:p>
                <a:endParaRPr lang="en-US" dirty="0"/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must be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 because  otherwise,</a:t>
                </a:r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𝐸𝑓</m:t>
                    </m:r>
                    <m:r>
                      <a:rPr lang="en-US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which would 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in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26F3C6-ECCA-4F72-8A9D-63BA2C485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583" y="2176055"/>
                <a:ext cx="4701881" cy="4401205"/>
              </a:xfrm>
              <a:prstGeom prst="rect">
                <a:avLst/>
              </a:prstGeom>
              <a:blipFill>
                <a:blip r:embed="rId3"/>
                <a:stretch>
                  <a:fillRect l="-904" r="-168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B5CC6F-9576-4084-B628-27E46E7D8A1B}"/>
              </a:ext>
            </a:extLst>
          </p:cNvPr>
          <p:cNvCxnSpPr>
            <a:cxnSpLocks/>
          </p:cNvCxnSpPr>
          <p:nvPr/>
        </p:nvCxnSpPr>
        <p:spPr>
          <a:xfrm flipH="1" flipV="1">
            <a:off x="5159141" y="3623912"/>
            <a:ext cx="745958" cy="17141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55F84B-1286-4165-85C2-F5FBFDDAEE6A}"/>
              </a:ext>
            </a:extLst>
          </p:cNvPr>
          <p:cNvCxnSpPr>
            <a:cxnSpLocks/>
          </p:cNvCxnSpPr>
          <p:nvPr/>
        </p:nvCxnSpPr>
        <p:spPr>
          <a:xfrm flipV="1">
            <a:off x="6838749" y="4360244"/>
            <a:ext cx="1174283" cy="977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A068D0-7AAD-4228-92A6-583BEABF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30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A41DE6-BAFC-4B0E-AD07-81384D464D73}"/>
              </a:ext>
            </a:extLst>
          </p:cNvPr>
          <p:cNvSpPr/>
          <p:nvPr/>
        </p:nvSpPr>
        <p:spPr>
          <a:xfrm>
            <a:off x="685182" y="2220262"/>
            <a:ext cx="3384147" cy="43569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2C6D8-E831-50B4-14A2-FB74C6E01A54}"/>
                  </a:ext>
                </a:extLst>
              </p:cNvPr>
              <p:cNvSpPr txBox="1"/>
              <p:nvPr/>
            </p:nvSpPr>
            <p:spPr>
              <a:xfrm>
                <a:off x="762764" y="2390685"/>
                <a:ext cx="3384146" cy="193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 a residual graph(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), there exists </a:t>
                </a:r>
                <a:r>
                  <a:rPr lang="en-US" b="1" dirty="0">
                    <a:solidFill>
                      <a:schemeClr val="accent1"/>
                    </a:solidFill>
                  </a:rPr>
                  <a:t>no augmenting path</a:t>
                </a:r>
                <a:r>
                  <a:rPr lang="en-US" dirty="0"/>
                  <a:t>. 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endParaRPr lang="en-US" dirty="0"/>
              </a:p>
              <a:p>
                <a:r>
                  <a:rPr lang="en-US" dirty="0"/>
                  <a:t>It makes a cut where</a:t>
                </a:r>
              </a:p>
              <a:p>
                <a:endParaRPr lang="en-US" sz="1100" dirty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𝑝𝑎𝑡h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i="1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2C6D8-E831-50B4-14A2-FB74C6E01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4" y="2390685"/>
                <a:ext cx="3384146" cy="1932645"/>
              </a:xfrm>
              <a:prstGeom prst="rect">
                <a:avLst/>
              </a:prstGeom>
              <a:blipFill>
                <a:blip r:embed="rId4"/>
                <a:stretch>
                  <a:fillRect l="-1441" t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75493C5-BD98-DF17-13DF-C01F2F08E11A}"/>
              </a:ext>
            </a:extLst>
          </p:cNvPr>
          <p:cNvGrpSpPr/>
          <p:nvPr/>
        </p:nvGrpSpPr>
        <p:grpSpPr>
          <a:xfrm>
            <a:off x="859074" y="4537960"/>
            <a:ext cx="3036362" cy="1562903"/>
            <a:chOff x="859074" y="4537960"/>
            <a:chExt cx="3036362" cy="15629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8DC09F4-6F8A-A40F-54D3-3664DC1F11CE}"/>
                </a:ext>
              </a:extLst>
            </p:cNvPr>
            <p:cNvGrpSpPr/>
            <p:nvPr/>
          </p:nvGrpSpPr>
          <p:grpSpPr>
            <a:xfrm>
              <a:off x="859074" y="4537960"/>
              <a:ext cx="3036362" cy="1297205"/>
              <a:chOff x="813961" y="3622328"/>
              <a:chExt cx="3036362" cy="133416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69E75C6-CDC2-8ED7-2DE3-37ADF1E4F780}"/>
                  </a:ext>
                </a:extLst>
              </p:cNvPr>
              <p:cNvGrpSpPr/>
              <p:nvPr/>
            </p:nvGrpSpPr>
            <p:grpSpPr>
              <a:xfrm>
                <a:off x="813961" y="3622328"/>
                <a:ext cx="1198180" cy="1334164"/>
                <a:chOff x="813961" y="3622328"/>
                <a:chExt cx="1198180" cy="1334164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5BA45C6-E339-4565-8010-5D923267DE4A}"/>
                    </a:ext>
                  </a:extLst>
                </p:cNvPr>
                <p:cNvSpPr/>
                <p:nvPr/>
              </p:nvSpPr>
              <p:spPr>
                <a:xfrm>
                  <a:off x="813961" y="3622328"/>
                  <a:ext cx="1198180" cy="133416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C7B8EC6-0EAD-476B-AD46-4D3F5FC77CEE}"/>
                    </a:ext>
                  </a:extLst>
                </p:cNvPr>
                <p:cNvGrpSpPr/>
                <p:nvPr/>
              </p:nvGrpSpPr>
              <p:grpSpPr>
                <a:xfrm>
                  <a:off x="935634" y="4230189"/>
                  <a:ext cx="901713" cy="560617"/>
                  <a:chOff x="6745596" y="5074993"/>
                  <a:chExt cx="901713" cy="550333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2293DC7-9D45-46D2-ADD8-0A2115885A96}"/>
                      </a:ext>
                    </a:extLst>
                  </p:cNvPr>
                  <p:cNvSpPr txBox="1"/>
                  <p:nvPr/>
                </p:nvSpPr>
                <p:spPr>
                  <a:xfrm>
                    <a:off x="6745596" y="5074993"/>
                    <a:ext cx="3440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s</a:t>
                    </a:r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B662854F-5FA9-4E28-868B-E5EE9C3F8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3584" y="5297857"/>
                    <a:ext cx="346264" cy="184667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B818447-0C26-42CA-AE27-0910C922DA32}"/>
                      </a:ext>
                    </a:extLst>
                  </p:cNvPr>
                  <p:cNvSpPr txBox="1"/>
                  <p:nvPr/>
                </p:nvSpPr>
                <p:spPr>
                  <a:xfrm>
                    <a:off x="7303213" y="5255994"/>
                    <a:ext cx="34409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/>
                      <a:t>u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B4FF522-24E9-3B2F-AA1A-BB0254FB6AA7}"/>
                  </a:ext>
                </a:extLst>
              </p:cNvPr>
              <p:cNvGrpSpPr/>
              <p:nvPr/>
            </p:nvGrpSpPr>
            <p:grpSpPr>
              <a:xfrm>
                <a:off x="2652143" y="3622328"/>
                <a:ext cx="1198180" cy="1285653"/>
                <a:chOff x="2611231" y="3757965"/>
                <a:chExt cx="1198180" cy="12856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B373C6F-325C-482E-8DCE-0CB27132FE23}"/>
                    </a:ext>
                  </a:extLst>
                </p:cNvPr>
                <p:cNvSpPr/>
                <p:nvPr/>
              </p:nvSpPr>
              <p:spPr>
                <a:xfrm>
                  <a:off x="2611231" y="3757965"/>
                  <a:ext cx="1198180" cy="1285653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F5CF87-93BF-4457-9DBA-2B01A11380E3}"/>
                    </a:ext>
                  </a:extLst>
                </p:cNvPr>
                <p:cNvSpPr txBox="1"/>
                <p:nvPr/>
              </p:nvSpPr>
              <p:spPr>
                <a:xfrm>
                  <a:off x="3337012" y="4251848"/>
                  <a:ext cx="344096" cy="376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F4EC40D-3B8E-46B9-ABB2-BE76788018E7}"/>
                    </a:ext>
                  </a:extLst>
                </p:cNvPr>
                <p:cNvSpPr txBox="1"/>
                <p:nvPr/>
              </p:nvSpPr>
              <p:spPr>
                <a:xfrm>
                  <a:off x="3026310" y="4623291"/>
                  <a:ext cx="344096" cy="3762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v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1CEEE11-3DED-4A42-B058-F5686A266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8296" y="4514617"/>
                  <a:ext cx="196262" cy="20169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22A3DF-2B97-B58E-FB6F-48DFC2DA6359}"/>
                    </a:ext>
                  </a:extLst>
                </p:cNvPr>
                <p:cNvSpPr txBox="1"/>
                <p:nvPr/>
              </p:nvSpPr>
              <p:spPr>
                <a:xfrm>
                  <a:off x="2148052" y="5745127"/>
                  <a:ext cx="504496" cy="355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baseline="-25000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b="1" baseline="-25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622A3DF-2B97-B58E-FB6F-48DFC2DA6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8052" y="5745127"/>
                  <a:ext cx="504496" cy="355736"/>
                </a:xfrm>
                <a:prstGeom prst="rect">
                  <a:avLst/>
                </a:prstGeom>
                <a:blipFill>
                  <a:blip r:embed="rId5"/>
                  <a:stretch>
                    <a:fillRect b="-16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44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0613-84AB-47BF-86FF-18BA38AB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b="1" dirty="0"/>
              <a:t>Min-Cut Theorem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80720"/>
                <a:ext cx="7886700" cy="10940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3.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𝑐𝑢𝑡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1.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is a maximum flow</a:t>
                </a:r>
              </a:p>
              <a:p>
                <a:pPr marL="0" indent="0">
                  <a:buNone/>
                </a:pPr>
                <a:endParaRPr lang="en-US" baseline="-25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C6F422-E152-42E1-AF09-11DC1A4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80720"/>
                <a:ext cx="7886700" cy="1094038"/>
              </a:xfrm>
              <a:blipFill>
                <a:blip r:embed="rId2"/>
                <a:stretch>
                  <a:fillRect l="-1546" t="-11173" b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1E4CF4-4A3F-4490-A75D-C528421CC4B0}"/>
                  </a:ext>
                </a:extLst>
              </p:cNvPr>
              <p:cNvSpPr txBox="1"/>
              <p:nvPr/>
            </p:nvSpPr>
            <p:spPr>
              <a:xfrm>
                <a:off x="858253" y="2911642"/>
                <a:ext cx="68018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= 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Directly from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>
                    <a:ea typeface="Cambria Math" panose="02040503050406030204" pitchFamily="18" charset="0"/>
                  </a:rPr>
                  <a:t>for </a:t>
                </a:r>
                <a:r>
                  <a:rPr lang="en-US" sz="2400" b="1" i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all</a:t>
                </a:r>
                <a:r>
                  <a:rPr lang="en-US" sz="2400" b="0" i="0" dirty="0">
                    <a:ea typeface="Cambria Math" panose="02040503050406030204" pitchFamily="18" charset="0"/>
                  </a:rPr>
                  <a:t> cuts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becaue capacity is not less than flow</a:t>
                </a:r>
                <a:r>
                  <a:rPr lang="en-US" sz="2400" b="0" i="0" dirty="0">
                    <a:latin typeface="+mj-lt"/>
                    <a:ea typeface="Cambria Math" panose="02040503050406030204" pitchFamily="18" charset="0"/>
                  </a:rPr>
                  <a:t>.  </a:t>
                </a:r>
                <a:r>
                  <a:rPr lang="en-US" sz="2400" dirty="0"/>
                  <a:t>  So, the condition  implies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max flow.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1E4CF4-4A3F-4490-A75D-C528421C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53" y="2911642"/>
                <a:ext cx="6801852" cy="1938992"/>
              </a:xfrm>
              <a:prstGeom prst="rect">
                <a:avLst/>
              </a:prstGeom>
              <a:blipFill>
                <a:blip r:embed="rId3"/>
                <a:stretch>
                  <a:fillRect l="-1434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39B0BCE-C072-48E5-8989-DF728C63EB3B}"/>
              </a:ext>
            </a:extLst>
          </p:cNvPr>
          <p:cNvSpPr txBox="1"/>
          <p:nvPr/>
        </p:nvSpPr>
        <p:spPr>
          <a:xfrm>
            <a:off x="922422" y="5221705"/>
            <a:ext cx="49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 are done!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C2C89C-46FB-4DD4-80F0-395CF9F8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34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808-8122-B74D-80D7-E5FC4B1B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Max-Flow Min-Cut Theorem implies that Ford-Fulkerson returns max flow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5635B-2EC7-AB48-B8BB-EAAAC2AC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042" y="2959830"/>
            <a:ext cx="6351183" cy="1644517"/>
          </a:xfrm>
          <a:solidFill>
            <a:schemeClr val="accent2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B64B-9D16-C049-866C-A2BDC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AED6-FADA-BE4D-8A4A-A7F71ED933D0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CD1C9-5941-4E97-8B76-B4A83184FC22}"/>
              </a:ext>
            </a:extLst>
          </p:cNvPr>
          <p:cNvSpPr txBox="1"/>
          <p:nvPr/>
        </p:nvSpPr>
        <p:spPr>
          <a:xfrm>
            <a:off x="842211" y="1817428"/>
            <a:ext cx="5330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Why?  We just proved it: </a:t>
            </a:r>
          </a:p>
          <a:p>
            <a:pPr lvl="1"/>
            <a:r>
              <a:rPr lang="en-US" sz="2800" dirty="0">
                <a:solidFill>
                  <a:srgbClr val="0070C0"/>
                </a:solidFill>
              </a:rPr>
              <a:t>No augment path </a:t>
            </a:r>
            <a:r>
              <a:rPr lang="en-US" sz="2800" dirty="0">
                <a:solidFill>
                  <a:srgbClr val="0070C0"/>
                </a:solidFill>
                <a:sym typeface="Wingdings" panose="05000000000000000000" pitchFamily="2" charset="2"/>
              </a:rPr>
              <a:t> Maxflow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30FA5-05EA-4A37-B06D-A15EB53FC0F9}"/>
              </a:ext>
            </a:extLst>
          </p:cNvPr>
          <p:cNvSpPr txBox="1"/>
          <p:nvPr/>
        </p:nvSpPr>
        <p:spPr>
          <a:xfrm>
            <a:off x="842211" y="5085347"/>
            <a:ext cx="757989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!!! Ford-Fulkerson algorithm example: CLRS pp 726 - 727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E722E-9559-4A22-BCDB-A1D779E95BB2}"/>
              </a:ext>
            </a:extLst>
          </p:cNvPr>
          <p:cNvSpPr txBox="1"/>
          <p:nvPr/>
        </p:nvSpPr>
        <p:spPr>
          <a:xfrm>
            <a:off x="6121666" y="1944167"/>
            <a:ext cx="2743201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*** In the </a:t>
            </a:r>
            <a:r>
              <a:rPr lang="en-US" sz="2000" i="1" dirty="0">
                <a:solidFill>
                  <a:schemeClr val="accent1"/>
                </a:solidFill>
              </a:rPr>
              <a:t>for-loop</a:t>
            </a:r>
            <a:r>
              <a:rPr lang="en-US" sz="2000" dirty="0"/>
              <a:t> analogy, the loop traversal hits the end of list </a:t>
            </a:r>
            <a:r>
              <a:rPr lang="en-US" sz="2000" dirty="0">
                <a:sym typeface="Wingdings" panose="05000000000000000000" pitchFamily="2" charset="2"/>
              </a:rPr>
              <a:t> no more element to add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61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808-8122-B74D-80D7-E5FC4B1B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24719"/>
            <a:ext cx="7886700" cy="1325563"/>
          </a:xfrm>
        </p:spPr>
        <p:txBody>
          <a:bodyPr/>
          <a:lstStyle/>
          <a:p>
            <a:r>
              <a:rPr lang="en-US" b="1" dirty="0"/>
              <a:t>Running time of Ford-Fulkerson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C5635B-2EC7-AB48-B8BB-EAAAC2AC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740" y="2699015"/>
            <a:ext cx="6500575" cy="1644517"/>
          </a:xfrm>
          <a:solidFill>
            <a:schemeClr val="accent2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B64B-9D16-C049-866C-A2BDC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AED6-FADA-BE4D-8A4A-A7F71ED933D0}" type="slidenum">
              <a:rPr lang="en-US" smtClean="0"/>
              <a:t>33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71A9F0-9A1A-C540-90E0-D7F0FF0F792D}"/>
              </a:ext>
            </a:extLst>
          </p:cNvPr>
          <p:cNvCxnSpPr>
            <a:cxnSpLocks/>
          </p:cNvCxnSpPr>
          <p:nvPr/>
        </p:nvCxnSpPr>
        <p:spPr>
          <a:xfrm>
            <a:off x="961524" y="3521274"/>
            <a:ext cx="66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3A3255-3667-484A-8EAF-476E8B53F1DF}"/>
              </a:ext>
            </a:extLst>
          </p:cNvPr>
          <p:cNvSpPr txBox="1"/>
          <p:nvPr/>
        </p:nvSpPr>
        <p:spPr>
          <a:xfrm>
            <a:off x="336884" y="3313525"/>
            <a:ext cx="6727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O(E)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1F8F6-0C4D-684F-9685-2A63EB049278}"/>
              </a:ext>
            </a:extLst>
          </p:cNvPr>
          <p:cNvSpPr txBox="1"/>
          <p:nvPr/>
        </p:nvSpPr>
        <p:spPr>
          <a:xfrm>
            <a:off x="3818021" y="4658886"/>
            <a:ext cx="3031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worst case: flow increase by one at each iteration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(assuming integer values)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916131-954B-F64F-8AFF-8F8CDB3DB18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507832" y="3890211"/>
            <a:ext cx="826168" cy="768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4730B1-47C1-4677-8F95-B4D3926247E6}"/>
              </a:ext>
            </a:extLst>
          </p:cNvPr>
          <p:cNvSpPr txBox="1"/>
          <p:nvPr/>
        </p:nvSpPr>
        <p:spPr>
          <a:xfrm>
            <a:off x="1917033" y="5937433"/>
            <a:ext cx="547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O(E |f*|)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where |f*|: the maximum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6AC22-8087-4BBC-9263-C23D9FBF8959}"/>
              </a:ext>
            </a:extLst>
          </p:cNvPr>
          <p:cNvSpPr txBox="1"/>
          <p:nvPr/>
        </p:nvSpPr>
        <p:spPr>
          <a:xfrm>
            <a:off x="5228222" y="3857412"/>
            <a:ext cx="3731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O(|f*|) </a:t>
            </a:r>
            <a:r>
              <a:rPr lang="en-US" dirty="0"/>
              <a:t>where |f*|=maximum flow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37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808-8122-B74D-80D7-E5FC4B1B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9871"/>
            <a:ext cx="7886700" cy="994172"/>
          </a:xfrm>
        </p:spPr>
        <p:txBody>
          <a:bodyPr>
            <a:normAutofit/>
          </a:bodyPr>
          <a:lstStyle/>
          <a:p>
            <a:r>
              <a:rPr lang="en-US" b="1" dirty="0"/>
              <a:t>O(E |f*|)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B64B-9D16-C049-866C-A2BDC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AED6-FADA-BE4D-8A4A-A7F71ED933D0}" type="slidenum">
              <a:rPr lang="en-US" smtClean="0"/>
              <a:t>34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F147EE-922B-4300-9F8C-757830721396}"/>
              </a:ext>
            </a:extLst>
          </p:cNvPr>
          <p:cNvGrpSpPr/>
          <p:nvPr/>
        </p:nvGrpSpPr>
        <p:grpSpPr>
          <a:xfrm>
            <a:off x="4304381" y="2104172"/>
            <a:ext cx="3584368" cy="3299384"/>
            <a:chOff x="3221539" y="2423121"/>
            <a:chExt cx="2381380" cy="2356858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9440103A-9554-414B-89A8-E26469630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001" y="4455363"/>
              <a:ext cx="425054" cy="32461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 b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29717124-5248-DC45-BEB2-BEBBB452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059" y="2423121"/>
              <a:ext cx="425054" cy="32461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 a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2BEFE-DC50-7C4A-9183-65DE28B0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391994"/>
              <a:ext cx="425053" cy="32461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 s</a:t>
              </a: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83320683-3CB9-2649-9D4D-A3648BF1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866" y="3355474"/>
              <a:ext cx="425053" cy="324616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 t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D7EB3791-851A-D946-80D1-41D140B44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5149" y="3743804"/>
              <a:ext cx="526852" cy="66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855F167-FC1D-8541-9433-F58D20082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1190" y="2796417"/>
              <a:ext cx="610279" cy="6907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023443A8-B866-DE49-B3D3-356294A56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7587" y="2796416"/>
              <a:ext cx="1" cy="16102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C40E43C-88F7-AA45-81BF-1B35A8BB6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3705" y="2796415"/>
              <a:ext cx="610278" cy="510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A4E0C7F-C1E3-DC48-98F7-4FBA8599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912" y="3765288"/>
              <a:ext cx="568565" cy="762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F7B506AB-77A8-374B-809B-454B8505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0672" y="2801820"/>
              <a:ext cx="382549" cy="23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4C01DAF-0E87-2745-A400-62A8D2E16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038" y="3478115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97C1DB3C-0784-774D-A050-907CE252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539" y="4117973"/>
              <a:ext cx="382549" cy="23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B9DA464-4B8D-6F47-A881-807BB3A4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169" y="2751522"/>
              <a:ext cx="382549" cy="23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15ED291D-94A6-2B47-863D-E9B39771A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844" y="4075245"/>
              <a:ext cx="382549" cy="2308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C070EFC-52F3-4FAE-AC0A-3A766C650C30}"/>
              </a:ext>
            </a:extLst>
          </p:cNvPr>
          <p:cNvSpPr txBox="1"/>
          <p:nvPr/>
        </p:nvSpPr>
        <p:spPr>
          <a:xfrm>
            <a:off x="408162" y="2141764"/>
            <a:ext cx="341346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Searching for next augmenting Path: </a:t>
            </a:r>
          </a:p>
          <a:p>
            <a:endParaRPr lang="en-US" sz="1400" dirty="0"/>
          </a:p>
          <a:p>
            <a:r>
              <a:rPr lang="en-US" sz="3200" b="1" dirty="0"/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697446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808-8122-B74D-80D7-E5FC4B1B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19" y="575136"/>
            <a:ext cx="7886700" cy="994172"/>
          </a:xfrm>
        </p:spPr>
        <p:txBody>
          <a:bodyPr/>
          <a:lstStyle/>
          <a:p>
            <a:r>
              <a:rPr lang="en-US" b="1" dirty="0"/>
              <a:t>O(E |f*|)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B64B-9D16-C049-866C-A2BDC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AED6-FADA-BE4D-8A4A-A7F71ED933D0}" type="slidenum">
              <a:rPr lang="en-US" smtClean="0"/>
              <a:t>35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134A5D-DBA0-49C0-AC67-5E8043325E8D}"/>
              </a:ext>
            </a:extLst>
          </p:cNvPr>
          <p:cNvGrpSpPr/>
          <p:nvPr/>
        </p:nvGrpSpPr>
        <p:grpSpPr>
          <a:xfrm>
            <a:off x="747289" y="2094439"/>
            <a:ext cx="2756370" cy="2853628"/>
            <a:chOff x="3386138" y="2392965"/>
            <a:chExt cx="2216781" cy="2417169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9440103A-9554-414B-89A8-E26469630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001" y="4425207"/>
              <a:ext cx="425054" cy="38492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b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29717124-5248-DC45-BEB2-BEBBB452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059" y="2392965"/>
              <a:ext cx="425054" cy="38492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a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2BEFE-DC50-7C4A-9183-65DE28B0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361838"/>
              <a:ext cx="425053" cy="38492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s</a:t>
              </a: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83320683-3CB9-2649-9D4D-A3648BF1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866" y="3325318"/>
              <a:ext cx="425053" cy="384927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t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D7EB3791-851A-D946-80D1-41D140B44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5149" y="3743804"/>
              <a:ext cx="526852" cy="66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855F167-FC1D-8541-9433-F58D20082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11190" y="2796417"/>
              <a:ext cx="610279" cy="69074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023443A8-B866-DE49-B3D3-356294A56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7587" y="2796416"/>
              <a:ext cx="1" cy="16102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C40E43C-88F7-AA45-81BF-1B35A8BB6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3705" y="2796415"/>
              <a:ext cx="610278" cy="510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A4E0C7F-C1E3-DC48-98F7-4FBA8599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912" y="3765288"/>
              <a:ext cx="568565" cy="7621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F7B506AB-77A8-374B-809B-454B8505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193" y="2935731"/>
              <a:ext cx="463080" cy="273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4C01DAF-0E87-2745-A400-62A8D2E16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1099" y="3479875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97C1DB3C-0784-774D-A050-907CE252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686" y="4029901"/>
              <a:ext cx="463080" cy="273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B9DA464-4B8D-6F47-A881-807BB3A4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169" y="2751522"/>
              <a:ext cx="463080" cy="273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15ED291D-94A6-2B47-863D-E9B39771A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844" y="4075245"/>
              <a:ext cx="463080" cy="273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5141CC-8936-488E-985A-835CC5975EDE}"/>
              </a:ext>
            </a:extLst>
          </p:cNvPr>
          <p:cNvGrpSpPr/>
          <p:nvPr/>
        </p:nvGrpSpPr>
        <p:grpSpPr>
          <a:xfrm>
            <a:off x="4769194" y="2043424"/>
            <a:ext cx="2898782" cy="2899513"/>
            <a:chOff x="3386138" y="2396577"/>
            <a:chExt cx="2216781" cy="2409945"/>
          </a:xfrm>
        </p:grpSpPr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FF24234F-B9E7-4F47-AF11-5C4F65B70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001" y="4428819"/>
              <a:ext cx="425054" cy="37770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b</a:t>
              </a:r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E337EC6E-1389-4DAD-BCD7-4E0918318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059" y="2396577"/>
              <a:ext cx="425054" cy="37770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a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A77533DF-BF05-4169-8E4B-961673389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365451"/>
              <a:ext cx="425053" cy="37770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s</a:t>
              </a:r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03CA246F-4BAA-43B8-8696-E85A53794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866" y="3328930"/>
              <a:ext cx="425053" cy="37770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t</a:t>
              </a: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A4BDBEC4-F969-45B6-B64E-04AEFB8AF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5149" y="3743804"/>
              <a:ext cx="526852" cy="66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67576D09-05BE-4238-AB64-640A49E05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287" y="2732995"/>
              <a:ext cx="610279" cy="6907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CC38E6EA-8AE3-4918-A7C8-48E132138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688" y="2890798"/>
              <a:ext cx="29828" cy="15158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3" name="Line 17">
              <a:extLst>
                <a:ext uri="{FF2B5EF4-FFF2-40B4-BE49-F238E27FC236}">
                  <a16:creationId xmlns:a16="http://schemas.microsoft.com/office/drawing/2014/main" id="{9DA77C6A-0C53-4EDB-9484-707B034B1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3705" y="2796415"/>
              <a:ext cx="610278" cy="510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CE08B82F-07E9-4A35-89F9-7F5B7DB7B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912" y="3765288"/>
              <a:ext cx="568565" cy="762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5B6AF7DA-AB2F-4997-B0A9-8D0A9841F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874" y="2790807"/>
              <a:ext cx="365552" cy="26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DE204424-8409-42AA-A500-4341DC1C3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949" y="3499093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78609D7E-34EC-496D-AAAD-09A4228B2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634" y="4068652"/>
              <a:ext cx="440330" cy="26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38" name="Text Box 20">
              <a:extLst>
                <a:ext uri="{FF2B5EF4-FFF2-40B4-BE49-F238E27FC236}">
                  <a16:creationId xmlns:a16="http://schemas.microsoft.com/office/drawing/2014/main" id="{99C87400-3796-4FBB-A2C4-B7EB6BACF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169" y="2751522"/>
              <a:ext cx="440330" cy="26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33E03821-D588-4154-B04A-784696C11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844" y="4075245"/>
              <a:ext cx="365552" cy="26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BF42FC51-43B8-41E9-8BA1-8BE055756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171" y="2890798"/>
              <a:ext cx="599029" cy="652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90DC4AF7-6B41-4EE3-8730-BF1A556C1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302" y="3135537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03333B87-040B-4737-9AEE-0D7B68C06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012" y="3666627"/>
              <a:ext cx="513950" cy="751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3B02F7CB-0B77-437C-9CAC-F81EF313C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974" y="3721396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24E88A-24C2-45B4-A111-BEDBFD694A56}"/>
              </a:ext>
            </a:extLst>
          </p:cNvPr>
          <p:cNvSpPr txBox="1"/>
          <p:nvPr/>
        </p:nvSpPr>
        <p:spPr>
          <a:xfrm>
            <a:off x="1331803" y="5377680"/>
            <a:ext cx="176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D1E280-C68D-472E-9EB3-57DF13145E68}"/>
              </a:ext>
            </a:extLst>
          </p:cNvPr>
          <p:cNvSpPr txBox="1"/>
          <p:nvPr/>
        </p:nvSpPr>
        <p:spPr>
          <a:xfrm>
            <a:off x="5573439" y="5333930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3429855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808-8122-B74D-80D7-E5FC4B1B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89" y="512617"/>
            <a:ext cx="5808854" cy="994172"/>
          </a:xfrm>
        </p:spPr>
        <p:txBody>
          <a:bodyPr/>
          <a:lstStyle/>
          <a:p>
            <a:r>
              <a:rPr lang="en-US" b="1" dirty="0"/>
              <a:t>O(E |f*|) example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B64B-9D16-C049-866C-A2BDC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AED6-FADA-BE4D-8A4A-A7F71ED933D0}" type="slidenum">
              <a:rPr lang="en-US" smtClean="0"/>
              <a:t>36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40F9B5-C8E1-44D3-B375-D914F4189B2A}"/>
              </a:ext>
            </a:extLst>
          </p:cNvPr>
          <p:cNvGrpSpPr/>
          <p:nvPr/>
        </p:nvGrpSpPr>
        <p:grpSpPr>
          <a:xfrm>
            <a:off x="644233" y="1961707"/>
            <a:ext cx="2883743" cy="2814297"/>
            <a:chOff x="3221539" y="2389758"/>
            <a:chExt cx="2381380" cy="2423585"/>
          </a:xfrm>
        </p:grpSpPr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9440103A-9554-414B-89A8-E26469630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001" y="4422000"/>
              <a:ext cx="425054" cy="39134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b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29717124-5248-DC45-BEB2-BEBBB452C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059" y="2389758"/>
              <a:ext cx="425054" cy="39134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a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4352BEFE-DC50-7C4A-9183-65DE28B00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358631"/>
              <a:ext cx="425053" cy="39134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s</a:t>
              </a: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83320683-3CB9-2649-9D4D-A3648BF1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866" y="3322110"/>
              <a:ext cx="425053" cy="39134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t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D7EB3791-851A-D946-80D1-41D140B44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5149" y="3743804"/>
              <a:ext cx="526852" cy="6628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4855F167-FC1D-8541-9433-F58D20082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287" y="2732995"/>
              <a:ext cx="610279" cy="6907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023443A8-B866-DE49-B3D3-356294A56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688" y="2890798"/>
              <a:ext cx="29828" cy="15158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3C40E43C-88F7-AA45-81BF-1B35A8BB6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3705" y="2796415"/>
              <a:ext cx="610278" cy="5103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5A4E0C7F-C1E3-DC48-98F7-4FBA85997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912" y="3765288"/>
              <a:ext cx="568565" cy="762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F7B506AB-77A8-374B-809B-454B8505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519" y="2789894"/>
              <a:ext cx="394743" cy="2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64C01DAF-0E87-2745-A400-62A8D2E16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949" y="3499093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97C1DB3C-0784-774D-A050-907CE252B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539" y="4117973"/>
              <a:ext cx="475492" cy="2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9B9DA464-4B8D-6F47-A881-807BB3A41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0169" y="2751522"/>
              <a:ext cx="475492" cy="2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1000</a:t>
              </a:r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15ED291D-94A6-2B47-863D-E9B39771A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844" y="4075245"/>
              <a:ext cx="394743" cy="27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A33EE79B-C1F5-904E-BBFC-18E2C4A228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171" y="2890798"/>
              <a:ext cx="599029" cy="652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911315A6-4EFD-714B-B2CA-E39927D41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302" y="3135537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A1EBD95F-2655-2B4E-B74C-C421994FDA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012" y="3666627"/>
              <a:ext cx="513950" cy="751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F375EB12-30F7-DB4A-880F-1EA9A9A21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974" y="3721396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062F94-A3C5-4D9E-B892-B658BA46192A}"/>
              </a:ext>
            </a:extLst>
          </p:cNvPr>
          <p:cNvGrpSpPr/>
          <p:nvPr/>
        </p:nvGrpSpPr>
        <p:grpSpPr>
          <a:xfrm>
            <a:off x="4339994" y="1836751"/>
            <a:ext cx="2923352" cy="2929529"/>
            <a:chOff x="3221539" y="2398867"/>
            <a:chExt cx="2381380" cy="240536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242B0749-B8AB-4F6A-A097-CB1AA5321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001" y="4431109"/>
              <a:ext cx="425054" cy="37312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b</a:t>
              </a:r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6B976942-596C-44E2-A09C-9F33E5A6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059" y="2398867"/>
              <a:ext cx="425054" cy="37312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a</a:t>
              </a:r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ECAD7A9B-A7C9-4EB8-AF47-39956C58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138" y="3367740"/>
              <a:ext cx="425053" cy="37312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s</a:t>
              </a:r>
            </a:p>
          </p:txBody>
        </p:sp>
        <p:sp>
          <p:nvSpPr>
            <p:cNvPr id="33" name="Oval 26">
              <a:extLst>
                <a:ext uri="{FF2B5EF4-FFF2-40B4-BE49-F238E27FC236}">
                  <a16:creationId xmlns:a16="http://schemas.microsoft.com/office/drawing/2014/main" id="{7EAB46AE-0EAA-4ED4-A8EE-3B8457DC6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7866" y="3331220"/>
              <a:ext cx="425053" cy="373123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b="1" dirty="0"/>
                <a:t> t</a:t>
              </a:r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5E49DE20-C55A-4279-9AD2-66F52AFC7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5149" y="3743804"/>
              <a:ext cx="526852" cy="6628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8DC18AEE-1382-4FBF-947A-5C9552942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8287" y="2732995"/>
              <a:ext cx="610279" cy="6907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7B32C76F-DD5A-4E64-A598-194907F10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7132" y="2891686"/>
              <a:ext cx="23466" cy="14836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12ED371D-51C7-4DA2-AE0D-1A1047A6B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3705" y="2796415"/>
              <a:ext cx="610278" cy="5103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4CA86330-89E4-4B51-AA48-0E8936E33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27912" y="3765288"/>
              <a:ext cx="568565" cy="762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39" name="Text Box 20">
              <a:extLst>
                <a:ext uri="{FF2B5EF4-FFF2-40B4-BE49-F238E27FC236}">
                  <a16:creationId xmlns:a16="http://schemas.microsoft.com/office/drawing/2014/main" id="{AF95AF7D-1258-4190-AD41-6D52AAD20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792" y="2764506"/>
              <a:ext cx="389395" cy="265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9FCFB237-73CA-4204-8B31-2C970865F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949" y="3499093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41" name="Text Box 20">
              <a:extLst>
                <a:ext uri="{FF2B5EF4-FFF2-40B4-BE49-F238E27FC236}">
                  <a16:creationId xmlns:a16="http://schemas.microsoft.com/office/drawing/2014/main" id="{4ABAB037-184B-4D1F-A04A-2FBBDC5E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1539" y="4117973"/>
              <a:ext cx="389395" cy="265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42" name="Text Box 20">
              <a:extLst>
                <a:ext uri="{FF2B5EF4-FFF2-40B4-BE49-F238E27FC236}">
                  <a16:creationId xmlns:a16="http://schemas.microsoft.com/office/drawing/2014/main" id="{2040338F-51D8-4239-942F-379660E6F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7120" y="3051605"/>
              <a:ext cx="389395" cy="265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0BF00C82-491E-45A7-A48D-8E51EA066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8844" y="4075245"/>
              <a:ext cx="389395" cy="265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999</a:t>
              </a:r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80F6F423-A41D-41AF-8F15-41157CED0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0171" y="2890798"/>
              <a:ext cx="599029" cy="652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3B9BD7E0-2C61-4508-BBB4-EC8B4DFCC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5302" y="3135537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46" name="Line 17">
              <a:extLst>
                <a:ext uri="{FF2B5EF4-FFF2-40B4-BE49-F238E27FC236}">
                  <a16:creationId xmlns:a16="http://schemas.microsoft.com/office/drawing/2014/main" id="{B67BB184-50E0-4498-A017-1EA316B57F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1012" y="3666627"/>
              <a:ext cx="513950" cy="7514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47" name="Text Box 20">
              <a:extLst>
                <a:ext uri="{FF2B5EF4-FFF2-40B4-BE49-F238E27FC236}">
                  <a16:creationId xmlns:a16="http://schemas.microsoft.com/office/drawing/2014/main" id="{E4472D8B-59DB-467A-92BC-F2FD699E1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974" y="3721396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C3A81639-BF51-477C-A623-953988E63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3911" y="3688422"/>
              <a:ext cx="509432" cy="5951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49" name="Text Box 20">
              <a:extLst>
                <a:ext uri="{FF2B5EF4-FFF2-40B4-BE49-F238E27FC236}">
                  <a16:creationId xmlns:a16="http://schemas.microsoft.com/office/drawing/2014/main" id="{3D48AE07-FC69-4675-9015-53ECF0CC0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702" y="3775162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  <p:sp>
          <p:nvSpPr>
            <p:cNvPr id="50" name="Line 17">
              <a:extLst>
                <a:ext uri="{FF2B5EF4-FFF2-40B4-BE49-F238E27FC236}">
                  <a16:creationId xmlns:a16="http://schemas.microsoft.com/office/drawing/2014/main" id="{3BE5D9EC-2CE5-4CBE-9939-745FDE8E4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1420" y="2671511"/>
              <a:ext cx="715670" cy="6352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51" name="Text Box 20">
              <a:extLst>
                <a:ext uri="{FF2B5EF4-FFF2-40B4-BE49-F238E27FC236}">
                  <a16:creationId xmlns:a16="http://schemas.microsoft.com/office/drawing/2014/main" id="{B46FF818-0343-4276-8370-9EC0F5E46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535" y="2692479"/>
              <a:ext cx="282450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altLang="en-US" sz="1500" dirty="0"/>
                <a:t>1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03C0B36-E779-40BE-9ECB-303C28B3CFD4}"/>
              </a:ext>
            </a:extLst>
          </p:cNvPr>
          <p:cNvSpPr txBox="1"/>
          <p:nvPr/>
        </p:nvSpPr>
        <p:spPr>
          <a:xfrm>
            <a:off x="1363635" y="6048830"/>
            <a:ext cx="6857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You could keep increasing it by 1 for a long time…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88057E-B0A5-4DA7-9296-C84B8132BFDB}"/>
              </a:ext>
            </a:extLst>
          </p:cNvPr>
          <p:cNvSpPr txBox="1"/>
          <p:nvPr/>
        </p:nvSpPr>
        <p:spPr>
          <a:xfrm>
            <a:off x="1331803" y="5377680"/>
            <a:ext cx="176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Flow Network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6FF8C8-0136-453E-A3EE-1AC27773FA69}"/>
              </a:ext>
            </a:extLst>
          </p:cNvPr>
          <p:cNvSpPr txBox="1"/>
          <p:nvPr/>
        </p:nvSpPr>
        <p:spPr>
          <a:xfrm>
            <a:off x="5087048" y="5253600"/>
            <a:ext cx="223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Network</a:t>
            </a:r>
          </a:p>
        </p:txBody>
      </p:sp>
    </p:spTree>
    <p:extLst>
      <p:ext uri="{BB962C8B-B14F-4D97-AF65-F5344CB8AC3E}">
        <p14:creationId xmlns:p14="http://schemas.microsoft.com/office/powerpoint/2010/main" val="1327985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AD808-8122-B74D-80D7-E5FC4B1B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79" y="529425"/>
            <a:ext cx="7886700" cy="994172"/>
          </a:xfrm>
        </p:spPr>
        <p:txBody>
          <a:bodyPr/>
          <a:lstStyle/>
          <a:p>
            <a:r>
              <a:rPr lang="en-US" b="1" dirty="0"/>
              <a:t>Running time Ford-Fulkerson?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5B64B-9D16-C049-866C-A2BDC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AED6-FADA-BE4D-8A4A-A7F71ED933D0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1B864-F5C3-B441-8674-6BC0A864E7DC}"/>
              </a:ext>
            </a:extLst>
          </p:cNvPr>
          <p:cNvSpPr txBox="1"/>
          <p:nvPr/>
        </p:nvSpPr>
        <p:spPr>
          <a:xfrm>
            <a:off x="1020995" y="2160185"/>
            <a:ext cx="76028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If you find the shortest path by breadth-first search, </a:t>
            </a:r>
            <a:r>
              <a:rPr lang="en-US" sz="2800" b="1" dirty="0">
                <a:solidFill>
                  <a:srgbClr val="C00000"/>
                </a:solidFill>
              </a:rPr>
              <a:t>O(VE</a:t>
            </a:r>
            <a:r>
              <a:rPr lang="en-US" sz="2800" b="1" baseline="30000" dirty="0">
                <a:solidFill>
                  <a:srgbClr val="C00000"/>
                </a:solidFill>
              </a:rPr>
              <a:t>2</a:t>
            </a:r>
            <a:r>
              <a:rPr lang="en-US" sz="2800" b="1" dirty="0">
                <a:solidFill>
                  <a:srgbClr val="C00000"/>
                </a:solidFill>
              </a:rPr>
              <a:t>)   </a:t>
            </a:r>
            <a:r>
              <a:rPr lang="en-US" sz="2800" dirty="0"/>
              <a:t>known as the </a:t>
            </a:r>
            <a:r>
              <a:rPr lang="en-US" sz="2800" b="1" i="1" dirty="0"/>
              <a:t>Edmonds-Karp</a:t>
            </a:r>
            <a:r>
              <a:rPr lang="en-US" sz="2800" dirty="0"/>
              <a:t>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There are a few more improved versions (CLRS pp 736 – 760)</a:t>
            </a:r>
          </a:p>
        </p:txBody>
      </p:sp>
    </p:spTree>
    <p:extLst>
      <p:ext uri="{BB962C8B-B14F-4D97-AF65-F5344CB8AC3E}">
        <p14:creationId xmlns:p14="http://schemas.microsoft.com/office/powerpoint/2010/main" val="537110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C19D2-31D7-4476-A7CB-50BA4B51B6E7}"/>
              </a:ext>
            </a:extLst>
          </p:cNvPr>
          <p:cNvSpPr txBox="1"/>
          <p:nvPr/>
        </p:nvSpPr>
        <p:spPr>
          <a:xfrm>
            <a:off x="743551" y="3640953"/>
            <a:ext cx="7656897" cy="1292662"/>
          </a:xfrm>
          <a:prstGeom prst="rect">
            <a:avLst/>
          </a:prstGeom>
          <a:solidFill>
            <a:schemeClr val="tx1"/>
          </a:solidFill>
        </p:spPr>
        <p:txBody>
          <a:bodyPr wrap="square" tIns="274320" bIns="274320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Maxflow/</a:t>
            </a:r>
            <a:r>
              <a:rPr lang="en-US" sz="4800" dirty="0" err="1">
                <a:solidFill>
                  <a:schemeClr val="bg1"/>
                </a:solidFill>
              </a:rPr>
              <a:t>Mincut</a:t>
            </a:r>
            <a:r>
              <a:rPr lang="en-US" sz="4800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BB7CE-B2AC-463F-8D26-99F55317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64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2C6A-2F7D-4BF1-AD22-2EEDA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02" y="220748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 1/2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6ABD94-E547-4B27-9DA2-B50D3037A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126885"/>
              </p:ext>
            </p:extLst>
          </p:nvPr>
        </p:nvGraphicFramePr>
        <p:xfrm>
          <a:off x="628650" y="872706"/>
          <a:ext cx="7886700" cy="5881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476">
                  <a:extLst>
                    <a:ext uri="{9D8B030D-6E8A-4147-A177-3AD203B41FA5}">
                      <a16:colId xmlns:a16="http://schemas.microsoft.com/office/drawing/2014/main" val="2051910009"/>
                    </a:ext>
                  </a:extLst>
                </a:gridCol>
                <a:gridCol w="3895224">
                  <a:extLst>
                    <a:ext uri="{9D8B030D-6E8A-4147-A177-3AD203B41FA5}">
                      <a16:colId xmlns:a16="http://schemas.microsoft.com/office/drawing/2014/main" val="2154127250"/>
                    </a:ext>
                  </a:extLst>
                </a:gridCol>
              </a:tblGrid>
              <a:tr h="4312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37954"/>
                  </a:ext>
                </a:extLst>
              </a:tr>
              <a:tr h="1816586">
                <a:tc>
                  <a:txBody>
                    <a:bodyPr/>
                    <a:lstStyle/>
                    <a:p>
                      <a:r>
                        <a:rPr lang="en-US" dirty="0"/>
                        <a:t>Original: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4660"/>
                  </a:ext>
                </a:extLst>
              </a:tr>
              <a:tr h="181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65708"/>
                  </a:ext>
                </a:extLst>
              </a:tr>
              <a:tr h="181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00757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6BA6562E-32F9-49C7-B296-8E5EA4495D53}"/>
              </a:ext>
            </a:extLst>
          </p:cNvPr>
          <p:cNvGrpSpPr/>
          <p:nvPr/>
        </p:nvGrpSpPr>
        <p:grpSpPr>
          <a:xfrm>
            <a:off x="1074821" y="1572196"/>
            <a:ext cx="3039980" cy="1374688"/>
            <a:chOff x="1074821" y="1572196"/>
            <a:chExt cx="3039980" cy="13746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E41D7A-BFAC-42C8-8F83-862628D34F20}"/>
                </a:ext>
              </a:extLst>
            </p:cNvPr>
            <p:cNvGrpSpPr/>
            <p:nvPr/>
          </p:nvGrpSpPr>
          <p:grpSpPr>
            <a:xfrm>
              <a:off x="1074821" y="1660358"/>
              <a:ext cx="3039980" cy="1207168"/>
              <a:chOff x="914400" y="1748590"/>
              <a:chExt cx="3039980" cy="120716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65460C-23A2-4D9D-B8A6-A8ECBB402C54}"/>
                  </a:ext>
                </a:extLst>
              </p:cNvPr>
              <p:cNvSpPr/>
              <p:nvPr/>
            </p:nvSpPr>
            <p:spPr>
              <a:xfrm>
                <a:off x="914400" y="2237874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C3831F5-AE0C-4722-9CEE-10D50EB520C2}"/>
                  </a:ext>
                </a:extLst>
              </p:cNvPr>
              <p:cNvSpPr/>
              <p:nvPr/>
            </p:nvSpPr>
            <p:spPr>
              <a:xfrm>
                <a:off x="1660358" y="1748590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A38214-70B9-4D9A-AE87-250DF2587965}"/>
                  </a:ext>
                </a:extLst>
              </p:cNvPr>
              <p:cNvSpPr/>
              <p:nvPr/>
            </p:nvSpPr>
            <p:spPr>
              <a:xfrm>
                <a:off x="2716130" y="2661400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6D1D0F6-CEEE-4B79-81E1-21E34B8BA728}"/>
                  </a:ext>
                </a:extLst>
              </p:cNvPr>
              <p:cNvSpPr/>
              <p:nvPr/>
            </p:nvSpPr>
            <p:spPr>
              <a:xfrm>
                <a:off x="2716130" y="1767053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6EDA34-B0C9-45ED-B061-795C0173E8D2}"/>
                  </a:ext>
                </a:extLst>
              </p:cNvPr>
              <p:cNvSpPr/>
              <p:nvPr/>
            </p:nvSpPr>
            <p:spPr>
              <a:xfrm>
                <a:off x="1660358" y="2675021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EB63DC-6ADC-41D8-8EE1-CC81D041D3F3}"/>
                  </a:ext>
                </a:extLst>
              </p:cNvPr>
              <p:cNvSpPr/>
              <p:nvPr/>
            </p:nvSpPr>
            <p:spPr>
              <a:xfrm>
                <a:off x="3697706" y="2169696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E219E99-A35D-4118-B6D9-769B1DEFBE78}"/>
                  </a:ext>
                </a:extLst>
              </p:cNvPr>
              <p:cNvCxnSpPr>
                <a:stCxn id="5" idx="7"/>
                <a:endCxn id="6" idx="3"/>
              </p:cNvCxnSpPr>
              <p:nvPr/>
            </p:nvCxnSpPr>
            <p:spPr>
              <a:xfrm flipV="1">
                <a:off x="1133485" y="1988214"/>
                <a:ext cx="564462" cy="290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FB6F374-D4C7-4272-882E-42B42FB8223D}"/>
                  </a:ext>
                </a:extLst>
              </p:cNvPr>
              <p:cNvCxnSpPr>
                <a:stCxn id="5" idx="5"/>
                <a:endCxn id="9" idx="2"/>
              </p:cNvCxnSpPr>
              <p:nvPr/>
            </p:nvCxnSpPr>
            <p:spPr>
              <a:xfrm>
                <a:off x="1133485" y="2477498"/>
                <a:ext cx="526873" cy="337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116E8C7-BAB0-426D-B70C-479E92B88A28}"/>
                  </a:ext>
                </a:extLst>
              </p:cNvPr>
              <p:cNvCxnSpPr>
                <a:cxnSpLocks/>
                <a:endCxn id="10" idx="3"/>
              </p:cNvCxnSpPr>
              <p:nvPr/>
            </p:nvCxnSpPr>
            <p:spPr>
              <a:xfrm flipV="1">
                <a:off x="2988355" y="2409320"/>
                <a:ext cx="746940" cy="399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2BC1B33-1B7A-44CD-9FDF-2D9325CEC047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2988355" y="1907421"/>
                <a:ext cx="709351" cy="4026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B7AE070-DE32-4D7C-A273-9C7B0C87EAC0}"/>
                  </a:ext>
                </a:extLst>
              </p:cNvPr>
              <p:cNvCxnSpPr>
                <a:cxnSpLocks/>
                <a:stCxn id="9" idx="6"/>
                <a:endCxn id="7" idx="2"/>
              </p:cNvCxnSpPr>
              <p:nvPr/>
            </p:nvCxnSpPr>
            <p:spPr>
              <a:xfrm flipV="1">
                <a:off x="1917032" y="2801769"/>
                <a:ext cx="799098" cy="13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582781E-212A-445E-8258-B5F2CD82C628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>
                <a:off x="1917032" y="1888959"/>
                <a:ext cx="799098" cy="18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D6AA7DB-4C2A-4FED-9B6B-70B56CF824DA}"/>
                  </a:ext>
                </a:extLst>
              </p:cNvPr>
              <p:cNvCxnSpPr>
                <a:cxnSpLocks/>
                <a:stCxn id="9" idx="7"/>
                <a:endCxn id="8" idx="3"/>
              </p:cNvCxnSpPr>
              <p:nvPr/>
            </p:nvCxnSpPr>
            <p:spPr>
              <a:xfrm flipV="1">
                <a:off x="1879443" y="2006677"/>
                <a:ext cx="874276" cy="7094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7938E6D-8AFA-4B9D-92F4-D862D5805FA0}"/>
                  </a:ext>
                </a:extLst>
              </p:cNvPr>
              <p:cNvCxnSpPr>
                <a:cxnSpLocks/>
                <a:stCxn id="46" idx="53"/>
                <a:endCxn id="7" idx="0"/>
              </p:cNvCxnSpPr>
              <p:nvPr/>
            </p:nvCxnSpPr>
            <p:spPr>
              <a:xfrm flipH="1">
                <a:off x="2844467" y="2043779"/>
                <a:ext cx="1973" cy="617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1DD48A-21ED-460C-BD0A-96FD51B6DBB5}"/>
                  </a:ext>
                </a:extLst>
              </p:cNvPr>
              <p:cNvCxnSpPr>
                <a:cxnSpLocks/>
                <a:stCxn id="6" idx="4"/>
                <a:endCxn id="9" idx="0"/>
              </p:cNvCxnSpPr>
              <p:nvPr/>
            </p:nvCxnSpPr>
            <p:spPr>
              <a:xfrm>
                <a:off x="1788695" y="2029327"/>
                <a:ext cx="0" cy="645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F54508-BF5B-4D08-8873-49044927F2B1}"/>
                </a:ext>
              </a:extLst>
            </p:cNvPr>
            <p:cNvSpPr txBox="1"/>
            <p:nvPr/>
          </p:nvSpPr>
          <p:spPr>
            <a:xfrm>
              <a:off x="1203159" y="1844842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65449C-5B22-41F7-ABAA-91E9511D0241}"/>
                </a:ext>
              </a:extLst>
            </p:cNvPr>
            <p:cNvSpPr txBox="1"/>
            <p:nvPr/>
          </p:nvSpPr>
          <p:spPr>
            <a:xfrm>
              <a:off x="2290522" y="1572196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BE3431-87C2-422B-A5C4-12C5307B3366}"/>
                </a:ext>
              </a:extLst>
            </p:cNvPr>
            <p:cNvSpPr txBox="1"/>
            <p:nvPr/>
          </p:nvSpPr>
          <p:spPr>
            <a:xfrm>
              <a:off x="1922804" y="2069069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30A5FA-30B9-41B0-BEB6-CEDDE9ACA076}"/>
                </a:ext>
              </a:extLst>
            </p:cNvPr>
            <p:cNvSpPr txBox="1"/>
            <p:nvPr/>
          </p:nvSpPr>
          <p:spPr>
            <a:xfrm>
              <a:off x="1289651" y="2509012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BBFD01-2578-4240-A5A6-3FC9945453E6}"/>
                </a:ext>
              </a:extLst>
            </p:cNvPr>
            <p:cNvSpPr txBox="1"/>
            <p:nvPr/>
          </p:nvSpPr>
          <p:spPr>
            <a:xfrm>
              <a:off x="2390295" y="2270378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E1305A-8C68-49CE-99E9-1AEF362AA015}"/>
                </a:ext>
              </a:extLst>
            </p:cNvPr>
            <p:cNvSpPr txBox="1"/>
            <p:nvPr/>
          </p:nvSpPr>
          <p:spPr>
            <a:xfrm>
              <a:off x="2334127" y="2700663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84E70B-1C42-4CAB-9980-84382EEC314B}"/>
                </a:ext>
              </a:extLst>
            </p:cNvPr>
            <p:cNvSpPr txBox="1"/>
            <p:nvPr/>
          </p:nvSpPr>
          <p:spPr>
            <a:xfrm>
              <a:off x="2976834" y="2184158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99CB07-DF03-4467-8EC7-3A00C2DB1EB3}"/>
                </a:ext>
              </a:extLst>
            </p:cNvPr>
            <p:cNvSpPr txBox="1"/>
            <p:nvPr/>
          </p:nvSpPr>
          <p:spPr>
            <a:xfrm>
              <a:off x="3463603" y="1844842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0C822F-DBA1-4F98-8607-C673260B4C17}"/>
                </a:ext>
              </a:extLst>
            </p:cNvPr>
            <p:cNvSpPr txBox="1"/>
            <p:nvPr/>
          </p:nvSpPr>
          <p:spPr>
            <a:xfrm>
              <a:off x="3453575" y="2555780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20</a:t>
              </a: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029746-9544-4F19-A6D6-7FF7E5D1DE1D}"/>
              </a:ext>
            </a:extLst>
          </p:cNvPr>
          <p:cNvSpPr/>
          <p:nvPr/>
        </p:nvSpPr>
        <p:spPr>
          <a:xfrm>
            <a:off x="1314419" y="1875317"/>
            <a:ext cx="2422423" cy="729935"/>
          </a:xfrm>
          <a:custGeom>
            <a:avLst/>
            <a:gdLst>
              <a:gd name="connsiteX0" fmla="*/ 0 w 2422423"/>
              <a:gd name="connsiteY0" fmla="*/ 312840 h 729935"/>
              <a:gd name="connsiteX1" fmla="*/ 40105 w 2422423"/>
              <a:gd name="connsiteY1" fmla="*/ 304819 h 729935"/>
              <a:gd name="connsiteX2" fmla="*/ 88231 w 2422423"/>
              <a:gd name="connsiteY2" fmla="*/ 288777 h 729935"/>
              <a:gd name="connsiteX3" fmla="*/ 112295 w 2422423"/>
              <a:gd name="connsiteY3" fmla="*/ 280756 h 729935"/>
              <a:gd name="connsiteX4" fmla="*/ 144379 w 2422423"/>
              <a:gd name="connsiteY4" fmla="*/ 272735 h 729935"/>
              <a:gd name="connsiteX5" fmla="*/ 208547 w 2422423"/>
              <a:gd name="connsiteY5" fmla="*/ 256693 h 729935"/>
              <a:gd name="connsiteX6" fmla="*/ 232610 w 2422423"/>
              <a:gd name="connsiteY6" fmla="*/ 240651 h 729935"/>
              <a:gd name="connsiteX7" fmla="*/ 248652 w 2422423"/>
              <a:gd name="connsiteY7" fmla="*/ 216588 h 729935"/>
              <a:gd name="connsiteX8" fmla="*/ 312821 w 2422423"/>
              <a:gd name="connsiteY8" fmla="*/ 168461 h 729935"/>
              <a:gd name="connsiteX9" fmla="*/ 360947 w 2422423"/>
              <a:gd name="connsiteY9" fmla="*/ 152419 h 729935"/>
              <a:gd name="connsiteX10" fmla="*/ 385010 w 2422423"/>
              <a:gd name="connsiteY10" fmla="*/ 144398 h 729935"/>
              <a:gd name="connsiteX11" fmla="*/ 409074 w 2422423"/>
              <a:gd name="connsiteY11" fmla="*/ 128356 h 729935"/>
              <a:gd name="connsiteX12" fmla="*/ 433137 w 2422423"/>
              <a:gd name="connsiteY12" fmla="*/ 120335 h 729935"/>
              <a:gd name="connsiteX13" fmla="*/ 497305 w 2422423"/>
              <a:gd name="connsiteY13" fmla="*/ 104293 h 729935"/>
              <a:gd name="connsiteX14" fmla="*/ 521368 w 2422423"/>
              <a:gd name="connsiteY14" fmla="*/ 88251 h 729935"/>
              <a:gd name="connsiteX15" fmla="*/ 545431 w 2422423"/>
              <a:gd name="connsiteY15" fmla="*/ 80230 h 729935"/>
              <a:gd name="connsiteX16" fmla="*/ 593558 w 2422423"/>
              <a:gd name="connsiteY16" fmla="*/ 56167 h 729935"/>
              <a:gd name="connsiteX17" fmla="*/ 585537 w 2422423"/>
              <a:gd name="connsiteY17" fmla="*/ 80230 h 729935"/>
              <a:gd name="connsiteX18" fmla="*/ 553452 w 2422423"/>
              <a:gd name="connsiteY18" fmla="*/ 120335 h 729935"/>
              <a:gd name="connsiteX19" fmla="*/ 553452 w 2422423"/>
              <a:gd name="connsiteY19" fmla="*/ 417114 h 729935"/>
              <a:gd name="connsiteX20" fmla="*/ 561474 w 2422423"/>
              <a:gd name="connsiteY20" fmla="*/ 441177 h 729935"/>
              <a:gd name="connsiteX21" fmla="*/ 569495 w 2422423"/>
              <a:gd name="connsiteY21" fmla="*/ 481283 h 729935"/>
              <a:gd name="connsiteX22" fmla="*/ 577516 w 2422423"/>
              <a:gd name="connsiteY22" fmla="*/ 553472 h 729935"/>
              <a:gd name="connsiteX23" fmla="*/ 585537 w 2422423"/>
              <a:gd name="connsiteY23" fmla="*/ 609619 h 729935"/>
              <a:gd name="connsiteX24" fmla="*/ 609600 w 2422423"/>
              <a:gd name="connsiteY24" fmla="*/ 681809 h 729935"/>
              <a:gd name="connsiteX25" fmla="*/ 617621 w 2422423"/>
              <a:gd name="connsiteY25" fmla="*/ 705872 h 729935"/>
              <a:gd name="connsiteX26" fmla="*/ 625642 w 2422423"/>
              <a:gd name="connsiteY26" fmla="*/ 729935 h 729935"/>
              <a:gd name="connsiteX27" fmla="*/ 737937 w 2422423"/>
              <a:gd name="connsiteY27" fmla="*/ 721914 h 729935"/>
              <a:gd name="connsiteX28" fmla="*/ 762000 w 2422423"/>
              <a:gd name="connsiteY28" fmla="*/ 713893 h 729935"/>
              <a:gd name="connsiteX29" fmla="*/ 786063 w 2422423"/>
              <a:gd name="connsiteY29" fmla="*/ 689830 h 729935"/>
              <a:gd name="connsiteX30" fmla="*/ 834189 w 2422423"/>
              <a:gd name="connsiteY30" fmla="*/ 657746 h 729935"/>
              <a:gd name="connsiteX31" fmla="*/ 858252 w 2422423"/>
              <a:gd name="connsiteY31" fmla="*/ 633683 h 729935"/>
              <a:gd name="connsiteX32" fmla="*/ 906379 w 2422423"/>
              <a:gd name="connsiteY32" fmla="*/ 601598 h 729935"/>
              <a:gd name="connsiteX33" fmla="*/ 946484 w 2422423"/>
              <a:gd name="connsiteY33" fmla="*/ 561493 h 729935"/>
              <a:gd name="connsiteX34" fmla="*/ 970547 w 2422423"/>
              <a:gd name="connsiteY34" fmla="*/ 553472 h 729935"/>
              <a:gd name="connsiteX35" fmla="*/ 1042737 w 2422423"/>
              <a:gd name="connsiteY35" fmla="*/ 505346 h 729935"/>
              <a:gd name="connsiteX36" fmla="*/ 1066800 w 2422423"/>
              <a:gd name="connsiteY36" fmla="*/ 489304 h 729935"/>
              <a:gd name="connsiteX37" fmla="*/ 1106905 w 2422423"/>
              <a:gd name="connsiteY37" fmla="*/ 457219 h 729935"/>
              <a:gd name="connsiteX38" fmla="*/ 1122947 w 2422423"/>
              <a:gd name="connsiteY38" fmla="*/ 433156 h 729935"/>
              <a:gd name="connsiteX39" fmla="*/ 1147010 w 2422423"/>
              <a:gd name="connsiteY39" fmla="*/ 417114 h 729935"/>
              <a:gd name="connsiteX40" fmla="*/ 1171074 w 2422423"/>
              <a:gd name="connsiteY40" fmla="*/ 393051 h 729935"/>
              <a:gd name="connsiteX41" fmla="*/ 1195137 w 2422423"/>
              <a:gd name="connsiteY41" fmla="*/ 377009 h 729935"/>
              <a:gd name="connsiteX42" fmla="*/ 1235242 w 2422423"/>
              <a:gd name="connsiteY42" fmla="*/ 328883 h 729935"/>
              <a:gd name="connsiteX43" fmla="*/ 1251284 w 2422423"/>
              <a:gd name="connsiteY43" fmla="*/ 312840 h 729935"/>
              <a:gd name="connsiteX44" fmla="*/ 1299410 w 2422423"/>
              <a:gd name="connsiteY44" fmla="*/ 280756 h 729935"/>
              <a:gd name="connsiteX45" fmla="*/ 1315452 w 2422423"/>
              <a:gd name="connsiteY45" fmla="*/ 256693 h 729935"/>
              <a:gd name="connsiteX46" fmla="*/ 1355558 w 2422423"/>
              <a:gd name="connsiteY46" fmla="*/ 224609 h 729935"/>
              <a:gd name="connsiteX47" fmla="*/ 1395663 w 2422423"/>
              <a:gd name="connsiteY47" fmla="*/ 192525 h 729935"/>
              <a:gd name="connsiteX48" fmla="*/ 1443789 w 2422423"/>
              <a:gd name="connsiteY48" fmla="*/ 152419 h 729935"/>
              <a:gd name="connsiteX49" fmla="*/ 1524000 w 2422423"/>
              <a:gd name="connsiteY49" fmla="*/ 128356 h 729935"/>
              <a:gd name="connsiteX50" fmla="*/ 1580147 w 2422423"/>
              <a:gd name="connsiteY50" fmla="*/ 120335 h 729935"/>
              <a:gd name="connsiteX51" fmla="*/ 1604210 w 2422423"/>
              <a:gd name="connsiteY51" fmla="*/ 112314 h 729935"/>
              <a:gd name="connsiteX52" fmla="*/ 1668379 w 2422423"/>
              <a:gd name="connsiteY52" fmla="*/ 96272 h 729935"/>
              <a:gd name="connsiteX53" fmla="*/ 1692442 w 2422423"/>
              <a:gd name="connsiteY53" fmla="*/ 80230 h 729935"/>
              <a:gd name="connsiteX54" fmla="*/ 1716505 w 2422423"/>
              <a:gd name="connsiteY54" fmla="*/ 72209 h 729935"/>
              <a:gd name="connsiteX55" fmla="*/ 1788695 w 2422423"/>
              <a:gd name="connsiteY55" fmla="*/ 32104 h 729935"/>
              <a:gd name="connsiteX56" fmla="*/ 1868905 w 2422423"/>
              <a:gd name="connsiteY56" fmla="*/ 8040 h 729935"/>
              <a:gd name="connsiteX57" fmla="*/ 1909010 w 2422423"/>
              <a:gd name="connsiteY57" fmla="*/ 40125 h 729935"/>
              <a:gd name="connsiteX58" fmla="*/ 1933074 w 2422423"/>
              <a:gd name="connsiteY58" fmla="*/ 48146 h 729935"/>
              <a:gd name="connsiteX59" fmla="*/ 1957137 w 2422423"/>
              <a:gd name="connsiteY59" fmla="*/ 64188 h 729935"/>
              <a:gd name="connsiteX60" fmla="*/ 1973179 w 2422423"/>
              <a:gd name="connsiteY60" fmla="*/ 88251 h 729935"/>
              <a:gd name="connsiteX61" fmla="*/ 2021305 w 2422423"/>
              <a:gd name="connsiteY61" fmla="*/ 120335 h 729935"/>
              <a:gd name="connsiteX62" fmla="*/ 2045368 w 2422423"/>
              <a:gd name="connsiteY62" fmla="*/ 136377 h 729935"/>
              <a:gd name="connsiteX63" fmla="*/ 2069431 w 2422423"/>
              <a:gd name="connsiteY63" fmla="*/ 160440 h 729935"/>
              <a:gd name="connsiteX64" fmla="*/ 2093495 w 2422423"/>
              <a:gd name="connsiteY64" fmla="*/ 168461 h 729935"/>
              <a:gd name="connsiteX65" fmla="*/ 2133600 w 2422423"/>
              <a:gd name="connsiteY65" fmla="*/ 200546 h 729935"/>
              <a:gd name="connsiteX66" fmla="*/ 2205789 w 2422423"/>
              <a:gd name="connsiteY66" fmla="*/ 248672 h 729935"/>
              <a:gd name="connsiteX67" fmla="*/ 2229852 w 2422423"/>
              <a:gd name="connsiteY67" fmla="*/ 264714 h 729935"/>
              <a:gd name="connsiteX68" fmla="*/ 2253916 w 2422423"/>
              <a:gd name="connsiteY68" fmla="*/ 272735 h 729935"/>
              <a:gd name="connsiteX69" fmla="*/ 2302042 w 2422423"/>
              <a:gd name="connsiteY69" fmla="*/ 304819 h 729935"/>
              <a:gd name="connsiteX70" fmla="*/ 2326105 w 2422423"/>
              <a:gd name="connsiteY70" fmla="*/ 320861 h 729935"/>
              <a:gd name="connsiteX71" fmla="*/ 2374231 w 2422423"/>
              <a:gd name="connsiteY71" fmla="*/ 336904 h 729935"/>
              <a:gd name="connsiteX72" fmla="*/ 2398295 w 2422423"/>
              <a:gd name="connsiteY72" fmla="*/ 344925 h 729935"/>
              <a:gd name="connsiteX73" fmla="*/ 2422358 w 2422423"/>
              <a:gd name="connsiteY73" fmla="*/ 360967 h 72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422423" h="729935">
                <a:moveTo>
                  <a:pt x="0" y="312840"/>
                </a:moveTo>
                <a:cubicBezTo>
                  <a:pt x="13368" y="310166"/>
                  <a:pt x="26952" y="308406"/>
                  <a:pt x="40105" y="304819"/>
                </a:cubicBezTo>
                <a:cubicBezTo>
                  <a:pt x="56419" y="300370"/>
                  <a:pt x="72189" y="294124"/>
                  <a:pt x="88231" y="288777"/>
                </a:cubicBezTo>
                <a:cubicBezTo>
                  <a:pt x="96252" y="286103"/>
                  <a:pt x="104092" y="282807"/>
                  <a:pt x="112295" y="280756"/>
                </a:cubicBezTo>
                <a:cubicBezTo>
                  <a:pt x="122990" y="278082"/>
                  <a:pt x="133618" y="275126"/>
                  <a:pt x="144379" y="272735"/>
                </a:cubicBezTo>
                <a:cubicBezTo>
                  <a:pt x="160853" y="269074"/>
                  <a:pt x="191347" y="265293"/>
                  <a:pt x="208547" y="256693"/>
                </a:cubicBezTo>
                <a:cubicBezTo>
                  <a:pt x="217169" y="252382"/>
                  <a:pt x="224589" y="245998"/>
                  <a:pt x="232610" y="240651"/>
                </a:cubicBezTo>
                <a:cubicBezTo>
                  <a:pt x="237957" y="232630"/>
                  <a:pt x="242630" y="224116"/>
                  <a:pt x="248652" y="216588"/>
                </a:cubicBezTo>
                <a:cubicBezTo>
                  <a:pt x="262471" y="199314"/>
                  <a:pt x="298830" y="173125"/>
                  <a:pt x="312821" y="168461"/>
                </a:cubicBezTo>
                <a:lnTo>
                  <a:pt x="360947" y="152419"/>
                </a:lnTo>
                <a:cubicBezTo>
                  <a:pt x="368968" y="149745"/>
                  <a:pt x="377975" y="149088"/>
                  <a:pt x="385010" y="144398"/>
                </a:cubicBezTo>
                <a:cubicBezTo>
                  <a:pt x="393031" y="139051"/>
                  <a:pt x="400451" y="132667"/>
                  <a:pt x="409074" y="128356"/>
                </a:cubicBezTo>
                <a:cubicBezTo>
                  <a:pt x="416636" y="124575"/>
                  <a:pt x="424980" y="122560"/>
                  <a:pt x="433137" y="120335"/>
                </a:cubicBezTo>
                <a:cubicBezTo>
                  <a:pt x="454408" y="114534"/>
                  <a:pt x="497305" y="104293"/>
                  <a:pt x="497305" y="104293"/>
                </a:cubicBezTo>
                <a:cubicBezTo>
                  <a:pt x="505326" y="98946"/>
                  <a:pt x="512746" y="92562"/>
                  <a:pt x="521368" y="88251"/>
                </a:cubicBezTo>
                <a:cubicBezTo>
                  <a:pt x="528930" y="84470"/>
                  <a:pt x="538181" y="84580"/>
                  <a:pt x="545431" y="80230"/>
                </a:cubicBezTo>
                <a:cubicBezTo>
                  <a:pt x="596511" y="49583"/>
                  <a:pt x="514427" y="75950"/>
                  <a:pt x="593558" y="56167"/>
                </a:cubicBezTo>
                <a:cubicBezTo>
                  <a:pt x="590884" y="64188"/>
                  <a:pt x="589318" y="72668"/>
                  <a:pt x="585537" y="80230"/>
                </a:cubicBezTo>
                <a:cubicBezTo>
                  <a:pt x="575418" y="100468"/>
                  <a:pt x="568374" y="105414"/>
                  <a:pt x="553452" y="120335"/>
                </a:cubicBezTo>
                <a:cubicBezTo>
                  <a:pt x="517226" y="229013"/>
                  <a:pt x="539220" y="153834"/>
                  <a:pt x="553452" y="417114"/>
                </a:cubicBezTo>
                <a:cubicBezTo>
                  <a:pt x="553908" y="425557"/>
                  <a:pt x="559423" y="432974"/>
                  <a:pt x="561474" y="441177"/>
                </a:cubicBezTo>
                <a:cubicBezTo>
                  <a:pt x="564781" y="454403"/>
                  <a:pt x="567567" y="467787"/>
                  <a:pt x="569495" y="481283"/>
                </a:cubicBezTo>
                <a:cubicBezTo>
                  <a:pt x="572919" y="505251"/>
                  <a:pt x="574513" y="529448"/>
                  <a:pt x="577516" y="553472"/>
                </a:cubicBezTo>
                <a:cubicBezTo>
                  <a:pt x="579861" y="572232"/>
                  <a:pt x="581286" y="591197"/>
                  <a:pt x="585537" y="609619"/>
                </a:cubicBezTo>
                <a:cubicBezTo>
                  <a:pt x="585538" y="609623"/>
                  <a:pt x="605589" y="669775"/>
                  <a:pt x="609600" y="681809"/>
                </a:cubicBezTo>
                <a:lnTo>
                  <a:pt x="617621" y="705872"/>
                </a:lnTo>
                <a:lnTo>
                  <a:pt x="625642" y="729935"/>
                </a:lnTo>
                <a:cubicBezTo>
                  <a:pt x="663074" y="727261"/>
                  <a:pt x="700667" y="726299"/>
                  <a:pt x="737937" y="721914"/>
                </a:cubicBezTo>
                <a:cubicBezTo>
                  <a:pt x="746334" y="720926"/>
                  <a:pt x="754965" y="718583"/>
                  <a:pt x="762000" y="713893"/>
                </a:cubicBezTo>
                <a:cubicBezTo>
                  <a:pt x="771438" y="707601"/>
                  <a:pt x="777109" y="696794"/>
                  <a:pt x="786063" y="689830"/>
                </a:cubicBezTo>
                <a:cubicBezTo>
                  <a:pt x="801282" y="677993"/>
                  <a:pt x="820556" y="671379"/>
                  <a:pt x="834189" y="657746"/>
                </a:cubicBezTo>
                <a:cubicBezTo>
                  <a:pt x="842210" y="649725"/>
                  <a:pt x="849298" y="640647"/>
                  <a:pt x="858252" y="633683"/>
                </a:cubicBezTo>
                <a:cubicBezTo>
                  <a:pt x="873471" y="621846"/>
                  <a:pt x="906379" y="601598"/>
                  <a:pt x="906379" y="601598"/>
                </a:cubicBezTo>
                <a:cubicBezTo>
                  <a:pt x="922421" y="577535"/>
                  <a:pt x="919747" y="574861"/>
                  <a:pt x="946484" y="561493"/>
                </a:cubicBezTo>
                <a:cubicBezTo>
                  <a:pt x="954046" y="557712"/>
                  <a:pt x="963156" y="557578"/>
                  <a:pt x="970547" y="553472"/>
                </a:cubicBezTo>
                <a:cubicBezTo>
                  <a:pt x="970554" y="553468"/>
                  <a:pt x="1030702" y="513369"/>
                  <a:pt x="1042737" y="505346"/>
                </a:cubicBezTo>
                <a:cubicBezTo>
                  <a:pt x="1050758" y="499999"/>
                  <a:pt x="1059984" y="496121"/>
                  <a:pt x="1066800" y="489304"/>
                </a:cubicBezTo>
                <a:cubicBezTo>
                  <a:pt x="1089658" y="466444"/>
                  <a:pt x="1076550" y="477456"/>
                  <a:pt x="1106905" y="457219"/>
                </a:cubicBezTo>
                <a:cubicBezTo>
                  <a:pt x="1112252" y="449198"/>
                  <a:pt x="1116130" y="439973"/>
                  <a:pt x="1122947" y="433156"/>
                </a:cubicBezTo>
                <a:cubicBezTo>
                  <a:pt x="1129764" y="426339"/>
                  <a:pt x="1139604" y="423285"/>
                  <a:pt x="1147010" y="417114"/>
                </a:cubicBezTo>
                <a:cubicBezTo>
                  <a:pt x="1155725" y="409852"/>
                  <a:pt x="1162359" y="400313"/>
                  <a:pt x="1171074" y="393051"/>
                </a:cubicBezTo>
                <a:cubicBezTo>
                  <a:pt x="1178480" y="386880"/>
                  <a:pt x="1187731" y="383180"/>
                  <a:pt x="1195137" y="377009"/>
                </a:cubicBezTo>
                <a:cubicBezTo>
                  <a:pt x="1229431" y="348431"/>
                  <a:pt x="1210006" y="360429"/>
                  <a:pt x="1235242" y="328883"/>
                </a:cubicBezTo>
                <a:cubicBezTo>
                  <a:pt x="1239966" y="322978"/>
                  <a:pt x="1245234" y="317378"/>
                  <a:pt x="1251284" y="312840"/>
                </a:cubicBezTo>
                <a:cubicBezTo>
                  <a:pt x="1266708" y="301272"/>
                  <a:pt x="1299410" y="280756"/>
                  <a:pt x="1299410" y="280756"/>
                </a:cubicBezTo>
                <a:cubicBezTo>
                  <a:pt x="1304757" y="272735"/>
                  <a:pt x="1309430" y="264221"/>
                  <a:pt x="1315452" y="256693"/>
                </a:cubicBezTo>
                <a:cubicBezTo>
                  <a:pt x="1328513" y="240367"/>
                  <a:pt x="1337693" y="236519"/>
                  <a:pt x="1355558" y="224609"/>
                </a:cubicBezTo>
                <a:cubicBezTo>
                  <a:pt x="1391437" y="170791"/>
                  <a:pt x="1349170" y="223521"/>
                  <a:pt x="1395663" y="192525"/>
                </a:cubicBezTo>
                <a:cubicBezTo>
                  <a:pt x="1433441" y="167339"/>
                  <a:pt x="1404425" y="169914"/>
                  <a:pt x="1443789" y="152419"/>
                </a:cubicBezTo>
                <a:cubicBezTo>
                  <a:pt x="1458277" y="145980"/>
                  <a:pt x="1504258" y="131945"/>
                  <a:pt x="1524000" y="128356"/>
                </a:cubicBezTo>
                <a:cubicBezTo>
                  <a:pt x="1542601" y="124974"/>
                  <a:pt x="1561431" y="123009"/>
                  <a:pt x="1580147" y="120335"/>
                </a:cubicBezTo>
                <a:cubicBezTo>
                  <a:pt x="1588168" y="117661"/>
                  <a:pt x="1596008" y="114365"/>
                  <a:pt x="1604210" y="112314"/>
                </a:cubicBezTo>
                <a:cubicBezTo>
                  <a:pt x="1622515" y="107738"/>
                  <a:pt x="1650044" y="105440"/>
                  <a:pt x="1668379" y="96272"/>
                </a:cubicBezTo>
                <a:cubicBezTo>
                  <a:pt x="1677001" y="91961"/>
                  <a:pt x="1683820" y="84541"/>
                  <a:pt x="1692442" y="80230"/>
                </a:cubicBezTo>
                <a:cubicBezTo>
                  <a:pt x="1700004" y="76449"/>
                  <a:pt x="1709114" y="76315"/>
                  <a:pt x="1716505" y="72209"/>
                </a:cubicBezTo>
                <a:cubicBezTo>
                  <a:pt x="1799245" y="26242"/>
                  <a:pt x="1734246" y="50253"/>
                  <a:pt x="1788695" y="32104"/>
                </a:cubicBezTo>
                <a:cubicBezTo>
                  <a:pt x="1845993" y="-6096"/>
                  <a:pt x="1818116" y="-4657"/>
                  <a:pt x="1868905" y="8040"/>
                </a:cubicBezTo>
                <a:cubicBezTo>
                  <a:pt x="1883826" y="22962"/>
                  <a:pt x="1888772" y="30006"/>
                  <a:pt x="1909010" y="40125"/>
                </a:cubicBezTo>
                <a:cubicBezTo>
                  <a:pt x="1916573" y="43906"/>
                  <a:pt x="1925053" y="45472"/>
                  <a:pt x="1933074" y="48146"/>
                </a:cubicBezTo>
                <a:cubicBezTo>
                  <a:pt x="1941095" y="53493"/>
                  <a:pt x="1950320" y="57371"/>
                  <a:pt x="1957137" y="64188"/>
                </a:cubicBezTo>
                <a:cubicBezTo>
                  <a:pt x="1963954" y="71005"/>
                  <a:pt x="1965924" y="81903"/>
                  <a:pt x="1973179" y="88251"/>
                </a:cubicBezTo>
                <a:cubicBezTo>
                  <a:pt x="1987689" y="100947"/>
                  <a:pt x="2005263" y="109640"/>
                  <a:pt x="2021305" y="120335"/>
                </a:cubicBezTo>
                <a:cubicBezTo>
                  <a:pt x="2029326" y="125682"/>
                  <a:pt x="2038551" y="129560"/>
                  <a:pt x="2045368" y="136377"/>
                </a:cubicBezTo>
                <a:cubicBezTo>
                  <a:pt x="2053389" y="144398"/>
                  <a:pt x="2059993" y="154148"/>
                  <a:pt x="2069431" y="160440"/>
                </a:cubicBezTo>
                <a:cubicBezTo>
                  <a:pt x="2076466" y="165130"/>
                  <a:pt x="2085474" y="165787"/>
                  <a:pt x="2093495" y="168461"/>
                </a:cubicBezTo>
                <a:cubicBezTo>
                  <a:pt x="2123136" y="212924"/>
                  <a:pt x="2092578" y="177756"/>
                  <a:pt x="2133600" y="200546"/>
                </a:cubicBezTo>
                <a:lnTo>
                  <a:pt x="2205789" y="248672"/>
                </a:lnTo>
                <a:cubicBezTo>
                  <a:pt x="2213810" y="254019"/>
                  <a:pt x="2220707" y="261666"/>
                  <a:pt x="2229852" y="264714"/>
                </a:cubicBezTo>
                <a:lnTo>
                  <a:pt x="2253916" y="272735"/>
                </a:lnTo>
                <a:lnTo>
                  <a:pt x="2302042" y="304819"/>
                </a:lnTo>
                <a:cubicBezTo>
                  <a:pt x="2310063" y="310166"/>
                  <a:pt x="2316960" y="317812"/>
                  <a:pt x="2326105" y="320861"/>
                </a:cubicBezTo>
                <a:lnTo>
                  <a:pt x="2374231" y="336904"/>
                </a:lnTo>
                <a:lnTo>
                  <a:pt x="2398295" y="344925"/>
                </a:lnTo>
                <a:cubicBezTo>
                  <a:pt x="2424894" y="353791"/>
                  <a:pt x="2422358" y="344491"/>
                  <a:pt x="2422358" y="360967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BA00CF5-7D89-4618-97ED-CA261CF3211B}"/>
              </a:ext>
            </a:extLst>
          </p:cNvPr>
          <p:cNvGrpSpPr/>
          <p:nvPr/>
        </p:nvGrpSpPr>
        <p:grpSpPr>
          <a:xfrm>
            <a:off x="5125453" y="1479217"/>
            <a:ext cx="3185114" cy="1497799"/>
            <a:chOff x="5125453" y="1479217"/>
            <a:chExt cx="3185114" cy="14977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A8A3A2-C282-472F-AAB0-0EF1F7EC770B}"/>
                </a:ext>
              </a:extLst>
            </p:cNvPr>
            <p:cNvGrpSpPr/>
            <p:nvPr/>
          </p:nvGrpSpPr>
          <p:grpSpPr>
            <a:xfrm>
              <a:off x="5125453" y="1479217"/>
              <a:ext cx="3039980" cy="1374688"/>
              <a:chOff x="1074821" y="1572196"/>
              <a:chExt cx="3039980" cy="1374688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6F78108-B881-4E0A-8402-2EDCF07F5A1C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61BE52C4-57FD-4DD4-A194-264462E06AD2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05FD248-36A3-408A-918A-FD5C3BEAC5B1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F853F2EE-EEFE-49A2-9FA3-638550BA60C5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A33542A-E160-4E16-B6C6-6FB0BFFCD3F5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410DB62-32B0-4482-8FD2-E1BE900706D2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1EA6195-BB74-425F-8813-26AD45D94408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7A3F698-6110-4ECF-BBB9-33B2B633F526}"/>
                    </a:ext>
                  </a:extLst>
                </p:cNvPr>
                <p:cNvCxnSpPr>
                  <a:stCxn id="59" idx="7"/>
                  <a:endCxn id="60" idx="3"/>
                </p:cNvCxnSpPr>
                <p:nvPr/>
              </p:nvCxnSpPr>
              <p:spPr>
                <a:xfrm flipV="1">
                  <a:off x="1133485" y="1988214"/>
                  <a:ext cx="564462" cy="29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2CFCE4FB-9790-4568-978A-DFC0C25F97B0}"/>
                    </a:ext>
                  </a:extLst>
                </p:cNvPr>
                <p:cNvCxnSpPr>
                  <a:stCxn id="59" idx="5"/>
                  <a:endCxn id="63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4FCF7961-EC99-40F2-BA7D-F5505EF828BD}"/>
                    </a:ext>
                  </a:extLst>
                </p:cNvPr>
                <p:cNvCxnSpPr>
                  <a:cxnSpLocks/>
                  <a:endCxn id="64" idx="3"/>
                </p:cNvCxnSpPr>
                <p:nvPr/>
              </p:nvCxnSpPr>
              <p:spPr>
                <a:xfrm flipV="1">
                  <a:off x="2988355" y="2409320"/>
                  <a:ext cx="746940" cy="3992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63278CC-EFB3-4F4B-8E12-4555092E485D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>
                  <a:off x="2988355" y="1907421"/>
                  <a:ext cx="709351" cy="4026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8775DE9-4967-44F6-9C2A-40B98C4A4579}"/>
                    </a:ext>
                  </a:extLst>
                </p:cNvPr>
                <p:cNvCxnSpPr>
                  <a:cxnSpLocks/>
                  <a:stCxn id="63" idx="6"/>
                  <a:endCxn id="61" idx="2"/>
                </p:cNvCxnSpPr>
                <p:nvPr/>
              </p:nvCxnSpPr>
              <p:spPr>
                <a:xfrm flipV="1">
                  <a:off x="1917032" y="2801769"/>
                  <a:ext cx="799098" cy="13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8131C36F-4108-481C-8C7F-B68A0301B10B}"/>
                    </a:ext>
                  </a:extLst>
                </p:cNvPr>
                <p:cNvCxnSpPr>
                  <a:cxnSpLocks/>
                  <a:stCxn id="60" idx="6"/>
                  <a:endCxn id="62" idx="2"/>
                </p:cNvCxnSpPr>
                <p:nvPr/>
              </p:nvCxnSpPr>
              <p:spPr>
                <a:xfrm>
                  <a:off x="1917032" y="1888959"/>
                  <a:ext cx="799098" cy="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E453969-86A9-4248-A4A6-C634386CEBF6}"/>
                    </a:ext>
                  </a:extLst>
                </p:cNvPr>
                <p:cNvCxnSpPr>
                  <a:cxnSpLocks/>
                  <a:stCxn id="63" idx="7"/>
                  <a:endCxn id="62" idx="3"/>
                </p:cNvCxnSpPr>
                <p:nvPr/>
              </p:nvCxnSpPr>
              <p:spPr>
                <a:xfrm flipV="1">
                  <a:off x="1879443" y="2006677"/>
                  <a:ext cx="874276" cy="709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C2CDBD4-AF9F-42C2-97CE-44C0DA79B83A}"/>
                    </a:ext>
                  </a:extLst>
                </p:cNvPr>
                <p:cNvCxnSpPr>
                  <a:cxnSpLocks/>
                  <a:stCxn id="62" idx="4"/>
                  <a:endCxn id="61" idx="0"/>
                </p:cNvCxnSpPr>
                <p:nvPr/>
              </p:nvCxnSpPr>
              <p:spPr>
                <a:xfrm>
                  <a:off x="2844467" y="2047790"/>
                  <a:ext cx="0" cy="613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0A0D61D-EEA1-4C00-BE52-F910A5FDE5C8}"/>
                    </a:ext>
                  </a:extLst>
                </p:cNvPr>
                <p:cNvCxnSpPr>
                  <a:cxnSpLocks/>
                  <a:stCxn id="60" idx="4"/>
                  <a:endCxn id="63" idx="0"/>
                </p:cNvCxnSpPr>
                <p:nvPr/>
              </p:nvCxnSpPr>
              <p:spPr>
                <a:xfrm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D1C0A3-013C-4090-926C-5C54B9B577BC}"/>
                  </a:ext>
                </a:extLst>
              </p:cNvPr>
              <p:cNvSpPr txBox="1"/>
              <p:nvPr/>
            </p:nvSpPr>
            <p:spPr>
              <a:xfrm>
                <a:off x="1203159" y="184484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6/23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9CA901-D233-4362-9041-4094C8140F4E}"/>
                  </a:ext>
                </a:extLst>
              </p:cNvPr>
              <p:cNvSpPr txBox="1"/>
              <p:nvPr/>
            </p:nvSpPr>
            <p:spPr>
              <a:xfrm>
                <a:off x="2290522" y="1572196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C49FC22-76C3-4D79-B27E-A1C381B0881D}"/>
                  </a:ext>
                </a:extLst>
              </p:cNvPr>
              <p:cNvSpPr txBox="1"/>
              <p:nvPr/>
            </p:nvSpPr>
            <p:spPr>
              <a:xfrm>
                <a:off x="1922804" y="2069069"/>
                <a:ext cx="419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6/6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C4CA9A9-F361-405B-BF8A-41655172C723}"/>
                  </a:ext>
                </a:extLst>
              </p:cNvPr>
              <p:cNvSpPr txBox="1"/>
              <p:nvPr/>
            </p:nvSpPr>
            <p:spPr>
              <a:xfrm>
                <a:off x="1289651" y="250901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19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8BC373-04CF-4D52-9833-C67ED34E9FD8}"/>
                  </a:ext>
                </a:extLst>
              </p:cNvPr>
              <p:cNvSpPr txBox="1"/>
              <p:nvPr/>
            </p:nvSpPr>
            <p:spPr>
              <a:xfrm>
                <a:off x="2390295" y="227037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6/18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9A9B66A-8462-4637-9A5D-5D1C67788A03}"/>
                  </a:ext>
                </a:extLst>
              </p:cNvPr>
              <p:cNvSpPr txBox="1"/>
              <p:nvPr/>
            </p:nvSpPr>
            <p:spPr>
              <a:xfrm>
                <a:off x="2334127" y="2700663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B6C0306-4B20-43E4-80D7-3E08C464FF6C}"/>
                  </a:ext>
                </a:extLst>
              </p:cNvPr>
              <p:cNvSpPr txBox="1"/>
              <p:nvPr/>
            </p:nvSpPr>
            <p:spPr>
              <a:xfrm>
                <a:off x="2976834" y="218415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65D6920-98E2-494A-AB98-4DD7CEE8F642}"/>
                  </a:ext>
                </a:extLst>
              </p:cNvPr>
              <p:cNvSpPr txBox="1"/>
              <p:nvPr/>
            </p:nvSpPr>
            <p:spPr>
              <a:xfrm>
                <a:off x="3463603" y="184484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6/22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05C2857-96A1-43D3-BAC0-352B9B7FB56A}"/>
                  </a:ext>
                </a:extLst>
              </p:cNvPr>
              <p:cNvSpPr txBox="1"/>
              <p:nvPr/>
            </p:nvSpPr>
            <p:spPr>
              <a:xfrm>
                <a:off x="3452563" y="253951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20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EE70791-E758-48B7-8C4B-A9745CEED96B}"/>
                </a:ext>
              </a:extLst>
            </p:cNvPr>
            <p:cNvSpPr txBox="1"/>
            <p:nvPr/>
          </p:nvSpPr>
          <p:spPr>
            <a:xfrm>
              <a:off x="7772663" y="2669239"/>
              <a:ext cx="537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>
                  <a:highlight>
                    <a:srgbClr val="FFFF00"/>
                  </a:highlight>
                </a:rPr>
                <a:t>f</a:t>
              </a:r>
              <a:r>
                <a:rPr lang="en-US" sz="1400" dirty="0">
                  <a:highlight>
                    <a:srgbClr val="FFFF00"/>
                  </a:highlight>
                </a:rPr>
                <a:t>: 6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6507118-263D-4F80-85E1-EB1EC1434528}"/>
              </a:ext>
            </a:extLst>
          </p:cNvPr>
          <p:cNvGrpSpPr/>
          <p:nvPr/>
        </p:nvGrpSpPr>
        <p:grpSpPr>
          <a:xfrm>
            <a:off x="1099151" y="3392237"/>
            <a:ext cx="3039980" cy="1374688"/>
            <a:chOff x="1074821" y="1572196"/>
            <a:chExt cx="3039980" cy="137468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472ADA1-AA83-4026-86B7-2E7B6A19ADB6}"/>
                </a:ext>
              </a:extLst>
            </p:cNvPr>
            <p:cNvGrpSpPr/>
            <p:nvPr/>
          </p:nvGrpSpPr>
          <p:grpSpPr>
            <a:xfrm>
              <a:off x="1074821" y="1660358"/>
              <a:ext cx="3039980" cy="1207168"/>
              <a:chOff x="914400" y="1748590"/>
              <a:chExt cx="3039980" cy="120716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AD5B9C62-D684-4C6A-AA10-6EEA2912A9E4}"/>
                  </a:ext>
                </a:extLst>
              </p:cNvPr>
              <p:cNvSpPr/>
              <p:nvPr/>
            </p:nvSpPr>
            <p:spPr>
              <a:xfrm>
                <a:off x="914400" y="2237874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A6C90E7-2ABD-4027-B8BE-03E8E3D084EA}"/>
                  </a:ext>
                </a:extLst>
              </p:cNvPr>
              <p:cNvSpPr/>
              <p:nvPr/>
            </p:nvSpPr>
            <p:spPr>
              <a:xfrm>
                <a:off x="1660358" y="1748590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CB30857-A6AA-462F-A3C6-65DEB1C2E05F}"/>
                  </a:ext>
                </a:extLst>
              </p:cNvPr>
              <p:cNvSpPr/>
              <p:nvPr/>
            </p:nvSpPr>
            <p:spPr>
              <a:xfrm>
                <a:off x="2716130" y="2661400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3B5752D-CEED-40A0-AD32-9E7F26570C47}"/>
                  </a:ext>
                </a:extLst>
              </p:cNvPr>
              <p:cNvSpPr/>
              <p:nvPr/>
            </p:nvSpPr>
            <p:spPr>
              <a:xfrm>
                <a:off x="2716130" y="1767053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6B4C293-9B66-40D8-A661-16A453645E7D}"/>
                  </a:ext>
                </a:extLst>
              </p:cNvPr>
              <p:cNvSpPr/>
              <p:nvPr/>
            </p:nvSpPr>
            <p:spPr>
              <a:xfrm>
                <a:off x="1660358" y="2675021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055329F-6612-411C-9CEE-39700453160C}"/>
                  </a:ext>
                </a:extLst>
              </p:cNvPr>
              <p:cNvSpPr/>
              <p:nvPr/>
            </p:nvSpPr>
            <p:spPr>
              <a:xfrm>
                <a:off x="3697706" y="2169696"/>
                <a:ext cx="256674" cy="28073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C77088D3-0634-469B-856A-15490F256F7D}"/>
                  </a:ext>
                </a:extLst>
              </p:cNvPr>
              <p:cNvCxnSpPr>
                <a:cxnSpLocks/>
                <a:stCxn id="86" idx="7"/>
                <a:endCxn id="87" idx="2"/>
              </p:cNvCxnSpPr>
              <p:nvPr/>
            </p:nvCxnSpPr>
            <p:spPr>
              <a:xfrm flipV="1">
                <a:off x="1133485" y="1888959"/>
                <a:ext cx="526873" cy="390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18F7FD27-E713-4AD9-9B59-DF20948176E8}"/>
                  </a:ext>
                </a:extLst>
              </p:cNvPr>
              <p:cNvCxnSpPr>
                <a:stCxn id="86" idx="5"/>
                <a:endCxn id="90" idx="2"/>
              </p:cNvCxnSpPr>
              <p:nvPr/>
            </p:nvCxnSpPr>
            <p:spPr>
              <a:xfrm>
                <a:off x="1133485" y="2477498"/>
                <a:ext cx="526873" cy="337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33C2D1E9-A076-4E28-863F-9B2F0FD9BE21}"/>
                  </a:ext>
                </a:extLst>
              </p:cNvPr>
              <p:cNvCxnSpPr>
                <a:cxnSpLocks/>
                <a:endCxn id="91" idx="3"/>
              </p:cNvCxnSpPr>
              <p:nvPr/>
            </p:nvCxnSpPr>
            <p:spPr>
              <a:xfrm flipV="1">
                <a:off x="2988355" y="2409320"/>
                <a:ext cx="746940" cy="399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0F13AB9-A15C-49EE-8585-CD52477F686D}"/>
                  </a:ext>
                </a:extLst>
              </p:cNvPr>
              <p:cNvCxnSpPr>
                <a:cxnSpLocks/>
                <a:stCxn id="89" idx="6"/>
                <a:endCxn id="91" idx="1"/>
              </p:cNvCxnSpPr>
              <p:nvPr/>
            </p:nvCxnSpPr>
            <p:spPr>
              <a:xfrm>
                <a:off x="2972804" y="1907422"/>
                <a:ext cx="762491" cy="303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0A57F9F-C169-4581-9145-03BDF7A15481}"/>
                  </a:ext>
                </a:extLst>
              </p:cNvPr>
              <p:cNvCxnSpPr>
                <a:cxnSpLocks/>
                <a:stCxn id="90" idx="6"/>
                <a:endCxn id="88" idx="2"/>
              </p:cNvCxnSpPr>
              <p:nvPr/>
            </p:nvCxnSpPr>
            <p:spPr>
              <a:xfrm flipV="1">
                <a:off x="1917032" y="2801769"/>
                <a:ext cx="799098" cy="13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0DCB794-DFEA-4702-8AA4-1404BBFD38C8}"/>
                  </a:ext>
                </a:extLst>
              </p:cNvPr>
              <p:cNvCxnSpPr>
                <a:cxnSpLocks/>
                <a:stCxn id="87" idx="6"/>
                <a:endCxn id="89" idx="2"/>
              </p:cNvCxnSpPr>
              <p:nvPr/>
            </p:nvCxnSpPr>
            <p:spPr>
              <a:xfrm>
                <a:off x="1917032" y="1888959"/>
                <a:ext cx="799098" cy="184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15A29AF-B2BB-4EA2-A901-F6B4969BA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8077" y="2022366"/>
                <a:ext cx="824203" cy="7109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EE92649-29D2-448C-AA44-06BBDB935E96}"/>
                  </a:ext>
                </a:extLst>
              </p:cNvPr>
              <p:cNvCxnSpPr>
                <a:cxnSpLocks/>
                <a:endCxn id="88" idx="0"/>
              </p:cNvCxnSpPr>
              <p:nvPr/>
            </p:nvCxnSpPr>
            <p:spPr>
              <a:xfrm flipH="1">
                <a:off x="2844467" y="2056184"/>
                <a:ext cx="15552" cy="605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F6C90357-CA0F-4A30-A08F-21E8032710B5}"/>
                  </a:ext>
                </a:extLst>
              </p:cNvPr>
              <p:cNvCxnSpPr>
                <a:cxnSpLocks/>
                <a:stCxn id="90" idx="0"/>
                <a:endCxn id="87" idx="4"/>
              </p:cNvCxnSpPr>
              <p:nvPr/>
            </p:nvCxnSpPr>
            <p:spPr>
              <a:xfrm flipV="1">
                <a:off x="1788695" y="2029327"/>
                <a:ext cx="0" cy="6456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277D0E-BF05-4F59-AAFF-744BCDD26869}"/>
                </a:ext>
              </a:extLst>
            </p:cNvPr>
            <p:cNvSpPr txBox="1"/>
            <p:nvPr/>
          </p:nvSpPr>
          <p:spPr>
            <a:xfrm>
              <a:off x="1203159" y="1844842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17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172044-BCF9-414B-A4A2-DBC752E20F4D}"/>
                </a:ext>
              </a:extLst>
            </p:cNvPr>
            <p:cNvSpPr txBox="1"/>
            <p:nvPr/>
          </p:nvSpPr>
          <p:spPr>
            <a:xfrm>
              <a:off x="2290522" y="1572196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5247F76-6C3A-40E0-8C47-AC24E88B5221}"/>
                </a:ext>
              </a:extLst>
            </p:cNvPr>
            <p:cNvSpPr txBox="1"/>
            <p:nvPr/>
          </p:nvSpPr>
          <p:spPr>
            <a:xfrm>
              <a:off x="1886689" y="2124789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5A634B-1981-4E8D-A00A-1AAC67C6C60E}"/>
                </a:ext>
              </a:extLst>
            </p:cNvPr>
            <p:cNvSpPr txBox="1"/>
            <p:nvPr/>
          </p:nvSpPr>
          <p:spPr>
            <a:xfrm>
              <a:off x="1289651" y="2509012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19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AF8B894-DB41-4CF0-9957-00375DC3C874}"/>
                </a:ext>
              </a:extLst>
            </p:cNvPr>
            <p:cNvSpPr txBox="1"/>
            <p:nvPr/>
          </p:nvSpPr>
          <p:spPr>
            <a:xfrm>
              <a:off x="2239880" y="2061047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851D5D2-7155-444B-9086-4EF0ACE8134B}"/>
                </a:ext>
              </a:extLst>
            </p:cNvPr>
            <p:cNvSpPr txBox="1"/>
            <p:nvPr/>
          </p:nvSpPr>
          <p:spPr>
            <a:xfrm>
              <a:off x="2334127" y="2700663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7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44795A-F200-4D7E-A30D-6C3C51611BCA}"/>
                </a:ext>
              </a:extLst>
            </p:cNvPr>
            <p:cNvSpPr txBox="1"/>
            <p:nvPr/>
          </p:nvSpPr>
          <p:spPr>
            <a:xfrm>
              <a:off x="2976834" y="2184158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06278F-58FF-4DAF-9C9B-1B40D5FF6E0A}"/>
                </a:ext>
              </a:extLst>
            </p:cNvPr>
            <p:cNvSpPr txBox="1"/>
            <p:nvPr/>
          </p:nvSpPr>
          <p:spPr>
            <a:xfrm>
              <a:off x="3413694" y="1764264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E2BC1E8-39D6-4C79-AFA8-38E943CD8FDA}"/>
                </a:ext>
              </a:extLst>
            </p:cNvPr>
            <p:cNvSpPr txBox="1"/>
            <p:nvPr/>
          </p:nvSpPr>
          <p:spPr>
            <a:xfrm>
              <a:off x="3453575" y="2555780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20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DC44BB8-D24C-42B3-84F9-4CB1FE0394B5}"/>
              </a:ext>
            </a:extLst>
          </p:cNvPr>
          <p:cNvCxnSpPr>
            <a:cxnSpLocks/>
            <a:stCxn id="87" idx="3"/>
            <a:endCxn id="86" idx="6"/>
          </p:cNvCxnSpPr>
          <p:nvPr/>
        </p:nvCxnSpPr>
        <p:spPr>
          <a:xfrm flipH="1">
            <a:off x="1355825" y="3720023"/>
            <a:ext cx="526873" cy="39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D4373C-5D01-4274-AD06-CF9142873243}"/>
              </a:ext>
            </a:extLst>
          </p:cNvPr>
          <p:cNvCxnSpPr>
            <a:cxnSpLocks/>
          </p:cNvCxnSpPr>
          <p:nvPr/>
        </p:nvCxnSpPr>
        <p:spPr>
          <a:xfrm flipH="1">
            <a:off x="2056143" y="3696136"/>
            <a:ext cx="865028" cy="74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D28325-C5D6-4FAA-8606-64DFEFD1156A}"/>
              </a:ext>
            </a:extLst>
          </p:cNvPr>
          <p:cNvCxnSpPr>
            <a:cxnSpLocks/>
          </p:cNvCxnSpPr>
          <p:nvPr/>
        </p:nvCxnSpPr>
        <p:spPr>
          <a:xfrm flipH="1" flipV="1">
            <a:off x="3119966" y="3715048"/>
            <a:ext cx="762491" cy="30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D1C0393-275D-4793-90E4-3C406011AEF8}"/>
              </a:ext>
            </a:extLst>
          </p:cNvPr>
          <p:cNvSpPr txBox="1"/>
          <p:nvPr/>
        </p:nvSpPr>
        <p:spPr>
          <a:xfrm>
            <a:off x="1557828" y="3863830"/>
            <a:ext cx="45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E41DB2-1199-4049-8F7F-3B39916136DE}"/>
              </a:ext>
            </a:extLst>
          </p:cNvPr>
          <p:cNvSpPr txBox="1"/>
          <p:nvPr/>
        </p:nvSpPr>
        <p:spPr>
          <a:xfrm>
            <a:off x="3361845" y="3807881"/>
            <a:ext cx="45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8C5D469-E22D-458F-9EFA-FE1B298A72D9}"/>
              </a:ext>
            </a:extLst>
          </p:cNvPr>
          <p:cNvSpPr txBox="1"/>
          <p:nvPr/>
        </p:nvSpPr>
        <p:spPr>
          <a:xfrm>
            <a:off x="2456448" y="4065325"/>
            <a:ext cx="45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12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2B151B1-DAB6-46E7-BCB5-1AB711203E06}"/>
              </a:ext>
            </a:extLst>
          </p:cNvPr>
          <p:cNvGrpSpPr/>
          <p:nvPr/>
        </p:nvGrpSpPr>
        <p:grpSpPr>
          <a:xfrm>
            <a:off x="5139992" y="3332787"/>
            <a:ext cx="3375358" cy="1497799"/>
            <a:chOff x="5125453" y="1479217"/>
            <a:chExt cx="3375358" cy="1497799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014DEEE-BA0F-4F83-ADC2-379D3CA09F91}"/>
                </a:ext>
              </a:extLst>
            </p:cNvPr>
            <p:cNvGrpSpPr/>
            <p:nvPr/>
          </p:nvGrpSpPr>
          <p:grpSpPr>
            <a:xfrm>
              <a:off x="5125453" y="1479217"/>
              <a:ext cx="3039980" cy="1374688"/>
              <a:chOff x="1074821" y="1572196"/>
              <a:chExt cx="3039980" cy="1374688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1404C426-08B0-431B-9EFF-604E340C79D2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FDB22090-8F41-4045-84E5-6C0A7A77E1BA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AC8B8630-C156-4166-B69D-F84D8E5E369F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BB0A67E0-9D27-45C4-8C71-783A9E882AA1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78ECB574-CFAD-49BE-8AE3-F3B93D010B30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08A50231-E94A-45B4-9306-CA30C94B80CD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CBE9D124-A463-4B7D-8194-7D9C3B3394FD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D2A0BDDD-1B4E-468E-BB44-275602E1D687}"/>
                    </a:ext>
                  </a:extLst>
                </p:cNvPr>
                <p:cNvCxnSpPr>
                  <a:stCxn id="143" idx="7"/>
                  <a:endCxn id="144" idx="3"/>
                </p:cNvCxnSpPr>
                <p:nvPr/>
              </p:nvCxnSpPr>
              <p:spPr>
                <a:xfrm flipV="1">
                  <a:off x="1133485" y="1988214"/>
                  <a:ext cx="564462" cy="29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09EB4725-530B-4372-83F6-26BBB61B5AB4}"/>
                    </a:ext>
                  </a:extLst>
                </p:cNvPr>
                <p:cNvCxnSpPr>
                  <a:stCxn id="143" idx="5"/>
                  <a:endCxn id="147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807FEEBF-6CB7-4302-A9E3-274051857729}"/>
                    </a:ext>
                  </a:extLst>
                </p:cNvPr>
                <p:cNvCxnSpPr>
                  <a:cxnSpLocks/>
                  <a:endCxn id="148" idx="3"/>
                </p:cNvCxnSpPr>
                <p:nvPr/>
              </p:nvCxnSpPr>
              <p:spPr>
                <a:xfrm flipV="1">
                  <a:off x="2988355" y="2409320"/>
                  <a:ext cx="746940" cy="3992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7D561DB0-A47B-4763-AFFF-EDA3DFF4C97E}"/>
                    </a:ext>
                  </a:extLst>
                </p:cNvPr>
                <p:cNvCxnSpPr>
                  <a:cxnSpLocks/>
                  <a:endCxn id="148" idx="2"/>
                </p:cNvCxnSpPr>
                <p:nvPr/>
              </p:nvCxnSpPr>
              <p:spPr>
                <a:xfrm>
                  <a:off x="2988355" y="1907421"/>
                  <a:ext cx="709351" cy="4026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1A0B0D7A-4501-4008-80CB-6DD279DE434C}"/>
                    </a:ext>
                  </a:extLst>
                </p:cNvPr>
                <p:cNvCxnSpPr>
                  <a:cxnSpLocks/>
                  <a:stCxn id="147" idx="6"/>
                  <a:endCxn id="145" idx="2"/>
                </p:cNvCxnSpPr>
                <p:nvPr/>
              </p:nvCxnSpPr>
              <p:spPr>
                <a:xfrm flipV="1">
                  <a:off x="1917032" y="2801769"/>
                  <a:ext cx="799098" cy="13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A18C6993-B6C3-403D-81FB-E64E290F753A}"/>
                    </a:ext>
                  </a:extLst>
                </p:cNvPr>
                <p:cNvCxnSpPr>
                  <a:cxnSpLocks/>
                  <a:stCxn id="144" idx="6"/>
                  <a:endCxn id="146" idx="2"/>
                </p:cNvCxnSpPr>
                <p:nvPr/>
              </p:nvCxnSpPr>
              <p:spPr>
                <a:xfrm>
                  <a:off x="1917032" y="1888959"/>
                  <a:ext cx="799098" cy="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F02C31E9-F928-488E-A14C-C1B7C77B41DB}"/>
                    </a:ext>
                  </a:extLst>
                </p:cNvPr>
                <p:cNvCxnSpPr>
                  <a:cxnSpLocks/>
                  <a:stCxn id="147" idx="7"/>
                  <a:endCxn id="146" idx="3"/>
                </p:cNvCxnSpPr>
                <p:nvPr/>
              </p:nvCxnSpPr>
              <p:spPr>
                <a:xfrm flipV="1">
                  <a:off x="1879443" y="2006677"/>
                  <a:ext cx="874276" cy="709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D444FB6E-77C8-460F-ACF5-19590DBC55DC}"/>
                    </a:ext>
                  </a:extLst>
                </p:cNvPr>
                <p:cNvCxnSpPr>
                  <a:cxnSpLocks/>
                  <a:stCxn id="146" idx="4"/>
                  <a:endCxn id="145" idx="0"/>
                </p:cNvCxnSpPr>
                <p:nvPr/>
              </p:nvCxnSpPr>
              <p:spPr>
                <a:xfrm>
                  <a:off x="2844467" y="2047790"/>
                  <a:ext cx="0" cy="613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09E1E933-E7D8-458A-9664-91C22394B3AF}"/>
                    </a:ext>
                  </a:extLst>
                </p:cNvPr>
                <p:cNvCxnSpPr>
                  <a:cxnSpLocks/>
                  <a:stCxn id="144" idx="4"/>
                  <a:endCxn id="147" idx="0"/>
                </p:cNvCxnSpPr>
                <p:nvPr/>
              </p:nvCxnSpPr>
              <p:spPr>
                <a:xfrm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F4D31F5-F3D9-4488-ADBF-8B3F3D342850}"/>
                  </a:ext>
                </a:extLst>
              </p:cNvPr>
              <p:cNvSpPr txBox="1"/>
              <p:nvPr/>
            </p:nvSpPr>
            <p:spPr>
              <a:xfrm>
                <a:off x="1203159" y="184484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6/23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5B19531-8E90-40A0-9925-6A8CAE0F20D2}"/>
                  </a:ext>
                </a:extLst>
              </p:cNvPr>
              <p:cNvSpPr txBox="1"/>
              <p:nvPr/>
            </p:nvSpPr>
            <p:spPr>
              <a:xfrm>
                <a:off x="2290522" y="1572196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17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6A26050-9C50-482C-83B7-F7EA714F9447}"/>
                  </a:ext>
                </a:extLst>
              </p:cNvPr>
              <p:cNvSpPr txBox="1"/>
              <p:nvPr/>
            </p:nvSpPr>
            <p:spPr>
              <a:xfrm>
                <a:off x="1922804" y="2069069"/>
                <a:ext cx="419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F2D0CC7-06A2-4708-9A7C-58DB064F5EB8}"/>
                  </a:ext>
                </a:extLst>
              </p:cNvPr>
              <p:cNvSpPr txBox="1"/>
              <p:nvPr/>
            </p:nvSpPr>
            <p:spPr>
              <a:xfrm>
                <a:off x="1211447" y="2509012"/>
                <a:ext cx="5358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7/19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70C5276-30EE-4FAB-85A2-64735B3FC8CC}"/>
                  </a:ext>
                </a:extLst>
              </p:cNvPr>
              <p:cNvSpPr txBox="1"/>
              <p:nvPr/>
            </p:nvSpPr>
            <p:spPr>
              <a:xfrm>
                <a:off x="2390295" y="227037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6/18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106511-C5B2-456A-BD54-50CC631E23E3}"/>
                  </a:ext>
                </a:extLst>
              </p:cNvPr>
              <p:cNvSpPr txBox="1"/>
              <p:nvPr/>
            </p:nvSpPr>
            <p:spPr>
              <a:xfrm>
                <a:off x="2334126" y="2700663"/>
                <a:ext cx="526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7/7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AF1143-2099-4AA5-9650-D239F531170F}"/>
                  </a:ext>
                </a:extLst>
              </p:cNvPr>
              <p:cNvSpPr txBox="1"/>
              <p:nvPr/>
            </p:nvSpPr>
            <p:spPr>
              <a:xfrm>
                <a:off x="2976834" y="218415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13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71259F3-46F6-4B07-9932-6BA629669B84}"/>
                  </a:ext>
                </a:extLst>
              </p:cNvPr>
              <p:cNvSpPr txBox="1"/>
              <p:nvPr/>
            </p:nvSpPr>
            <p:spPr>
              <a:xfrm>
                <a:off x="3463603" y="184484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6/22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471180C-B36A-4DFA-A07A-5AC6537A93B8}"/>
                  </a:ext>
                </a:extLst>
              </p:cNvPr>
              <p:cNvSpPr txBox="1"/>
              <p:nvPr/>
            </p:nvSpPr>
            <p:spPr>
              <a:xfrm>
                <a:off x="3453574" y="2555780"/>
                <a:ext cx="5742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7/20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8070721-D0E9-445F-A67A-2324D6E1632B}"/>
                </a:ext>
              </a:extLst>
            </p:cNvPr>
            <p:cNvSpPr txBox="1"/>
            <p:nvPr/>
          </p:nvSpPr>
          <p:spPr>
            <a:xfrm>
              <a:off x="7456333" y="2669239"/>
              <a:ext cx="1044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>
                  <a:highlight>
                    <a:srgbClr val="FFFF00"/>
                  </a:highlight>
                </a:rPr>
                <a:t>f</a:t>
              </a:r>
              <a:r>
                <a:rPr lang="en-US" sz="1400" dirty="0">
                  <a:highlight>
                    <a:srgbClr val="FFFF00"/>
                  </a:highlight>
                </a:rPr>
                <a:t>: 6+7=13</a:t>
              </a:r>
            </a:p>
          </p:txBody>
        </p:sp>
      </p:grp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477B7C0A-4A6E-4D42-8B16-522CD9EC2728}"/>
              </a:ext>
            </a:extLst>
          </p:cNvPr>
          <p:cNvSpPr/>
          <p:nvPr/>
        </p:nvSpPr>
        <p:spPr>
          <a:xfrm>
            <a:off x="1355558" y="4122821"/>
            <a:ext cx="2534653" cy="441158"/>
          </a:xfrm>
          <a:custGeom>
            <a:avLst/>
            <a:gdLst>
              <a:gd name="connsiteX0" fmla="*/ 0 w 2534653"/>
              <a:gd name="connsiteY0" fmla="*/ 40105 h 441158"/>
              <a:gd name="connsiteX1" fmla="*/ 40105 w 2534653"/>
              <a:gd name="connsiteY1" fmla="*/ 72190 h 441158"/>
              <a:gd name="connsiteX2" fmla="*/ 80210 w 2534653"/>
              <a:gd name="connsiteY2" fmla="*/ 112295 h 441158"/>
              <a:gd name="connsiteX3" fmla="*/ 88231 w 2534653"/>
              <a:gd name="connsiteY3" fmla="*/ 136358 h 441158"/>
              <a:gd name="connsiteX4" fmla="*/ 112295 w 2534653"/>
              <a:gd name="connsiteY4" fmla="*/ 144379 h 441158"/>
              <a:gd name="connsiteX5" fmla="*/ 184484 w 2534653"/>
              <a:gd name="connsiteY5" fmla="*/ 200526 h 441158"/>
              <a:gd name="connsiteX6" fmla="*/ 232610 w 2534653"/>
              <a:gd name="connsiteY6" fmla="*/ 216568 h 441158"/>
              <a:gd name="connsiteX7" fmla="*/ 248653 w 2534653"/>
              <a:gd name="connsiteY7" fmla="*/ 232611 h 441158"/>
              <a:gd name="connsiteX8" fmla="*/ 272716 w 2534653"/>
              <a:gd name="connsiteY8" fmla="*/ 240632 h 441158"/>
              <a:gd name="connsiteX9" fmla="*/ 296779 w 2534653"/>
              <a:gd name="connsiteY9" fmla="*/ 256674 h 441158"/>
              <a:gd name="connsiteX10" fmla="*/ 312821 w 2534653"/>
              <a:gd name="connsiteY10" fmla="*/ 280737 h 441158"/>
              <a:gd name="connsiteX11" fmla="*/ 360947 w 2534653"/>
              <a:gd name="connsiteY11" fmla="*/ 312821 h 441158"/>
              <a:gd name="connsiteX12" fmla="*/ 433137 w 2534653"/>
              <a:gd name="connsiteY12" fmla="*/ 352926 h 441158"/>
              <a:gd name="connsiteX13" fmla="*/ 457200 w 2534653"/>
              <a:gd name="connsiteY13" fmla="*/ 360947 h 441158"/>
              <a:gd name="connsiteX14" fmla="*/ 473242 w 2534653"/>
              <a:gd name="connsiteY14" fmla="*/ 376990 h 441158"/>
              <a:gd name="connsiteX15" fmla="*/ 497305 w 2534653"/>
              <a:gd name="connsiteY15" fmla="*/ 385011 h 441158"/>
              <a:gd name="connsiteX16" fmla="*/ 513347 w 2534653"/>
              <a:gd name="connsiteY16" fmla="*/ 409074 h 441158"/>
              <a:gd name="connsiteX17" fmla="*/ 537410 w 2534653"/>
              <a:gd name="connsiteY17" fmla="*/ 425116 h 441158"/>
              <a:gd name="connsiteX18" fmla="*/ 553453 w 2534653"/>
              <a:gd name="connsiteY18" fmla="*/ 441158 h 441158"/>
              <a:gd name="connsiteX19" fmla="*/ 745958 w 2534653"/>
              <a:gd name="connsiteY19" fmla="*/ 433137 h 441158"/>
              <a:gd name="connsiteX20" fmla="*/ 1147010 w 2534653"/>
              <a:gd name="connsiteY20" fmla="*/ 417095 h 441158"/>
              <a:gd name="connsiteX21" fmla="*/ 1187116 w 2534653"/>
              <a:gd name="connsiteY21" fmla="*/ 409074 h 441158"/>
              <a:gd name="connsiteX22" fmla="*/ 1844842 w 2534653"/>
              <a:gd name="connsiteY22" fmla="*/ 385011 h 441158"/>
              <a:gd name="connsiteX23" fmla="*/ 1909010 w 2534653"/>
              <a:gd name="connsiteY23" fmla="*/ 352926 h 441158"/>
              <a:gd name="connsiteX24" fmla="*/ 1933074 w 2534653"/>
              <a:gd name="connsiteY24" fmla="*/ 344905 h 441158"/>
              <a:gd name="connsiteX25" fmla="*/ 1981200 w 2534653"/>
              <a:gd name="connsiteY25" fmla="*/ 312821 h 441158"/>
              <a:gd name="connsiteX26" fmla="*/ 2005263 w 2534653"/>
              <a:gd name="connsiteY26" fmla="*/ 304800 h 441158"/>
              <a:gd name="connsiteX27" fmla="*/ 2053389 w 2534653"/>
              <a:gd name="connsiteY27" fmla="*/ 280737 h 441158"/>
              <a:gd name="connsiteX28" fmla="*/ 2101516 w 2534653"/>
              <a:gd name="connsiteY28" fmla="*/ 248653 h 441158"/>
              <a:gd name="connsiteX29" fmla="*/ 2149642 w 2534653"/>
              <a:gd name="connsiteY29" fmla="*/ 224590 h 441158"/>
              <a:gd name="connsiteX30" fmla="*/ 2197768 w 2534653"/>
              <a:gd name="connsiteY30" fmla="*/ 192505 h 441158"/>
              <a:gd name="connsiteX31" fmla="*/ 2245895 w 2534653"/>
              <a:gd name="connsiteY31" fmla="*/ 152400 h 441158"/>
              <a:gd name="connsiteX32" fmla="*/ 2294021 w 2534653"/>
              <a:gd name="connsiteY32" fmla="*/ 128337 h 441158"/>
              <a:gd name="connsiteX33" fmla="*/ 2318084 w 2534653"/>
              <a:gd name="connsiteY33" fmla="*/ 104274 h 441158"/>
              <a:gd name="connsiteX34" fmla="*/ 2366210 w 2534653"/>
              <a:gd name="connsiteY34" fmla="*/ 80211 h 441158"/>
              <a:gd name="connsiteX35" fmla="*/ 2414337 w 2534653"/>
              <a:gd name="connsiteY35" fmla="*/ 56147 h 441158"/>
              <a:gd name="connsiteX36" fmla="*/ 2438400 w 2534653"/>
              <a:gd name="connsiteY36" fmla="*/ 40105 h 441158"/>
              <a:gd name="connsiteX37" fmla="*/ 2494547 w 2534653"/>
              <a:gd name="connsiteY37" fmla="*/ 24063 h 441158"/>
              <a:gd name="connsiteX38" fmla="*/ 2534653 w 2534653"/>
              <a:gd name="connsiteY38" fmla="*/ 0 h 44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34653" h="441158">
                <a:moveTo>
                  <a:pt x="0" y="40105"/>
                </a:moveTo>
                <a:cubicBezTo>
                  <a:pt x="13368" y="50800"/>
                  <a:pt x="27999" y="60084"/>
                  <a:pt x="40105" y="72190"/>
                </a:cubicBezTo>
                <a:cubicBezTo>
                  <a:pt x="93575" y="125661"/>
                  <a:pt x="16045" y="69518"/>
                  <a:pt x="80210" y="112295"/>
                </a:cubicBezTo>
                <a:cubicBezTo>
                  <a:pt x="82884" y="120316"/>
                  <a:pt x="82252" y="130380"/>
                  <a:pt x="88231" y="136358"/>
                </a:cubicBezTo>
                <a:cubicBezTo>
                  <a:pt x="94210" y="142337"/>
                  <a:pt x="105260" y="139689"/>
                  <a:pt x="112295" y="144379"/>
                </a:cubicBezTo>
                <a:cubicBezTo>
                  <a:pt x="153821" y="172062"/>
                  <a:pt x="120410" y="179168"/>
                  <a:pt x="184484" y="200526"/>
                </a:cubicBezTo>
                <a:lnTo>
                  <a:pt x="232610" y="216568"/>
                </a:lnTo>
                <a:cubicBezTo>
                  <a:pt x="237958" y="221916"/>
                  <a:pt x="242168" y="228720"/>
                  <a:pt x="248653" y="232611"/>
                </a:cubicBezTo>
                <a:cubicBezTo>
                  <a:pt x="255903" y="236961"/>
                  <a:pt x="265154" y="236851"/>
                  <a:pt x="272716" y="240632"/>
                </a:cubicBezTo>
                <a:cubicBezTo>
                  <a:pt x="281338" y="244943"/>
                  <a:pt x="288758" y="251327"/>
                  <a:pt x="296779" y="256674"/>
                </a:cubicBezTo>
                <a:cubicBezTo>
                  <a:pt x="302126" y="264695"/>
                  <a:pt x="305566" y="274389"/>
                  <a:pt x="312821" y="280737"/>
                </a:cubicBezTo>
                <a:cubicBezTo>
                  <a:pt x="327331" y="293433"/>
                  <a:pt x="344905" y="302126"/>
                  <a:pt x="360947" y="312821"/>
                </a:cubicBezTo>
                <a:cubicBezTo>
                  <a:pt x="392309" y="333729"/>
                  <a:pt x="390574" y="334009"/>
                  <a:pt x="433137" y="352926"/>
                </a:cubicBezTo>
                <a:cubicBezTo>
                  <a:pt x="440863" y="356360"/>
                  <a:pt x="449179" y="358273"/>
                  <a:pt x="457200" y="360947"/>
                </a:cubicBezTo>
                <a:cubicBezTo>
                  <a:pt x="462547" y="366295"/>
                  <a:pt x="466757" y="373099"/>
                  <a:pt x="473242" y="376990"/>
                </a:cubicBezTo>
                <a:cubicBezTo>
                  <a:pt x="480492" y="381340"/>
                  <a:pt x="490703" y="379729"/>
                  <a:pt x="497305" y="385011"/>
                </a:cubicBezTo>
                <a:cubicBezTo>
                  <a:pt x="504833" y="391033"/>
                  <a:pt x="506530" y="402257"/>
                  <a:pt x="513347" y="409074"/>
                </a:cubicBezTo>
                <a:cubicBezTo>
                  <a:pt x="520164" y="415891"/>
                  <a:pt x="529882" y="419094"/>
                  <a:pt x="537410" y="425116"/>
                </a:cubicBezTo>
                <a:cubicBezTo>
                  <a:pt x="543315" y="429840"/>
                  <a:pt x="548105" y="435811"/>
                  <a:pt x="553453" y="441158"/>
                </a:cubicBezTo>
                <a:lnTo>
                  <a:pt x="745958" y="433137"/>
                </a:lnTo>
                <a:cubicBezTo>
                  <a:pt x="1119809" y="420675"/>
                  <a:pt x="920127" y="433301"/>
                  <a:pt x="1147010" y="417095"/>
                </a:cubicBezTo>
                <a:cubicBezTo>
                  <a:pt x="1160379" y="414421"/>
                  <a:pt x="1173690" y="411443"/>
                  <a:pt x="1187116" y="409074"/>
                </a:cubicBezTo>
                <a:cubicBezTo>
                  <a:pt x="1451021" y="362503"/>
                  <a:pt x="1348540" y="392101"/>
                  <a:pt x="1844842" y="385011"/>
                </a:cubicBezTo>
                <a:cubicBezTo>
                  <a:pt x="1872840" y="357011"/>
                  <a:pt x="1853710" y="371359"/>
                  <a:pt x="1909010" y="352926"/>
                </a:cubicBezTo>
                <a:lnTo>
                  <a:pt x="1933074" y="344905"/>
                </a:lnTo>
                <a:cubicBezTo>
                  <a:pt x="1949116" y="334210"/>
                  <a:pt x="1962909" y="318918"/>
                  <a:pt x="1981200" y="312821"/>
                </a:cubicBezTo>
                <a:cubicBezTo>
                  <a:pt x="1989221" y="310147"/>
                  <a:pt x="1997701" y="308581"/>
                  <a:pt x="2005263" y="304800"/>
                </a:cubicBezTo>
                <a:cubicBezTo>
                  <a:pt x="2067459" y="273702"/>
                  <a:pt x="1992906" y="300898"/>
                  <a:pt x="2053389" y="280737"/>
                </a:cubicBezTo>
                <a:cubicBezTo>
                  <a:pt x="2099007" y="235121"/>
                  <a:pt x="2055082" y="271870"/>
                  <a:pt x="2101516" y="248653"/>
                </a:cubicBezTo>
                <a:cubicBezTo>
                  <a:pt x="2163712" y="217555"/>
                  <a:pt x="2089159" y="244751"/>
                  <a:pt x="2149642" y="224590"/>
                </a:cubicBezTo>
                <a:cubicBezTo>
                  <a:pt x="2165684" y="213895"/>
                  <a:pt x="2184135" y="206138"/>
                  <a:pt x="2197768" y="192505"/>
                </a:cubicBezTo>
                <a:cubicBezTo>
                  <a:pt x="2215509" y="174764"/>
                  <a:pt x="2223559" y="163568"/>
                  <a:pt x="2245895" y="152400"/>
                </a:cubicBezTo>
                <a:cubicBezTo>
                  <a:pt x="2282069" y="134313"/>
                  <a:pt x="2259542" y="157070"/>
                  <a:pt x="2294021" y="128337"/>
                </a:cubicBezTo>
                <a:cubicBezTo>
                  <a:pt x="2302735" y="121075"/>
                  <a:pt x="2309370" y="111536"/>
                  <a:pt x="2318084" y="104274"/>
                </a:cubicBezTo>
                <a:cubicBezTo>
                  <a:pt x="2338816" y="86997"/>
                  <a:pt x="2342093" y="88250"/>
                  <a:pt x="2366210" y="80211"/>
                </a:cubicBezTo>
                <a:cubicBezTo>
                  <a:pt x="2435171" y="34236"/>
                  <a:pt x="2347922" y="89354"/>
                  <a:pt x="2414337" y="56147"/>
                </a:cubicBezTo>
                <a:cubicBezTo>
                  <a:pt x="2422959" y="51836"/>
                  <a:pt x="2429778" y="44416"/>
                  <a:pt x="2438400" y="40105"/>
                </a:cubicBezTo>
                <a:cubicBezTo>
                  <a:pt x="2449907" y="34351"/>
                  <a:pt x="2484267" y="26633"/>
                  <a:pt x="2494547" y="24063"/>
                </a:cubicBezTo>
                <a:cubicBezTo>
                  <a:pt x="2523585" y="4705"/>
                  <a:pt x="2509988" y="12332"/>
                  <a:pt x="2534653" y="0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96A3D8-B1A2-45A5-892B-8E8DA77607DD}"/>
              </a:ext>
            </a:extLst>
          </p:cNvPr>
          <p:cNvGrpSpPr/>
          <p:nvPr/>
        </p:nvGrpSpPr>
        <p:grpSpPr>
          <a:xfrm>
            <a:off x="1099151" y="5208981"/>
            <a:ext cx="3039980" cy="1374688"/>
            <a:chOff x="1099151" y="5208981"/>
            <a:chExt cx="3039980" cy="1374688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3DD2CFB-D794-43FA-83B5-5F13B4258973}"/>
                </a:ext>
              </a:extLst>
            </p:cNvPr>
            <p:cNvGrpSpPr/>
            <p:nvPr/>
          </p:nvGrpSpPr>
          <p:grpSpPr>
            <a:xfrm>
              <a:off x="1099151" y="5208981"/>
              <a:ext cx="3039980" cy="1374688"/>
              <a:chOff x="1074821" y="1572196"/>
              <a:chExt cx="3039980" cy="1374688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8037F8E-16E8-4F97-A954-7D73825F0570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543091E8-59A5-43C5-A2DC-AD29FB124AA3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ECD6CB65-A2ED-4EE4-A454-4492FDA42FD7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DB907A4-509C-47FD-B0C2-643C22E9BE65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84ADFC5F-33BD-4036-B669-748646865F6F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F96BC191-05A6-4C95-A3ED-8F8EB0B13E1C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7B67984F-C395-46F7-AB77-FFDEA0344D21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AFB8BDDF-E62C-4E50-AC48-5E69668F01A0}"/>
                    </a:ext>
                  </a:extLst>
                </p:cNvPr>
                <p:cNvCxnSpPr>
                  <a:cxnSpLocks/>
                  <a:stCxn id="183" idx="7"/>
                  <a:endCxn id="184" idx="2"/>
                </p:cNvCxnSpPr>
                <p:nvPr/>
              </p:nvCxnSpPr>
              <p:spPr>
                <a:xfrm flipV="1">
                  <a:off x="1133485" y="1888959"/>
                  <a:ext cx="526873" cy="390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66F7643D-1254-4805-8F96-E98E2425AF14}"/>
                    </a:ext>
                  </a:extLst>
                </p:cNvPr>
                <p:cNvCxnSpPr>
                  <a:stCxn id="183" idx="5"/>
                  <a:endCxn id="187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8EA80C0F-64B8-4A05-B2CB-D7BEB7DE2753}"/>
                    </a:ext>
                  </a:extLst>
                </p:cNvPr>
                <p:cNvCxnSpPr>
                  <a:cxnSpLocks/>
                  <a:stCxn id="185" idx="7"/>
                  <a:endCxn id="188" idx="3"/>
                </p:cNvCxnSpPr>
                <p:nvPr/>
              </p:nvCxnSpPr>
              <p:spPr>
                <a:xfrm flipV="1">
                  <a:off x="2935215" y="2409320"/>
                  <a:ext cx="800080" cy="293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Arrow Connector 191">
                  <a:extLst>
                    <a:ext uri="{FF2B5EF4-FFF2-40B4-BE49-F238E27FC236}">
                      <a16:creationId xmlns:a16="http://schemas.microsoft.com/office/drawing/2014/main" id="{A93A6C16-38C8-494D-AC09-F109AD200A9E}"/>
                    </a:ext>
                  </a:extLst>
                </p:cNvPr>
                <p:cNvCxnSpPr>
                  <a:cxnSpLocks/>
                  <a:stCxn id="186" idx="6"/>
                  <a:endCxn id="188" idx="1"/>
                </p:cNvCxnSpPr>
                <p:nvPr/>
              </p:nvCxnSpPr>
              <p:spPr>
                <a:xfrm>
                  <a:off x="2972804" y="1907422"/>
                  <a:ext cx="762491" cy="3033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99E5534F-AF1C-422C-9502-A83FF65CBA1B}"/>
                    </a:ext>
                  </a:extLst>
                </p:cNvPr>
                <p:cNvCxnSpPr>
                  <a:cxnSpLocks/>
                  <a:endCxn id="187" idx="6"/>
                </p:cNvCxnSpPr>
                <p:nvPr/>
              </p:nvCxnSpPr>
              <p:spPr>
                <a:xfrm flipH="1">
                  <a:off x="1917032" y="2808580"/>
                  <a:ext cx="783548" cy="68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288B5B30-BC50-44A3-9627-5760FDBCB022}"/>
                    </a:ext>
                  </a:extLst>
                </p:cNvPr>
                <p:cNvCxnSpPr>
                  <a:cxnSpLocks/>
                  <a:stCxn id="184" idx="6"/>
                  <a:endCxn id="186" idx="2"/>
                </p:cNvCxnSpPr>
                <p:nvPr/>
              </p:nvCxnSpPr>
              <p:spPr>
                <a:xfrm>
                  <a:off x="1917032" y="1888959"/>
                  <a:ext cx="799098" cy="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C618DA00-3395-4280-8BE7-0BFA6ED96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8077" y="2022366"/>
                  <a:ext cx="824203" cy="7109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871F92BB-8A3E-420B-8FA9-3AFE1392BEEE}"/>
                    </a:ext>
                  </a:extLst>
                </p:cNvPr>
                <p:cNvCxnSpPr>
                  <a:cxnSpLocks/>
                  <a:endCxn id="185" idx="0"/>
                </p:cNvCxnSpPr>
                <p:nvPr/>
              </p:nvCxnSpPr>
              <p:spPr>
                <a:xfrm flipH="1">
                  <a:off x="2844467" y="2056184"/>
                  <a:ext cx="15552" cy="605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9301E618-DDFB-45E6-A212-8566B1E51833}"/>
                    </a:ext>
                  </a:extLst>
                </p:cNvPr>
                <p:cNvCxnSpPr>
                  <a:cxnSpLocks/>
                  <a:stCxn id="187" idx="0"/>
                  <a:endCxn id="184" idx="4"/>
                </p:cNvCxnSpPr>
                <p:nvPr/>
              </p:nvCxnSpPr>
              <p:spPr>
                <a:xfrm flipV="1"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6F24641-5C9E-4E6D-97EB-7EB0C5918D3B}"/>
                  </a:ext>
                </a:extLst>
              </p:cNvPr>
              <p:cNvSpPr txBox="1"/>
              <p:nvPr/>
            </p:nvSpPr>
            <p:spPr>
              <a:xfrm>
                <a:off x="1203159" y="184484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17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E8CDA3C-8E3D-4765-84B4-8D19E6DA4D4D}"/>
                  </a:ext>
                </a:extLst>
              </p:cNvPr>
              <p:cNvSpPr txBox="1"/>
              <p:nvPr/>
            </p:nvSpPr>
            <p:spPr>
              <a:xfrm>
                <a:off x="2290522" y="1572196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17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3F642A2-0DE6-4B3A-9625-0863516BF66A}"/>
                  </a:ext>
                </a:extLst>
              </p:cNvPr>
              <p:cNvSpPr txBox="1"/>
              <p:nvPr/>
            </p:nvSpPr>
            <p:spPr>
              <a:xfrm>
                <a:off x="1886689" y="2124789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1D98E06-FCA9-472A-9AFD-5E1686C8D877}"/>
                  </a:ext>
                </a:extLst>
              </p:cNvPr>
              <p:cNvSpPr txBox="1"/>
              <p:nvPr/>
            </p:nvSpPr>
            <p:spPr>
              <a:xfrm>
                <a:off x="1289651" y="250901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12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214F442-0557-47B4-94E3-F79CA8DE9061}"/>
                  </a:ext>
                </a:extLst>
              </p:cNvPr>
              <p:cNvSpPr txBox="1"/>
              <p:nvPr/>
            </p:nvSpPr>
            <p:spPr>
              <a:xfrm>
                <a:off x="2334126" y="2061047"/>
                <a:ext cx="36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BC7F201-E6B3-47FB-A906-CD4A4BD700EA}"/>
                  </a:ext>
                </a:extLst>
              </p:cNvPr>
              <p:cNvSpPr txBox="1"/>
              <p:nvPr/>
            </p:nvSpPr>
            <p:spPr>
              <a:xfrm>
                <a:off x="2334127" y="2700663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5C3195A-60DD-4BDA-91E6-22983F450EED}"/>
                  </a:ext>
                </a:extLst>
              </p:cNvPr>
              <p:cNvSpPr txBox="1"/>
              <p:nvPr/>
            </p:nvSpPr>
            <p:spPr>
              <a:xfrm>
                <a:off x="2976834" y="218415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13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061B721-782F-4035-AAA2-40E04AA87F17}"/>
                  </a:ext>
                </a:extLst>
              </p:cNvPr>
              <p:cNvSpPr txBox="1"/>
              <p:nvPr/>
            </p:nvSpPr>
            <p:spPr>
              <a:xfrm>
                <a:off x="3413694" y="1764264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16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6C12684-62C6-45B7-BCA8-3590A4332A69}"/>
                  </a:ext>
                </a:extLst>
              </p:cNvPr>
              <p:cNvSpPr txBox="1"/>
              <p:nvPr/>
            </p:nvSpPr>
            <p:spPr>
              <a:xfrm>
                <a:off x="3453575" y="2509011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</a:t>
                </a:r>
              </a:p>
            </p:txBody>
          </p:sp>
        </p:grp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DA316C1-48F2-43C7-BE7F-7DFF0A12B3E6}"/>
                </a:ext>
              </a:extLst>
            </p:cNvPr>
            <p:cNvCxnSpPr>
              <a:cxnSpLocks/>
              <a:stCxn id="187" idx="1"/>
              <a:endCxn id="183" idx="6"/>
            </p:cNvCxnSpPr>
            <p:nvPr/>
          </p:nvCxnSpPr>
          <p:spPr>
            <a:xfrm flipH="1" flipV="1">
              <a:off x="1355825" y="5926796"/>
              <a:ext cx="526873" cy="33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A7305CB-122B-4572-B9A0-15866A04D1F2}"/>
                </a:ext>
              </a:extLst>
            </p:cNvPr>
            <p:cNvSpPr txBox="1"/>
            <p:nvPr/>
          </p:nvSpPr>
          <p:spPr>
            <a:xfrm>
              <a:off x="1531534" y="5827139"/>
              <a:ext cx="3634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7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7BB06B51-0EC6-4C69-8677-DC5DC3AE49A8}"/>
                </a:ext>
              </a:extLst>
            </p:cNvPr>
            <p:cNvCxnSpPr>
              <a:cxnSpLocks/>
              <a:stCxn id="188" idx="4"/>
              <a:endCxn id="185" idx="6"/>
            </p:cNvCxnSpPr>
            <p:nvPr/>
          </p:nvCxnSpPr>
          <p:spPr>
            <a:xfrm flipH="1">
              <a:off x="3157555" y="5998986"/>
              <a:ext cx="853239" cy="35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4CCD1A1-624C-41A2-97C2-3FAA2FF67DBF}"/>
                </a:ext>
              </a:extLst>
            </p:cNvPr>
            <p:cNvSpPr txBox="1"/>
            <p:nvPr/>
          </p:nvSpPr>
          <p:spPr>
            <a:xfrm>
              <a:off x="3355328" y="5888764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13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3CDF8B1-021F-4A40-B737-389655D9D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073" y="5508839"/>
              <a:ext cx="526873" cy="3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8620691-A57F-4037-97FD-CF687E305DFA}"/>
                </a:ext>
              </a:extLst>
            </p:cNvPr>
            <p:cNvSpPr txBox="1"/>
            <p:nvPr/>
          </p:nvSpPr>
          <p:spPr>
            <a:xfrm>
              <a:off x="1534076" y="5652646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8F9DF393-516B-4924-AE88-8D8F1C9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932" y="5524182"/>
              <a:ext cx="865028" cy="74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7A814CC-0C91-4180-AE76-992A915903FC}"/>
                </a:ext>
              </a:extLst>
            </p:cNvPr>
            <p:cNvSpPr txBox="1"/>
            <p:nvPr/>
          </p:nvSpPr>
          <p:spPr>
            <a:xfrm>
              <a:off x="2472237" y="5893371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12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C89C7102-7FC3-405D-A447-26833244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19966" y="5526010"/>
              <a:ext cx="762491" cy="30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D65E2CA-D3B3-44B7-BF30-3FBD4C6A570C}"/>
                </a:ext>
              </a:extLst>
            </p:cNvPr>
            <p:cNvSpPr txBox="1"/>
            <p:nvPr/>
          </p:nvSpPr>
          <p:spPr>
            <a:xfrm>
              <a:off x="3361845" y="5618843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6</a:t>
              </a:r>
            </a:p>
          </p:txBody>
        </p:sp>
      </p:grp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1A36C6E9-DC2B-406F-85F9-CAA00F01C58E}"/>
              </a:ext>
            </a:extLst>
          </p:cNvPr>
          <p:cNvSpPr/>
          <p:nvPr/>
        </p:nvSpPr>
        <p:spPr>
          <a:xfrm>
            <a:off x="1323474" y="5406189"/>
            <a:ext cx="2671010" cy="409074"/>
          </a:xfrm>
          <a:custGeom>
            <a:avLst/>
            <a:gdLst>
              <a:gd name="connsiteX0" fmla="*/ 0 w 2671010"/>
              <a:gd name="connsiteY0" fmla="*/ 409074 h 409074"/>
              <a:gd name="connsiteX1" fmla="*/ 40105 w 2671010"/>
              <a:gd name="connsiteY1" fmla="*/ 385011 h 409074"/>
              <a:gd name="connsiteX2" fmla="*/ 56147 w 2671010"/>
              <a:gd name="connsiteY2" fmla="*/ 360948 h 409074"/>
              <a:gd name="connsiteX3" fmla="*/ 104273 w 2671010"/>
              <a:gd name="connsiteY3" fmla="*/ 328864 h 409074"/>
              <a:gd name="connsiteX4" fmla="*/ 144379 w 2671010"/>
              <a:gd name="connsiteY4" fmla="*/ 296779 h 409074"/>
              <a:gd name="connsiteX5" fmla="*/ 160421 w 2671010"/>
              <a:gd name="connsiteY5" fmla="*/ 272716 h 409074"/>
              <a:gd name="connsiteX6" fmla="*/ 184484 w 2671010"/>
              <a:gd name="connsiteY6" fmla="*/ 256674 h 409074"/>
              <a:gd name="connsiteX7" fmla="*/ 200526 w 2671010"/>
              <a:gd name="connsiteY7" fmla="*/ 232611 h 409074"/>
              <a:gd name="connsiteX8" fmla="*/ 248652 w 2671010"/>
              <a:gd name="connsiteY8" fmla="*/ 208548 h 409074"/>
              <a:gd name="connsiteX9" fmla="*/ 280737 w 2671010"/>
              <a:gd name="connsiteY9" fmla="*/ 168443 h 409074"/>
              <a:gd name="connsiteX10" fmla="*/ 312821 w 2671010"/>
              <a:gd name="connsiteY10" fmla="*/ 128337 h 409074"/>
              <a:gd name="connsiteX11" fmla="*/ 352926 w 2671010"/>
              <a:gd name="connsiteY11" fmla="*/ 96253 h 409074"/>
              <a:gd name="connsiteX12" fmla="*/ 376989 w 2671010"/>
              <a:gd name="connsiteY12" fmla="*/ 72190 h 409074"/>
              <a:gd name="connsiteX13" fmla="*/ 449179 w 2671010"/>
              <a:gd name="connsiteY13" fmla="*/ 48127 h 409074"/>
              <a:gd name="connsiteX14" fmla="*/ 473242 w 2671010"/>
              <a:gd name="connsiteY14" fmla="*/ 40106 h 409074"/>
              <a:gd name="connsiteX15" fmla="*/ 497305 w 2671010"/>
              <a:gd name="connsiteY15" fmla="*/ 32085 h 409074"/>
              <a:gd name="connsiteX16" fmla="*/ 537410 w 2671010"/>
              <a:gd name="connsiteY16" fmla="*/ 24064 h 409074"/>
              <a:gd name="connsiteX17" fmla="*/ 569494 w 2671010"/>
              <a:gd name="connsiteY17" fmla="*/ 16043 h 409074"/>
              <a:gd name="connsiteX18" fmla="*/ 641684 w 2671010"/>
              <a:gd name="connsiteY18" fmla="*/ 8022 h 409074"/>
              <a:gd name="connsiteX19" fmla="*/ 874294 w 2671010"/>
              <a:gd name="connsiteY19" fmla="*/ 16043 h 409074"/>
              <a:gd name="connsiteX20" fmla="*/ 898358 w 2671010"/>
              <a:gd name="connsiteY20" fmla="*/ 24064 h 409074"/>
              <a:gd name="connsiteX21" fmla="*/ 938463 w 2671010"/>
              <a:gd name="connsiteY21" fmla="*/ 32085 h 409074"/>
              <a:gd name="connsiteX22" fmla="*/ 962526 w 2671010"/>
              <a:gd name="connsiteY22" fmla="*/ 40106 h 409074"/>
              <a:gd name="connsiteX23" fmla="*/ 1034715 w 2671010"/>
              <a:gd name="connsiteY23" fmla="*/ 56148 h 409074"/>
              <a:gd name="connsiteX24" fmla="*/ 1564105 w 2671010"/>
              <a:gd name="connsiteY24" fmla="*/ 48127 h 409074"/>
              <a:gd name="connsiteX25" fmla="*/ 1612231 w 2671010"/>
              <a:gd name="connsiteY25" fmla="*/ 40106 h 409074"/>
              <a:gd name="connsiteX26" fmla="*/ 1772652 w 2671010"/>
              <a:gd name="connsiteY26" fmla="*/ 24064 h 409074"/>
              <a:gd name="connsiteX27" fmla="*/ 1917031 w 2671010"/>
              <a:gd name="connsiteY27" fmla="*/ 8022 h 409074"/>
              <a:gd name="connsiteX28" fmla="*/ 1957137 w 2671010"/>
              <a:gd name="connsiteY28" fmla="*/ 0 h 409074"/>
              <a:gd name="connsiteX29" fmla="*/ 2061410 w 2671010"/>
              <a:gd name="connsiteY29" fmla="*/ 16043 h 409074"/>
              <a:gd name="connsiteX30" fmla="*/ 2085473 w 2671010"/>
              <a:gd name="connsiteY30" fmla="*/ 32085 h 409074"/>
              <a:gd name="connsiteX31" fmla="*/ 2101515 w 2671010"/>
              <a:gd name="connsiteY31" fmla="*/ 56148 h 409074"/>
              <a:gd name="connsiteX32" fmla="*/ 2141621 w 2671010"/>
              <a:gd name="connsiteY32" fmla="*/ 88232 h 409074"/>
              <a:gd name="connsiteX33" fmla="*/ 2181726 w 2671010"/>
              <a:gd name="connsiteY33" fmla="*/ 120316 h 409074"/>
              <a:gd name="connsiteX34" fmla="*/ 2221831 w 2671010"/>
              <a:gd name="connsiteY34" fmla="*/ 152400 h 409074"/>
              <a:gd name="connsiteX35" fmla="*/ 2237873 w 2671010"/>
              <a:gd name="connsiteY35" fmla="*/ 176464 h 409074"/>
              <a:gd name="connsiteX36" fmla="*/ 2318084 w 2671010"/>
              <a:gd name="connsiteY36" fmla="*/ 192506 h 409074"/>
              <a:gd name="connsiteX37" fmla="*/ 2342147 w 2671010"/>
              <a:gd name="connsiteY37" fmla="*/ 208548 h 409074"/>
              <a:gd name="connsiteX38" fmla="*/ 2390273 w 2671010"/>
              <a:gd name="connsiteY38" fmla="*/ 224590 h 409074"/>
              <a:gd name="connsiteX39" fmla="*/ 2462463 w 2671010"/>
              <a:gd name="connsiteY39" fmla="*/ 256674 h 409074"/>
              <a:gd name="connsiteX40" fmla="*/ 2510589 w 2671010"/>
              <a:gd name="connsiteY40" fmla="*/ 280737 h 409074"/>
              <a:gd name="connsiteX41" fmla="*/ 2558715 w 2671010"/>
              <a:gd name="connsiteY41" fmla="*/ 296779 h 409074"/>
              <a:gd name="connsiteX42" fmla="*/ 2582779 w 2671010"/>
              <a:gd name="connsiteY42" fmla="*/ 304800 h 409074"/>
              <a:gd name="connsiteX43" fmla="*/ 2630905 w 2671010"/>
              <a:gd name="connsiteY43" fmla="*/ 336885 h 409074"/>
              <a:gd name="connsiteX44" fmla="*/ 2671010 w 2671010"/>
              <a:gd name="connsiteY44" fmla="*/ 352927 h 40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671010" h="409074">
                <a:moveTo>
                  <a:pt x="0" y="409074"/>
                </a:moveTo>
                <a:cubicBezTo>
                  <a:pt x="13368" y="401053"/>
                  <a:pt x="28268" y="395157"/>
                  <a:pt x="40105" y="385011"/>
                </a:cubicBezTo>
                <a:cubicBezTo>
                  <a:pt x="47424" y="378737"/>
                  <a:pt x="49976" y="368354"/>
                  <a:pt x="56147" y="360948"/>
                </a:cubicBezTo>
                <a:cubicBezTo>
                  <a:pt x="79256" y="333217"/>
                  <a:pt x="74616" y="338750"/>
                  <a:pt x="104273" y="328864"/>
                </a:cubicBezTo>
                <a:cubicBezTo>
                  <a:pt x="150245" y="259904"/>
                  <a:pt x="89032" y="341055"/>
                  <a:pt x="144379" y="296779"/>
                </a:cubicBezTo>
                <a:cubicBezTo>
                  <a:pt x="151907" y="290757"/>
                  <a:pt x="153604" y="279533"/>
                  <a:pt x="160421" y="272716"/>
                </a:cubicBezTo>
                <a:cubicBezTo>
                  <a:pt x="167238" y="265899"/>
                  <a:pt x="176463" y="262021"/>
                  <a:pt x="184484" y="256674"/>
                </a:cubicBezTo>
                <a:cubicBezTo>
                  <a:pt x="189831" y="248653"/>
                  <a:pt x="193709" y="239428"/>
                  <a:pt x="200526" y="232611"/>
                </a:cubicBezTo>
                <a:cubicBezTo>
                  <a:pt x="216075" y="217062"/>
                  <a:pt x="229081" y="215072"/>
                  <a:pt x="248652" y="208548"/>
                </a:cubicBezTo>
                <a:cubicBezTo>
                  <a:pt x="268813" y="148064"/>
                  <a:pt x="239271" y="220275"/>
                  <a:pt x="280737" y="168443"/>
                </a:cubicBezTo>
                <a:cubicBezTo>
                  <a:pt x="325017" y="113093"/>
                  <a:pt x="243858" y="174312"/>
                  <a:pt x="312821" y="128337"/>
                </a:cubicBezTo>
                <a:cubicBezTo>
                  <a:pt x="348698" y="74521"/>
                  <a:pt x="306434" y="127247"/>
                  <a:pt x="352926" y="96253"/>
                </a:cubicBezTo>
                <a:cubicBezTo>
                  <a:pt x="362364" y="89961"/>
                  <a:pt x="367073" y="77699"/>
                  <a:pt x="376989" y="72190"/>
                </a:cubicBezTo>
                <a:cubicBezTo>
                  <a:pt x="376993" y="72188"/>
                  <a:pt x="437146" y="52138"/>
                  <a:pt x="449179" y="48127"/>
                </a:cubicBezTo>
                <a:lnTo>
                  <a:pt x="473242" y="40106"/>
                </a:lnTo>
                <a:cubicBezTo>
                  <a:pt x="481263" y="37432"/>
                  <a:pt x="489014" y="33743"/>
                  <a:pt x="497305" y="32085"/>
                </a:cubicBezTo>
                <a:cubicBezTo>
                  <a:pt x="510673" y="29411"/>
                  <a:pt x="524102" y="27021"/>
                  <a:pt x="537410" y="24064"/>
                </a:cubicBezTo>
                <a:cubicBezTo>
                  <a:pt x="548171" y="21673"/>
                  <a:pt x="558598" y="17719"/>
                  <a:pt x="569494" y="16043"/>
                </a:cubicBezTo>
                <a:cubicBezTo>
                  <a:pt x="593424" y="12362"/>
                  <a:pt x="617621" y="10696"/>
                  <a:pt x="641684" y="8022"/>
                </a:cubicBezTo>
                <a:cubicBezTo>
                  <a:pt x="719221" y="10696"/>
                  <a:pt x="796862" y="11204"/>
                  <a:pt x="874294" y="16043"/>
                </a:cubicBezTo>
                <a:cubicBezTo>
                  <a:pt x="882733" y="16570"/>
                  <a:pt x="890155" y="22013"/>
                  <a:pt x="898358" y="24064"/>
                </a:cubicBezTo>
                <a:cubicBezTo>
                  <a:pt x="911584" y="27370"/>
                  <a:pt x="925237" y="28778"/>
                  <a:pt x="938463" y="32085"/>
                </a:cubicBezTo>
                <a:cubicBezTo>
                  <a:pt x="946665" y="34136"/>
                  <a:pt x="954272" y="38272"/>
                  <a:pt x="962526" y="40106"/>
                </a:cubicBezTo>
                <a:cubicBezTo>
                  <a:pt x="1047225" y="58928"/>
                  <a:pt x="980546" y="38092"/>
                  <a:pt x="1034715" y="56148"/>
                </a:cubicBezTo>
                <a:lnTo>
                  <a:pt x="1564105" y="48127"/>
                </a:lnTo>
                <a:cubicBezTo>
                  <a:pt x="1580362" y="47675"/>
                  <a:pt x="1596110" y="42255"/>
                  <a:pt x="1612231" y="40106"/>
                </a:cubicBezTo>
                <a:cubicBezTo>
                  <a:pt x="1660581" y="33659"/>
                  <a:pt x="1725188" y="28379"/>
                  <a:pt x="1772652" y="24064"/>
                </a:cubicBezTo>
                <a:cubicBezTo>
                  <a:pt x="1849612" y="4825"/>
                  <a:pt x="1764912" y="24035"/>
                  <a:pt x="1917031" y="8022"/>
                </a:cubicBezTo>
                <a:cubicBezTo>
                  <a:pt x="1930590" y="6595"/>
                  <a:pt x="1943768" y="2674"/>
                  <a:pt x="1957137" y="0"/>
                </a:cubicBezTo>
                <a:cubicBezTo>
                  <a:pt x="1971626" y="1610"/>
                  <a:pt x="2037099" y="5624"/>
                  <a:pt x="2061410" y="16043"/>
                </a:cubicBezTo>
                <a:cubicBezTo>
                  <a:pt x="2070271" y="19840"/>
                  <a:pt x="2077452" y="26738"/>
                  <a:pt x="2085473" y="32085"/>
                </a:cubicBezTo>
                <a:cubicBezTo>
                  <a:pt x="2090820" y="40106"/>
                  <a:pt x="2095493" y="48620"/>
                  <a:pt x="2101515" y="56148"/>
                </a:cubicBezTo>
                <a:cubicBezTo>
                  <a:pt x="2114576" y="72474"/>
                  <a:pt x="2123756" y="76322"/>
                  <a:pt x="2141621" y="88232"/>
                </a:cubicBezTo>
                <a:cubicBezTo>
                  <a:pt x="2187595" y="157193"/>
                  <a:pt x="2126379" y="76038"/>
                  <a:pt x="2181726" y="120316"/>
                </a:cubicBezTo>
                <a:cubicBezTo>
                  <a:pt x="2233556" y="161780"/>
                  <a:pt x="2161348" y="132239"/>
                  <a:pt x="2221831" y="152400"/>
                </a:cubicBezTo>
                <a:cubicBezTo>
                  <a:pt x="2227178" y="160421"/>
                  <a:pt x="2229064" y="172549"/>
                  <a:pt x="2237873" y="176464"/>
                </a:cubicBezTo>
                <a:cubicBezTo>
                  <a:pt x="2370911" y="235593"/>
                  <a:pt x="2245443" y="156185"/>
                  <a:pt x="2318084" y="192506"/>
                </a:cubicBezTo>
                <a:cubicBezTo>
                  <a:pt x="2326706" y="196817"/>
                  <a:pt x="2333338" y="204633"/>
                  <a:pt x="2342147" y="208548"/>
                </a:cubicBezTo>
                <a:cubicBezTo>
                  <a:pt x="2357599" y="215416"/>
                  <a:pt x="2376203" y="215210"/>
                  <a:pt x="2390273" y="224590"/>
                </a:cubicBezTo>
                <a:cubicBezTo>
                  <a:pt x="2428407" y="250012"/>
                  <a:pt x="2405191" y="237583"/>
                  <a:pt x="2462463" y="256674"/>
                </a:cubicBezTo>
                <a:cubicBezTo>
                  <a:pt x="2550221" y="285927"/>
                  <a:pt x="2417295" y="239273"/>
                  <a:pt x="2510589" y="280737"/>
                </a:cubicBezTo>
                <a:cubicBezTo>
                  <a:pt x="2526041" y="287605"/>
                  <a:pt x="2542673" y="291432"/>
                  <a:pt x="2558715" y="296779"/>
                </a:cubicBezTo>
                <a:lnTo>
                  <a:pt x="2582779" y="304800"/>
                </a:lnTo>
                <a:cubicBezTo>
                  <a:pt x="2598821" y="315495"/>
                  <a:pt x="2612614" y="330788"/>
                  <a:pt x="2630905" y="336885"/>
                </a:cubicBezTo>
                <a:cubicBezTo>
                  <a:pt x="2660640" y="346797"/>
                  <a:pt x="2647406" y="341125"/>
                  <a:pt x="2671010" y="352927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2AB44D7-C818-4B25-9974-7FF83C7A6460}"/>
              </a:ext>
            </a:extLst>
          </p:cNvPr>
          <p:cNvGrpSpPr/>
          <p:nvPr/>
        </p:nvGrpSpPr>
        <p:grpSpPr>
          <a:xfrm>
            <a:off x="5111167" y="5067801"/>
            <a:ext cx="3375359" cy="1497799"/>
            <a:chOff x="5125453" y="1479217"/>
            <a:chExt cx="3375359" cy="149779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2D8FD85-DC03-44C0-825D-8CBA36E6D3E5}"/>
                </a:ext>
              </a:extLst>
            </p:cNvPr>
            <p:cNvGrpSpPr/>
            <p:nvPr/>
          </p:nvGrpSpPr>
          <p:grpSpPr>
            <a:xfrm>
              <a:off x="5125453" y="1479217"/>
              <a:ext cx="3039980" cy="1374688"/>
              <a:chOff x="1074821" y="1572196"/>
              <a:chExt cx="3039980" cy="137468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3BF30C8F-59FE-42A6-AD2C-9CC7677A60BB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D1DB8FE-8F74-44C4-A8A5-794495BC880E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79B8EF4A-FB1F-4BD7-BADA-0B8F29544372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E9CDBD49-9BDB-4D25-899F-9B880E7FE56D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04B3673-F332-49FC-93F4-4D07257412AA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7FF2BBDD-8D75-42F1-B4FA-CE6147A9A142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2281515-83D9-4333-9134-B3C359E9FCAD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5AB1C97A-0C3E-4A13-AAB6-A290FFCBFC31}"/>
                    </a:ext>
                  </a:extLst>
                </p:cNvPr>
                <p:cNvCxnSpPr>
                  <a:cxnSpLocks/>
                  <a:stCxn id="234" idx="7"/>
                  <a:endCxn id="235" idx="3"/>
                </p:cNvCxnSpPr>
                <p:nvPr/>
              </p:nvCxnSpPr>
              <p:spPr>
                <a:xfrm flipV="1">
                  <a:off x="1133485" y="1988214"/>
                  <a:ext cx="564462" cy="29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95272866-756A-42D1-9D43-94706ED64F3C}"/>
                    </a:ext>
                  </a:extLst>
                </p:cNvPr>
                <p:cNvCxnSpPr>
                  <a:stCxn id="234" idx="5"/>
                  <a:endCxn id="238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DD91F388-20D6-4AB3-B6B7-411EFB8E015A}"/>
                    </a:ext>
                  </a:extLst>
                </p:cNvPr>
                <p:cNvCxnSpPr>
                  <a:cxnSpLocks/>
                  <a:endCxn id="239" idx="3"/>
                </p:cNvCxnSpPr>
                <p:nvPr/>
              </p:nvCxnSpPr>
              <p:spPr>
                <a:xfrm flipV="1">
                  <a:off x="2988355" y="2409320"/>
                  <a:ext cx="746940" cy="3992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18767CD8-7CB1-455E-875A-5455D0D8F9ED}"/>
                    </a:ext>
                  </a:extLst>
                </p:cNvPr>
                <p:cNvCxnSpPr>
                  <a:cxnSpLocks/>
                  <a:endCxn id="239" idx="2"/>
                </p:cNvCxnSpPr>
                <p:nvPr/>
              </p:nvCxnSpPr>
              <p:spPr>
                <a:xfrm>
                  <a:off x="2988355" y="1907421"/>
                  <a:ext cx="709351" cy="4026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3D098000-BC38-41DB-9B3B-EA78759276C7}"/>
                    </a:ext>
                  </a:extLst>
                </p:cNvPr>
                <p:cNvCxnSpPr>
                  <a:cxnSpLocks/>
                  <a:stCxn id="238" idx="6"/>
                  <a:endCxn id="236" idx="2"/>
                </p:cNvCxnSpPr>
                <p:nvPr/>
              </p:nvCxnSpPr>
              <p:spPr>
                <a:xfrm flipV="1">
                  <a:off x="1917032" y="2801769"/>
                  <a:ext cx="799098" cy="13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B0DDAE1A-C159-4843-A567-7DEAA1E9D713}"/>
                    </a:ext>
                  </a:extLst>
                </p:cNvPr>
                <p:cNvCxnSpPr>
                  <a:cxnSpLocks/>
                  <a:stCxn id="235" idx="6"/>
                  <a:endCxn id="237" idx="2"/>
                </p:cNvCxnSpPr>
                <p:nvPr/>
              </p:nvCxnSpPr>
              <p:spPr>
                <a:xfrm>
                  <a:off x="1917032" y="1888959"/>
                  <a:ext cx="799098" cy="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2E3389F1-2A96-4234-8571-F34684800A85}"/>
                    </a:ext>
                  </a:extLst>
                </p:cNvPr>
                <p:cNvCxnSpPr>
                  <a:cxnSpLocks/>
                  <a:stCxn id="238" idx="7"/>
                  <a:endCxn id="237" idx="3"/>
                </p:cNvCxnSpPr>
                <p:nvPr/>
              </p:nvCxnSpPr>
              <p:spPr>
                <a:xfrm flipV="1">
                  <a:off x="1879443" y="2006677"/>
                  <a:ext cx="874276" cy="709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B3C4196F-163B-457A-B4FE-1C2FA616A274}"/>
                    </a:ext>
                  </a:extLst>
                </p:cNvPr>
                <p:cNvCxnSpPr>
                  <a:cxnSpLocks/>
                  <a:stCxn id="237" idx="4"/>
                  <a:endCxn id="236" idx="0"/>
                </p:cNvCxnSpPr>
                <p:nvPr/>
              </p:nvCxnSpPr>
              <p:spPr>
                <a:xfrm>
                  <a:off x="2844467" y="2047790"/>
                  <a:ext cx="0" cy="613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5C65C308-C199-4316-9E73-A66D974338D1}"/>
                    </a:ext>
                  </a:extLst>
                </p:cNvPr>
                <p:cNvCxnSpPr>
                  <a:cxnSpLocks/>
                  <a:stCxn id="235" idx="4"/>
                  <a:endCxn id="238" idx="0"/>
                </p:cNvCxnSpPr>
                <p:nvPr/>
              </p:nvCxnSpPr>
              <p:spPr>
                <a:xfrm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E0ACBDCA-A58C-48AA-B58A-7A96DE0A1B53}"/>
                  </a:ext>
                </a:extLst>
              </p:cNvPr>
              <p:cNvSpPr txBox="1"/>
              <p:nvPr/>
            </p:nvSpPr>
            <p:spPr>
              <a:xfrm>
                <a:off x="1203158" y="1844842"/>
                <a:ext cx="5519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22/23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902F2FC-014F-4BBE-ACF5-49ED48224F4D}"/>
                  </a:ext>
                </a:extLst>
              </p:cNvPr>
              <p:cNvSpPr txBox="1"/>
              <p:nvPr/>
            </p:nvSpPr>
            <p:spPr>
              <a:xfrm>
                <a:off x="2168200" y="1572196"/>
                <a:ext cx="580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16/17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956F4F3-A493-4236-9AC6-B8090882858B}"/>
                  </a:ext>
                </a:extLst>
              </p:cNvPr>
              <p:cNvSpPr txBox="1"/>
              <p:nvPr/>
            </p:nvSpPr>
            <p:spPr>
              <a:xfrm>
                <a:off x="1922804" y="2069069"/>
                <a:ext cx="419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6/6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9055887-B76E-4F56-8E88-21B21EF8FE3A}"/>
                  </a:ext>
                </a:extLst>
              </p:cNvPr>
              <p:cNvSpPr txBox="1"/>
              <p:nvPr/>
            </p:nvSpPr>
            <p:spPr>
              <a:xfrm>
                <a:off x="1211447" y="2509012"/>
                <a:ext cx="5358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7/19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284A59D-D9EC-46D5-9E9B-2A380504B29F}"/>
                  </a:ext>
                </a:extLst>
              </p:cNvPr>
              <p:cNvSpPr txBox="1"/>
              <p:nvPr/>
            </p:nvSpPr>
            <p:spPr>
              <a:xfrm>
                <a:off x="2390295" y="227037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6/18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655A579-0AA9-4974-AEE1-11A9ED0BE250}"/>
                  </a:ext>
                </a:extLst>
              </p:cNvPr>
              <p:cNvSpPr txBox="1"/>
              <p:nvPr/>
            </p:nvSpPr>
            <p:spPr>
              <a:xfrm>
                <a:off x="2334126" y="2700663"/>
                <a:ext cx="526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7/7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ADCF443-A041-4241-A9A8-0F7A9470815D}"/>
                  </a:ext>
                </a:extLst>
              </p:cNvPr>
              <p:cNvSpPr txBox="1"/>
              <p:nvPr/>
            </p:nvSpPr>
            <p:spPr>
              <a:xfrm>
                <a:off x="2976834" y="218415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13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5153152-C644-41EF-BADF-9FB4F9FEECD8}"/>
                  </a:ext>
                </a:extLst>
              </p:cNvPr>
              <p:cNvSpPr txBox="1"/>
              <p:nvPr/>
            </p:nvSpPr>
            <p:spPr>
              <a:xfrm>
                <a:off x="3463603" y="1844842"/>
                <a:ext cx="651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22/22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A55E7A1-ACFD-4B00-AA84-240711B990AE}"/>
                  </a:ext>
                </a:extLst>
              </p:cNvPr>
              <p:cNvSpPr txBox="1"/>
              <p:nvPr/>
            </p:nvSpPr>
            <p:spPr>
              <a:xfrm>
                <a:off x="3453574" y="2555780"/>
                <a:ext cx="5742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7/20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154A97D-2858-49F6-B3DB-26C4011C3C19}"/>
                </a:ext>
              </a:extLst>
            </p:cNvPr>
            <p:cNvSpPr txBox="1"/>
            <p:nvPr/>
          </p:nvSpPr>
          <p:spPr>
            <a:xfrm>
              <a:off x="7313178" y="2669239"/>
              <a:ext cx="11876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>
                  <a:highlight>
                    <a:srgbClr val="FFFF00"/>
                  </a:highlight>
                </a:rPr>
                <a:t>f</a:t>
              </a:r>
              <a:r>
                <a:rPr lang="en-US" sz="1400" dirty="0">
                  <a:highlight>
                    <a:srgbClr val="FFFF00"/>
                  </a:highlight>
                </a:rPr>
                <a:t>: 13+16=29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1FB8-4C4A-456A-B5D5-31F11E0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359" y="6440395"/>
            <a:ext cx="2057400" cy="365125"/>
          </a:xfrm>
        </p:spPr>
        <p:txBody>
          <a:bodyPr/>
          <a:lstStyle/>
          <a:p>
            <a:fld id="{71D73388-25A5-4F64-A6E2-B296E1C8FF4A}" type="slidenum">
              <a:rPr lang="en-US" smtClean="0"/>
              <a:t>39</a:t>
            </a:fld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B5E764-749C-8EF0-0E68-53EE8814C973}"/>
              </a:ext>
            </a:extLst>
          </p:cNvPr>
          <p:cNvSpPr/>
          <p:nvPr/>
        </p:nvSpPr>
        <p:spPr>
          <a:xfrm>
            <a:off x="1949116" y="2097776"/>
            <a:ext cx="230110" cy="229015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1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/>
          <a:lstStyle/>
          <a:p>
            <a:r>
              <a:rPr lang="en-US" dirty="0"/>
              <a:t>Max Flow: Use cases,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188"/>
            <a:ext cx="7886700" cy="5291191"/>
          </a:xfrm>
        </p:spPr>
        <p:txBody>
          <a:bodyPr>
            <a:normAutofit/>
          </a:bodyPr>
          <a:lstStyle/>
          <a:p>
            <a:r>
              <a:rPr lang="en-US" dirty="0"/>
              <a:t>Liquid flow through pipes: water, oil</a:t>
            </a:r>
          </a:p>
          <a:p>
            <a:r>
              <a:rPr lang="en-US" dirty="0"/>
              <a:t>Electrical current</a:t>
            </a:r>
          </a:p>
          <a:p>
            <a:r>
              <a:rPr lang="en-US" dirty="0"/>
              <a:t>Internet packets</a:t>
            </a:r>
          </a:p>
          <a:p>
            <a:r>
              <a:rPr lang="en-US" dirty="0"/>
              <a:t>Traffic on the street</a:t>
            </a:r>
          </a:p>
          <a:p>
            <a:r>
              <a:rPr lang="en-US" dirty="0"/>
              <a:t>A bit subtle real-world application: (See </a:t>
            </a:r>
            <a:r>
              <a:rPr lang="en-US" dirty="0">
                <a:hlinkClick r:id="rId2"/>
              </a:rPr>
              <a:t>wiki</a:t>
            </a:r>
            <a:r>
              <a:rPr lang="en-US" dirty="0"/>
              <a:t> for details)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Baseball elimination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Airline scheduling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Image segmentation (finding background and foreground)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F4F23-5CAE-44E1-8F9B-E8BB79CA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2C6A-2F7D-4BF1-AD22-2EEDA10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398"/>
            <a:ext cx="7886700" cy="39687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 2/2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6ABD94-E547-4B27-9DA2-B50D3037A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093646"/>
              </p:ext>
            </p:extLst>
          </p:nvPr>
        </p:nvGraphicFramePr>
        <p:xfrm>
          <a:off x="628650" y="872706"/>
          <a:ext cx="7886700" cy="581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476">
                  <a:extLst>
                    <a:ext uri="{9D8B030D-6E8A-4147-A177-3AD203B41FA5}">
                      <a16:colId xmlns:a16="http://schemas.microsoft.com/office/drawing/2014/main" val="2051910009"/>
                    </a:ext>
                  </a:extLst>
                </a:gridCol>
                <a:gridCol w="3895224">
                  <a:extLst>
                    <a:ext uri="{9D8B030D-6E8A-4147-A177-3AD203B41FA5}">
                      <a16:colId xmlns:a16="http://schemas.microsoft.com/office/drawing/2014/main" val="2154127250"/>
                    </a:ext>
                  </a:extLst>
                </a:gridCol>
              </a:tblGrid>
              <a:tr h="346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837954"/>
                  </a:ext>
                </a:extLst>
              </a:tr>
              <a:tr h="181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74660"/>
                  </a:ext>
                </a:extLst>
              </a:tr>
              <a:tr h="181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65708"/>
                  </a:ext>
                </a:extLst>
              </a:tr>
              <a:tr h="1816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700757"/>
                  </a:ext>
                </a:extLst>
              </a:tr>
            </a:tbl>
          </a:graphicData>
        </a:graphic>
      </p:graphicFrame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96A3D8-B1A2-45A5-892B-8E8DA77607DD}"/>
              </a:ext>
            </a:extLst>
          </p:cNvPr>
          <p:cNvGrpSpPr/>
          <p:nvPr/>
        </p:nvGrpSpPr>
        <p:grpSpPr>
          <a:xfrm>
            <a:off x="1084612" y="1505774"/>
            <a:ext cx="3039980" cy="1395859"/>
            <a:chOff x="1099151" y="5187810"/>
            <a:chExt cx="3039980" cy="1395859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3DD2CFB-D794-43FA-83B5-5F13B4258973}"/>
                </a:ext>
              </a:extLst>
            </p:cNvPr>
            <p:cNvGrpSpPr/>
            <p:nvPr/>
          </p:nvGrpSpPr>
          <p:grpSpPr>
            <a:xfrm>
              <a:off x="1099151" y="5187810"/>
              <a:ext cx="3039980" cy="1395859"/>
              <a:chOff x="1074821" y="1551025"/>
              <a:chExt cx="3039980" cy="1395859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8037F8E-16E8-4F97-A954-7D73825F0570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543091E8-59A5-43C5-A2DC-AD29FB124AA3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ECD6CB65-A2ED-4EE4-A454-4492FDA42FD7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2DB907A4-509C-47FD-B0C2-643C22E9BE65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84ADFC5F-33BD-4036-B669-748646865F6F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F96BC191-05A6-4C95-A3ED-8F8EB0B13E1C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7B67984F-C395-46F7-AB77-FFDEA0344D21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AFB8BDDF-E62C-4E50-AC48-5E69668F01A0}"/>
                    </a:ext>
                  </a:extLst>
                </p:cNvPr>
                <p:cNvCxnSpPr>
                  <a:cxnSpLocks/>
                  <a:stCxn id="183" idx="7"/>
                  <a:endCxn id="184" idx="2"/>
                </p:cNvCxnSpPr>
                <p:nvPr/>
              </p:nvCxnSpPr>
              <p:spPr>
                <a:xfrm flipV="1">
                  <a:off x="1133485" y="1888959"/>
                  <a:ext cx="526873" cy="390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66F7643D-1254-4805-8F96-E98E2425AF14}"/>
                    </a:ext>
                  </a:extLst>
                </p:cNvPr>
                <p:cNvCxnSpPr>
                  <a:stCxn id="183" idx="5"/>
                  <a:endCxn id="187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8EA80C0F-64B8-4A05-B2CB-D7BEB7DE2753}"/>
                    </a:ext>
                  </a:extLst>
                </p:cNvPr>
                <p:cNvCxnSpPr>
                  <a:cxnSpLocks/>
                  <a:stCxn id="185" idx="7"/>
                  <a:endCxn id="188" idx="3"/>
                </p:cNvCxnSpPr>
                <p:nvPr/>
              </p:nvCxnSpPr>
              <p:spPr>
                <a:xfrm flipV="1">
                  <a:off x="2935215" y="2409320"/>
                  <a:ext cx="800080" cy="2931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>
                  <a:extLst>
                    <a:ext uri="{FF2B5EF4-FFF2-40B4-BE49-F238E27FC236}">
                      <a16:creationId xmlns:a16="http://schemas.microsoft.com/office/drawing/2014/main" id="{99E5534F-AF1C-422C-9502-A83FF65CBA1B}"/>
                    </a:ext>
                  </a:extLst>
                </p:cNvPr>
                <p:cNvCxnSpPr>
                  <a:cxnSpLocks/>
                  <a:endCxn id="187" idx="6"/>
                </p:cNvCxnSpPr>
                <p:nvPr/>
              </p:nvCxnSpPr>
              <p:spPr>
                <a:xfrm flipH="1">
                  <a:off x="1917032" y="2808580"/>
                  <a:ext cx="783548" cy="68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288B5B30-BC50-44A3-9627-5760FDBCB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15131" y="1831771"/>
                  <a:ext cx="798605" cy="238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>
                  <a:extLst>
                    <a:ext uri="{FF2B5EF4-FFF2-40B4-BE49-F238E27FC236}">
                      <a16:creationId xmlns:a16="http://schemas.microsoft.com/office/drawing/2014/main" id="{C618DA00-3395-4280-8BE7-0BFA6ED96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38077" y="2022366"/>
                  <a:ext cx="824203" cy="7109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871F92BB-8A3E-420B-8FA9-3AFE1392BEEE}"/>
                    </a:ext>
                  </a:extLst>
                </p:cNvPr>
                <p:cNvCxnSpPr>
                  <a:cxnSpLocks/>
                  <a:endCxn id="185" idx="0"/>
                </p:cNvCxnSpPr>
                <p:nvPr/>
              </p:nvCxnSpPr>
              <p:spPr>
                <a:xfrm flipH="1">
                  <a:off x="2844467" y="2056184"/>
                  <a:ext cx="15552" cy="6052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9301E618-DDFB-45E6-A212-8566B1E51833}"/>
                    </a:ext>
                  </a:extLst>
                </p:cNvPr>
                <p:cNvCxnSpPr>
                  <a:cxnSpLocks/>
                  <a:stCxn id="187" idx="0"/>
                  <a:endCxn id="184" idx="4"/>
                </p:cNvCxnSpPr>
                <p:nvPr/>
              </p:nvCxnSpPr>
              <p:spPr>
                <a:xfrm flipV="1"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6F24641-5C9E-4E6D-97EB-7EB0C5918D3B}"/>
                  </a:ext>
                </a:extLst>
              </p:cNvPr>
              <p:cNvSpPr txBox="1"/>
              <p:nvPr/>
            </p:nvSpPr>
            <p:spPr>
              <a:xfrm>
                <a:off x="1326739" y="1844842"/>
                <a:ext cx="3341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E8CDA3C-8E3D-4765-84B4-8D19E6DA4D4D}"/>
                  </a:ext>
                </a:extLst>
              </p:cNvPr>
              <p:cNvSpPr txBox="1"/>
              <p:nvPr/>
            </p:nvSpPr>
            <p:spPr>
              <a:xfrm>
                <a:off x="2251270" y="1551025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3F642A2-0DE6-4B3A-9625-0863516BF66A}"/>
                  </a:ext>
                </a:extLst>
              </p:cNvPr>
              <p:cNvSpPr txBox="1"/>
              <p:nvPr/>
            </p:nvSpPr>
            <p:spPr>
              <a:xfrm>
                <a:off x="1886689" y="2124789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1D98E06-FCA9-472A-9AFD-5E1686C8D877}"/>
                  </a:ext>
                </a:extLst>
              </p:cNvPr>
              <p:cNvSpPr txBox="1"/>
              <p:nvPr/>
            </p:nvSpPr>
            <p:spPr>
              <a:xfrm>
                <a:off x="1289651" y="2509012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12</a:t>
                </a: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214F442-0557-47B4-94E3-F79CA8DE9061}"/>
                  </a:ext>
                </a:extLst>
              </p:cNvPr>
              <p:cNvSpPr txBox="1"/>
              <p:nvPr/>
            </p:nvSpPr>
            <p:spPr>
              <a:xfrm>
                <a:off x="2334126" y="2061047"/>
                <a:ext cx="36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FBC7F201-E6B3-47FB-A906-CD4A4BD700EA}"/>
                  </a:ext>
                </a:extLst>
              </p:cNvPr>
              <p:cNvSpPr txBox="1"/>
              <p:nvPr/>
            </p:nvSpPr>
            <p:spPr>
              <a:xfrm>
                <a:off x="2334127" y="2700663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5C3195A-60DD-4BDA-91E6-22983F450EED}"/>
                  </a:ext>
                </a:extLst>
              </p:cNvPr>
              <p:cNvSpPr txBox="1"/>
              <p:nvPr/>
            </p:nvSpPr>
            <p:spPr>
              <a:xfrm>
                <a:off x="2976834" y="2184158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13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76C12684-62C6-45B7-BCA8-3590A4332A69}"/>
                  </a:ext>
                </a:extLst>
              </p:cNvPr>
              <p:cNvSpPr txBox="1"/>
              <p:nvPr/>
            </p:nvSpPr>
            <p:spPr>
              <a:xfrm>
                <a:off x="3453575" y="2509011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</a:t>
                </a:r>
              </a:p>
            </p:txBody>
          </p:sp>
        </p:grp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DA316C1-48F2-43C7-BE7F-7DFF0A12B3E6}"/>
                </a:ext>
              </a:extLst>
            </p:cNvPr>
            <p:cNvCxnSpPr>
              <a:cxnSpLocks/>
              <a:stCxn id="187" idx="1"/>
              <a:endCxn id="183" idx="6"/>
            </p:cNvCxnSpPr>
            <p:nvPr/>
          </p:nvCxnSpPr>
          <p:spPr>
            <a:xfrm flipH="1" flipV="1">
              <a:off x="1355825" y="5926796"/>
              <a:ext cx="526873" cy="337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A7305CB-122B-4572-B9A0-15866A04D1F2}"/>
                </a:ext>
              </a:extLst>
            </p:cNvPr>
            <p:cNvSpPr txBox="1"/>
            <p:nvPr/>
          </p:nvSpPr>
          <p:spPr>
            <a:xfrm>
              <a:off x="1531534" y="5827139"/>
              <a:ext cx="3634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7</a:t>
              </a:r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7BB06B51-0EC6-4C69-8677-DC5DC3AE49A8}"/>
                </a:ext>
              </a:extLst>
            </p:cNvPr>
            <p:cNvCxnSpPr>
              <a:cxnSpLocks/>
              <a:stCxn id="188" idx="4"/>
              <a:endCxn id="185" idx="6"/>
            </p:cNvCxnSpPr>
            <p:nvPr/>
          </p:nvCxnSpPr>
          <p:spPr>
            <a:xfrm flipH="1">
              <a:off x="3157555" y="5998986"/>
              <a:ext cx="853239" cy="351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4CCD1A1-624C-41A2-97C2-3FAA2FF67DBF}"/>
                </a:ext>
              </a:extLst>
            </p:cNvPr>
            <p:cNvSpPr txBox="1"/>
            <p:nvPr/>
          </p:nvSpPr>
          <p:spPr>
            <a:xfrm>
              <a:off x="3355328" y="5888764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13</a:t>
              </a:r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3CDF8B1-021F-4A40-B737-389655D9D7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2073" y="5508839"/>
              <a:ext cx="526873" cy="390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8620691-A57F-4037-97FD-CF687E305DFA}"/>
                </a:ext>
              </a:extLst>
            </p:cNvPr>
            <p:cNvSpPr txBox="1"/>
            <p:nvPr/>
          </p:nvSpPr>
          <p:spPr>
            <a:xfrm>
              <a:off x="1534076" y="5652646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22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8F9DF393-516B-4924-AE88-8D8F1C935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1932" y="5524182"/>
              <a:ext cx="865028" cy="743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7A814CC-0C91-4180-AE76-992A915903FC}"/>
                </a:ext>
              </a:extLst>
            </p:cNvPr>
            <p:cNvSpPr txBox="1"/>
            <p:nvPr/>
          </p:nvSpPr>
          <p:spPr>
            <a:xfrm>
              <a:off x="2472237" y="5893371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12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C89C7102-7FC3-405D-A447-268332443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7023" y="5461825"/>
              <a:ext cx="762491" cy="303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D65E2CA-D3B3-44B7-BF30-3FBD4C6A570C}"/>
                </a:ext>
              </a:extLst>
            </p:cNvPr>
            <p:cNvSpPr txBox="1"/>
            <p:nvPr/>
          </p:nvSpPr>
          <p:spPr>
            <a:xfrm>
              <a:off x="3305846" y="5539411"/>
              <a:ext cx="45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22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2AB44D7-C818-4B25-9974-7FF83C7A6460}"/>
              </a:ext>
            </a:extLst>
          </p:cNvPr>
          <p:cNvGrpSpPr/>
          <p:nvPr/>
        </p:nvGrpSpPr>
        <p:grpSpPr>
          <a:xfrm>
            <a:off x="5019410" y="1526945"/>
            <a:ext cx="3375358" cy="1497799"/>
            <a:chOff x="5125453" y="1479217"/>
            <a:chExt cx="3375358" cy="1497799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2D8FD85-DC03-44C0-825D-8CBA36E6D3E5}"/>
                </a:ext>
              </a:extLst>
            </p:cNvPr>
            <p:cNvGrpSpPr/>
            <p:nvPr/>
          </p:nvGrpSpPr>
          <p:grpSpPr>
            <a:xfrm>
              <a:off x="5125453" y="1479217"/>
              <a:ext cx="3039980" cy="1374688"/>
              <a:chOff x="1074821" y="1572196"/>
              <a:chExt cx="3039980" cy="1374688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3BF30C8F-59FE-42A6-AD2C-9CC7677A60BB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D1DB8FE-8F74-44C4-A8A5-794495BC880E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79B8EF4A-FB1F-4BD7-BADA-0B8F29544372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E9CDBD49-9BDB-4D25-899F-9B880E7FE56D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504B3673-F332-49FC-93F4-4D07257412AA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7FF2BBDD-8D75-42F1-B4FA-CE6147A9A142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2281515-83D9-4333-9134-B3C359E9FCAD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240" name="Straight Arrow Connector 239">
                  <a:extLst>
                    <a:ext uri="{FF2B5EF4-FFF2-40B4-BE49-F238E27FC236}">
                      <a16:creationId xmlns:a16="http://schemas.microsoft.com/office/drawing/2014/main" id="{5AB1C97A-0C3E-4A13-AAB6-A290FFCBFC31}"/>
                    </a:ext>
                  </a:extLst>
                </p:cNvPr>
                <p:cNvCxnSpPr>
                  <a:cxnSpLocks/>
                  <a:stCxn id="234" idx="7"/>
                  <a:endCxn id="235" idx="3"/>
                </p:cNvCxnSpPr>
                <p:nvPr/>
              </p:nvCxnSpPr>
              <p:spPr>
                <a:xfrm flipV="1">
                  <a:off x="1133485" y="1988214"/>
                  <a:ext cx="564462" cy="29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Arrow Connector 240">
                  <a:extLst>
                    <a:ext uri="{FF2B5EF4-FFF2-40B4-BE49-F238E27FC236}">
                      <a16:creationId xmlns:a16="http://schemas.microsoft.com/office/drawing/2014/main" id="{95272866-756A-42D1-9D43-94706ED64F3C}"/>
                    </a:ext>
                  </a:extLst>
                </p:cNvPr>
                <p:cNvCxnSpPr>
                  <a:stCxn id="234" idx="5"/>
                  <a:endCxn id="238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Arrow Connector 241">
                  <a:extLst>
                    <a:ext uri="{FF2B5EF4-FFF2-40B4-BE49-F238E27FC236}">
                      <a16:creationId xmlns:a16="http://schemas.microsoft.com/office/drawing/2014/main" id="{DD91F388-20D6-4AB3-B6B7-411EFB8E015A}"/>
                    </a:ext>
                  </a:extLst>
                </p:cNvPr>
                <p:cNvCxnSpPr>
                  <a:cxnSpLocks/>
                  <a:endCxn id="239" idx="3"/>
                </p:cNvCxnSpPr>
                <p:nvPr/>
              </p:nvCxnSpPr>
              <p:spPr>
                <a:xfrm flipV="1">
                  <a:off x="2988355" y="2409320"/>
                  <a:ext cx="746940" cy="3992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Arrow Connector 242">
                  <a:extLst>
                    <a:ext uri="{FF2B5EF4-FFF2-40B4-BE49-F238E27FC236}">
                      <a16:creationId xmlns:a16="http://schemas.microsoft.com/office/drawing/2014/main" id="{18767CD8-7CB1-455E-875A-5455D0D8F9ED}"/>
                    </a:ext>
                  </a:extLst>
                </p:cNvPr>
                <p:cNvCxnSpPr>
                  <a:cxnSpLocks/>
                  <a:endCxn id="239" idx="2"/>
                </p:cNvCxnSpPr>
                <p:nvPr/>
              </p:nvCxnSpPr>
              <p:spPr>
                <a:xfrm>
                  <a:off x="2988355" y="1907421"/>
                  <a:ext cx="709351" cy="4026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3D098000-BC38-41DB-9B3B-EA78759276C7}"/>
                    </a:ext>
                  </a:extLst>
                </p:cNvPr>
                <p:cNvCxnSpPr>
                  <a:cxnSpLocks/>
                  <a:stCxn id="238" idx="6"/>
                  <a:endCxn id="236" idx="2"/>
                </p:cNvCxnSpPr>
                <p:nvPr/>
              </p:nvCxnSpPr>
              <p:spPr>
                <a:xfrm flipV="1">
                  <a:off x="1917032" y="2801769"/>
                  <a:ext cx="799098" cy="13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B0DDAE1A-C159-4843-A567-7DEAA1E9D713}"/>
                    </a:ext>
                  </a:extLst>
                </p:cNvPr>
                <p:cNvCxnSpPr>
                  <a:cxnSpLocks/>
                  <a:stCxn id="235" idx="6"/>
                  <a:endCxn id="237" idx="2"/>
                </p:cNvCxnSpPr>
                <p:nvPr/>
              </p:nvCxnSpPr>
              <p:spPr>
                <a:xfrm>
                  <a:off x="1917032" y="1888959"/>
                  <a:ext cx="799098" cy="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2E3389F1-2A96-4234-8571-F34684800A85}"/>
                    </a:ext>
                  </a:extLst>
                </p:cNvPr>
                <p:cNvCxnSpPr>
                  <a:cxnSpLocks/>
                  <a:stCxn id="238" idx="7"/>
                  <a:endCxn id="237" idx="3"/>
                </p:cNvCxnSpPr>
                <p:nvPr/>
              </p:nvCxnSpPr>
              <p:spPr>
                <a:xfrm flipV="1">
                  <a:off x="1879443" y="2006677"/>
                  <a:ext cx="874276" cy="709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B3C4196F-163B-457A-B4FE-1C2FA616A274}"/>
                    </a:ext>
                  </a:extLst>
                </p:cNvPr>
                <p:cNvCxnSpPr>
                  <a:cxnSpLocks/>
                  <a:stCxn id="237" idx="4"/>
                  <a:endCxn id="236" idx="0"/>
                </p:cNvCxnSpPr>
                <p:nvPr/>
              </p:nvCxnSpPr>
              <p:spPr>
                <a:xfrm>
                  <a:off x="2844467" y="2047790"/>
                  <a:ext cx="0" cy="613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5C65C308-C199-4316-9E73-A66D974338D1}"/>
                    </a:ext>
                  </a:extLst>
                </p:cNvPr>
                <p:cNvCxnSpPr>
                  <a:cxnSpLocks/>
                  <a:stCxn id="235" idx="4"/>
                  <a:endCxn id="238" idx="0"/>
                </p:cNvCxnSpPr>
                <p:nvPr/>
              </p:nvCxnSpPr>
              <p:spPr>
                <a:xfrm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E0ACBDCA-A58C-48AA-B58A-7A96DE0A1B53}"/>
                  </a:ext>
                </a:extLst>
              </p:cNvPr>
              <p:cNvSpPr txBox="1"/>
              <p:nvPr/>
            </p:nvSpPr>
            <p:spPr>
              <a:xfrm>
                <a:off x="1203158" y="1844842"/>
                <a:ext cx="5519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22/23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A902F2FC-014F-4BBE-ACF5-49ED48224F4D}"/>
                  </a:ext>
                </a:extLst>
              </p:cNvPr>
              <p:cNvSpPr txBox="1"/>
              <p:nvPr/>
            </p:nvSpPr>
            <p:spPr>
              <a:xfrm>
                <a:off x="2168200" y="1572196"/>
                <a:ext cx="580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16/17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B956F4F3-A493-4236-9AC6-B8090882858B}"/>
                  </a:ext>
                </a:extLst>
              </p:cNvPr>
              <p:cNvSpPr txBox="1"/>
              <p:nvPr/>
            </p:nvSpPr>
            <p:spPr>
              <a:xfrm>
                <a:off x="1922804" y="2069069"/>
                <a:ext cx="419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6/6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F9055887-B76E-4F56-8E88-21B21EF8FE3A}"/>
                  </a:ext>
                </a:extLst>
              </p:cNvPr>
              <p:cNvSpPr txBox="1"/>
              <p:nvPr/>
            </p:nvSpPr>
            <p:spPr>
              <a:xfrm>
                <a:off x="1211447" y="2509012"/>
                <a:ext cx="5358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19/19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B284A59D-D9EC-46D5-9E9B-2A380504B29F}"/>
                  </a:ext>
                </a:extLst>
              </p:cNvPr>
              <p:cNvSpPr txBox="1"/>
              <p:nvPr/>
            </p:nvSpPr>
            <p:spPr>
              <a:xfrm>
                <a:off x="2390295" y="2270378"/>
                <a:ext cx="543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18/18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F655A579-0AA9-4974-AEE1-11A9ED0BE250}"/>
                  </a:ext>
                </a:extLst>
              </p:cNvPr>
              <p:cNvSpPr txBox="1"/>
              <p:nvPr/>
            </p:nvSpPr>
            <p:spPr>
              <a:xfrm>
                <a:off x="2334126" y="2700663"/>
                <a:ext cx="526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7/7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2ADCF443-A041-4241-A9A8-0F7A9470815D}"/>
                  </a:ext>
                </a:extLst>
              </p:cNvPr>
              <p:cNvSpPr txBox="1"/>
              <p:nvPr/>
            </p:nvSpPr>
            <p:spPr>
              <a:xfrm>
                <a:off x="2976833" y="2184158"/>
                <a:ext cx="54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12/13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5153152-C644-41EF-BADF-9FB4F9FEECD8}"/>
                  </a:ext>
                </a:extLst>
              </p:cNvPr>
              <p:cNvSpPr txBox="1"/>
              <p:nvPr/>
            </p:nvSpPr>
            <p:spPr>
              <a:xfrm>
                <a:off x="3463603" y="1844842"/>
                <a:ext cx="651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22/22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A55E7A1-ACFD-4B00-AA84-240711B990AE}"/>
                  </a:ext>
                </a:extLst>
              </p:cNvPr>
              <p:cNvSpPr txBox="1"/>
              <p:nvPr/>
            </p:nvSpPr>
            <p:spPr>
              <a:xfrm>
                <a:off x="3453574" y="2555780"/>
                <a:ext cx="5742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19/20</a:t>
                </a: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6154A97D-2858-49F6-B3DB-26C4011C3C19}"/>
                </a:ext>
              </a:extLst>
            </p:cNvPr>
            <p:cNvSpPr txBox="1"/>
            <p:nvPr/>
          </p:nvSpPr>
          <p:spPr>
            <a:xfrm>
              <a:off x="7419473" y="2669239"/>
              <a:ext cx="1081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highlight>
                    <a:srgbClr val="FFFF00"/>
                  </a:highlight>
                </a:rPr>
                <a:t>f</a:t>
              </a:r>
              <a:r>
                <a:rPr lang="en-US" sz="1400" dirty="0">
                  <a:highlight>
                    <a:srgbClr val="FFFF00"/>
                  </a:highlight>
                </a:rPr>
                <a:t>: 29+12=41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7DD7511-187D-4D4F-8365-24D6FF540AD2}"/>
              </a:ext>
            </a:extLst>
          </p:cNvPr>
          <p:cNvCxnSpPr>
            <a:cxnSpLocks/>
          </p:cNvCxnSpPr>
          <p:nvPr/>
        </p:nvCxnSpPr>
        <p:spPr>
          <a:xfrm flipH="1">
            <a:off x="2054148" y="1790133"/>
            <a:ext cx="807864" cy="1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4DE2870-A9B2-4980-BB6E-9BAE445A1FA5}"/>
              </a:ext>
            </a:extLst>
          </p:cNvPr>
          <p:cNvSpPr txBox="1"/>
          <p:nvPr/>
        </p:nvSpPr>
        <p:spPr>
          <a:xfrm>
            <a:off x="2291092" y="1760858"/>
            <a:ext cx="45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F2F0C71-25BF-406C-A819-5EEB856149D2}"/>
              </a:ext>
            </a:extLst>
          </p:cNvPr>
          <p:cNvSpPr/>
          <p:nvPr/>
        </p:nvSpPr>
        <p:spPr>
          <a:xfrm>
            <a:off x="1323474" y="1900929"/>
            <a:ext cx="2542673" cy="742433"/>
          </a:xfrm>
          <a:custGeom>
            <a:avLst/>
            <a:gdLst>
              <a:gd name="connsiteX0" fmla="*/ 0 w 2542673"/>
              <a:gd name="connsiteY0" fmla="*/ 449239 h 742433"/>
              <a:gd name="connsiteX1" fmla="*/ 112294 w 2542673"/>
              <a:gd name="connsiteY1" fmla="*/ 465282 h 742433"/>
              <a:gd name="connsiteX2" fmla="*/ 136358 w 2542673"/>
              <a:gd name="connsiteY2" fmla="*/ 473303 h 742433"/>
              <a:gd name="connsiteX3" fmla="*/ 184484 w 2542673"/>
              <a:gd name="connsiteY3" fmla="*/ 545492 h 742433"/>
              <a:gd name="connsiteX4" fmla="*/ 200526 w 2542673"/>
              <a:gd name="connsiteY4" fmla="*/ 569555 h 742433"/>
              <a:gd name="connsiteX5" fmla="*/ 224589 w 2542673"/>
              <a:gd name="connsiteY5" fmla="*/ 593618 h 742433"/>
              <a:gd name="connsiteX6" fmla="*/ 272715 w 2542673"/>
              <a:gd name="connsiteY6" fmla="*/ 625703 h 742433"/>
              <a:gd name="connsiteX7" fmla="*/ 288758 w 2542673"/>
              <a:gd name="connsiteY7" fmla="*/ 641745 h 742433"/>
              <a:gd name="connsiteX8" fmla="*/ 336884 w 2542673"/>
              <a:gd name="connsiteY8" fmla="*/ 657787 h 742433"/>
              <a:gd name="connsiteX9" fmla="*/ 360947 w 2542673"/>
              <a:gd name="connsiteY9" fmla="*/ 665808 h 742433"/>
              <a:gd name="connsiteX10" fmla="*/ 385010 w 2542673"/>
              <a:gd name="connsiteY10" fmla="*/ 673829 h 742433"/>
              <a:gd name="connsiteX11" fmla="*/ 425115 w 2542673"/>
              <a:gd name="connsiteY11" fmla="*/ 681850 h 742433"/>
              <a:gd name="connsiteX12" fmla="*/ 449179 w 2542673"/>
              <a:gd name="connsiteY12" fmla="*/ 689871 h 742433"/>
              <a:gd name="connsiteX13" fmla="*/ 481263 w 2542673"/>
              <a:gd name="connsiteY13" fmla="*/ 697892 h 742433"/>
              <a:gd name="connsiteX14" fmla="*/ 529389 w 2542673"/>
              <a:gd name="connsiteY14" fmla="*/ 713934 h 742433"/>
              <a:gd name="connsiteX15" fmla="*/ 641684 w 2542673"/>
              <a:gd name="connsiteY15" fmla="*/ 729976 h 742433"/>
              <a:gd name="connsiteX16" fmla="*/ 826168 w 2542673"/>
              <a:gd name="connsiteY16" fmla="*/ 721955 h 742433"/>
              <a:gd name="connsiteX17" fmla="*/ 850231 w 2542673"/>
              <a:gd name="connsiteY17" fmla="*/ 705913 h 742433"/>
              <a:gd name="connsiteX18" fmla="*/ 874294 w 2542673"/>
              <a:gd name="connsiteY18" fmla="*/ 649766 h 742433"/>
              <a:gd name="connsiteX19" fmla="*/ 898358 w 2542673"/>
              <a:gd name="connsiteY19" fmla="*/ 633724 h 742433"/>
              <a:gd name="connsiteX20" fmla="*/ 906379 w 2542673"/>
              <a:gd name="connsiteY20" fmla="*/ 609660 h 742433"/>
              <a:gd name="connsiteX21" fmla="*/ 930442 w 2542673"/>
              <a:gd name="connsiteY21" fmla="*/ 593618 h 742433"/>
              <a:gd name="connsiteX22" fmla="*/ 978568 w 2542673"/>
              <a:gd name="connsiteY22" fmla="*/ 553513 h 742433"/>
              <a:gd name="connsiteX23" fmla="*/ 1018673 w 2542673"/>
              <a:gd name="connsiteY23" fmla="*/ 513408 h 742433"/>
              <a:gd name="connsiteX24" fmla="*/ 1042737 w 2542673"/>
              <a:gd name="connsiteY24" fmla="*/ 489345 h 742433"/>
              <a:gd name="connsiteX25" fmla="*/ 1066800 w 2542673"/>
              <a:gd name="connsiteY25" fmla="*/ 481324 h 742433"/>
              <a:gd name="connsiteX26" fmla="*/ 1090863 w 2542673"/>
              <a:gd name="connsiteY26" fmla="*/ 465282 h 742433"/>
              <a:gd name="connsiteX27" fmla="*/ 1155031 w 2542673"/>
              <a:gd name="connsiteY27" fmla="*/ 417155 h 742433"/>
              <a:gd name="connsiteX28" fmla="*/ 1203158 w 2542673"/>
              <a:gd name="connsiteY28" fmla="*/ 401113 h 742433"/>
              <a:gd name="connsiteX29" fmla="*/ 1227221 w 2542673"/>
              <a:gd name="connsiteY29" fmla="*/ 393092 h 742433"/>
              <a:gd name="connsiteX30" fmla="*/ 1267326 w 2542673"/>
              <a:gd name="connsiteY30" fmla="*/ 361008 h 742433"/>
              <a:gd name="connsiteX31" fmla="*/ 1291389 w 2542673"/>
              <a:gd name="connsiteY31" fmla="*/ 336945 h 742433"/>
              <a:gd name="connsiteX32" fmla="*/ 1315452 w 2542673"/>
              <a:gd name="connsiteY32" fmla="*/ 320903 h 742433"/>
              <a:gd name="connsiteX33" fmla="*/ 1331494 w 2542673"/>
              <a:gd name="connsiteY33" fmla="*/ 304860 h 742433"/>
              <a:gd name="connsiteX34" fmla="*/ 1355558 w 2542673"/>
              <a:gd name="connsiteY34" fmla="*/ 296839 h 742433"/>
              <a:gd name="connsiteX35" fmla="*/ 1371600 w 2542673"/>
              <a:gd name="connsiteY35" fmla="*/ 272776 h 742433"/>
              <a:gd name="connsiteX36" fmla="*/ 1395663 w 2542673"/>
              <a:gd name="connsiteY36" fmla="*/ 264755 h 742433"/>
              <a:gd name="connsiteX37" fmla="*/ 1427747 w 2542673"/>
              <a:gd name="connsiteY37" fmla="*/ 240692 h 742433"/>
              <a:gd name="connsiteX38" fmla="*/ 1451810 w 2542673"/>
              <a:gd name="connsiteY38" fmla="*/ 224650 h 742433"/>
              <a:gd name="connsiteX39" fmla="*/ 1499937 w 2542673"/>
              <a:gd name="connsiteY39" fmla="*/ 192566 h 742433"/>
              <a:gd name="connsiteX40" fmla="*/ 1540042 w 2542673"/>
              <a:gd name="connsiteY40" fmla="*/ 152460 h 742433"/>
              <a:gd name="connsiteX41" fmla="*/ 1556084 w 2542673"/>
              <a:gd name="connsiteY41" fmla="*/ 128397 h 742433"/>
              <a:gd name="connsiteX42" fmla="*/ 1604210 w 2542673"/>
              <a:gd name="connsiteY42" fmla="*/ 88292 h 742433"/>
              <a:gd name="connsiteX43" fmla="*/ 1636294 w 2542673"/>
              <a:gd name="connsiteY43" fmla="*/ 40166 h 742433"/>
              <a:gd name="connsiteX44" fmla="*/ 1668379 w 2542673"/>
              <a:gd name="connsiteY44" fmla="*/ 60 h 742433"/>
              <a:gd name="connsiteX45" fmla="*/ 1708484 w 2542673"/>
              <a:gd name="connsiteY45" fmla="*/ 8082 h 742433"/>
              <a:gd name="connsiteX46" fmla="*/ 1716505 w 2542673"/>
              <a:gd name="connsiteY46" fmla="*/ 393092 h 742433"/>
              <a:gd name="connsiteX47" fmla="*/ 1724526 w 2542673"/>
              <a:gd name="connsiteY47" fmla="*/ 489345 h 742433"/>
              <a:gd name="connsiteX48" fmla="*/ 1732547 w 2542673"/>
              <a:gd name="connsiteY48" fmla="*/ 673829 h 742433"/>
              <a:gd name="connsiteX49" fmla="*/ 1828800 w 2542673"/>
              <a:gd name="connsiteY49" fmla="*/ 641745 h 742433"/>
              <a:gd name="connsiteX50" fmla="*/ 1852863 w 2542673"/>
              <a:gd name="connsiteY50" fmla="*/ 633724 h 742433"/>
              <a:gd name="connsiteX51" fmla="*/ 1876926 w 2542673"/>
              <a:gd name="connsiteY51" fmla="*/ 617682 h 742433"/>
              <a:gd name="connsiteX52" fmla="*/ 1925052 w 2542673"/>
              <a:gd name="connsiteY52" fmla="*/ 601639 h 742433"/>
              <a:gd name="connsiteX53" fmla="*/ 1949115 w 2542673"/>
              <a:gd name="connsiteY53" fmla="*/ 593618 h 742433"/>
              <a:gd name="connsiteX54" fmla="*/ 1973179 w 2542673"/>
              <a:gd name="connsiteY54" fmla="*/ 577576 h 742433"/>
              <a:gd name="connsiteX55" fmla="*/ 2021305 w 2542673"/>
              <a:gd name="connsiteY55" fmla="*/ 561534 h 742433"/>
              <a:gd name="connsiteX56" fmla="*/ 2093494 w 2542673"/>
              <a:gd name="connsiteY56" fmla="*/ 521429 h 742433"/>
              <a:gd name="connsiteX57" fmla="*/ 2141621 w 2542673"/>
              <a:gd name="connsiteY57" fmla="*/ 497366 h 742433"/>
              <a:gd name="connsiteX58" fmla="*/ 2213810 w 2542673"/>
              <a:gd name="connsiteY58" fmla="*/ 473303 h 742433"/>
              <a:gd name="connsiteX59" fmla="*/ 2261937 w 2542673"/>
              <a:gd name="connsiteY59" fmla="*/ 457260 h 742433"/>
              <a:gd name="connsiteX60" fmla="*/ 2286000 w 2542673"/>
              <a:gd name="connsiteY60" fmla="*/ 449239 h 742433"/>
              <a:gd name="connsiteX61" fmla="*/ 2358189 w 2542673"/>
              <a:gd name="connsiteY61" fmla="*/ 417155 h 742433"/>
              <a:gd name="connsiteX62" fmla="*/ 2430379 w 2542673"/>
              <a:gd name="connsiteY62" fmla="*/ 393092 h 742433"/>
              <a:gd name="connsiteX63" fmla="*/ 2454442 w 2542673"/>
              <a:gd name="connsiteY63" fmla="*/ 385071 h 742433"/>
              <a:gd name="connsiteX64" fmla="*/ 2478505 w 2542673"/>
              <a:gd name="connsiteY64" fmla="*/ 369029 h 742433"/>
              <a:gd name="connsiteX65" fmla="*/ 2542673 w 2542673"/>
              <a:gd name="connsiteY65" fmla="*/ 352987 h 74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542673" h="742433">
                <a:moveTo>
                  <a:pt x="0" y="449239"/>
                </a:moveTo>
                <a:cubicBezTo>
                  <a:pt x="37431" y="454587"/>
                  <a:pt x="75058" y="458711"/>
                  <a:pt x="112294" y="465282"/>
                </a:cubicBezTo>
                <a:cubicBezTo>
                  <a:pt x="120621" y="466751"/>
                  <a:pt x="130379" y="467324"/>
                  <a:pt x="136358" y="473303"/>
                </a:cubicBezTo>
                <a:lnTo>
                  <a:pt x="184484" y="545492"/>
                </a:lnTo>
                <a:cubicBezTo>
                  <a:pt x="189831" y="553513"/>
                  <a:pt x="193709" y="562738"/>
                  <a:pt x="200526" y="569555"/>
                </a:cubicBezTo>
                <a:cubicBezTo>
                  <a:pt x="208547" y="577576"/>
                  <a:pt x="215635" y="586654"/>
                  <a:pt x="224589" y="593618"/>
                </a:cubicBezTo>
                <a:cubicBezTo>
                  <a:pt x="239808" y="605455"/>
                  <a:pt x="259081" y="612070"/>
                  <a:pt x="272715" y="625703"/>
                </a:cubicBezTo>
                <a:cubicBezTo>
                  <a:pt x="278063" y="631050"/>
                  <a:pt x="281994" y="638363"/>
                  <a:pt x="288758" y="641745"/>
                </a:cubicBezTo>
                <a:cubicBezTo>
                  <a:pt x="303883" y="649307"/>
                  <a:pt x="320842" y="652440"/>
                  <a:pt x="336884" y="657787"/>
                </a:cubicBezTo>
                <a:lnTo>
                  <a:pt x="360947" y="665808"/>
                </a:lnTo>
                <a:cubicBezTo>
                  <a:pt x="368968" y="668482"/>
                  <a:pt x="376719" y="672171"/>
                  <a:pt x="385010" y="673829"/>
                </a:cubicBezTo>
                <a:cubicBezTo>
                  <a:pt x="398378" y="676503"/>
                  <a:pt x="411889" y="678544"/>
                  <a:pt x="425115" y="681850"/>
                </a:cubicBezTo>
                <a:cubicBezTo>
                  <a:pt x="433318" y="683901"/>
                  <a:pt x="441049" y="687548"/>
                  <a:pt x="449179" y="689871"/>
                </a:cubicBezTo>
                <a:cubicBezTo>
                  <a:pt x="459779" y="692899"/>
                  <a:pt x="470704" y="694724"/>
                  <a:pt x="481263" y="697892"/>
                </a:cubicBezTo>
                <a:cubicBezTo>
                  <a:pt x="497460" y="702751"/>
                  <a:pt x="512709" y="711154"/>
                  <a:pt x="529389" y="713934"/>
                </a:cubicBezTo>
                <a:cubicBezTo>
                  <a:pt x="598778" y="725499"/>
                  <a:pt x="561377" y="719938"/>
                  <a:pt x="641684" y="729976"/>
                </a:cubicBezTo>
                <a:cubicBezTo>
                  <a:pt x="717073" y="748823"/>
                  <a:pt x="691767" y="746391"/>
                  <a:pt x="826168" y="721955"/>
                </a:cubicBezTo>
                <a:cubicBezTo>
                  <a:pt x="835653" y="720231"/>
                  <a:pt x="842210" y="711260"/>
                  <a:pt x="850231" y="705913"/>
                </a:cubicBezTo>
                <a:cubicBezTo>
                  <a:pt x="855803" y="689196"/>
                  <a:pt x="863281" y="662981"/>
                  <a:pt x="874294" y="649766"/>
                </a:cubicBezTo>
                <a:cubicBezTo>
                  <a:pt x="880466" y="642360"/>
                  <a:pt x="890337" y="639071"/>
                  <a:pt x="898358" y="633724"/>
                </a:cubicBezTo>
                <a:cubicBezTo>
                  <a:pt x="901032" y="625703"/>
                  <a:pt x="901097" y="616262"/>
                  <a:pt x="906379" y="609660"/>
                </a:cubicBezTo>
                <a:cubicBezTo>
                  <a:pt x="912401" y="602132"/>
                  <a:pt x="923036" y="599789"/>
                  <a:pt x="930442" y="593618"/>
                </a:cubicBezTo>
                <a:cubicBezTo>
                  <a:pt x="992201" y="542152"/>
                  <a:pt x="918824" y="593342"/>
                  <a:pt x="978568" y="553513"/>
                </a:cubicBezTo>
                <a:cubicBezTo>
                  <a:pt x="1007977" y="509399"/>
                  <a:pt x="978569" y="546827"/>
                  <a:pt x="1018673" y="513408"/>
                </a:cubicBezTo>
                <a:cubicBezTo>
                  <a:pt x="1027388" y="506146"/>
                  <a:pt x="1033298" y="495637"/>
                  <a:pt x="1042737" y="489345"/>
                </a:cubicBezTo>
                <a:cubicBezTo>
                  <a:pt x="1049772" y="484655"/>
                  <a:pt x="1059238" y="485105"/>
                  <a:pt x="1066800" y="481324"/>
                </a:cubicBezTo>
                <a:cubicBezTo>
                  <a:pt x="1075422" y="477013"/>
                  <a:pt x="1083335" y="471304"/>
                  <a:pt x="1090863" y="465282"/>
                </a:cubicBezTo>
                <a:cubicBezTo>
                  <a:pt x="1118011" y="443563"/>
                  <a:pt x="1107054" y="433147"/>
                  <a:pt x="1155031" y="417155"/>
                </a:cubicBezTo>
                <a:lnTo>
                  <a:pt x="1203158" y="401113"/>
                </a:lnTo>
                <a:lnTo>
                  <a:pt x="1227221" y="393092"/>
                </a:lnTo>
                <a:cubicBezTo>
                  <a:pt x="1263098" y="339276"/>
                  <a:pt x="1220834" y="392002"/>
                  <a:pt x="1267326" y="361008"/>
                </a:cubicBezTo>
                <a:cubicBezTo>
                  <a:pt x="1276764" y="354716"/>
                  <a:pt x="1282675" y="344207"/>
                  <a:pt x="1291389" y="336945"/>
                </a:cubicBezTo>
                <a:cubicBezTo>
                  <a:pt x="1298795" y="330774"/>
                  <a:pt x="1307924" y="326925"/>
                  <a:pt x="1315452" y="320903"/>
                </a:cubicBezTo>
                <a:cubicBezTo>
                  <a:pt x="1321357" y="316179"/>
                  <a:pt x="1325009" y="308751"/>
                  <a:pt x="1331494" y="304860"/>
                </a:cubicBezTo>
                <a:cubicBezTo>
                  <a:pt x="1338744" y="300510"/>
                  <a:pt x="1347537" y="299513"/>
                  <a:pt x="1355558" y="296839"/>
                </a:cubicBezTo>
                <a:cubicBezTo>
                  <a:pt x="1360905" y="288818"/>
                  <a:pt x="1364072" y="278798"/>
                  <a:pt x="1371600" y="272776"/>
                </a:cubicBezTo>
                <a:cubicBezTo>
                  <a:pt x="1378202" y="267494"/>
                  <a:pt x="1388322" y="268950"/>
                  <a:pt x="1395663" y="264755"/>
                </a:cubicBezTo>
                <a:cubicBezTo>
                  <a:pt x="1407270" y="258122"/>
                  <a:pt x="1416869" y="248462"/>
                  <a:pt x="1427747" y="240692"/>
                </a:cubicBezTo>
                <a:cubicBezTo>
                  <a:pt x="1435591" y="235089"/>
                  <a:pt x="1444404" y="230821"/>
                  <a:pt x="1451810" y="224650"/>
                </a:cubicBezTo>
                <a:cubicBezTo>
                  <a:pt x="1491865" y="191271"/>
                  <a:pt x="1457648" y="206662"/>
                  <a:pt x="1499937" y="192566"/>
                </a:cubicBezTo>
                <a:cubicBezTo>
                  <a:pt x="1513305" y="179197"/>
                  <a:pt x="1529555" y="168191"/>
                  <a:pt x="1540042" y="152460"/>
                </a:cubicBezTo>
                <a:cubicBezTo>
                  <a:pt x="1545389" y="144439"/>
                  <a:pt x="1549913" y="135803"/>
                  <a:pt x="1556084" y="128397"/>
                </a:cubicBezTo>
                <a:cubicBezTo>
                  <a:pt x="1575384" y="105237"/>
                  <a:pt x="1580550" y="104066"/>
                  <a:pt x="1604210" y="88292"/>
                </a:cubicBezTo>
                <a:cubicBezTo>
                  <a:pt x="1614905" y="72250"/>
                  <a:pt x="1622660" y="53799"/>
                  <a:pt x="1636294" y="40166"/>
                </a:cubicBezTo>
                <a:cubicBezTo>
                  <a:pt x="1659154" y="17307"/>
                  <a:pt x="1648142" y="30416"/>
                  <a:pt x="1668379" y="60"/>
                </a:cubicBezTo>
                <a:cubicBezTo>
                  <a:pt x="1681747" y="2734"/>
                  <a:pt x="1706827" y="-5450"/>
                  <a:pt x="1708484" y="8082"/>
                </a:cubicBezTo>
                <a:cubicBezTo>
                  <a:pt x="1724085" y="135495"/>
                  <a:pt x="1712229" y="264799"/>
                  <a:pt x="1716505" y="393092"/>
                </a:cubicBezTo>
                <a:cubicBezTo>
                  <a:pt x="1717578" y="425270"/>
                  <a:pt x="1722689" y="457202"/>
                  <a:pt x="1724526" y="489345"/>
                </a:cubicBezTo>
                <a:cubicBezTo>
                  <a:pt x="1728038" y="550798"/>
                  <a:pt x="1729873" y="612334"/>
                  <a:pt x="1732547" y="673829"/>
                </a:cubicBezTo>
                <a:lnTo>
                  <a:pt x="1828800" y="641745"/>
                </a:lnTo>
                <a:cubicBezTo>
                  <a:pt x="1836821" y="639071"/>
                  <a:pt x="1845828" y="638414"/>
                  <a:pt x="1852863" y="633724"/>
                </a:cubicBezTo>
                <a:cubicBezTo>
                  <a:pt x="1860884" y="628377"/>
                  <a:pt x="1868117" y="621597"/>
                  <a:pt x="1876926" y="617682"/>
                </a:cubicBezTo>
                <a:cubicBezTo>
                  <a:pt x="1892378" y="610814"/>
                  <a:pt x="1909010" y="606987"/>
                  <a:pt x="1925052" y="601639"/>
                </a:cubicBezTo>
                <a:cubicBezTo>
                  <a:pt x="1933073" y="598965"/>
                  <a:pt x="1942080" y="598308"/>
                  <a:pt x="1949115" y="593618"/>
                </a:cubicBezTo>
                <a:cubicBezTo>
                  <a:pt x="1957136" y="588271"/>
                  <a:pt x="1964370" y="581491"/>
                  <a:pt x="1973179" y="577576"/>
                </a:cubicBezTo>
                <a:cubicBezTo>
                  <a:pt x="1988631" y="570708"/>
                  <a:pt x="2007235" y="570914"/>
                  <a:pt x="2021305" y="561534"/>
                </a:cubicBezTo>
                <a:cubicBezTo>
                  <a:pt x="2076466" y="524760"/>
                  <a:pt x="2051140" y="535547"/>
                  <a:pt x="2093494" y="521429"/>
                </a:cubicBezTo>
                <a:cubicBezTo>
                  <a:pt x="2119264" y="495661"/>
                  <a:pt x="2099384" y="510037"/>
                  <a:pt x="2141621" y="497366"/>
                </a:cubicBezTo>
                <a:lnTo>
                  <a:pt x="2213810" y="473303"/>
                </a:lnTo>
                <a:lnTo>
                  <a:pt x="2261937" y="457260"/>
                </a:lnTo>
                <a:cubicBezTo>
                  <a:pt x="2269958" y="454586"/>
                  <a:pt x="2278965" y="453929"/>
                  <a:pt x="2286000" y="449239"/>
                </a:cubicBezTo>
                <a:cubicBezTo>
                  <a:pt x="2324133" y="423817"/>
                  <a:pt x="2300918" y="436245"/>
                  <a:pt x="2358189" y="417155"/>
                </a:cubicBezTo>
                <a:lnTo>
                  <a:pt x="2430379" y="393092"/>
                </a:lnTo>
                <a:cubicBezTo>
                  <a:pt x="2438400" y="390418"/>
                  <a:pt x="2447407" y="389761"/>
                  <a:pt x="2454442" y="385071"/>
                </a:cubicBezTo>
                <a:cubicBezTo>
                  <a:pt x="2462463" y="379724"/>
                  <a:pt x="2469696" y="372944"/>
                  <a:pt x="2478505" y="369029"/>
                </a:cubicBezTo>
                <a:cubicBezTo>
                  <a:pt x="2518404" y="351296"/>
                  <a:pt x="2513927" y="352987"/>
                  <a:pt x="2542673" y="352987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3F4F7345-822F-4FDA-A9C3-C3E69067253D}"/>
              </a:ext>
            </a:extLst>
          </p:cNvPr>
          <p:cNvGrpSpPr/>
          <p:nvPr/>
        </p:nvGrpSpPr>
        <p:grpSpPr>
          <a:xfrm>
            <a:off x="5043457" y="3293043"/>
            <a:ext cx="3319398" cy="1571055"/>
            <a:chOff x="5125453" y="1479217"/>
            <a:chExt cx="3319398" cy="1571055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C57B14B0-0701-4DAE-A552-E539BF69902B}"/>
                </a:ext>
              </a:extLst>
            </p:cNvPr>
            <p:cNvGrpSpPr/>
            <p:nvPr/>
          </p:nvGrpSpPr>
          <p:grpSpPr>
            <a:xfrm>
              <a:off x="5125453" y="1479217"/>
              <a:ext cx="3039980" cy="1374688"/>
              <a:chOff x="1074821" y="1572196"/>
              <a:chExt cx="3039980" cy="1374688"/>
            </a:xfrm>
          </p:grpSpPr>
          <p:grpSp>
            <p:nvGrpSpPr>
              <p:cNvPr id="278" name="Group 277">
                <a:extLst>
                  <a:ext uri="{FF2B5EF4-FFF2-40B4-BE49-F238E27FC236}">
                    <a16:creationId xmlns:a16="http://schemas.microsoft.com/office/drawing/2014/main" id="{6B1ADBE4-B69B-402A-83D8-EAC1FF8F1472}"/>
                  </a:ext>
                </a:extLst>
              </p:cNvPr>
              <p:cNvGrpSpPr/>
              <p:nvPr/>
            </p:nvGrpSpPr>
            <p:grpSpPr>
              <a:xfrm>
                <a:off x="1074821" y="1660358"/>
                <a:ext cx="3039980" cy="1207168"/>
                <a:chOff x="914400" y="1748590"/>
                <a:chExt cx="3039980" cy="1207168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D13E4204-6B85-43C7-AA7F-310214B7F925}"/>
                    </a:ext>
                  </a:extLst>
                </p:cNvPr>
                <p:cNvSpPr/>
                <p:nvPr/>
              </p:nvSpPr>
              <p:spPr>
                <a:xfrm>
                  <a:off x="914400" y="2237874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59618204-4440-4ED5-95B9-8FD1FEC44161}"/>
                    </a:ext>
                  </a:extLst>
                </p:cNvPr>
                <p:cNvSpPr/>
                <p:nvPr/>
              </p:nvSpPr>
              <p:spPr>
                <a:xfrm>
                  <a:off x="1660358" y="174859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5E1B15B8-1CB4-464C-8D74-7A4A51EE86F2}"/>
                    </a:ext>
                  </a:extLst>
                </p:cNvPr>
                <p:cNvSpPr/>
                <p:nvPr/>
              </p:nvSpPr>
              <p:spPr>
                <a:xfrm>
                  <a:off x="2716130" y="2661400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e</a:t>
                  </a: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D742F6F7-8DD8-438D-B1D9-4626331F36E2}"/>
                    </a:ext>
                  </a:extLst>
                </p:cNvPr>
                <p:cNvSpPr/>
                <p:nvPr/>
              </p:nvSpPr>
              <p:spPr>
                <a:xfrm>
                  <a:off x="2716130" y="1767053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</a:t>
                  </a: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6A58BF1F-86FB-4DC5-844B-6A23BFC9AF14}"/>
                    </a:ext>
                  </a:extLst>
                </p:cNvPr>
                <p:cNvSpPr/>
                <p:nvPr/>
              </p:nvSpPr>
              <p:spPr>
                <a:xfrm>
                  <a:off x="1660358" y="2675021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A2DAD521-FE4C-4EFD-A2B3-B89A3E7AB2C6}"/>
                    </a:ext>
                  </a:extLst>
                </p:cNvPr>
                <p:cNvSpPr/>
                <p:nvPr/>
              </p:nvSpPr>
              <p:spPr>
                <a:xfrm>
                  <a:off x="3697706" y="2169696"/>
                  <a:ext cx="256674" cy="28073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</a:t>
                  </a:r>
                </a:p>
              </p:txBody>
            </p: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DB533953-89F9-45A9-82E8-14A1366A06DA}"/>
                    </a:ext>
                  </a:extLst>
                </p:cNvPr>
                <p:cNvCxnSpPr>
                  <a:cxnSpLocks/>
                  <a:stCxn id="288" idx="7"/>
                  <a:endCxn id="289" idx="3"/>
                </p:cNvCxnSpPr>
                <p:nvPr/>
              </p:nvCxnSpPr>
              <p:spPr>
                <a:xfrm flipV="1">
                  <a:off x="1133485" y="1988214"/>
                  <a:ext cx="564462" cy="29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D3FA23AB-6C3B-49D5-A572-5D56EC3B1E6C}"/>
                    </a:ext>
                  </a:extLst>
                </p:cNvPr>
                <p:cNvCxnSpPr>
                  <a:stCxn id="288" idx="5"/>
                  <a:endCxn id="292" idx="2"/>
                </p:cNvCxnSpPr>
                <p:nvPr/>
              </p:nvCxnSpPr>
              <p:spPr>
                <a:xfrm>
                  <a:off x="1133485" y="2477498"/>
                  <a:ext cx="526873" cy="33789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>
                  <a:extLst>
                    <a:ext uri="{FF2B5EF4-FFF2-40B4-BE49-F238E27FC236}">
                      <a16:creationId xmlns:a16="http://schemas.microsoft.com/office/drawing/2014/main" id="{72301F2B-666D-48F7-B490-1DFA46AAB5E3}"/>
                    </a:ext>
                  </a:extLst>
                </p:cNvPr>
                <p:cNvCxnSpPr>
                  <a:cxnSpLocks/>
                  <a:endCxn id="293" idx="3"/>
                </p:cNvCxnSpPr>
                <p:nvPr/>
              </p:nvCxnSpPr>
              <p:spPr>
                <a:xfrm flipV="1">
                  <a:off x="2988355" y="2409320"/>
                  <a:ext cx="746940" cy="3992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699D2AC5-3556-479D-9EC6-17A7BC3E68D1}"/>
                    </a:ext>
                  </a:extLst>
                </p:cNvPr>
                <p:cNvCxnSpPr>
                  <a:cxnSpLocks/>
                  <a:endCxn id="293" idx="2"/>
                </p:cNvCxnSpPr>
                <p:nvPr/>
              </p:nvCxnSpPr>
              <p:spPr>
                <a:xfrm>
                  <a:off x="2988355" y="1907421"/>
                  <a:ext cx="709351" cy="4026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09A94500-0675-48E1-858A-C71441691666}"/>
                    </a:ext>
                  </a:extLst>
                </p:cNvPr>
                <p:cNvCxnSpPr>
                  <a:cxnSpLocks/>
                  <a:stCxn id="292" idx="6"/>
                  <a:endCxn id="290" idx="2"/>
                </p:cNvCxnSpPr>
                <p:nvPr/>
              </p:nvCxnSpPr>
              <p:spPr>
                <a:xfrm flipV="1">
                  <a:off x="1917032" y="2801769"/>
                  <a:ext cx="799098" cy="136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>
                  <a:extLst>
                    <a:ext uri="{FF2B5EF4-FFF2-40B4-BE49-F238E27FC236}">
                      <a16:creationId xmlns:a16="http://schemas.microsoft.com/office/drawing/2014/main" id="{65C4D186-72EA-4973-827C-8F9DCD50802F}"/>
                    </a:ext>
                  </a:extLst>
                </p:cNvPr>
                <p:cNvCxnSpPr>
                  <a:cxnSpLocks/>
                  <a:stCxn id="289" idx="6"/>
                  <a:endCxn id="291" idx="2"/>
                </p:cNvCxnSpPr>
                <p:nvPr/>
              </p:nvCxnSpPr>
              <p:spPr>
                <a:xfrm>
                  <a:off x="1917032" y="1888959"/>
                  <a:ext cx="799098" cy="184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Arrow Connector 299">
                  <a:extLst>
                    <a:ext uri="{FF2B5EF4-FFF2-40B4-BE49-F238E27FC236}">
                      <a16:creationId xmlns:a16="http://schemas.microsoft.com/office/drawing/2014/main" id="{F0851A3F-2117-4743-BE7B-D0C29366E325}"/>
                    </a:ext>
                  </a:extLst>
                </p:cNvPr>
                <p:cNvCxnSpPr>
                  <a:cxnSpLocks/>
                  <a:stCxn id="292" idx="7"/>
                  <a:endCxn id="291" idx="3"/>
                </p:cNvCxnSpPr>
                <p:nvPr/>
              </p:nvCxnSpPr>
              <p:spPr>
                <a:xfrm flipV="1">
                  <a:off x="1879443" y="2006677"/>
                  <a:ext cx="874276" cy="7094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Arrow Connector 300">
                  <a:extLst>
                    <a:ext uri="{FF2B5EF4-FFF2-40B4-BE49-F238E27FC236}">
                      <a16:creationId xmlns:a16="http://schemas.microsoft.com/office/drawing/2014/main" id="{A43A7508-F049-48DD-979D-491615AABB58}"/>
                    </a:ext>
                  </a:extLst>
                </p:cNvPr>
                <p:cNvCxnSpPr>
                  <a:cxnSpLocks/>
                  <a:stCxn id="291" idx="4"/>
                  <a:endCxn id="290" idx="0"/>
                </p:cNvCxnSpPr>
                <p:nvPr/>
              </p:nvCxnSpPr>
              <p:spPr>
                <a:xfrm>
                  <a:off x="2844467" y="2047790"/>
                  <a:ext cx="0" cy="6136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Arrow Connector 301">
                  <a:extLst>
                    <a:ext uri="{FF2B5EF4-FFF2-40B4-BE49-F238E27FC236}">
                      <a16:creationId xmlns:a16="http://schemas.microsoft.com/office/drawing/2014/main" id="{D74B9E49-9101-49AC-802E-A717BB920AB6}"/>
                    </a:ext>
                  </a:extLst>
                </p:cNvPr>
                <p:cNvCxnSpPr>
                  <a:cxnSpLocks/>
                  <a:stCxn id="289" idx="4"/>
                  <a:endCxn id="292" idx="0"/>
                </p:cNvCxnSpPr>
                <p:nvPr/>
              </p:nvCxnSpPr>
              <p:spPr>
                <a:xfrm>
                  <a:off x="1788695" y="2029327"/>
                  <a:ext cx="0" cy="6456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1E10D944-892C-4B98-8441-445BF909E47D}"/>
                  </a:ext>
                </a:extLst>
              </p:cNvPr>
              <p:cNvSpPr txBox="1"/>
              <p:nvPr/>
            </p:nvSpPr>
            <p:spPr>
              <a:xfrm>
                <a:off x="1203158" y="1844842"/>
                <a:ext cx="55193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23/23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C6B042-7B12-4163-87C5-A598EE2A9CF4}"/>
                  </a:ext>
                </a:extLst>
              </p:cNvPr>
              <p:cNvSpPr txBox="1"/>
              <p:nvPr/>
            </p:nvSpPr>
            <p:spPr>
              <a:xfrm>
                <a:off x="2168200" y="1572196"/>
                <a:ext cx="580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17/17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46842CF1-C660-4109-BDF9-0A10F368D6D3}"/>
                  </a:ext>
                </a:extLst>
              </p:cNvPr>
              <p:cNvSpPr txBox="1"/>
              <p:nvPr/>
            </p:nvSpPr>
            <p:spPr>
              <a:xfrm>
                <a:off x="1922804" y="2069069"/>
                <a:ext cx="41934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6/6</a:t>
                </a: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25B747C-C7BE-4B5E-BF3C-7EE52045B71E}"/>
                  </a:ext>
                </a:extLst>
              </p:cNvPr>
              <p:cNvSpPr txBox="1"/>
              <p:nvPr/>
            </p:nvSpPr>
            <p:spPr>
              <a:xfrm>
                <a:off x="1211447" y="2509012"/>
                <a:ext cx="5358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19/19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1FB2483-46C2-476F-A11D-ECCB562AACE4}"/>
                  </a:ext>
                </a:extLst>
              </p:cNvPr>
              <p:cNvSpPr txBox="1"/>
              <p:nvPr/>
            </p:nvSpPr>
            <p:spPr>
              <a:xfrm>
                <a:off x="2390295" y="2270378"/>
                <a:ext cx="543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18/18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0D05691-611A-4031-B38A-BEA2BBD5C424}"/>
                  </a:ext>
                </a:extLst>
              </p:cNvPr>
              <p:cNvSpPr txBox="1"/>
              <p:nvPr/>
            </p:nvSpPr>
            <p:spPr>
              <a:xfrm>
                <a:off x="2334126" y="2700663"/>
                <a:ext cx="5268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7/7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03AD2A40-CE95-454E-A515-1033B770D535}"/>
                  </a:ext>
                </a:extLst>
              </p:cNvPr>
              <p:cNvSpPr txBox="1"/>
              <p:nvPr/>
            </p:nvSpPr>
            <p:spPr>
              <a:xfrm>
                <a:off x="2976833" y="2184158"/>
                <a:ext cx="5431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13/13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A218C63-8DEE-414C-BF52-D90E8371A0A6}"/>
                  </a:ext>
                </a:extLst>
              </p:cNvPr>
              <p:cNvSpPr txBox="1"/>
              <p:nvPr/>
            </p:nvSpPr>
            <p:spPr>
              <a:xfrm>
                <a:off x="3463603" y="1844842"/>
                <a:ext cx="6511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22/22</a:t>
                </a: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BE9F2CF-FDEC-4DB5-8DEF-57D5334A2A2E}"/>
                  </a:ext>
                </a:extLst>
              </p:cNvPr>
              <p:cNvSpPr txBox="1"/>
              <p:nvPr/>
            </p:nvSpPr>
            <p:spPr>
              <a:xfrm>
                <a:off x="3453574" y="2555780"/>
                <a:ext cx="5742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highlight>
                      <a:srgbClr val="FFFF00"/>
                    </a:highlight>
                  </a:rPr>
                  <a:t>20/20</a:t>
                </a:r>
              </a:p>
            </p:txBody>
          </p: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46B1F70-4DA0-48E3-9041-35496C2C5DC0}"/>
                </a:ext>
              </a:extLst>
            </p:cNvPr>
            <p:cNvSpPr txBox="1"/>
            <p:nvPr/>
          </p:nvSpPr>
          <p:spPr>
            <a:xfrm>
              <a:off x="7237997" y="2742495"/>
              <a:ext cx="1206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i="1" dirty="0">
                  <a:highlight>
                    <a:srgbClr val="FFFF00"/>
                  </a:highlight>
                </a:rPr>
                <a:t>f</a:t>
              </a:r>
              <a:r>
                <a:rPr lang="en-US" sz="1400" dirty="0">
                  <a:highlight>
                    <a:srgbClr val="FFFF00"/>
                  </a:highlight>
                </a:rPr>
                <a:t>: 41+1=42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9FE4707-696E-4443-B87F-5E262ADC1DE5}"/>
              </a:ext>
            </a:extLst>
          </p:cNvPr>
          <p:cNvGrpSpPr/>
          <p:nvPr/>
        </p:nvGrpSpPr>
        <p:grpSpPr>
          <a:xfrm>
            <a:off x="1063870" y="3371392"/>
            <a:ext cx="3039980" cy="1395859"/>
            <a:chOff x="1063870" y="3371392"/>
            <a:chExt cx="3039980" cy="1395859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6C071C56-C08D-43EE-8E5B-ED67D4FEBD19}"/>
                </a:ext>
              </a:extLst>
            </p:cNvPr>
            <p:cNvGrpSpPr/>
            <p:nvPr/>
          </p:nvGrpSpPr>
          <p:grpSpPr>
            <a:xfrm>
              <a:off x="1063870" y="3371392"/>
              <a:ext cx="3039980" cy="1395859"/>
              <a:chOff x="1099151" y="5187810"/>
              <a:chExt cx="3039980" cy="1395859"/>
            </a:xfrm>
          </p:grpSpPr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6E6917A3-86AF-4F2D-AAE0-932A6A9B802C}"/>
                  </a:ext>
                </a:extLst>
              </p:cNvPr>
              <p:cNvGrpSpPr/>
              <p:nvPr/>
            </p:nvGrpSpPr>
            <p:grpSpPr>
              <a:xfrm>
                <a:off x="1099151" y="5187810"/>
                <a:ext cx="3039980" cy="1395859"/>
                <a:chOff x="1074821" y="1551025"/>
                <a:chExt cx="3039980" cy="1395859"/>
              </a:xfrm>
            </p:grpSpPr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42A0D148-16E9-437B-9BA3-99AD18BE158A}"/>
                    </a:ext>
                  </a:extLst>
                </p:cNvPr>
                <p:cNvGrpSpPr/>
                <p:nvPr/>
              </p:nvGrpSpPr>
              <p:grpSpPr>
                <a:xfrm>
                  <a:off x="1074821" y="1660358"/>
                  <a:ext cx="3039980" cy="1207168"/>
                  <a:chOff x="914400" y="1748590"/>
                  <a:chExt cx="3039980" cy="1207168"/>
                </a:xfrm>
              </p:grpSpPr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E5BAF9A9-7B66-4321-AF87-E98172A5416F}"/>
                      </a:ext>
                    </a:extLst>
                  </p:cNvPr>
                  <p:cNvSpPr/>
                  <p:nvPr/>
                </p:nvSpPr>
                <p:spPr>
                  <a:xfrm>
                    <a:off x="914400" y="2237874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5D4FB560-FCD4-4E5D-AC8A-F9F41CDA8593}"/>
                      </a:ext>
                    </a:extLst>
                  </p:cNvPr>
                  <p:cNvSpPr/>
                  <p:nvPr/>
                </p:nvSpPr>
                <p:spPr>
                  <a:xfrm>
                    <a:off x="1660358" y="1748590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A33CFB05-98ED-48FE-AD37-927F60E59802}"/>
                      </a:ext>
                    </a:extLst>
                  </p:cNvPr>
                  <p:cNvSpPr/>
                  <p:nvPr/>
                </p:nvSpPr>
                <p:spPr>
                  <a:xfrm>
                    <a:off x="2716130" y="2661400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1A28A13C-25D4-47E5-9173-38BCDC3BD66B}"/>
                      </a:ext>
                    </a:extLst>
                  </p:cNvPr>
                  <p:cNvSpPr/>
                  <p:nvPr/>
                </p:nvSpPr>
                <p:spPr>
                  <a:xfrm>
                    <a:off x="2716130" y="1767053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D5A495C9-E908-4F72-A40F-A003F8661DC2}"/>
                      </a:ext>
                    </a:extLst>
                  </p:cNvPr>
                  <p:cNvSpPr/>
                  <p:nvPr/>
                </p:nvSpPr>
                <p:spPr>
                  <a:xfrm>
                    <a:off x="1660358" y="2675021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E67AA8A9-AABA-4860-8C0F-995417F84C4A}"/>
                      </a:ext>
                    </a:extLst>
                  </p:cNvPr>
                  <p:cNvSpPr/>
                  <p:nvPr/>
                </p:nvSpPr>
                <p:spPr>
                  <a:xfrm>
                    <a:off x="3697706" y="2169696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cxnSp>
                <p:nvCxnSpPr>
                  <p:cNvPr id="267" name="Straight Arrow Connector 266">
                    <a:extLst>
                      <a:ext uri="{FF2B5EF4-FFF2-40B4-BE49-F238E27FC236}">
                        <a16:creationId xmlns:a16="http://schemas.microsoft.com/office/drawing/2014/main" id="{5C2469EB-D92C-4828-9BAF-45B2112E0DC1}"/>
                      </a:ext>
                    </a:extLst>
                  </p:cNvPr>
                  <p:cNvCxnSpPr>
                    <a:cxnSpLocks/>
                    <a:stCxn id="261" idx="7"/>
                    <a:endCxn id="262" idx="2"/>
                  </p:cNvCxnSpPr>
                  <p:nvPr/>
                </p:nvCxnSpPr>
                <p:spPr>
                  <a:xfrm flipV="1">
                    <a:off x="1133485" y="1888959"/>
                    <a:ext cx="526873" cy="39002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>
                    <a:extLst>
                      <a:ext uri="{FF2B5EF4-FFF2-40B4-BE49-F238E27FC236}">
                        <a16:creationId xmlns:a16="http://schemas.microsoft.com/office/drawing/2014/main" id="{D8356997-9D08-4207-B565-ACA0734178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67441" y="2381381"/>
                    <a:ext cx="754225" cy="312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Arrow Connector 269">
                    <a:extLst>
                      <a:ext uri="{FF2B5EF4-FFF2-40B4-BE49-F238E27FC236}">
                        <a16:creationId xmlns:a16="http://schemas.microsoft.com/office/drawing/2014/main" id="{6CD046A6-75A5-4BC2-AA37-899448D021E0}"/>
                      </a:ext>
                    </a:extLst>
                  </p:cNvPr>
                  <p:cNvCxnSpPr>
                    <a:cxnSpLocks/>
                    <a:endCxn id="265" idx="6"/>
                  </p:cNvCxnSpPr>
                  <p:nvPr/>
                </p:nvCxnSpPr>
                <p:spPr>
                  <a:xfrm flipH="1">
                    <a:off x="1917032" y="2808580"/>
                    <a:ext cx="783548" cy="68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Arrow Connector 270">
                    <a:extLst>
                      <a:ext uri="{FF2B5EF4-FFF2-40B4-BE49-F238E27FC236}">
                        <a16:creationId xmlns:a16="http://schemas.microsoft.com/office/drawing/2014/main" id="{505CFB3E-26E3-4C90-8024-58DA9ECC47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15131" y="1831771"/>
                    <a:ext cx="798605" cy="238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719BAB06-3C16-4BA2-BDB6-1186413E94F2}"/>
                      </a:ext>
                    </a:extLst>
                  </p:cNvPr>
                  <p:cNvCxnSpPr>
                    <a:cxnSpLocks/>
                    <a:stCxn id="264" idx="3"/>
                    <a:endCxn id="265" idx="7"/>
                  </p:cNvCxnSpPr>
                  <p:nvPr/>
                </p:nvCxnSpPr>
                <p:spPr>
                  <a:xfrm flipH="1">
                    <a:off x="1879443" y="2006677"/>
                    <a:ext cx="874276" cy="7094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A0B0F9D0-63D8-4BCE-90A8-954AAFEEC3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0761" y="2064966"/>
                    <a:ext cx="0" cy="63754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6B643279-70C4-4FCE-B1D8-D0C6F55FDC46}"/>
                      </a:ext>
                    </a:extLst>
                  </p:cNvPr>
                  <p:cNvCxnSpPr>
                    <a:cxnSpLocks/>
                    <a:stCxn id="265" idx="0"/>
                    <a:endCxn id="262" idx="4"/>
                  </p:cNvCxnSpPr>
                  <p:nvPr/>
                </p:nvCxnSpPr>
                <p:spPr>
                  <a:xfrm flipV="1">
                    <a:off x="1788695" y="2029327"/>
                    <a:ext cx="0" cy="6456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2DA6FB0-9818-4B4E-88D9-E81DBF8E451D}"/>
                    </a:ext>
                  </a:extLst>
                </p:cNvPr>
                <p:cNvSpPr txBox="1"/>
                <p:nvPr/>
              </p:nvSpPr>
              <p:spPr>
                <a:xfrm>
                  <a:off x="1326739" y="1844842"/>
                  <a:ext cx="33411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</a:t>
                  </a:r>
                </a:p>
              </p:txBody>
            </p: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5CBAA112-BE88-4B8D-9EEE-C158B6614B71}"/>
                    </a:ext>
                  </a:extLst>
                </p:cNvPr>
                <p:cNvSpPr txBox="1"/>
                <p:nvPr/>
              </p:nvSpPr>
              <p:spPr>
                <a:xfrm>
                  <a:off x="2251270" y="1551025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</a:t>
                  </a:r>
                </a:p>
              </p:txBody>
            </p:sp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ED7C25BF-2A15-4FA8-A4FE-827B488BCA46}"/>
                    </a:ext>
                  </a:extLst>
                </p:cNvPr>
                <p:cNvSpPr txBox="1"/>
                <p:nvPr/>
              </p:nvSpPr>
              <p:spPr>
                <a:xfrm>
                  <a:off x="1886689" y="2124789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6</a:t>
                  </a:r>
                </a:p>
              </p:txBody>
            </p:sp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8CC2BFE2-619D-42DE-BEED-338F2EE91DCA}"/>
                    </a:ext>
                  </a:extLst>
                </p:cNvPr>
                <p:cNvSpPr txBox="1"/>
                <p:nvPr/>
              </p:nvSpPr>
              <p:spPr>
                <a:xfrm>
                  <a:off x="2334126" y="2061047"/>
                  <a:ext cx="3634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18</a:t>
                  </a:r>
                </a:p>
              </p:txBody>
            </p:sp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64B26AC3-17EA-42D5-A15B-E73744C1937F}"/>
                    </a:ext>
                  </a:extLst>
                </p:cNvPr>
                <p:cNvSpPr txBox="1"/>
                <p:nvPr/>
              </p:nvSpPr>
              <p:spPr>
                <a:xfrm>
                  <a:off x="2334127" y="2700663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7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E82BF13F-782F-48F3-9049-307A07D56487}"/>
                    </a:ext>
                  </a:extLst>
                </p:cNvPr>
                <p:cNvSpPr txBox="1"/>
                <p:nvPr/>
              </p:nvSpPr>
              <p:spPr>
                <a:xfrm>
                  <a:off x="2969972" y="2064271"/>
                  <a:ext cx="3446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</a:t>
                  </a:r>
                </a:p>
              </p:txBody>
            </p:sp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97691D42-CE50-4982-B132-4842D55F6073}"/>
                    </a:ext>
                  </a:extLst>
                </p:cNvPr>
                <p:cNvSpPr txBox="1"/>
                <p:nvPr/>
              </p:nvSpPr>
              <p:spPr>
                <a:xfrm>
                  <a:off x="3453575" y="2509011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19</a:t>
                  </a:r>
                </a:p>
              </p:txBody>
            </p:sp>
          </p:grp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D71598C6-DC23-4203-AC33-0537DEB64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4989" y="6022483"/>
                <a:ext cx="526873" cy="337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48075D60-A5B4-484A-AAF5-6FC63C18CD9D}"/>
                  </a:ext>
                </a:extLst>
              </p:cNvPr>
              <p:cNvSpPr txBox="1"/>
              <p:nvPr/>
            </p:nvSpPr>
            <p:spPr>
              <a:xfrm>
                <a:off x="1516360" y="5987322"/>
                <a:ext cx="36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19</a:t>
                </a:r>
              </a:p>
            </p:txBody>
          </p:sp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EFF7AC4F-B3E3-43B9-86F1-DA5992267406}"/>
                  </a:ext>
                </a:extLst>
              </p:cNvPr>
              <p:cNvCxnSpPr>
                <a:cxnSpLocks/>
                <a:stCxn id="266" idx="4"/>
                <a:endCxn id="263" idx="6"/>
              </p:cNvCxnSpPr>
              <p:nvPr/>
            </p:nvCxnSpPr>
            <p:spPr>
              <a:xfrm flipH="1">
                <a:off x="3157555" y="5998986"/>
                <a:ext cx="853239" cy="3513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9879F9C-BAAA-4EC5-A9B5-8055374BB064}"/>
                  </a:ext>
                </a:extLst>
              </p:cNvPr>
              <p:cNvSpPr txBox="1"/>
              <p:nvPr/>
            </p:nvSpPr>
            <p:spPr>
              <a:xfrm>
                <a:off x="3355328" y="5888764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</a:t>
                </a:r>
              </a:p>
            </p:txBody>
          </p: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9E65BE55-3253-4CBB-8135-423594FA2C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2073" y="5508839"/>
                <a:ext cx="526873" cy="390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DEA2764-6BC7-4F57-A727-9DF2AA5EC73E}"/>
                  </a:ext>
                </a:extLst>
              </p:cNvPr>
              <p:cNvSpPr txBox="1"/>
              <p:nvPr/>
            </p:nvSpPr>
            <p:spPr>
              <a:xfrm>
                <a:off x="1534076" y="5652646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22</a:t>
                </a:r>
              </a:p>
            </p:txBody>
          </p: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ED79C87D-F2F1-4504-9D2E-D8F69AA8C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47023" y="5461825"/>
                <a:ext cx="762491" cy="303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FF06B756-F078-4815-B715-7DA600B7084B}"/>
                  </a:ext>
                </a:extLst>
              </p:cNvPr>
              <p:cNvSpPr txBox="1"/>
              <p:nvPr/>
            </p:nvSpPr>
            <p:spPr>
              <a:xfrm>
                <a:off x="3305846" y="5539411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22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BE130A6-291C-432F-817D-67129A281E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0688" y="3779925"/>
              <a:ext cx="0" cy="61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03FBF20-AC12-4EE7-A3C6-D6A799A29448}"/>
                </a:ext>
              </a:extLst>
            </p:cNvPr>
            <p:cNvSpPr txBox="1"/>
            <p:nvPr/>
          </p:nvSpPr>
          <p:spPr>
            <a:xfrm>
              <a:off x="2724537" y="3953058"/>
              <a:ext cx="3634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12</a:t>
              </a: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E42A559-9AB2-48A7-B249-3E1FBE951EF1}"/>
                </a:ext>
              </a:extLst>
            </p:cNvPr>
            <p:cNvSpPr/>
            <p:nvPr/>
          </p:nvSpPr>
          <p:spPr>
            <a:xfrm>
              <a:off x="1259305" y="3545305"/>
              <a:ext cx="2679032" cy="956155"/>
            </a:xfrm>
            <a:custGeom>
              <a:avLst/>
              <a:gdLst>
                <a:gd name="connsiteX0" fmla="*/ 0 w 2679032"/>
                <a:gd name="connsiteY0" fmla="*/ 425116 h 956155"/>
                <a:gd name="connsiteX1" fmla="*/ 40106 w 2679032"/>
                <a:gd name="connsiteY1" fmla="*/ 409074 h 956155"/>
                <a:gd name="connsiteX2" fmla="*/ 64169 w 2679032"/>
                <a:gd name="connsiteY2" fmla="*/ 401053 h 956155"/>
                <a:gd name="connsiteX3" fmla="*/ 112295 w 2679032"/>
                <a:gd name="connsiteY3" fmla="*/ 360948 h 956155"/>
                <a:gd name="connsiteX4" fmla="*/ 136358 w 2679032"/>
                <a:gd name="connsiteY4" fmla="*/ 344906 h 956155"/>
                <a:gd name="connsiteX5" fmla="*/ 176463 w 2679032"/>
                <a:gd name="connsiteY5" fmla="*/ 312821 h 956155"/>
                <a:gd name="connsiteX6" fmla="*/ 216569 w 2679032"/>
                <a:gd name="connsiteY6" fmla="*/ 264695 h 956155"/>
                <a:gd name="connsiteX7" fmla="*/ 240632 w 2679032"/>
                <a:gd name="connsiteY7" fmla="*/ 256674 h 956155"/>
                <a:gd name="connsiteX8" fmla="*/ 264695 w 2679032"/>
                <a:gd name="connsiteY8" fmla="*/ 232611 h 956155"/>
                <a:gd name="connsiteX9" fmla="*/ 288758 w 2679032"/>
                <a:gd name="connsiteY9" fmla="*/ 224590 h 956155"/>
                <a:gd name="connsiteX10" fmla="*/ 304800 w 2679032"/>
                <a:gd name="connsiteY10" fmla="*/ 200527 h 956155"/>
                <a:gd name="connsiteX11" fmla="*/ 393032 w 2679032"/>
                <a:gd name="connsiteY11" fmla="*/ 128337 h 956155"/>
                <a:gd name="connsiteX12" fmla="*/ 417095 w 2679032"/>
                <a:gd name="connsiteY12" fmla="*/ 112295 h 956155"/>
                <a:gd name="connsiteX13" fmla="*/ 489284 w 2679032"/>
                <a:gd name="connsiteY13" fmla="*/ 80211 h 956155"/>
                <a:gd name="connsiteX14" fmla="*/ 505327 w 2679032"/>
                <a:gd name="connsiteY14" fmla="*/ 64169 h 956155"/>
                <a:gd name="connsiteX15" fmla="*/ 553453 w 2679032"/>
                <a:gd name="connsiteY15" fmla="*/ 32084 h 956155"/>
                <a:gd name="connsiteX16" fmla="*/ 577516 w 2679032"/>
                <a:gd name="connsiteY16" fmla="*/ 16042 h 956155"/>
                <a:gd name="connsiteX17" fmla="*/ 625642 w 2679032"/>
                <a:gd name="connsiteY17" fmla="*/ 0 h 956155"/>
                <a:gd name="connsiteX18" fmla="*/ 705853 w 2679032"/>
                <a:gd name="connsiteY18" fmla="*/ 8021 h 956155"/>
                <a:gd name="connsiteX19" fmla="*/ 753979 w 2679032"/>
                <a:gd name="connsiteY19" fmla="*/ 24063 h 956155"/>
                <a:gd name="connsiteX20" fmla="*/ 842211 w 2679032"/>
                <a:gd name="connsiteY20" fmla="*/ 48127 h 956155"/>
                <a:gd name="connsiteX21" fmla="*/ 1018674 w 2679032"/>
                <a:gd name="connsiteY21" fmla="*/ 56148 h 956155"/>
                <a:gd name="connsiteX22" fmla="*/ 1106906 w 2679032"/>
                <a:gd name="connsiteY22" fmla="*/ 72190 h 956155"/>
                <a:gd name="connsiteX23" fmla="*/ 1259306 w 2679032"/>
                <a:gd name="connsiteY23" fmla="*/ 80211 h 956155"/>
                <a:gd name="connsiteX24" fmla="*/ 1307432 w 2679032"/>
                <a:gd name="connsiteY24" fmla="*/ 96253 h 956155"/>
                <a:gd name="connsiteX25" fmla="*/ 1676400 w 2679032"/>
                <a:gd name="connsiteY25" fmla="*/ 112295 h 956155"/>
                <a:gd name="connsiteX26" fmla="*/ 1740569 w 2679032"/>
                <a:gd name="connsiteY26" fmla="*/ 120316 h 956155"/>
                <a:gd name="connsiteX27" fmla="*/ 1764632 w 2679032"/>
                <a:gd name="connsiteY27" fmla="*/ 128337 h 956155"/>
                <a:gd name="connsiteX28" fmla="*/ 1820779 w 2679032"/>
                <a:gd name="connsiteY28" fmla="*/ 144379 h 956155"/>
                <a:gd name="connsiteX29" fmla="*/ 1836821 w 2679032"/>
                <a:gd name="connsiteY29" fmla="*/ 497306 h 956155"/>
                <a:gd name="connsiteX30" fmla="*/ 1844842 w 2679032"/>
                <a:gd name="connsiteY30" fmla="*/ 585537 h 956155"/>
                <a:gd name="connsiteX31" fmla="*/ 1852863 w 2679032"/>
                <a:gd name="connsiteY31" fmla="*/ 954506 h 956155"/>
                <a:gd name="connsiteX32" fmla="*/ 1868906 w 2679032"/>
                <a:gd name="connsiteY32" fmla="*/ 938463 h 956155"/>
                <a:gd name="connsiteX33" fmla="*/ 1909011 w 2679032"/>
                <a:gd name="connsiteY33" fmla="*/ 930442 h 956155"/>
                <a:gd name="connsiteX34" fmla="*/ 1933074 w 2679032"/>
                <a:gd name="connsiteY34" fmla="*/ 922421 h 956155"/>
                <a:gd name="connsiteX35" fmla="*/ 1989221 w 2679032"/>
                <a:gd name="connsiteY35" fmla="*/ 906379 h 956155"/>
                <a:gd name="connsiteX36" fmla="*/ 2013284 w 2679032"/>
                <a:gd name="connsiteY36" fmla="*/ 890337 h 956155"/>
                <a:gd name="connsiteX37" fmla="*/ 2061411 w 2679032"/>
                <a:gd name="connsiteY37" fmla="*/ 874295 h 956155"/>
                <a:gd name="connsiteX38" fmla="*/ 2109537 w 2679032"/>
                <a:gd name="connsiteY38" fmla="*/ 850232 h 956155"/>
                <a:gd name="connsiteX39" fmla="*/ 2141621 w 2679032"/>
                <a:gd name="connsiteY39" fmla="*/ 842211 h 956155"/>
                <a:gd name="connsiteX40" fmla="*/ 2189748 w 2679032"/>
                <a:gd name="connsiteY40" fmla="*/ 826169 h 956155"/>
                <a:gd name="connsiteX41" fmla="*/ 2213811 w 2679032"/>
                <a:gd name="connsiteY41" fmla="*/ 810127 h 956155"/>
                <a:gd name="connsiteX42" fmla="*/ 2237874 w 2679032"/>
                <a:gd name="connsiteY42" fmla="*/ 802106 h 956155"/>
                <a:gd name="connsiteX43" fmla="*/ 2253916 w 2679032"/>
                <a:gd name="connsiteY43" fmla="*/ 786063 h 956155"/>
                <a:gd name="connsiteX44" fmla="*/ 2326106 w 2679032"/>
                <a:gd name="connsiteY44" fmla="*/ 762000 h 956155"/>
                <a:gd name="connsiteX45" fmla="*/ 2494548 w 2679032"/>
                <a:gd name="connsiteY45" fmla="*/ 705853 h 956155"/>
                <a:gd name="connsiteX46" fmla="*/ 2614863 w 2679032"/>
                <a:gd name="connsiteY46" fmla="*/ 665748 h 956155"/>
                <a:gd name="connsiteX47" fmla="*/ 2638927 w 2679032"/>
                <a:gd name="connsiteY47" fmla="*/ 657727 h 956155"/>
                <a:gd name="connsiteX48" fmla="*/ 2662990 w 2679032"/>
                <a:gd name="connsiteY48" fmla="*/ 649706 h 956155"/>
                <a:gd name="connsiteX49" fmla="*/ 2679032 w 2679032"/>
                <a:gd name="connsiteY49" fmla="*/ 625642 h 9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679032" h="956155">
                  <a:moveTo>
                    <a:pt x="0" y="425116"/>
                  </a:moveTo>
                  <a:cubicBezTo>
                    <a:pt x="13369" y="419769"/>
                    <a:pt x="26624" y="414130"/>
                    <a:pt x="40106" y="409074"/>
                  </a:cubicBezTo>
                  <a:cubicBezTo>
                    <a:pt x="48023" y="406105"/>
                    <a:pt x="56607" y="404834"/>
                    <a:pt x="64169" y="401053"/>
                  </a:cubicBezTo>
                  <a:cubicBezTo>
                    <a:pt x="94041" y="386117"/>
                    <a:pt x="85686" y="383122"/>
                    <a:pt x="112295" y="360948"/>
                  </a:cubicBezTo>
                  <a:cubicBezTo>
                    <a:pt x="119701" y="354777"/>
                    <a:pt x="128830" y="350928"/>
                    <a:pt x="136358" y="344906"/>
                  </a:cubicBezTo>
                  <a:cubicBezTo>
                    <a:pt x="193504" y="299188"/>
                    <a:pt x="102401" y="362196"/>
                    <a:pt x="176463" y="312821"/>
                  </a:cubicBezTo>
                  <a:cubicBezTo>
                    <a:pt x="188300" y="295067"/>
                    <a:pt x="198043" y="277046"/>
                    <a:pt x="216569" y="264695"/>
                  </a:cubicBezTo>
                  <a:cubicBezTo>
                    <a:pt x="223604" y="260005"/>
                    <a:pt x="232611" y="259348"/>
                    <a:pt x="240632" y="256674"/>
                  </a:cubicBezTo>
                  <a:cubicBezTo>
                    <a:pt x="248653" y="248653"/>
                    <a:pt x="255257" y="238903"/>
                    <a:pt x="264695" y="232611"/>
                  </a:cubicBezTo>
                  <a:cubicBezTo>
                    <a:pt x="271730" y="227921"/>
                    <a:pt x="282156" y="229872"/>
                    <a:pt x="288758" y="224590"/>
                  </a:cubicBezTo>
                  <a:cubicBezTo>
                    <a:pt x="296286" y="218568"/>
                    <a:pt x="298452" y="207782"/>
                    <a:pt x="304800" y="200527"/>
                  </a:cubicBezTo>
                  <a:cubicBezTo>
                    <a:pt x="342418" y="157536"/>
                    <a:pt x="345616" y="159948"/>
                    <a:pt x="393032" y="128337"/>
                  </a:cubicBezTo>
                  <a:cubicBezTo>
                    <a:pt x="401053" y="122990"/>
                    <a:pt x="407950" y="115343"/>
                    <a:pt x="417095" y="112295"/>
                  </a:cubicBezTo>
                  <a:cubicBezTo>
                    <a:pt x="455257" y="99574"/>
                    <a:pt x="462045" y="102002"/>
                    <a:pt x="489284" y="80211"/>
                  </a:cubicBezTo>
                  <a:cubicBezTo>
                    <a:pt x="495189" y="75487"/>
                    <a:pt x="499277" y="68707"/>
                    <a:pt x="505327" y="64169"/>
                  </a:cubicBezTo>
                  <a:cubicBezTo>
                    <a:pt x="520751" y="52601"/>
                    <a:pt x="537411" y="42779"/>
                    <a:pt x="553453" y="32084"/>
                  </a:cubicBezTo>
                  <a:cubicBezTo>
                    <a:pt x="561474" y="26737"/>
                    <a:pt x="568371" y="19090"/>
                    <a:pt x="577516" y="16042"/>
                  </a:cubicBezTo>
                  <a:lnTo>
                    <a:pt x="625642" y="0"/>
                  </a:lnTo>
                  <a:cubicBezTo>
                    <a:pt x="652379" y="2674"/>
                    <a:pt x="679443" y="3069"/>
                    <a:pt x="705853" y="8021"/>
                  </a:cubicBezTo>
                  <a:cubicBezTo>
                    <a:pt x="722473" y="11137"/>
                    <a:pt x="737937" y="18716"/>
                    <a:pt x="753979" y="24063"/>
                  </a:cubicBezTo>
                  <a:cubicBezTo>
                    <a:pt x="779238" y="32483"/>
                    <a:pt x="821264" y="47175"/>
                    <a:pt x="842211" y="48127"/>
                  </a:cubicBezTo>
                  <a:lnTo>
                    <a:pt x="1018674" y="56148"/>
                  </a:lnTo>
                  <a:cubicBezTo>
                    <a:pt x="1037450" y="59903"/>
                    <a:pt x="1089800" y="70822"/>
                    <a:pt x="1106906" y="72190"/>
                  </a:cubicBezTo>
                  <a:cubicBezTo>
                    <a:pt x="1157614" y="76247"/>
                    <a:pt x="1208506" y="77537"/>
                    <a:pt x="1259306" y="80211"/>
                  </a:cubicBezTo>
                  <a:lnTo>
                    <a:pt x="1307432" y="96253"/>
                  </a:lnTo>
                  <a:cubicBezTo>
                    <a:pt x="1440593" y="140640"/>
                    <a:pt x="1323042" y="104077"/>
                    <a:pt x="1676400" y="112295"/>
                  </a:cubicBezTo>
                  <a:cubicBezTo>
                    <a:pt x="1697790" y="114969"/>
                    <a:pt x="1719361" y="116460"/>
                    <a:pt x="1740569" y="120316"/>
                  </a:cubicBezTo>
                  <a:cubicBezTo>
                    <a:pt x="1748888" y="121828"/>
                    <a:pt x="1756502" y="126014"/>
                    <a:pt x="1764632" y="128337"/>
                  </a:cubicBezTo>
                  <a:cubicBezTo>
                    <a:pt x="1835133" y="148480"/>
                    <a:pt x="1763084" y="125147"/>
                    <a:pt x="1820779" y="144379"/>
                  </a:cubicBezTo>
                  <a:cubicBezTo>
                    <a:pt x="1863889" y="273710"/>
                    <a:pt x="1823228" y="143893"/>
                    <a:pt x="1836821" y="497306"/>
                  </a:cubicBezTo>
                  <a:cubicBezTo>
                    <a:pt x="1837956" y="526816"/>
                    <a:pt x="1842168" y="556127"/>
                    <a:pt x="1844842" y="585537"/>
                  </a:cubicBezTo>
                  <a:cubicBezTo>
                    <a:pt x="1847516" y="708527"/>
                    <a:pt x="1844494" y="831772"/>
                    <a:pt x="1852863" y="954506"/>
                  </a:cubicBezTo>
                  <a:cubicBezTo>
                    <a:pt x="1853377" y="962051"/>
                    <a:pt x="1861955" y="941442"/>
                    <a:pt x="1868906" y="938463"/>
                  </a:cubicBezTo>
                  <a:cubicBezTo>
                    <a:pt x="1881437" y="933093"/>
                    <a:pt x="1895785" y="933749"/>
                    <a:pt x="1909011" y="930442"/>
                  </a:cubicBezTo>
                  <a:cubicBezTo>
                    <a:pt x="1917213" y="928391"/>
                    <a:pt x="1924944" y="924744"/>
                    <a:pt x="1933074" y="922421"/>
                  </a:cubicBezTo>
                  <a:cubicBezTo>
                    <a:pt x="1945067" y="918994"/>
                    <a:pt x="1976400" y="912790"/>
                    <a:pt x="1989221" y="906379"/>
                  </a:cubicBezTo>
                  <a:cubicBezTo>
                    <a:pt x="1997843" y="902068"/>
                    <a:pt x="2004475" y="894252"/>
                    <a:pt x="2013284" y="890337"/>
                  </a:cubicBezTo>
                  <a:cubicBezTo>
                    <a:pt x="2028737" y="883469"/>
                    <a:pt x="2047341" y="883675"/>
                    <a:pt x="2061411" y="874295"/>
                  </a:cubicBezTo>
                  <a:cubicBezTo>
                    <a:pt x="2087776" y="856718"/>
                    <a:pt x="2080480" y="858534"/>
                    <a:pt x="2109537" y="850232"/>
                  </a:cubicBezTo>
                  <a:cubicBezTo>
                    <a:pt x="2120137" y="847204"/>
                    <a:pt x="2131062" y="845379"/>
                    <a:pt x="2141621" y="842211"/>
                  </a:cubicBezTo>
                  <a:cubicBezTo>
                    <a:pt x="2157818" y="837352"/>
                    <a:pt x="2189748" y="826169"/>
                    <a:pt x="2189748" y="826169"/>
                  </a:cubicBezTo>
                  <a:cubicBezTo>
                    <a:pt x="2197769" y="820822"/>
                    <a:pt x="2205189" y="814438"/>
                    <a:pt x="2213811" y="810127"/>
                  </a:cubicBezTo>
                  <a:cubicBezTo>
                    <a:pt x="2221373" y="806346"/>
                    <a:pt x="2230624" y="806456"/>
                    <a:pt x="2237874" y="802106"/>
                  </a:cubicBezTo>
                  <a:cubicBezTo>
                    <a:pt x="2244359" y="798215"/>
                    <a:pt x="2247152" y="789445"/>
                    <a:pt x="2253916" y="786063"/>
                  </a:cubicBezTo>
                  <a:cubicBezTo>
                    <a:pt x="2253922" y="786060"/>
                    <a:pt x="2314072" y="766011"/>
                    <a:pt x="2326106" y="762000"/>
                  </a:cubicBezTo>
                  <a:lnTo>
                    <a:pt x="2494548" y="705853"/>
                  </a:lnTo>
                  <a:lnTo>
                    <a:pt x="2614863" y="665748"/>
                  </a:lnTo>
                  <a:lnTo>
                    <a:pt x="2638927" y="657727"/>
                  </a:lnTo>
                  <a:lnTo>
                    <a:pt x="2662990" y="649706"/>
                  </a:lnTo>
                  <a:cubicBezTo>
                    <a:pt x="2671856" y="623106"/>
                    <a:pt x="2662556" y="625642"/>
                    <a:pt x="2679032" y="625642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FDE247E-C2B8-42C1-85C7-76740305A8E7}"/>
              </a:ext>
            </a:extLst>
          </p:cNvPr>
          <p:cNvGrpSpPr/>
          <p:nvPr/>
        </p:nvGrpSpPr>
        <p:grpSpPr>
          <a:xfrm>
            <a:off x="1074820" y="5106109"/>
            <a:ext cx="3039980" cy="1358328"/>
            <a:chOff x="1063870" y="3408923"/>
            <a:chExt cx="3039980" cy="1358328"/>
          </a:xfrm>
        </p:grpSpPr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8B4DB0F-D2B7-43CA-B69F-8DE1E8E7419A}"/>
                </a:ext>
              </a:extLst>
            </p:cNvPr>
            <p:cNvGrpSpPr/>
            <p:nvPr/>
          </p:nvGrpSpPr>
          <p:grpSpPr>
            <a:xfrm>
              <a:off x="1063870" y="3408923"/>
              <a:ext cx="3039980" cy="1358328"/>
              <a:chOff x="1099151" y="5225341"/>
              <a:chExt cx="3039980" cy="1358328"/>
            </a:xfrm>
          </p:grpSpPr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982ADF0B-D2D8-4817-9584-968FEFB8977C}"/>
                  </a:ext>
                </a:extLst>
              </p:cNvPr>
              <p:cNvGrpSpPr/>
              <p:nvPr/>
            </p:nvGrpSpPr>
            <p:grpSpPr>
              <a:xfrm>
                <a:off x="1099151" y="5225341"/>
                <a:ext cx="3039980" cy="1358328"/>
                <a:chOff x="1074821" y="1588556"/>
                <a:chExt cx="3039980" cy="1358328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87117D51-8A75-4A12-B72D-AA6BC358EC37}"/>
                    </a:ext>
                  </a:extLst>
                </p:cNvPr>
                <p:cNvGrpSpPr/>
                <p:nvPr/>
              </p:nvGrpSpPr>
              <p:grpSpPr>
                <a:xfrm>
                  <a:off x="1074821" y="1660358"/>
                  <a:ext cx="3039980" cy="1207168"/>
                  <a:chOff x="914400" y="1748590"/>
                  <a:chExt cx="3039980" cy="1207168"/>
                </a:xfrm>
              </p:grpSpPr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D89F0237-B4B1-4E6B-9434-9A3DFC73CD09}"/>
                      </a:ext>
                    </a:extLst>
                  </p:cNvPr>
                  <p:cNvSpPr/>
                  <p:nvPr/>
                </p:nvSpPr>
                <p:spPr>
                  <a:xfrm>
                    <a:off x="914400" y="2237874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F925A133-63C8-4863-BC43-0527D4A1B0D6}"/>
                      </a:ext>
                    </a:extLst>
                  </p:cNvPr>
                  <p:cNvSpPr/>
                  <p:nvPr/>
                </p:nvSpPr>
                <p:spPr>
                  <a:xfrm>
                    <a:off x="1660358" y="1748590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22AB1A69-B958-46B8-A2FF-67D5DCF53B3B}"/>
                      </a:ext>
                    </a:extLst>
                  </p:cNvPr>
                  <p:cNvSpPr/>
                  <p:nvPr/>
                </p:nvSpPr>
                <p:spPr>
                  <a:xfrm>
                    <a:off x="2716130" y="2661400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e</a:t>
                    </a:r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7A566D3B-28DC-458C-9BA1-526EFC4C24DB}"/>
                      </a:ext>
                    </a:extLst>
                  </p:cNvPr>
                  <p:cNvSpPr/>
                  <p:nvPr/>
                </p:nvSpPr>
                <p:spPr>
                  <a:xfrm>
                    <a:off x="2716130" y="1767053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</a:t>
                    </a:r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14588DF7-403E-4C08-A96B-6F10B2BB9F8C}"/>
                      </a:ext>
                    </a:extLst>
                  </p:cNvPr>
                  <p:cNvSpPr/>
                  <p:nvPr/>
                </p:nvSpPr>
                <p:spPr>
                  <a:xfrm>
                    <a:off x="1660358" y="2675021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AD7DBD04-E592-4C63-B5A2-2EF4DC69B11C}"/>
                      </a:ext>
                    </a:extLst>
                  </p:cNvPr>
                  <p:cNvSpPr/>
                  <p:nvPr/>
                </p:nvSpPr>
                <p:spPr>
                  <a:xfrm>
                    <a:off x="3697706" y="2169696"/>
                    <a:ext cx="256674" cy="28073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f</a:t>
                    </a:r>
                  </a:p>
                </p:txBody>
              </p:sp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5A734469-5B74-4A7A-B550-428502BAFCD6}"/>
                      </a:ext>
                    </a:extLst>
                  </p:cNvPr>
                  <p:cNvCxnSpPr>
                    <a:cxnSpLocks/>
                    <a:endCxn id="330" idx="6"/>
                  </p:cNvCxnSpPr>
                  <p:nvPr/>
                </p:nvCxnSpPr>
                <p:spPr>
                  <a:xfrm flipH="1">
                    <a:off x="1917032" y="2808580"/>
                    <a:ext cx="783548" cy="681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Arrow Connector 334">
                    <a:extLst>
                      <a:ext uri="{FF2B5EF4-FFF2-40B4-BE49-F238E27FC236}">
                        <a16:creationId xmlns:a16="http://schemas.microsoft.com/office/drawing/2014/main" id="{F06C1D2B-82D6-47BC-9F99-48B294649E5D}"/>
                      </a:ext>
                    </a:extLst>
                  </p:cNvPr>
                  <p:cNvCxnSpPr>
                    <a:cxnSpLocks/>
                    <a:stCxn id="329" idx="2"/>
                    <a:endCxn id="327" idx="6"/>
                  </p:cNvCxnSpPr>
                  <p:nvPr/>
                </p:nvCxnSpPr>
                <p:spPr>
                  <a:xfrm flipH="1" flipV="1">
                    <a:off x="1917032" y="1888959"/>
                    <a:ext cx="799098" cy="184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Straight Arrow Connector 335">
                    <a:extLst>
                      <a:ext uri="{FF2B5EF4-FFF2-40B4-BE49-F238E27FC236}">
                        <a16:creationId xmlns:a16="http://schemas.microsoft.com/office/drawing/2014/main" id="{2049DDBD-98C0-4740-914C-9C01EE0FFCD4}"/>
                      </a:ext>
                    </a:extLst>
                  </p:cNvPr>
                  <p:cNvCxnSpPr>
                    <a:cxnSpLocks/>
                    <a:stCxn id="329" idx="3"/>
                    <a:endCxn id="330" idx="7"/>
                  </p:cNvCxnSpPr>
                  <p:nvPr/>
                </p:nvCxnSpPr>
                <p:spPr>
                  <a:xfrm flipH="1">
                    <a:off x="1879443" y="2006677"/>
                    <a:ext cx="874276" cy="7094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8" name="Straight Arrow Connector 337">
                    <a:extLst>
                      <a:ext uri="{FF2B5EF4-FFF2-40B4-BE49-F238E27FC236}">
                        <a16:creationId xmlns:a16="http://schemas.microsoft.com/office/drawing/2014/main" id="{C125876F-6926-4106-BDEA-EC72C979B78D}"/>
                      </a:ext>
                    </a:extLst>
                  </p:cNvPr>
                  <p:cNvCxnSpPr>
                    <a:cxnSpLocks/>
                    <a:stCxn id="330" idx="0"/>
                    <a:endCxn id="327" idx="4"/>
                  </p:cNvCxnSpPr>
                  <p:nvPr/>
                </p:nvCxnSpPr>
                <p:spPr>
                  <a:xfrm flipV="1">
                    <a:off x="1788695" y="2029327"/>
                    <a:ext cx="0" cy="64569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8925588C-1ACC-4AAE-828D-1355FAB048EA}"/>
                    </a:ext>
                  </a:extLst>
                </p:cNvPr>
                <p:cNvSpPr txBox="1"/>
                <p:nvPr/>
              </p:nvSpPr>
              <p:spPr>
                <a:xfrm>
                  <a:off x="2323177" y="1588556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17</a:t>
                  </a: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CCBBE80E-075A-4774-BAAC-0EF63D56AC57}"/>
                    </a:ext>
                  </a:extLst>
                </p:cNvPr>
                <p:cNvSpPr txBox="1"/>
                <p:nvPr/>
              </p:nvSpPr>
              <p:spPr>
                <a:xfrm>
                  <a:off x="1886689" y="2124789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6</a:t>
                  </a: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A98D4FED-1F83-4EBE-A428-D3FB2051B8E3}"/>
                    </a:ext>
                  </a:extLst>
                </p:cNvPr>
                <p:cNvSpPr txBox="1"/>
                <p:nvPr/>
              </p:nvSpPr>
              <p:spPr>
                <a:xfrm>
                  <a:off x="2334126" y="2061047"/>
                  <a:ext cx="36344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18</a:t>
                  </a: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C04177E1-4212-4F25-B4F0-CA4A338F25DA}"/>
                    </a:ext>
                  </a:extLst>
                </p:cNvPr>
                <p:cNvSpPr txBox="1"/>
                <p:nvPr/>
              </p:nvSpPr>
              <p:spPr>
                <a:xfrm>
                  <a:off x="2334127" y="2700663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7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A40B74B3-FA35-4325-974A-96DB70AFF24F}"/>
                    </a:ext>
                  </a:extLst>
                </p:cNvPr>
                <p:cNvSpPr txBox="1"/>
                <p:nvPr/>
              </p:nvSpPr>
              <p:spPr>
                <a:xfrm>
                  <a:off x="3453575" y="2509011"/>
                  <a:ext cx="457692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1" dirty="0"/>
                    <a:t>20</a:t>
                  </a:r>
                </a:p>
              </p:txBody>
            </p:sp>
          </p:grp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94F9081C-680B-4111-93D2-67249F18E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314989" y="6022483"/>
                <a:ext cx="526873" cy="337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5B11FD80-2FE1-427A-A26D-5AC1FC12651B}"/>
                  </a:ext>
                </a:extLst>
              </p:cNvPr>
              <p:cNvSpPr txBox="1"/>
              <p:nvPr/>
            </p:nvSpPr>
            <p:spPr>
              <a:xfrm>
                <a:off x="1516360" y="5987322"/>
                <a:ext cx="36344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19</a:t>
                </a:r>
              </a:p>
            </p:txBody>
          </p: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CE7092A8-FB96-40C8-9079-98BC138D6BC1}"/>
                  </a:ext>
                </a:extLst>
              </p:cNvPr>
              <p:cNvCxnSpPr>
                <a:cxnSpLocks/>
                <a:stCxn id="331" idx="3"/>
                <a:endCxn id="328" idx="6"/>
              </p:cNvCxnSpPr>
              <p:nvPr/>
            </p:nvCxnSpPr>
            <p:spPr>
              <a:xfrm flipH="1">
                <a:off x="3157555" y="5957873"/>
                <a:ext cx="762491" cy="3924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D7EF6416-9227-4416-A2E3-347054FFD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2073" y="5508839"/>
                <a:ext cx="526873" cy="390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A1347162-CFA9-4B08-8ACB-7F520FCD906D}"/>
                  </a:ext>
                </a:extLst>
              </p:cNvPr>
              <p:cNvSpPr txBox="1"/>
              <p:nvPr/>
            </p:nvSpPr>
            <p:spPr>
              <a:xfrm>
                <a:off x="1534076" y="5652646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23</a:t>
                </a:r>
              </a:p>
            </p:txBody>
          </p:sp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86C1C7C6-A636-4490-B796-609CD09E4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47023" y="5461825"/>
                <a:ext cx="762491" cy="3033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1556718-08D5-4749-ABE6-BC2A72DAFA78}"/>
                  </a:ext>
                </a:extLst>
              </p:cNvPr>
              <p:cNvSpPr txBox="1"/>
              <p:nvPr/>
            </p:nvSpPr>
            <p:spPr>
              <a:xfrm>
                <a:off x="3305846" y="5539411"/>
                <a:ext cx="4576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22</a:t>
                </a:r>
              </a:p>
            </p:txBody>
          </p:sp>
        </p:grp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5261A038-16D7-42BB-A868-8F458F29E5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0688" y="3779925"/>
              <a:ext cx="0" cy="6136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7B8B0F33-A2B8-4BA5-8E87-3A62B6B3651C}"/>
                </a:ext>
              </a:extLst>
            </p:cNvPr>
            <p:cNvSpPr txBox="1"/>
            <p:nvPr/>
          </p:nvSpPr>
          <p:spPr>
            <a:xfrm>
              <a:off x="2724537" y="3953058"/>
              <a:ext cx="36344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13</a:t>
              </a:r>
            </a:p>
          </p:txBody>
        </p:sp>
      </p:grp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870A7548-B9E1-465E-A1BC-8CB1019C399B}"/>
              </a:ext>
            </a:extLst>
          </p:cNvPr>
          <p:cNvCxnSpPr>
            <a:cxnSpLocks/>
          </p:cNvCxnSpPr>
          <p:nvPr/>
        </p:nvCxnSpPr>
        <p:spPr>
          <a:xfrm flipH="1">
            <a:off x="2029813" y="3652098"/>
            <a:ext cx="807864" cy="1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10597DC8-D818-4852-A1E6-4F9B80A34FCD}"/>
              </a:ext>
            </a:extLst>
          </p:cNvPr>
          <p:cNvSpPr txBox="1"/>
          <p:nvPr/>
        </p:nvSpPr>
        <p:spPr>
          <a:xfrm>
            <a:off x="2266757" y="3622823"/>
            <a:ext cx="45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A93FF5C0-7B23-4992-91E5-EB0CF670EFA0}"/>
              </a:ext>
            </a:extLst>
          </p:cNvPr>
          <p:cNvSpPr txBox="1"/>
          <p:nvPr/>
        </p:nvSpPr>
        <p:spPr>
          <a:xfrm>
            <a:off x="1333626" y="6392672"/>
            <a:ext cx="2556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No more augmenting path 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429A8-9E43-4FBC-A756-1DD10F5D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/>
          <a:lstStyle/>
          <a:p>
            <a:r>
              <a:rPr lang="en-US" dirty="0"/>
              <a:t>Max Flow: Definitions,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7957"/>
            <a:ext cx="8314824" cy="3360191"/>
          </a:xfrm>
        </p:spPr>
        <p:txBody>
          <a:bodyPr>
            <a:normAutofit/>
          </a:bodyPr>
          <a:lstStyle/>
          <a:p>
            <a:r>
              <a:rPr lang="en-US" b="1" dirty="0"/>
              <a:t>Flow network</a:t>
            </a:r>
            <a:r>
              <a:rPr lang="en-US" dirty="0"/>
              <a:t>: </a:t>
            </a:r>
          </a:p>
          <a:p>
            <a:pPr lvl="1"/>
            <a:r>
              <a:rPr lang="en-US" b="1" i="1" dirty="0">
                <a:solidFill>
                  <a:srgbClr val="0070C0"/>
                </a:solidFill>
              </a:rPr>
              <a:t>Directed</a:t>
            </a:r>
            <a:r>
              <a:rPr lang="en-US" dirty="0"/>
              <a:t> graph (Di-Graph, a network,  </a:t>
            </a:r>
            <a:r>
              <a:rPr lang="en-US" b="1" i="1" dirty="0"/>
              <a:t>G (V, E) </a:t>
            </a:r>
            <a:r>
              <a:rPr lang="en-US" dirty="0"/>
              <a:t>) with</a:t>
            </a:r>
          </a:p>
          <a:p>
            <a:pPr lvl="2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source</a:t>
            </a:r>
            <a:r>
              <a:rPr lang="en-US" dirty="0"/>
              <a:t> (s) : outgoing flow only</a:t>
            </a:r>
          </a:p>
          <a:p>
            <a:pPr lvl="2"/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sink</a:t>
            </a:r>
            <a:r>
              <a:rPr lang="en-US" dirty="0"/>
              <a:t> (t) : incoming flow only</a:t>
            </a:r>
          </a:p>
          <a:p>
            <a:pPr lvl="1"/>
            <a:r>
              <a:rPr lang="en-US" dirty="0"/>
              <a:t>Each edge has a </a:t>
            </a:r>
            <a:r>
              <a:rPr lang="en-US" b="1" dirty="0"/>
              <a:t>non-negative </a:t>
            </a:r>
            <a:r>
              <a:rPr lang="en-US" b="1" i="1" dirty="0">
                <a:solidFill>
                  <a:srgbClr val="0070C0"/>
                </a:solidFill>
              </a:rPr>
              <a:t>capacity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) : the maximum flow, given local constraints of the edge, pipe size</a:t>
            </a:r>
          </a:p>
          <a:p>
            <a:pPr lvl="1"/>
            <a:r>
              <a:rPr lang="en-US" dirty="0"/>
              <a:t>Receives a </a:t>
            </a:r>
            <a:r>
              <a:rPr lang="en-US" b="1" i="1" dirty="0">
                <a:solidFill>
                  <a:srgbClr val="0070C0"/>
                </a:solidFill>
              </a:rPr>
              <a:t>flow</a:t>
            </a:r>
            <a:r>
              <a:rPr lang="en-US" dirty="0"/>
              <a:t> (</a:t>
            </a:r>
            <a:r>
              <a:rPr lang="en-US" i="1" dirty="0">
                <a:solidFill>
                  <a:srgbClr val="C00000"/>
                </a:solidFill>
              </a:rPr>
              <a:t>f</a:t>
            </a:r>
            <a:r>
              <a:rPr lang="en-US" dirty="0"/>
              <a:t>) – quantity coming out from ‘t’ (sink)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C2DCC6-5D1F-471C-B7A8-6E9D6419ABE3}"/>
              </a:ext>
            </a:extLst>
          </p:cNvPr>
          <p:cNvGrpSpPr/>
          <p:nvPr/>
        </p:nvGrpSpPr>
        <p:grpSpPr>
          <a:xfrm>
            <a:off x="4005482" y="4124787"/>
            <a:ext cx="4509867" cy="2516506"/>
            <a:chOff x="2452407" y="4147717"/>
            <a:chExt cx="4509867" cy="2516506"/>
          </a:xfrm>
        </p:grpSpPr>
        <p:pic>
          <p:nvPicPr>
            <p:cNvPr id="2050" name="Picture 2" descr="Maximal flow">
              <a:extLst>
                <a:ext uri="{FF2B5EF4-FFF2-40B4-BE49-F238E27FC236}">
                  <a16:creationId xmlns:a16="http://schemas.microsoft.com/office/drawing/2014/main" id="{E3DD7B68-FCEB-49BD-BFD3-A04BBD14A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2407" y="4147717"/>
              <a:ext cx="4509867" cy="2516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6615925-72D7-447B-A31F-BD226D50EA59}"/>
                </a:ext>
              </a:extLst>
            </p:cNvPr>
            <p:cNvSpPr/>
            <p:nvPr/>
          </p:nvSpPr>
          <p:spPr>
            <a:xfrm>
              <a:off x="2598820" y="5165558"/>
              <a:ext cx="449179" cy="461674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8F3081CF-0171-4521-BD4D-CDA68C56276F}"/>
                </a:ext>
              </a:extLst>
            </p:cNvPr>
            <p:cNvSpPr/>
            <p:nvPr/>
          </p:nvSpPr>
          <p:spPr>
            <a:xfrm>
              <a:off x="6392778" y="5184511"/>
              <a:ext cx="449180" cy="442721"/>
            </a:xfrm>
            <a:prstGeom prst="flowChartConnector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9E8B433-335E-4B9A-B25C-C6F70D51214B}"/>
              </a:ext>
            </a:extLst>
          </p:cNvPr>
          <p:cNvSpPr txBox="1"/>
          <p:nvPr/>
        </p:nvSpPr>
        <p:spPr>
          <a:xfrm>
            <a:off x="3577357" y="4331390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Flow/Capacity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2C40-55D0-4E64-B355-5846EBA4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0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/>
          <a:lstStyle/>
          <a:p>
            <a:r>
              <a:rPr lang="en-US" dirty="0"/>
              <a:t>Max Flow: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188"/>
            <a:ext cx="7886700" cy="529119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For every vertex v, there is a path from the source to the sink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Resources are continuously available at the source and continuously consumed at the sink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Capacity Constraint</a:t>
            </a:r>
            <a:r>
              <a:rPr lang="en-US" dirty="0"/>
              <a:t>: </a:t>
            </a:r>
            <a:r>
              <a:rPr lang="en-US" sz="2200" dirty="0"/>
              <a:t>The flow of an edge cannot exceed its capacity , </a:t>
            </a:r>
          </a:p>
          <a:p>
            <a:pPr>
              <a:lnSpc>
                <a:spcPct val="100000"/>
              </a:lnSpc>
            </a:pPr>
            <a:endParaRPr lang="en-US" i="1" dirty="0"/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Conservation of Flows</a:t>
            </a:r>
            <a:r>
              <a:rPr lang="en-US" sz="2400" b="1" dirty="0"/>
              <a:t>: </a:t>
            </a:r>
            <a:r>
              <a:rPr lang="en-US" sz="2200" dirty="0"/>
              <a:t>The sum of the flows </a:t>
            </a:r>
            <a:r>
              <a:rPr lang="en-US" sz="2200" i="1" dirty="0">
                <a:solidFill>
                  <a:srgbClr val="0070C0"/>
                </a:solidFill>
              </a:rPr>
              <a:t>entering</a:t>
            </a:r>
            <a:r>
              <a:rPr lang="en-US" sz="2200" dirty="0"/>
              <a:t> a node must equal the sum of the flows </a:t>
            </a:r>
            <a:r>
              <a:rPr lang="en-US" sz="2200" i="1" dirty="0">
                <a:solidFill>
                  <a:srgbClr val="0070C0"/>
                </a:solidFill>
              </a:rPr>
              <a:t>exiting</a:t>
            </a:r>
            <a:r>
              <a:rPr lang="en-US" sz="2200" dirty="0"/>
              <a:t> that node, except for the source and the sink,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Means no accumulation(leaking) in any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3C0A7-78F5-468E-95A5-47F2C389EF2B}"/>
                  </a:ext>
                </a:extLst>
              </p:cNvPr>
              <p:cNvSpPr txBox="1"/>
              <p:nvPr/>
            </p:nvSpPr>
            <p:spPr>
              <a:xfrm>
                <a:off x="2057540" y="3863283"/>
                <a:ext cx="42513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𝑒𝑑𝑔𝑒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3C0A7-78F5-468E-95A5-47F2C389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540" y="3863283"/>
                <a:ext cx="4251357" cy="276999"/>
              </a:xfrm>
              <a:prstGeom prst="rect">
                <a:avLst/>
              </a:prstGeom>
              <a:blipFill>
                <a:blip r:embed="rId2"/>
                <a:stretch>
                  <a:fillRect l="-861" t="-4444" r="-43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CCC9F33-4AE1-48BB-A388-63BA93E7BFE5}"/>
              </a:ext>
            </a:extLst>
          </p:cNvPr>
          <p:cNvGrpSpPr/>
          <p:nvPr/>
        </p:nvGrpSpPr>
        <p:grpSpPr>
          <a:xfrm>
            <a:off x="1784273" y="5281460"/>
            <a:ext cx="5575454" cy="693395"/>
            <a:chOff x="2206446" y="2776881"/>
            <a:chExt cx="5548724" cy="668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8E0B03-3FF7-4DA4-BE9B-25D5469947BF}"/>
                    </a:ext>
                  </a:extLst>
                </p:cNvPr>
                <p:cNvSpPr txBox="1"/>
                <p:nvPr/>
              </p:nvSpPr>
              <p:spPr>
                <a:xfrm>
                  <a:off x="2206446" y="2776881"/>
                  <a:ext cx="2877571" cy="6681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68E0B03-3FF7-4DA4-BE9B-25D546994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446" y="2776881"/>
                  <a:ext cx="2877571" cy="6681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5506D1-58D9-46DE-91EC-1DDEA79014A8}"/>
                    </a:ext>
                  </a:extLst>
                </p:cNvPr>
                <p:cNvSpPr txBox="1"/>
                <p:nvPr/>
              </p:nvSpPr>
              <p:spPr>
                <a:xfrm>
                  <a:off x="5192962" y="2977492"/>
                  <a:ext cx="2562208" cy="2669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/>
                    <a:t>Where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B5506D1-58D9-46DE-91EC-1DDEA7901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962" y="2977492"/>
                  <a:ext cx="2562208" cy="266904"/>
                </a:xfrm>
                <a:prstGeom prst="rect">
                  <a:avLst/>
                </a:prstGeom>
                <a:blipFill>
                  <a:blip r:embed="rId4"/>
                  <a:stretch>
                    <a:fillRect l="-5687" t="-28889" r="-3555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A65D-A7CC-4544-A725-02C5A6E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4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61" y="405331"/>
            <a:ext cx="2629122" cy="1622321"/>
          </a:xfrm>
        </p:spPr>
        <p:txBody>
          <a:bodyPr>
            <a:normAutofit/>
          </a:bodyPr>
          <a:lstStyle/>
          <a:p>
            <a:r>
              <a:rPr lang="en-US" sz="3700" dirty="0"/>
              <a:t>Max Flow: Constraints: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9" y="2438400"/>
            <a:ext cx="2987428" cy="3858571"/>
          </a:xfrm>
        </p:spPr>
        <p:txBody>
          <a:bodyPr>
            <a:normAutofit/>
          </a:bodyPr>
          <a:lstStyle/>
          <a:p>
            <a:r>
              <a:rPr lang="en-US" sz="1700" dirty="0"/>
              <a:t>For every vertex v, there is a path from the source to the sink</a:t>
            </a:r>
          </a:p>
          <a:p>
            <a:r>
              <a:rPr lang="en-US" sz="1700" dirty="0"/>
              <a:t>Resources are continuously available at the source and continuously consumed at the sink</a:t>
            </a:r>
          </a:p>
          <a:p>
            <a:r>
              <a:rPr lang="en-US" sz="1700" i="1" dirty="0"/>
              <a:t>Capacity Constraint</a:t>
            </a:r>
          </a:p>
          <a:p>
            <a:r>
              <a:rPr lang="en-US" sz="1700" i="1" dirty="0"/>
              <a:t>Conservation of Flows for every vertex v,</a:t>
            </a:r>
          </a:p>
          <a:p>
            <a:pPr marL="0" indent="0">
              <a:buNone/>
            </a:pPr>
            <a:endParaRPr lang="en-US" sz="1700" i="1" dirty="0"/>
          </a:p>
          <a:p>
            <a:pPr marL="457200" lvl="1" indent="0">
              <a:buNone/>
            </a:pPr>
            <a:r>
              <a:rPr lang="en-US" sz="1700" i="1" dirty="0"/>
              <a:t>(6 + 2) </a:t>
            </a:r>
            <a:r>
              <a:rPr lang="en-US" sz="1700" i="1" dirty="0">
                <a:sym typeface="Wingdings" panose="05000000000000000000" pitchFamily="2" charset="2"/>
              </a:rPr>
              <a:t> A  (5 + 3)</a:t>
            </a:r>
          </a:p>
          <a:p>
            <a:pPr marL="457200" lvl="1" indent="0">
              <a:buNone/>
            </a:pPr>
            <a:r>
              <a:rPr lang="en-US" sz="1700" i="1" dirty="0">
                <a:sym typeface="Wingdings" panose="05000000000000000000" pitchFamily="2" charset="2"/>
              </a:rPr>
              <a:t>(2 + 3)  C  (1 + 4)</a:t>
            </a:r>
            <a:endParaRPr lang="en-US" sz="17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557784"/>
            <a:ext cx="4938073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Maximal flow">
            <a:extLst>
              <a:ext uri="{FF2B5EF4-FFF2-40B4-BE49-F238E27FC236}">
                <a16:creationId xmlns:a16="http://schemas.microsoft.com/office/drawing/2014/main" id="{73D7D6A8-E1A7-4279-89C5-A2CA45F87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0333" y="2167832"/>
            <a:ext cx="4514498" cy="251908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49F3C-F591-40E7-A9D5-F3C996783674}"/>
              </a:ext>
            </a:extLst>
          </p:cNvPr>
          <p:cNvSpPr txBox="1"/>
          <p:nvPr/>
        </p:nvSpPr>
        <p:spPr>
          <a:xfrm>
            <a:off x="4104219" y="1902774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Flow/Capacity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C347F-449A-419D-9A1E-EF9A2C96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6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894"/>
            <a:ext cx="7886700" cy="991063"/>
          </a:xfrm>
        </p:spPr>
        <p:txBody>
          <a:bodyPr>
            <a:normAutofit fontScale="90000"/>
          </a:bodyPr>
          <a:lstStyle/>
          <a:p>
            <a:r>
              <a:rPr lang="en-US" dirty="0"/>
              <a:t>Max Flow: A Simple Greedy Approach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A7472E-2590-477A-BB2A-D97B102C9DCB}"/>
              </a:ext>
            </a:extLst>
          </p:cNvPr>
          <p:cNvSpPr txBox="1"/>
          <p:nvPr/>
        </p:nvSpPr>
        <p:spPr>
          <a:xfrm>
            <a:off x="369228" y="4032098"/>
            <a:ext cx="4071687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Approach:</a:t>
            </a:r>
          </a:p>
          <a:p>
            <a:pPr marL="342900" indent="-342900">
              <a:buAutoNum type="arabicPeriod"/>
            </a:pPr>
            <a:r>
              <a:rPr lang="en-US" dirty="0"/>
              <a:t>Choose the path with the largest capacity when scanned</a:t>
            </a:r>
          </a:p>
          <a:p>
            <a:pPr marL="342900" indent="-342900">
              <a:buAutoNum type="arabicPeriod"/>
            </a:pPr>
            <a:r>
              <a:rPr lang="en-US" dirty="0"/>
              <a:t>Determine the flow of the path (the lowest capacity)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the capacity of each edge in the path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Repeat the steps 1 – 3 until blocked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C6888-B584-4CCE-9D2B-255CB360D602}"/>
              </a:ext>
            </a:extLst>
          </p:cNvPr>
          <p:cNvSpPr txBox="1"/>
          <p:nvPr/>
        </p:nvSpPr>
        <p:spPr>
          <a:xfrm>
            <a:off x="4572000" y="4032098"/>
            <a:ext cx="4258028" cy="2154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-&gt; A -&gt; B -&gt; t </a:t>
            </a:r>
            <a:r>
              <a:rPr lang="en-US" dirty="0"/>
              <a:t>: f (10 : S -&gt; A, B-&gt; t)</a:t>
            </a:r>
          </a:p>
          <a:p>
            <a:endParaRPr lang="en-US" sz="800" dirty="0"/>
          </a:p>
          <a:p>
            <a:r>
              <a:rPr lang="en-US" b="1" dirty="0"/>
              <a:t>Greedy flow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10, </a:t>
            </a:r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/>
              <a:t> the optimal max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more on S</a:t>
            </a:r>
            <a:r>
              <a:rPr lang="en-US" dirty="0">
                <a:sym typeface="Wingdings" panose="05000000000000000000" pitchFamily="2" charset="2"/>
              </a:rPr>
              <a:t>A (full capacity)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S 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B  t (B  t: full capacity)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Is this a true max flow for the network?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Can we do better?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10AD7B-B028-47D6-9999-08BD70506A87}"/>
              </a:ext>
            </a:extLst>
          </p:cNvPr>
          <p:cNvGrpSpPr/>
          <p:nvPr/>
        </p:nvGrpSpPr>
        <p:grpSpPr>
          <a:xfrm>
            <a:off x="1836821" y="1556428"/>
            <a:ext cx="4716378" cy="2229509"/>
            <a:chOff x="1836821" y="1556428"/>
            <a:chExt cx="4716378" cy="2229509"/>
          </a:xfrm>
        </p:grpSpPr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425BE04-2247-472C-BC33-5ED07E17CC5E}"/>
                </a:ext>
              </a:extLst>
            </p:cNvPr>
            <p:cNvSpPr/>
            <p:nvPr/>
          </p:nvSpPr>
          <p:spPr>
            <a:xfrm>
              <a:off x="1836821" y="2494547"/>
              <a:ext cx="665747" cy="6657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3" name="Flowchart: Connector 52">
              <a:extLst>
                <a:ext uri="{FF2B5EF4-FFF2-40B4-BE49-F238E27FC236}">
                  <a16:creationId xmlns:a16="http://schemas.microsoft.com/office/drawing/2014/main" id="{176E83C8-ADE1-4F60-8030-EA7C8823A163}"/>
                </a:ext>
              </a:extLst>
            </p:cNvPr>
            <p:cNvSpPr/>
            <p:nvPr/>
          </p:nvSpPr>
          <p:spPr>
            <a:xfrm>
              <a:off x="5887452" y="2227643"/>
              <a:ext cx="665747" cy="665748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6FFE7E1-C1F7-4367-951C-E371B970FCBC}"/>
                </a:ext>
              </a:extLst>
            </p:cNvPr>
            <p:cNvSpPr/>
            <p:nvPr/>
          </p:nvSpPr>
          <p:spPr>
            <a:xfrm>
              <a:off x="3815574" y="1556428"/>
              <a:ext cx="665747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83581A5-9075-439A-994D-A5FB34184BA2}"/>
                </a:ext>
              </a:extLst>
            </p:cNvPr>
            <p:cNvSpPr/>
            <p:nvPr/>
          </p:nvSpPr>
          <p:spPr>
            <a:xfrm>
              <a:off x="3826043" y="3267957"/>
              <a:ext cx="665747" cy="5179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E11036F-9D9A-417B-B3AE-FAF2CB8D86CC}"/>
                </a:ext>
              </a:extLst>
            </p:cNvPr>
            <p:cNvCxnSpPr>
              <a:stCxn id="52" idx="7"/>
              <a:endCxn id="54" idx="2"/>
            </p:cNvCxnSpPr>
            <p:nvPr/>
          </p:nvCxnSpPr>
          <p:spPr>
            <a:xfrm flipV="1">
              <a:off x="2405072" y="1869249"/>
              <a:ext cx="1410502" cy="7227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137CA6-0E12-452A-B45C-0B3021C710D8}"/>
                </a:ext>
              </a:extLst>
            </p:cNvPr>
            <p:cNvCxnSpPr>
              <a:cxnSpLocks/>
              <a:stCxn id="56" idx="6"/>
              <a:endCxn id="53" idx="3"/>
            </p:cNvCxnSpPr>
            <p:nvPr/>
          </p:nvCxnSpPr>
          <p:spPr>
            <a:xfrm flipV="1">
              <a:off x="4491790" y="2795894"/>
              <a:ext cx="1493158" cy="7310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C39E399-2746-4C43-99CF-D0E2FC0BAB70}"/>
                </a:ext>
              </a:extLst>
            </p:cNvPr>
            <p:cNvCxnSpPr>
              <a:cxnSpLocks/>
              <a:stCxn id="52" idx="5"/>
              <a:endCxn id="56" idx="2"/>
            </p:cNvCxnSpPr>
            <p:nvPr/>
          </p:nvCxnSpPr>
          <p:spPr>
            <a:xfrm>
              <a:off x="2405072" y="3062798"/>
              <a:ext cx="1420971" cy="464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DDD5ECC-CF50-41E6-9436-C5BFE3F0AD03}"/>
                </a:ext>
              </a:extLst>
            </p:cNvPr>
            <p:cNvCxnSpPr>
              <a:cxnSpLocks/>
              <a:stCxn id="54" idx="6"/>
              <a:endCxn id="53" idx="1"/>
            </p:cNvCxnSpPr>
            <p:nvPr/>
          </p:nvCxnSpPr>
          <p:spPr>
            <a:xfrm>
              <a:off x="4481321" y="1869249"/>
              <a:ext cx="1503627" cy="4558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F409F8D-740F-4743-A297-28953797AE3B}"/>
                </a:ext>
              </a:extLst>
            </p:cNvPr>
            <p:cNvSpPr txBox="1"/>
            <p:nvPr/>
          </p:nvSpPr>
          <p:spPr>
            <a:xfrm>
              <a:off x="2569865" y="1884101"/>
              <a:ext cx="50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4E12DA9-08ED-47A2-B0F4-38CC34B309A7}"/>
                </a:ext>
              </a:extLst>
            </p:cNvPr>
            <p:cNvSpPr txBox="1"/>
            <p:nvPr/>
          </p:nvSpPr>
          <p:spPr>
            <a:xfrm>
              <a:off x="4134853" y="2548749"/>
              <a:ext cx="50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CD4B287-3DBB-42AB-BB4E-47A12C166761}"/>
                </a:ext>
              </a:extLst>
            </p:cNvPr>
            <p:cNvSpPr txBox="1"/>
            <p:nvPr/>
          </p:nvSpPr>
          <p:spPr>
            <a:xfrm>
              <a:off x="2654970" y="3321788"/>
              <a:ext cx="50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4EB830B-3209-407D-A798-2C0D8CB36F53}"/>
                </a:ext>
              </a:extLst>
            </p:cNvPr>
            <p:cNvSpPr txBox="1"/>
            <p:nvPr/>
          </p:nvSpPr>
          <p:spPr>
            <a:xfrm>
              <a:off x="5194635" y="3137122"/>
              <a:ext cx="50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38654D9-0B66-4563-BF96-CEA0F542EC52}"/>
                </a:ext>
              </a:extLst>
            </p:cNvPr>
            <p:cNvSpPr txBox="1"/>
            <p:nvPr/>
          </p:nvSpPr>
          <p:spPr>
            <a:xfrm>
              <a:off x="4985706" y="1730156"/>
              <a:ext cx="505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5B91918-84DE-4D83-BF9D-1D428CACB1C0}"/>
                </a:ext>
              </a:extLst>
            </p:cNvPr>
            <p:cNvCxnSpPr>
              <a:cxnSpLocks/>
              <a:stCxn id="54" idx="4"/>
              <a:endCxn id="56" idx="0"/>
            </p:cNvCxnSpPr>
            <p:nvPr/>
          </p:nvCxnSpPr>
          <p:spPr>
            <a:xfrm>
              <a:off x="4148448" y="2182070"/>
              <a:ext cx="10469" cy="10858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DD3FD03-4038-4B42-B570-D391A96096C1}"/>
                </a:ext>
              </a:extLst>
            </p:cNvPr>
            <p:cNvSpPr/>
            <p:nvPr/>
          </p:nvSpPr>
          <p:spPr>
            <a:xfrm>
              <a:off x="2550695" y="2101516"/>
              <a:ext cx="3256547" cy="1026695"/>
            </a:xfrm>
            <a:custGeom>
              <a:avLst/>
              <a:gdLst>
                <a:gd name="connsiteX0" fmla="*/ 0 w 3256547"/>
                <a:gd name="connsiteY0" fmla="*/ 505326 h 1026695"/>
                <a:gd name="connsiteX1" fmla="*/ 64168 w 3256547"/>
                <a:gd name="connsiteY1" fmla="*/ 481263 h 1026695"/>
                <a:gd name="connsiteX2" fmla="*/ 128337 w 3256547"/>
                <a:gd name="connsiteY2" fmla="*/ 473242 h 1026695"/>
                <a:gd name="connsiteX3" fmla="*/ 176463 w 3256547"/>
                <a:gd name="connsiteY3" fmla="*/ 465221 h 1026695"/>
                <a:gd name="connsiteX4" fmla="*/ 240631 w 3256547"/>
                <a:gd name="connsiteY4" fmla="*/ 457200 h 1026695"/>
                <a:gd name="connsiteX5" fmla="*/ 288758 w 3256547"/>
                <a:gd name="connsiteY5" fmla="*/ 441158 h 1026695"/>
                <a:gd name="connsiteX6" fmla="*/ 312821 w 3256547"/>
                <a:gd name="connsiteY6" fmla="*/ 433137 h 1026695"/>
                <a:gd name="connsiteX7" fmla="*/ 344905 w 3256547"/>
                <a:gd name="connsiteY7" fmla="*/ 425116 h 1026695"/>
                <a:gd name="connsiteX8" fmla="*/ 368968 w 3256547"/>
                <a:gd name="connsiteY8" fmla="*/ 409073 h 1026695"/>
                <a:gd name="connsiteX9" fmla="*/ 417094 w 3256547"/>
                <a:gd name="connsiteY9" fmla="*/ 393031 h 1026695"/>
                <a:gd name="connsiteX10" fmla="*/ 457200 w 3256547"/>
                <a:gd name="connsiteY10" fmla="*/ 360947 h 1026695"/>
                <a:gd name="connsiteX11" fmla="*/ 481263 w 3256547"/>
                <a:gd name="connsiteY11" fmla="*/ 336884 h 1026695"/>
                <a:gd name="connsiteX12" fmla="*/ 529389 w 3256547"/>
                <a:gd name="connsiteY12" fmla="*/ 312821 h 1026695"/>
                <a:gd name="connsiteX13" fmla="*/ 545431 w 3256547"/>
                <a:gd name="connsiteY13" fmla="*/ 288758 h 1026695"/>
                <a:gd name="connsiteX14" fmla="*/ 569494 w 3256547"/>
                <a:gd name="connsiteY14" fmla="*/ 280737 h 1026695"/>
                <a:gd name="connsiteX15" fmla="*/ 593558 w 3256547"/>
                <a:gd name="connsiteY15" fmla="*/ 264695 h 1026695"/>
                <a:gd name="connsiteX16" fmla="*/ 609600 w 3256547"/>
                <a:gd name="connsiteY16" fmla="*/ 248652 h 1026695"/>
                <a:gd name="connsiteX17" fmla="*/ 657726 w 3256547"/>
                <a:gd name="connsiteY17" fmla="*/ 216568 h 1026695"/>
                <a:gd name="connsiteX18" fmla="*/ 681789 w 3256547"/>
                <a:gd name="connsiteY18" fmla="*/ 200526 h 1026695"/>
                <a:gd name="connsiteX19" fmla="*/ 729916 w 3256547"/>
                <a:gd name="connsiteY19" fmla="*/ 160421 h 1026695"/>
                <a:gd name="connsiteX20" fmla="*/ 753979 w 3256547"/>
                <a:gd name="connsiteY20" fmla="*/ 152400 h 1026695"/>
                <a:gd name="connsiteX21" fmla="*/ 778042 w 3256547"/>
                <a:gd name="connsiteY21" fmla="*/ 136358 h 1026695"/>
                <a:gd name="connsiteX22" fmla="*/ 802105 w 3256547"/>
                <a:gd name="connsiteY22" fmla="*/ 128337 h 1026695"/>
                <a:gd name="connsiteX23" fmla="*/ 842210 w 3256547"/>
                <a:gd name="connsiteY23" fmla="*/ 96252 h 1026695"/>
                <a:gd name="connsiteX24" fmla="*/ 890337 w 3256547"/>
                <a:gd name="connsiteY24" fmla="*/ 64168 h 1026695"/>
                <a:gd name="connsiteX25" fmla="*/ 914400 w 3256547"/>
                <a:gd name="connsiteY25" fmla="*/ 48126 h 1026695"/>
                <a:gd name="connsiteX26" fmla="*/ 962526 w 3256547"/>
                <a:gd name="connsiteY26" fmla="*/ 32084 h 1026695"/>
                <a:gd name="connsiteX27" fmla="*/ 986589 w 3256547"/>
                <a:gd name="connsiteY27" fmla="*/ 16042 h 1026695"/>
                <a:gd name="connsiteX28" fmla="*/ 1034716 w 3256547"/>
                <a:gd name="connsiteY28" fmla="*/ 0 h 1026695"/>
                <a:gd name="connsiteX29" fmla="*/ 1243263 w 3256547"/>
                <a:gd name="connsiteY29" fmla="*/ 8021 h 1026695"/>
                <a:gd name="connsiteX30" fmla="*/ 1291389 w 3256547"/>
                <a:gd name="connsiteY30" fmla="*/ 24063 h 1026695"/>
                <a:gd name="connsiteX31" fmla="*/ 1315452 w 3256547"/>
                <a:gd name="connsiteY31" fmla="*/ 72189 h 1026695"/>
                <a:gd name="connsiteX32" fmla="*/ 1331494 w 3256547"/>
                <a:gd name="connsiteY32" fmla="*/ 120316 h 1026695"/>
                <a:gd name="connsiteX33" fmla="*/ 1339516 w 3256547"/>
                <a:gd name="connsiteY33" fmla="*/ 144379 h 1026695"/>
                <a:gd name="connsiteX34" fmla="*/ 1363579 w 3256547"/>
                <a:gd name="connsiteY34" fmla="*/ 272716 h 1026695"/>
                <a:gd name="connsiteX35" fmla="*/ 1379621 w 3256547"/>
                <a:gd name="connsiteY35" fmla="*/ 376989 h 1026695"/>
                <a:gd name="connsiteX36" fmla="*/ 1395663 w 3256547"/>
                <a:gd name="connsiteY36" fmla="*/ 441158 h 1026695"/>
                <a:gd name="connsiteX37" fmla="*/ 1403684 w 3256547"/>
                <a:gd name="connsiteY37" fmla="*/ 521368 h 1026695"/>
                <a:gd name="connsiteX38" fmla="*/ 1411705 w 3256547"/>
                <a:gd name="connsiteY38" fmla="*/ 561473 h 1026695"/>
                <a:gd name="connsiteX39" fmla="*/ 1419726 w 3256547"/>
                <a:gd name="connsiteY39" fmla="*/ 633663 h 1026695"/>
                <a:gd name="connsiteX40" fmla="*/ 1427747 w 3256547"/>
                <a:gd name="connsiteY40" fmla="*/ 697831 h 1026695"/>
                <a:gd name="connsiteX41" fmla="*/ 1435768 w 3256547"/>
                <a:gd name="connsiteY41" fmla="*/ 770021 h 1026695"/>
                <a:gd name="connsiteX42" fmla="*/ 1443789 w 3256547"/>
                <a:gd name="connsiteY42" fmla="*/ 794084 h 1026695"/>
                <a:gd name="connsiteX43" fmla="*/ 1467852 w 3256547"/>
                <a:gd name="connsiteY43" fmla="*/ 874295 h 1026695"/>
                <a:gd name="connsiteX44" fmla="*/ 1483894 w 3256547"/>
                <a:gd name="connsiteY44" fmla="*/ 898358 h 1026695"/>
                <a:gd name="connsiteX45" fmla="*/ 1491916 w 3256547"/>
                <a:gd name="connsiteY45" fmla="*/ 922421 h 1026695"/>
                <a:gd name="connsiteX46" fmla="*/ 1515979 w 3256547"/>
                <a:gd name="connsiteY46" fmla="*/ 930442 h 1026695"/>
                <a:gd name="connsiteX47" fmla="*/ 1524000 w 3256547"/>
                <a:gd name="connsiteY47" fmla="*/ 954505 h 1026695"/>
                <a:gd name="connsiteX48" fmla="*/ 1548063 w 3256547"/>
                <a:gd name="connsiteY48" fmla="*/ 962526 h 1026695"/>
                <a:gd name="connsiteX49" fmla="*/ 1596189 w 3256547"/>
                <a:gd name="connsiteY49" fmla="*/ 994610 h 1026695"/>
                <a:gd name="connsiteX50" fmla="*/ 1620252 w 3256547"/>
                <a:gd name="connsiteY50" fmla="*/ 1002631 h 1026695"/>
                <a:gd name="connsiteX51" fmla="*/ 1668379 w 3256547"/>
                <a:gd name="connsiteY51" fmla="*/ 1026695 h 1026695"/>
                <a:gd name="connsiteX52" fmla="*/ 2045368 w 3256547"/>
                <a:gd name="connsiteY52" fmla="*/ 1018673 h 1026695"/>
                <a:gd name="connsiteX53" fmla="*/ 2077452 w 3256547"/>
                <a:gd name="connsiteY53" fmla="*/ 1010652 h 1026695"/>
                <a:gd name="connsiteX54" fmla="*/ 2221831 w 3256547"/>
                <a:gd name="connsiteY54" fmla="*/ 1002631 h 1026695"/>
                <a:gd name="connsiteX55" fmla="*/ 2350168 w 3256547"/>
                <a:gd name="connsiteY55" fmla="*/ 994610 h 1026695"/>
                <a:gd name="connsiteX56" fmla="*/ 2374231 w 3256547"/>
                <a:gd name="connsiteY56" fmla="*/ 986589 h 1026695"/>
                <a:gd name="connsiteX57" fmla="*/ 2438400 w 3256547"/>
                <a:gd name="connsiteY57" fmla="*/ 970547 h 1026695"/>
                <a:gd name="connsiteX58" fmla="*/ 2486526 w 3256547"/>
                <a:gd name="connsiteY58" fmla="*/ 954505 h 1026695"/>
                <a:gd name="connsiteX59" fmla="*/ 2534652 w 3256547"/>
                <a:gd name="connsiteY59" fmla="*/ 938463 h 1026695"/>
                <a:gd name="connsiteX60" fmla="*/ 2558716 w 3256547"/>
                <a:gd name="connsiteY60" fmla="*/ 930442 h 1026695"/>
                <a:gd name="connsiteX61" fmla="*/ 2582779 w 3256547"/>
                <a:gd name="connsiteY61" fmla="*/ 914400 h 1026695"/>
                <a:gd name="connsiteX62" fmla="*/ 2654968 w 3256547"/>
                <a:gd name="connsiteY62" fmla="*/ 890337 h 1026695"/>
                <a:gd name="connsiteX63" fmla="*/ 2679031 w 3256547"/>
                <a:gd name="connsiteY63" fmla="*/ 882316 h 1026695"/>
                <a:gd name="connsiteX64" fmla="*/ 2727158 w 3256547"/>
                <a:gd name="connsiteY64" fmla="*/ 850231 h 1026695"/>
                <a:gd name="connsiteX65" fmla="*/ 2783305 w 3256547"/>
                <a:gd name="connsiteY65" fmla="*/ 834189 h 1026695"/>
                <a:gd name="connsiteX66" fmla="*/ 2807368 w 3256547"/>
                <a:gd name="connsiteY66" fmla="*/ 818147 h 1026695"/>
                <a:gd name="connsiteX67" fmla="*/ 2855494 w 3256547"/>
                <a:gd name="connsiteY67" fmla="*/ 802105 h 1026695"/>
                <a:gd name="connsiteX68" fmla="*/ 2927684 w 3256547"/>
                <a:gd name="connsiteY68" fmla="*/ 778042 h 1026695"/>
                <a:gd name="connsiteX69" fmla="*/ 2951747 w 3256547"/>
                <a:gd name="connsiteY69" fmla="*/ 770021 h 1026695"/>
                <a:gd name="connsiteX70" fmla="*/ 2983831 w 3256547"/>
                <a:gd name="connsiteY70" fmla="*/ 753979 h 1026695"/>
                <a:gd name="connsiteX71" fmla="*/ 3039979 w 3256547"/>
                <a:gd name="connsiteY71" fmla="*/ 737937 h 1026695"/>
                <a:gd name="connsiteX72" fmla="*/ 3064042 w 3256547"/>
                <a:gd name="connsiteY72" fmla="*/ 721895 h 1026695"/>
                <a:gd name="connsiteX73" fmla="*/ 3088105 w 3256547"/>
                <a:gd name="connsiteY73" fmla="*/ 713873 h 1026695"/>
                <a:gd name="connsiteX74" fmla="*/ 3112168 w 3256547"/>
                <a:gd name="connsiteY74" fmla="*/ 697831 h 1026695"/>
                <a:gd name="connsiteX75" fmla="*/ 3184358 w 3256547"/>
                <a:gd name="connsiteY75" fmla="*/ 673768 h 1026695"/>
                <a:gd name="connsiteX76" fmla="*/ 3208421 w 3256547"/>
                <a:gd name="connsiteY76" fmla="*/ 665747 h 1026695"/>
                <a:gd name="connsiteX77" fmla="*/ 3232484 w 3256547"/>
                <a:gd name="connsiteY77" fmla="*/ 657726 h 1026695"/>
                <a:gd name="connsiteX78" fmla="*/ 3256547 w 3256547"/>
                <a:gd name="connsiteY78" fmla="*/ 657726 h 102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256547" h="1026695">
                  <a:moveTo>
                    <a:pt x="0" y="505326"/>
                  </a:moveTo>
                  <a:cubicBezTo>
                    <a:pt x="3345" y="503988"/>
                    <a:pt x="52642" y="483359"/>
                    <a:pt x="64168" y="481263"/>
                  </a:cubicBezTo>
                  <a:cubicBezTo>
                    <a:pt x="85376" y="477407"/>
                    <a:pt x="106998" y="476290"/>
                    <a:pt x="128337" y="473242"/>
                  </a:cubicBezTo>
                  <a:cubicBezTo>
                    <a:pt x="144437" y="470942"/>
                    <a:pt x="160363" y="467521"/>
                    <a:pt x="176463" y="465221"/>
                  </a:cubicBezTo>
                  <a:cubicBezTo>
                    <a:pt x="197802" y="462173"/>
                    <a:pt x="219242" y="459874"/>
                    <a:pt x="240631" y="457200"/>
                  </a:cubicBezTo>
                  <a:lnTo>
                    <a:pt x="288758" y="441158"/>
                  </a:lnTo>
                  <a:cubicBezTo>
                    <a:pt x="296779" y="438484"/>
                    <a:pt x="304619" y="435188"/>
                    <a:pt x="312821" y="433137"/>
                  </a:cubicBezTo>
                  <a:lnTo>
                    <a:pt x="344905" y="425116"/>
                  </a:lnTo>
                  <a:cubicBezTo>
                    <a:pt x="352926" y="419768"/>
                    <a:pt x="360159" y="412988"/>
                    <a:pt x="368968" y="409073"/>
                  </a:cubicBezTo>
                  <a:cubicBezTo>
                    <a:pt x="384420" y="402205"/>
                    <a:pt x="417094" y="393031"/>
                    <a:pt x="417094" y="393031"/>
                  </a:cubicBezTo>
                  <a:cubicBezTo>
                    <a:pt x="463776" y="346352"/>
                    <a:pt x="396478" y="411549"/>
                    <a:pt x="457200" y="360947"/>
                  </a:cubicBezTo>
                  <a:cubicBezTo>
                    <a:pt x="465914" y="353685"/>
                    <a:pt x="472549" y="344146"/>
                    <a:pt x="481263" y="336884"/>
                  </a:cubicBezTo>
                  <a:cubicBezTo>
                    <a:pt x="501995" y="319607"/>
                    <a:pt x="505272" y="320860"/>
                    <a:pt x="529389" y="312821"/>
                  </a:cubicBezTo>
                  <a:cubicBezTo>
                    <a:pt x="534736" y="304800"/>
                    <a:pt x="537903" y="294780"/>
                    <a:pt x="545431" y="288758"/>
                  </a:cubicBezTo>
                  <a:cubicBezTo>
                    <a:pt x="552033" y="283476"/>
                    <a:pt x="561932" y="284518"/>
                    <a:pt x="569494" y="280737"/>
                  </a:cubicBezTo>
                  <a:cubicBezTo>
                    <a:pt x="578117" y="276426"/>
                    <a:pt x="586030" y="270717"/>
                    <a:pt x="593558" y="264695"/>
                  </a:cubicBezTo>
                  <a:cubicBezTo>
                    <a:pt x="599463" y="259971"/>
                    <a:pt x="603550" y="253190"/>
                    <a:pt x="609600" y="248652"/>
                  </a:cubicBezTo>
                  <a:cubicBezTo>
                    <a:pt x="625024" y="237084"/>
                    <a:pt x="641684" y="227263"/>
                    <a:pt x="657726" y="216568"/>
                  </a:cubicBezTo>
                  <a:cubicBezTo>
                    <a:pt x="665747" y="211221"/>
                    <a:pt x="674972" y="207343"/>
                    <a:pt x="681789" y="200526"/>
                  </a:cubicBezTo>
                  <a:cubicBezTo>
                    <a:pt x="699530" y="182785"/>
                    <a:pt x="707580" y="171589"/>
                    <a:pt x="729916" y="160421"/>
                  </a:cubicBezTo>
                  <a:cubicBezTo>
                    <a:pt x="737478" y="156640"/>
                    <a:pt x="746417" y="156181"/>
                    <a:pt x="753979" y="152400"/>
                  </a:cubicBezTo>
                  <a:cubicBezTo>
                    <a:pt x="762601" y="148089"/>
                    <a:pt x="769420" y="140669"/>
                    <a:pt x="778042" y="136358"/>
                  </a:cubicBezTo>
                  <a:cubicBezTo>
                    <a:pt x="785604" y="132577"/>
                    <a:pt x="794543" y="132118"/>
                    <a:pt x="802105" y="128337"/>
                  </a:cubicBezTo>
                  <a:cubicBezTo>
                    <a:pt x="841368" y="108706"/>
                    <a:pt x="812364" y="118637"/>
                    <a:pt x="842210" y="96252"/>
                  </a:cubicBezTo>
                  <a:cubicBezTo>
                    <a:pt x="857634" y="84684"/>
                    <a:pt x="874295" y="74863"/>
                    <a:pt x="890337" y="64168"/>
                  </a:cubicBezTo>
                  <a:cubicBezTo>
                    <a:pt x="898358" y="58821"/>
                    <a:pt x="905255" y="51174"/>
                    <a:pt x="914400" y="48126"/>
                  </a:cubicBezTo>
                  <a:cubicBezTo>
                    <a:pt x="930442" y="42779"/>
                    <a:pt x="948456" y="41464"/>
                    <a:pt x="962526" y="32084"/>
                  </a:cubicBezTo>
                  <a:cubicBezTo>
                    <a:pt x="970547" y="26737"/>
                    <a:pt x="977780" y="19957"/>
                    <a:pt x="986589" y="16042"/>
                  </a:cubicBezTo>
                  <a:cubicBezTo>
                    <a:pt x="1002042" y="9174"/>
                    <a:pt x="1034716" y="0"/>
                    <a:pt x="1034716" y="0"/>
                  </a:cubicBezTo>
                  <a:cubicBezTo>
                    <a:pt x="1104232" y="2674"/>
                    <a:pt x="1174000" y="1528"/>
                    <a:pt x="1243263" y="8021"/>
                  </a:cubicBezTo>
                  <a:cubicBezTo>
                    <a:pt x="1260099" y="9599"/>
                    <a:pt x="1291389" y="24063"/>
                    <a:pt x="1291389" y="24063"/>
                  </a:cubicBezTo>
                  <a:cubicBezTo>
                    <a:pt x="1320643" y="111825"/>
                    <a:pt x="1273986" y="-21110"/>
                    <a:pt x="1315452" y="72189"/>
                  </a:cubicBezTo>
                  <a:cubicBezTo>
                    <a:pt x="1322320" y="87642"/>
                    <a:pt x="1326146" y="104274"/>
                    <a:pt x="1331494" y="120316"/>
                  </a:cubicBezTo>
                  <a:cubicBezTo>
                    <a:pt x="1334168" y="128337"/>
                    <a:pt x="1337858" y="136088"/>
                    <a:pt x="1339516" y="144379"/>
                  </a:cubicBezTo>
                  <a:cubicBezTo>
                    <a:pt x="1348267" y="188136"/>
                    <a:pt x="1357327" y="228949"/>
                    <a:pt x="1363579" y="272716"/>
                  </a:cubicBezTo>
                  <a:cubicBezTo>
                    <a:pt x="1372091" y="332304"/>
                    <a:pt x="1368131" y="327199"/>
                    <a:pt x="1379621" y="376989"/>
                  </a:cubicBezTo>
                  <a:cubicBezTo>
                    <a:pt x="1384579" y="398472"/>
                    <a:pt x="1395663" y="441158"/>
                    <a:pt x="1395663" y="441158"/>
                  </a:cubicBezTo>
                  <a:cubicBezTo>
                    <a:pt x="1398337" y="467895"/>
                    <a:pt x="1400133" y="494734"/>
                    <a:pt x="1403684" y="521368"/>
                  </a:cubicBezTo>
                  <a:cubicBezTo>
                    <a:pt x="1405486" y="534881"/>
                    <a:pt x="1409777" y="547977"/>
                    <a:pt x="1411705" y="561473"/>
                  </a:cubicBezTo>
                  <a:cubicBezTo>
                    <a:pt x="1415129" y="585441"/>
                    <a:pt x="1416897" y="609617"/>
                    <a:pt x="1419726" y="633663"/>
                  </a:cubicBezTo>
                  <a:cubicBezTo>
                    <a:pt x="1422245" y="655071"/>
                    <a:pt x="1425228" y="676423"/>
                    <a:pt x="1427747" y="697831"/>
                  </a:cubicBezTo>
                  <a:cubicBezTo>
                    <a:pt x="1430576" y="721877"/>
                    <a:pt x="1431788" y="746139"/>
                    <a:pt x="1435768" y="770021"/>
                  </a:cubicBezTo>
                  <a:cubicBezTo>
                    <a:pt x="1437158" y="778361"/>
                    <a:pt x="1441466" y="785954"/>
                    <a:pt x="1443789" y="794084"/>
                  </a:cubicBezTo>
                  <a:cubicBezTo>
                    <a:pt x="1449394" y="813700"/>
                    <a:pt x="1458322" y="860000"/>
                    <a:pt x="1467852" y="874295"/>
                  </a:cubicBezTo>
                  <a:cubicBezTo>
                    <a:pt x="1473199" y="882316"/>
                    <a:pt x="1479583" y="889736"/>
                    <a:pt x="1483894" y="898358"/>
                  </a:cubicBezTo>
                  <a:cubicBezTo>
                    <a:pt x="1487675" y="905920"/>
                    <a:pt x="1485937" y="916443"/>
                    <a:pt x="1491916" y="922421"/>
                  </a:cubicBezTo>
                  <a:cubicBezTo>
                    <a:pt x="1497895" y="928399"/>
                    <a:pt x="1507958" y="927768"/>
                    <a:pt x="1515979" y="930442"/>
                  </a:cubicBezTo>
                  <a:cubicBezTo>
                    <a:pt x="1518653" y="938463"/>
                    <a:pt x="1518021" y="948526"/>
                    <a:pt x="1524000" y="954505"/>
                  </a:cubicBezTo>
                  <a:cubicBezTo>
                    <a:pt x="1529979" y="960484"/>
                    <a:pt x="1540672" y="958420"/>
                    <a:pt x="1548063" y="962526"/>
                  </a:cubicBezTo>
                  <a:cubicBezTo>
                    <a:pt x="1564917" y="971889"/>
                    <a:pt x="1577898" y="988513"/>
                    <a:pt x="1596189" y="994610"/>
                  </a:cubicBezTo>
                  <a:cubicBezTo>
                    <a:pt x="1604210" y="997284"/>
                    <a:pt x="1612690" y="998850"/>
                    <a:pt x="1620252" y="1002631"/>
                  </a:cubicBezTo>
                  <a:cubicBezTo>
                    <a:pt x="1682457" y="1033733"/>
                    <a:pt x="1607890" y="1006529"/>
                    <a:pt x="1668379" y="1026695"/>
                  </a:cubicBezTo>
                  <a:lnTo>
                    <a:pt x="2045368" y="1018673"/>
                  </a:lnTo>
                  <a:cubicBezTo>
                    <a:pt x="2056383" y="1018241"/>
                    <a:pt x="2066473" y="1011650"/>
                    <a:pt x="2077452" y="1010652"/>
                  </a:cubicBezTo>
                  <a:cubicBezTo>
                    <a:pt x="2125455" y="1006288"/>
                    <a:pt x="2173714" y="1005461"/>
                    <a:pt x="2221831" y="1002631"/>
                  </a:cubicBezTo>
                  <a:lnTo>
                    <a:pt x="2350168" y="994610"/>
                  </a:lnTo>
                  <a:cubicBezTo>
                    <a:pt x="2358189" y="991936"/>
                    <a:pt x="2366074" y="988814"/>
                    <a:pt x="2374231" y="986589"/>
                  </a:cubicBezTo>
                  <a:cubicBezTo>
                    <a:pt x="2395502" y="980788"/>
                    <a:pt x="2417483" y="977519"/>
                    <a:pt x="2438400" y="970547"/>
                  </a:cubicBezTo>
                  <a:lnTo>
                    <a:pt x="2486526" y="954505"/>
                  </a:lnTo>
                  <a:lnTo>
                    <a:pt x="2534652" y="938463"/>
                  </a:lnTo>
                  <a:lnTo>
                    <a:pt x="2558716" y="930442"/>
                  </a:lnTo>
                  <a:cubicBezTo>
                    <a:pt x="2566737" y="925095"/>
                    <a:pt x="2574157" y="918711"/>
                    <a:pt x="2582779" y="914400"/>
                  </a:cubicBezTo>
                  <a:cubicBezTo>
                    <a:pt x="2619652" y="895964"/>
                    <a:pt x="2619227" y="900549"/>
                    <a:pt x="2654968" y="890337"/>
                  </a:cubicBezTo>
                  <a:cubicBezTo>
                    <a:pt x="2663098" y="888014"/>
                    <a:pt x="2671010" y="884990"/>
                    <a:pt x="2679031" y="882316"/>
                  </a:cubicBezTo>
                  <a:cubicBezTo>
                    <a:pt x="2698615" y="862731"/>
                    <a:pt x="2696077" y="861886"/>
                    <a:pt x="2727158" y="850231"/>
                  </a:cubicBezTo>
                  <a:cubicBezTo>
                    <a:pt x="2747717" y="842522"/>
                    <a:pt x="2763914" y="843884"/>
                    <a:pt x="2783305" y="834189"/>
                  </a:cubicBezTo>
                  <a:cubicBezTo>
                    <a:pt x="2791927" y="829878"/>
                    <a:pt x="2798559" y="822062"/>
                    <a:pt x="2807368" y="818147"/>
                  </a:cubicBezTo>
                  <a:cubicBezTo>
                    <a:pt x="2822820" y="811279"/>
                    <a:pt x="2839452" y="807452"/>
                    <a:pt x="2855494" y="802105"/>
                  </a:cubicBezTo>
                  <a:lnTo>
                    <a:pt x="2927684" y="778042"/>
                  </a:lnTo>
                  <a:cubicBezTo>
                    <a:pt x="2935705" y="775368"/>
                    <a:pt x="2944185" y="773802"/>
                    <a:pt x="2951747" y="770021"/>
                  </a:cubicBezTo>
                  <a:cubicBezTo>
                    <a:pt x="2962442" y="764674"/>
                    <a:pt x="2972635" y="758177"/>
                    <a:pt x="2983831" y="753979"/>
                  </a:cubicBezTo>
                  <a:cubicBezTo>
                    <a:pt x="3004392" y="746269"/>
                    <a:pt x="3020587" y="747633"/>
                    <a:pt x="3039979" y="737937"/>
                  </a:cubicBezTo>
                  <a:cubicBezTo>
                    <a:pt x="3048601" y="733626"/>
                    <a:pt x="3055420" y="726206"/>
                    <a:pt x="3064042" y="721895"/>
                  </a:cubicBezTo>
                  <a:cubicBezTo>
                    <a:pt x="3071604" y="718114"/>
                    <a:pt x="3080543" y="717654"/>
                    <a:pt x="3088105" y="713873"/>
                  </a:cubicBezTo>
                  <a:cubicBezTo>
                    <a:pt x="3096727" y="709562"/>
                    <a:pt x="3103359" y="701746"/>
                    <a:pt x="3112168" y="697831"/>
                  </a:cubicBezTo>
                  <a:cubicBezTo>
                    <a:pt x="3112176" y="697827"/>
                    <a:pt x="3172322" y="677780"/>
                    <a:pt x="3184358" y="673768"/>
                  </a:cubicBezTo>
                  <a:lnTo>
                    <a:pt x="3208421" y="665747"/>
                  </a:lnTo>
                  <a:cubicBezTo>
                    <a:pt x="3216442" y="663073"/>
                    <a:pt x="3224029" y="657726"/>
                    <a:pt x="3232484" y="657726"/>
                  </a:cubicBezTo>
                  <a:lnTo>
                    <a:pt x="3256547" y="657726"/>
                  </a:lnTo>
                </a:path>
              </a:pathLst>
            </a:custGeom>
            <a:noFill/>
            <a:ln w="28575">
              <a:solidFill>
                <a:srgbClr val="FF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F1450-DC84-42E4-9BD7-677ED6D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2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B1AA-6DDA-4C83-AC25-C81842E2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157666"/>
            <a:ext cx="5789500" cy="814404"/>
          </a:xfrm>
        </p:spPr>
        <p:txBody>
          <a:bodyPr>
            <a:noAutofit/>
          </a:bodyPr>
          <a:lstStyle/>
          <a:p>
            <a:r>
              <a:rPr lang="en-US" sz="3600" dirty="0"/>
              <a:t>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3732-BA92-447C-93A3-491DA83B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35" y="1106812"/>
            <a:ext cx="7886700" cy="35864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How to improve from the first example?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1 Step backward </a:t>
            </a:r>
            <a:r>
              <a:rPr lang="en-US" sz="2000" dirty="0">
                <a:sym typeface="Wingdings" panose="05000000000000000000" pitchFamily="2" charset="2"/>
              </a:rPr>
              <a:t> 2 steps forward</a:t>
            </a:r>
            <a:endParaRPr lang="en-US" sz="20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You share the flow (10) between vertices A and B in the network flow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/>
              <a:t> </a:t>
            </a:r>
            <a:r>
              <a:rPr lang="en-US" sz="2100" dirty="0"/>
              <a:t>by first cancelling some (5) of the existing flow (</a:t>
            </a:r>
            <a:r>
              <a:rPr lang="en-US" dirty="0">
                <a:sym typeface="Wingdings" panose="05000000000000000000" pitchFamily="2" charset="2"/>
              </a:rPr>
              <a:t>AB</a:t>
            </a:r>
            <a:r>
              <a:rPr lang="en-US" sz="2100" dirty="0"/>
              <a:t>) and redirecting to the new alternative path(</a:t>
            </a:r>
            <a:r>
              <a:rPr lang="en-US" dirty="0" err="1">
                <a:sym typeface="Wingdings" panose="05000000000000000000" pitchFamily="2" charset="2"/>
              </a:rPr>
              <a:t>At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sz="2100" dirty="0"/>
              <a:t> but with the same value (5)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 the remaining flow value (5) from A</a:t>
            </a:r>
            <a:r>
              <a:rPr lang="en-US" sz="2000" dirty="0">
                <a:sym typeface="Wingdings" panose="05000000000000000000" pitchFamily="2" charset="2"/>
              </a:rPr>
              <a:t>B of t</a:t>
            </a:r>
            <a:r>
              <a:rPr lang="en-US" sz="2000" dirty="0"/>
              <a:t>he existing path </a:t>
            </a:r>
            <a:r>
              <a:rPr lang="en-US" sz="2000" dirty="0">
                <a:sym typeface="Wingdings" panose="05000000000000000000" pitchFamily="2" charset="2"/>
              </a:rPr>
              <a:t>will flow to the existing flow (</a:t>
            </a:r>
            <a:r>
              <a:rPr lang="en-US" sz="2000" dirty="0" err="1">
                <a:sym typeface="Wingdings" panose="05000000000000000000" pitchFamily="2" charset="2"/>
              </a:rPr>
              <a:t>Bt</a:t>
            </a:r>
            <a:r>
              <a:rPr lang="en-US" sz="2000" dirty="0">
                <a:sym typeface="Wingdings" panose="05000000000000000000" pitchFamily="2" charset="2"/>
              </a:rPr>
              <a:t>). Its flow is reduced to (5)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 initial flow (A</a:t>
            </a:r>
            <a:r>
              <a:rPr lang="en-US" sz="2000" dirty="0">
                <a:sym typeface="Wingdings" panose="05000000000000000000" pitchFamily="2" charset="2"/>
              </a:rPr>
              <a:t>B, </a:t>
            </a:r>
            <a:r>
              <a:rPr lang="en-US" sz="2000" dirty="0"/>
              <a:t>10) is split to the sub-paths (</a:t>
            </a:r>
            <a:r>
              <a:rPr lang="en-US" sz="2000" dirty="0" err="1"/>
              <a:t>A</a:t>
            </a:r>
            <a:r>
              <a:rPr lang="en-US" sz="2000" dirty="0" err="1">
                <a:sym typeface="Wingdings" panose="05000000000000000000" pitchFamily="2" charset="2"/>
              </a:rPr>
              <a:t>t</a:t>
            </a:r>
            <a:r>
              <a:rPr lang="en-US" sz="2000" dirty="0">
                <a:sym typeface="Wingdings" panose="05000000000000000000" pitchFamily="2" charset="2"/>
              </a:rPr>
              <a:t> and AB)</a:t>
            </a:r>
            <a:r>
              <a:rPr lang="en-US" sz="2000" dirty="0"/>
              <a:t> of the same total flow value. So far, no changes in total flow.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Then find a new additional path S </a:t>
            </a:r>
            <a:r>
              <a:rPr lang="en-US" sz="2100" dirty="0">
                <a:sym typeface="Wingdings" panose="05000000000000000000" pitchFamily="2" charset="2"/>
              </a:rPr>
              <a:t> B T thanks to the reduced flow from AB (Total flow: 15)</a:t>
            </a:r>
            <a:endParaRPr lang="en-US" sz="2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ECE06F8-1B42-463D-BD48-D9A00606DA16}"/>
              </a:ext>
            </a:extLst>
          </p:cNvPr>
          <p:cNvCxnSpPr>
            <a:cxnSpLocks/>
          </p:cNvCxnSpPr>
          <p:nvPr/>
        </p:nvCxnSpPr>
        <p:spPr>
          <a:xfrm flipV="1">
            <a:off x="3103576" y="5191509"/>
            <a:ext cx="1243649" cy="61603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B72A0F-790C-4F10-8EE4-069B720A7582}"/>
              </a:ext>
            </a:extLst>
          </p:cNvPr>
          <p:cNvCxnSpPr>
            <a:cxnSpLocks/>
          </p:cNvCxnSpPr>
          <p:nvPr/>
        </p:nvCxnSpPr>
        <p:spPr>
          <a:xfrm>
            <a:off x="4940320" y="5249470"/>
            <a:ext cx="1252879" cy="39559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9A2000-E3B1-40DA-8AB5-BD5443DDF8A2}"/>
              </a:ext>
            </a:extLst>
          </p:cNvPr>
          <p:cNvCxnSpPr>
            <a:cxnSpLocks/>
          </p:cNvCxnSpPr>
          <p:nvPr/>
        </p:nvCxnSpPr>
        <p:spPr>
          <a:xfrm>
            <a:off x="3103576" y="6164772"/>
            <a:ext cx="1325758" cy="3885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75127-E997-4389-9E9F-0D61B946D751}"/>
              </a:ext>
            </a:extLst>
          </p:cNvPr>
          <p:cNvCxnSpPr>
            <a:cxnSpLocks/>
          </p:cNvCxnSpPr>
          <p:nvPr/>
        </p:nvCxnSpPr>
        <p:spPr>
          <a:xfrm>
            <a:off x="4663755" y="5422363"/>
            <a:ext cx="9231" cy="925492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689798A-9DF4-4EA4-97EE-BE28556D2660}"/>
              </a:ext>
            </a:extLst>
          </p:cNvPr>
          <p:cNvGrpSpPr/>
          <p:nvPr/>
        </p:nvGrpSpPr>
        <p:grpSpPr>
          <a:xfrm>
            <a:off x="6112565" y="175474"/>
            <a:ext cx="2646424" cy="1419727"/>
            <a:chOff x="5561967" y="210621"/>
            <a:chExt cx="3248155" cy="170370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32F956-B442-4530-858B-19FDE1D766B3}"/>
                </a:ext>
              </a:extLst>
            </p:cNvPr>
            <p:cNvGrpSpPr/>
            <p:nvPr/>
          </p:nvGrpSpPr>
          <p:grpSpPr>
            <a:xfrm>
              <a:off x="5561967" y="210621"/>
              <a:ext cx="3248155" cy="1703702"/>
              <a:chOff x="1836821" y="1556428"/>
              <a:chExt cx="4716378" cy="2229509"/>
            </a:xfrm>
          </p:grpSpPr>
          <p:sp>
            <p:nvSpPr>
              <p:cNvPr id="39" name="Flowchart: Connector 38">
                <a:extLst>
                  <a:ext uri="{FF2B5EF4-FFF2-40B4-BE49-F238E27FC236}">
                    <a16:creationId xmlns:a16="http://schemas.microsoft.com/office/drawing/2014/main" id="{0D0321C1-C7D7-4CE8-B710-1E261163F8BC}"/>
                  </a:ext>
                </a:extLst>
              </p:cNvPr>
              <p:cNvSpPr/>
              <p:nvPr/>
            </p:nvSpPr>
            <p:spPr>
              <a:xfrm>
                <a:off x="1836821" y="2494547"/>
                <a:ext cx="665747" cy="66574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54FB6DB3-3312-4E99-AB8B-13D26ED89998}"/>
                  </a:ext>
                </a:extLst>
              </p:cNvPr>
              <p:cNvSpPr/>
              <p:nvPr/>
            </p:nvSpPr>
            <p:spPr>
              <a:xfrm>
                <a:off x="5887452" y="2227643"/>
                <a:ext cx="665747" cy="66574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FB17A82-8803-4DD7-B643-EC09868AD2CC}"/>
                  </a:ext>
                </a:extLst>
              </p:cNvPr>
              <p:cNvSpPr/>
              <p:nvPr/>
            </p:nvSpPr>
            <p:spPr>
              <a:xfrm>
                <a:off x="3815574" y="1556428"/>
                <a:ext cx="665747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658AFE-F4FC-4D00-82FC-B184B76EEC3A}"/>
                  </a:ext>
                </a:extLst>
              </p:cNvPr>
              <p:cNvSpPr/>
              <p:nvPr/>
            </p:nvSpPr>
            <p:spPr>
              <a:xfrm>
                <a:off x="3826043" y="3267957"/>
                <a:ext cx="665747" cy="51798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1F45D1C-E46D-4944-90A9-A0F3086EC0D0}"/>
                  </a:ext>
                </a:extLst>
              </p:cNvPr>
              <p:cNvCxnSpPr>
                <a:stCxn id="39" idx="7"/>
                <a:endCxn id="45" idx="2"/>
              </p:cNvCxnSpPr>
              <p:nvPr/>
            </p:nvCxnSpPr>
            <p:spPr>
              <a:xfrm flipV="1">
                <a:off x="2405072" y="1869249"/>
                <a:ext cx="1410502" cy="7227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2A4151E-62DE-478B-8F55-12C06398EF20}"/>
                  </a:ext>
                </a:extLst>
              </p:cNvPr>
              <p:cNvCxnSpPr>
                <a:cxnSpLocks/>
                <a:stCxn id="46" idx="6"/>
                <a:endCxn id="44" idx="3"/>
              </p:cNvCxnSpPr>
              <p:nvPr/>
            </p:nvCxnSpPr>
            <p:spPr>
              <a:xfrm flipV="1">
                <a:off x="4491790" y="2795894"/>
                <a:ext cx="1493158" cy="7310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F9C55E-DDCA-4CF7-BF2B-E345EDE21FA1}"/>
                  </a:ext>
                </a:extLst>
              </p:cNvPr>
              <p:cNvCxnSpPr>
                <a:cxnSpLocks/>
                <a:stCxn id="39" idx="5"/>
                <a:endCxn id="46" idx="2"/>
              </p:cNvCxnSpPr>
              <p:nvPr/>
            </p:nvCxnSpPr>
            <p:spPr>
              <a:xfrm>
                <a:off x="2405072" y="3062798"/>
                <a:ext cx="1420971" cy="46414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87E5C6F-F7E1-46CA-A162-2B1794A5748D}"/>
                  </a:ext>
                </a:extLst>
              </p:cNvPr>
              <p:cNvCxnSpPr>
                <a:cxnSpLocks/>
                <a:stCxn id="45" idx="6"/>
                <a:endCxn id="44" idx="1"/>
              </p:cNvCxnSpPr>
              <p:nvPr/>
            </p:nvCxnSpPr>
            <p:spPr>
              <a:xfrm>
                <a:off x="4481321" y="1869249"/>
                <a:ext cx="1503627" cy="4558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55F5980-6A2B-4217-AD50-8BC31DDAA19F}"/>
                  </a:ext>
                </a:extLst>
              </p:cNvPr>
              <p:cNvSpPr txBox="1"/>
              <p:nvPr/>
            </p:nvSpPr>
            <p:spPr>
              <a:xfrm>
                <a:off x="2405072" y="1884102"/>
                <a:ext cx="744753" cy="4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2DFBAF-0D19-4D02-9572-11922D6D8687}"/>
                  </a:ext>
                </a:extLst>
              </p:cNvPr>
              <p:cNvSpPr txBox="1"/>
              <p:nvPr/>
            </p:nvSpPr>
            <p:spPr>
              <a:xfrm>
                <a:off x="4134855" y="2548749"/>
                <a:ext cx="844451" cy="4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20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5DC540-7FB6-4E13-A27A-3C675756CD7F}"/>
                  </a:ext>
                </a:extLst>
              </p:cNvPr>
              <p:cNvSpPr txBox="1"/>
              <p:nvPr/>
            </p:nvSpPr>
            <p:spPr>
              <a:xfrm>
                <a:off x="2654971" y="3194905"/>
                <a:ext cx="505325" cy="4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294DAFA-61D6-4BA0-9249-EA04C229BFE6}"/>
                  </a:ext>
                </a:extLst>
              </p:cNvPr>
              <p:cNvSpPr txBox="1"/>
              <p:nvPr/>
            </p:nvSpPr>
            <p:spPr>
              <a:xfrm>
                <a:off x="5194632" y="3137121"/>
                <a:ext cx="692817" cy="4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270F6DA-67AA-4995-BC9C-1C440CD9C697}"/>
                  </a:ext>
                </a:extLst>
              </p:cNvPr>
              <p:cNvSpPr txBox="1"/>
              <p:nvPr/>
            </p:nvSpPr>
            <p:spPr>
              <a:xfrm>
                <a:off x="5147068" y="1677916"/>
                <a:ext cx="505325" cy="48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DD30938-3A56-4A57-8522-2019BA15F1E6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>
                <a:off x="4148448" y="2182070"/>
                <a:ext cx="10469" cy="10858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73F33-DC23-42CE-873D-8FDC35370444}"/>
                </a:ext>
              </a:extLst>
            </p:cNvPr>
            <p:cNvSpPr/>
            <p:nvPr/>
          </p:nvSpPr>
          <p:spPr>
            <a:xfrm>
              <a:off x="6125424" y="655649"/>
              <a:ext cx="2226199" cy="815408"/>
            </a:xfrm>
            <a:custGeom>
              <a:avLst/>
              <a:gdLst>
                <a:gd name="connsiteX0" fmla="*/ 0 w 3256547"/>
                <a:gd name="connsiteY0" fmla="*/ 505326 h 1026695"/>
                <a:gd name="connsiteX1" fmla="*/ 64168 w 3256547"/>
                <a:gd name="connsiteY1" fmla="*/ 481263 h 1026695"/>
                <a:gd name="connsiteX2" fmla="*/ 128337 w 3256547"/>
                <a:gd name="connsiteY2" fmla="*/ 473242 h 1026695"/>
                <a:gd name="connsiteX3" fmla="*/ 176463 w 3256547"/>
                <a:gd name="connsiteY3" fmla="*/ 465221 h 1026695"/>
                <a:gd name="connsiteX4" fmla="*/ 240631 w 3256547"/>
                <a:gd name="connsiteY4" fmla="*/ 457200 h 1026695"/>
                <a:gd name="connsiteX5" fmla="*/ 288758 w 3256547"/>
                <a:gd name="connsiteY5" fmla="*/ 441158 h 1026695"/>
                <a:gd name="connsiteX6" fmla="*/ 312821 w 3256547"/>
                <a:gd name="connsiteY6" fmla="*/ 433137 h 1026695"/>
                <a:gd name="connsiteX7" fmla="*/ 344905 w 3256547"/>
                <a:gd name="connsiteY7" fmla="*/ 425116 h 1026695"/>
                <a:gd name="connsiteX8" fmla="*/ 368968 w 3256547"/>
                <a:gd name="connsiteY8" fmla="*/ 409073 h 1026695"/>
                <a:gd name="connsiteX9" fmla="*/ 417094 w 3256547"/>
                <a:gd name="connsiteY9" fmla="*/ 393031 h 1026695"/>
                <a:gd name="connsiteX10" fmla="*/ 457200 w 3256547"/>
                <a:gd name="connsiteY10" fmla="*/ 360947 h 1026695"/>
                <a:gd name="connsiteX11" fmla="*/ 481263 w 3256547"/>
                <a:gd name="connsiteY11" fmla="*/ 336884 h 1026695"/>
                <a:gd name="connsiteX12" fmla="*/ 529389 w 3256547"/>
                <a:gd name="connsiteY12" fmla="*/ 312821 h 1026695"/>
                <a:gd name="connsiteX13" fmla="*/ 545431 w 3256547"/>
                <a:gd name="connsiteY13" fmla="*/ 288758 h 1026695"/>
                <a:gd name="connsiteX14" fmla="*/ 569494 w 3256547"/>
                <a:gd name="connsiteY14" fmla="*/ 280737 h 1026695"/>
                <a:gd name="connsiteX15" fmla="*/ 593558 w 3256547"/>
                <a:gd name="connsiteY15" fmla="*/ 264695 h 1026695"/>
                <a:gd name="connsiteX16" fmla="*/ 609600 w 3256547"/>
                <a:gd name="connsiteY16" fmla="*/ 248652 h 1026695"/>
                <a:gd name="connsiteX17" fmla="*/ 657726 w 3256547"/>
                <a:gd name="connsiteY17" fmla="*/ 216568 h 1026695"/>
                <a:gd name="connsiteX18" fmla="*/ 681789 w 3256547"/>
                <a:gd name="connsiteY18" fmla="*/ 200526 h 1026695"/>
                <a:gd name="connsiteX19" fmla="*/ 729916 w 3256547"/>
                <a:gd name="connsiteY19" fmla="*/ 160421 h 1026695"/>
                <a:gd name="connsiteX20" fmla="*/ 753979 w 3256547"/>
                <a:gd name="connsiteY20" fmla="*/ 152400 h 1026695"/>
                <a:gd name="connsiteX21" fmla="*/ 778042 w 3256547"/>
                <a:gd name="connsiteY21" fmla="*/ 136358 h 1026695"/>
                <a:gd name="connsiteX22" fmla="*/ 802105 w 3256547"/>
                <a:gd name="connsiteY22" fmla="*/ 128337 h 1026695"/>
                <a:gd name="connsiteX23" fmla="*/ 842210 w 3256547"/>
                <a:gd name="connsiteY23" fmla="*/ 96252 h 1026695"/>
                <a:gd name="connsiteX24" fmla="*/ 890337 w 3256547"/>
                <a:gd name="connsiteY24" fmla="*/ 64168 h 1026695"/>
                <a:gd name="connsiteX25" fmla="*/ 914400 w 3256547"/>
                <a:gd name="connsiteY25" fmla="*/ 48126 h 1026695"/>
                <a:gd name="connsiteX26" fmla="*/ 962526 w 3256547"/>
                <a:gd name="connsiteY26" fmla="*/ 32084 h 1026695"/>
                <a:gd name="connsiteX27" fmla="*/ 986589 w 3256547"/>
                <a:gd name="connsiteY27" fmla="*/ 16042 h 1026695"/>
                <a:gd name="connsiteX28" fmla="*/ 1034716 w 3256547"/>
                <a:gd name="connsiteY28" fmla="*/ 0 h 1026695"/>
                <a:gd name="connsiteX29" fmla="*/ 1243263 w 3256547"/>
                <a:gd name="connsiteY29" fmla="*/ 8021 h 1026695"/>
                <a:gd name="connsiteX30" fmla="*/ 1291389 w 3256547"/>
                <a:gd name="connsiteY30" fmla="*/ 24063 h 1026695"/>
                <a:gd name="connsiteX31" fmla="*/ 1315452 w 3256547"/>
                <a:gd name="connsiteY31" fmla="*/ 72189 h 1026695"/>
                <a:gd name="connsiteX32" fmla="*/ 1331494 w 3256547"/>
                <a:gd name="connsiteY32" fmla="*/ 120316 h 1026695"/>
                <a:gd name="connsiteX33" fmla="*/ 1339516 w 3256547"/>
                <a:gd name="connsiteY33" fmla="*/ 144379 h 1026695"/>
                <a:gd name="connsiteX34" fmla="*/ 1363579 w 3256547"/>
                <a:gd name="connsiteY34" fmla="*/ 272716 h 1026695"/>
                <a:gd name="connsiteX35" fmla="*/ 1379621 w 3256547"/>
                <a:gd name="connsiteY35" fmla="*/ 376989 h 1026695"/>
                <a:gd name="connsiteX36" fmla="*/ 1395663 w 3256547"/>
                <a:gd name="connsiteY36" fmla="*/ 441158 h 1026695"/>
                <a:gd name="connsiteX37" fmla="*/ 1403684 w 3256547"/>
                <a:gd name="connsiteY37" fmla="*/ 521368 h 1026695"/>
                <a:gd name="connsiteX38" fmla="*/ 1411705 w 3256547"/>
                <a:gd name="connsiteY38" fmla="*/ 561473 h 1026695"/>
                <a:gd name="connsiteX39" fmla="*/ 1419726 w 3256547"/>
                <a:gd name="connsiteY39" fmla="*/ 633663 h 1026695"/>
                <a:gd name="connsiteX40" fmla="*/ 1427747 w 3256547"/>
                <a:gd name="connsiteY40" fmla="*/ 697831 h 1026695"/>
                <a:gd name="connsiteX41" fmla="*/ 1435768 w 3256547"/>
                <a:gd name="connsiteY41" fmla="*/ 770021 h 1026695"/>
                <a:gd name="connsiteX42" fmla="*/ 1443789 w 3256547"/>
                <a:gd name="connsiteY42" fmla="*/ 794084 h 1026695"/>
                <a:gd name="connsiteX43" fmla="*/ 1467852 w 3256547"/>
                <a:gd name="connsiteY43" fmla="*/ 874295 h 1026695"/>
                <a:gd name="connsiteX44" fmla="*/ 1483894 w 3256547"/>
                <a:gd name="connsiteY44" fmla="*/ 898358 h 1026695"/>
                <a:gd name="connsiteX45" fmla="*/ 1491916 w 3256547"/>
                <a:gd name="connsiteY45" fmla="*/ 922421 h 1026695"/>
                <a:gd name="connsiteX46" fmla="*/ 1515979 w 3256547"/>
                <a:gd name="connsiteY46" fmla="*/ 930442 h 1026695"/>
                <a:gd name="connsiteX47" fmla="*/ 1524000 w 3256547"/>
                <a:gd name="connsiteY47" fmla="*/ 954505 h 1026695"/>
                <a:gd name="connsiteX48" fmla="*/ 1548063 w 3256547"/>
                <a:gd name="connsiteY48" fmla="*/ 962526 h 1026695"/>
                <a:gd name="connsiteX49" fmla="*/ 1596189 w 3256547"/>
                <a:gd name="connsiteY49" fmla="*/ 994610 h 1026695"/>
                <a:gd name="connsiteX50" fmla="*/ 1620252 w 3256547"/>
                <a:gd name="connsiteY50" fmla="*/ 1002631 h 1026695"/>
                <a:gd name="connsiteX51" fmla="*/ 1668379 w 3256547"/>
                <a:gd name="connsiteY51" fmla="*/ 1026695 h 1026695"/>
                <a:gd name="connsiteX52" fmla="*/ 2045368 w 3256547"/>
                <a:gd name="connsiteY52" fmla="*/ 1018673 h 1026695"/>
                <a:gd name="connsiteX53" fmla="*/ 2077452 w 3256547"/>
                <a:gd name="connsiteY53" fmla="*/ 1010652 h 1026695"/>
                <a:gd name="connsiteX54" fmla="*/ 2221831 w 3256547"/>
                <a:gd name="connsiteY54" fmla="*/ 1002631 h 1026695"/>
                <a:gd name="connsiteX55" fmla="*/ 2350168 w 3256547"/>
                <a:gd name="connsiteY55" fmla="*/ 994610 h 1026695"/>
                <a:gd name="connsiteX56" fmla="*/ 2374231 w 3256547"/>
                <a:gd name="connsiteY56" fmla="*/ 986589 h 1026695"/>
                <a:gd name="connsiteX57" fmla="*/ 2438400 w 3256547"/>
                <a:gd name="connsiteY57" fmla="*/ 970547 h 1026695"/>
                <a:gd name="connsiteX58" fmla="*/ 2486526 w 3256547"/>
                <a:gd name="connsiteY58" fmla="*/ 954505 h 1026695"/>
                <a:gd name="connsiteX59" fmla="*/ 2534652 w 3256547"/>
                <a:gd name="connsiteY59" fmla="*/ 938463 h 1026695"/>
                <a:gd name="connsiteX60" fmla="*/ 2558716 w 3256547"/>
                <a:gd name="connsiteY60" fmla="*/ 930442 h 1026695"/>
                <a:gd name="connsiteX61" fmla="*/ 2582779 w 3256547"/>
                <a:gd name="connsiteY61" fmla="*/ 914400 h 1026695"/>
                <a:gd name="connsiteX62" fmla="*/ 2654968 w 3256547"/>
                <a:gd name="connsiteY62" fmla="*/ 890337 h 1026695"/>
                <a:gd name="connsiteX63" fmla="*/ 2679031 w 3256547"/>
                <a:gd name="connsiteY63" fmla="*/ 882316 h 1026695"/>
                <a:gd name="connsiteX64" fmla="*/ 2727158 w 3256547"/>
                <a:gd name="connsiteY64" fmla="*/ 850231 h 1026695"/>
                <a:gd name="connsiteX65" fmla="*/ 2783305 w 3256547"/>
                <a:gd name="connsiteY65" fmla="*/ 834189 h 1026695"/>
                <a:gd name="connsiteX66" fmla="*/ 2807368 w 3256547"/>
                <a:gd name="connsiteY66" fmla="*/ 818147 h 1026695"/>
                <a:gd name="connsiteX67" fmla="*/ 2855494 w 3256547"/>
                <a:gd name="connsiteY67" fmla="*/ 802105 h 1026695"/>
                <a:gd name="connsiteX68" fmla="*/ 2927684 w 3256547"/>
                <a:gd name="connsiteY68" fmla="*/ 778042 h 1026695"/>
                <a:gd name="connsiteX69" fmla="*/ 2951747 w 3256547"/>
                <a:gd name="connsiteY69" fmla="*/ 770021 h 1026695"/>
                <a:gd name="connsiteX70" fmla="*/ 2983831 w 3256547"/>
                <a:gd name="connsiteY70" fmla="*/ 753979 h 1026695"/>
                <a:gd name="connsiteX71" fmla="*/ 3039979 w 3256547"/>
                <a:gd name="connsiteY71" fmla="*/ 737937 h 1026695"/>
                <a:gd name="connsiteX72" fmla="*/ 3064042 w 3256547"/>
                <a:gd name="connsiteY72" fmla="*/ 721895 h 1026695"/>
                <a:gd name="connsiteX73" fmla="*/ 3088105 w 3256547"/>
                <a:gd name="connsiteY73" fmla="*/ 713873 h 1026695"/>
                <a:gd name="connsiteX74" fmla="*/ 3112168 w 3256547"/>
                <a:gd name="connsiteY74" fmla="*/ 697831 h 1026695"/>
                <a:gd name="connsiteX75" fmla="*/ 3184358 w 3256547"/>
                <a:gd name="connsiteY75" fmla="*/ 673768 h 1026695"/>
                <a:gd name="connsiteX76" fmla="*/ 3208421 w 3256547"/>
                <a:gd name="connsiteY76" fmla="*/ 665747 h 1026695"/>
                <a:gd name="connsiteX77" fmla="*/ 3232484 w 3256547"/>
                <a:gd name="connsiteY77" fmla="*/ 657726 h 1026695"/>
                <a:gd name="connsiteX78" fmla="*/ 3256547 w 3256547"/>
                <a:gd name="connsiteY78" fmla="*/ 657726 h 102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256547" h="1026695">
                  <a:moveTo>
                    <a:pt x="0" y="505326"/>
                  </a:moveTo>
                  <a:cubicBezTo>
                    <a:pt x="3345" y="503988"/>
                    <a:pt x="52642" y="483359"/>
                    <a:pt x="64168" y="481263"/>
                  </a:cubicBezTo>
                  <a:cubicBezTo>
                    <a:pt x="85376" y="477407"/>
                    <a:pt x="106998" y="476290"/>
                    <a:pt x="128337" y="473242"/>
                  </a:cubicBezTo>
                  <a:cubicBezTo>
                    <a:pt x="144437" y="470942"/>
                    <a:pt x="160363" y="467521"/>
                    <a:pt x="176463" y="465221"/>
                  </a:cubicBezTo>
                  <a:cubicBezTo>
                    <a:pt x="197802" y="462173"/>
                    <a:pt x="219242" y="459874"/>
                    <a:pt x="240631" y="457200"/>
                  </a:cubicBezTo>
                  <a:lnTo>
                    <a:pt x="288758" y="441158"/>
                  </a:lnTo>
                  <a:cubicBezTo>
                    <a:pt x="296779" y="438484"/>
                    <a:pt x="304619" y="435188"/>
                    <a:pt x="312821" y="433137"/>
                  </a:cubicBezTo>
                  <a:lnTo>
                    <a:pt x="344905" y="425116"/>
                  </a:lnTo>
                  <a:cubicBezTo>
                    <a:pt x="352926" y="419768"/>
                    <a:pt x="360159" y="412988"/>
                    <a:pt x="368968" y="409073"/>
                  </a:cubicBezTo>
                  <a:cubicBezTo>
                    <a:pt x="384420" y="402205"/>
                    <a:pt x="417094" y="393031"/>
                    <a:pt x="417094" y="393031"/>
                  </a:cubicBezTo>
                  <a:cubicBezTo>
                    <a:pt x="463776" y="346352"/>
                    <a:pt x="396478" y="411549"/>
                    <a:pt x="457200" y="360947"/>
                  </a:cubicBezTo>
                  <a:cubicBezTo>
                    <a:pt x="465914" y="353685"/>
                    <a:pt x="472549" y="344146"/>
                    <a:pt x="481263" y="336884"/>
                  </a:cubicBezTo>
                  <a:cubicBezTo>
                    <a:pt x="501995" y="319607"/>
                    <a:pt x="505272" y="320860"/>
                    <a:pt x="529389" y="312821"/>
                  </a:cubicBezTo>
                  <a:cubicBezTo>
                    <a:pt x="534736" y="304800"/>
                    <a:pt x="537903" y="294780"/>
                    <a:pt x="545431" y="288758"/>
                  </a:cubicBezTo>
                  <a:cubicBezTo>
                    <a:pt x="552033" y="283476"/>
                    <a:pt x="561932" y="284518"/>
                    <a:pt x="569494" y="280737"/>
                  </a:cubicBezTo>
                  <a:cubicBezTo>
                    <a:pt x="578117" y="276426"/>
                    <a:pt x="586030" y="270717"/>
                    <a:pt x="593558" y="264695"/>
                  </a:cubicBezTo>
                  <a:cubicBezTo>
                    <a:pt x="599463" y="259971"/>
                    <a:pt x="603550" y="253190"/>
                    <a:pt x="609600" y="248652"/>
                  </a:cubicBezTo>
                  <a:cubicBezTo>
                    <a:pt x="625024" y="237084"/>
                    <a:pt x="641684" y="227263"/>
                    <a:pt x="657726" y="216568"/>
                  </a:cubicBezTo>
                  <a:cubicBezTo>
                    <a:pt x="665747" y="211221"/>
                    <a:pt x="674972" y="207343"/>
                    <a:pt x="681789" y="200526"/>
                  </a:cubicBezTo>
                  <a:cubicBezTo>
                    <a:pt x="699530" y="182785"/>
                    <a:pt x="707580" y="171589"/>
                    <a:pt x="729916" y="160421"/>
                  </a:cubicBezTo>
                  <a:cubicBezTo>
                    <a:pt x="737478" y="156640"/>
                    <a:pt x="746417" y="156181"/>
                    <a:pt x="753979" y="152400"/>
                  </a:cubicBezTo>
                  <a:cubicBezTo>
                    <a:pt x="762601" y="148089"/>
                    <a:pt x="769420" y="140669"/>
                    <a:pt x="778042" y="136358"/>
                  </a:cubicBezTo>
                  <a:cubicBezTo>
                    <a:pt x="785604" y="132577"/>
                    <a:pt x="794543" y="132118"/>
                    <a:pt x="802105" y="128337"/>
                  </a:cubicBezTo>
                  <a:cubicBezTo>
                    <a:pt x="841368" y="108706"/>
                    <a:pt x="812364" y="118637"/>
                    <a:pt x="842210" y="96252"/>
                  </a:cubicBezTo>
                  <a:cubicBezTo>
                    <a:pt x="857634" y="84684"/>
                    <a:pt x="874295" y="74863"/>
                    <a:pt x="890337" y="64168"/>
                  </a:cubicBezTo>
                  <a:cubicBezTo>
                    <a:pt x="898358" y="58821"/>
                    <a:pt x="905255" y="51174"/>
                    <a:pt x="914400" y="48126"/>
                  </a:cubicBezTo>
                  <a:cubicBezTo>
                    <a:pt x="930442" y="42779"/>
                    <a:pt x="948456" y="41464"/>
                    <a:pt x="962526" y="32084"/>
                  </a:cubicBezTo>
                  <a:cubicBezTo>
                    <a:pt x="970547" y="26737"/>
                    <a:pt x="977780" y="19957"/>
                    <a:pt x="986589" y="16042"/>
                  </a:cubicBezTo>
                  <a:cubicBezTo>
                    <a:pt x="1002042" y="9174"/>
                    <a:pt x="1034716" y="0"/>
                    <a:pt x="1034716" y="0"/>
                  </a:cubicBezTo>
                  <a:cubicBezTo>
                    <a:pt x="1104232" y="2674"/>
                    <a:pt x="1174000" y="1528"/>
                    <a:pt x="1243263" y="8021"/>
                  </a:cubicBezTo>
                  <a:cubicBezTo>
                    <a:pt x="1260099" y="9599"/>
                    <a:pt x="1291389" y="24063"/>
                    <a:pt x="1291389" y="24063"/>
                  </a:cubicBezTo>
                  <a:cubicBezTo>
                    <a:pt x="1320643" y="111825"/>
                    <a:pt x="1273986" y="-21110"/>
                    <a:pt x="1315452" y="72189"/>
                  </a:cubicBezTo>
                  <a:cubicBezTo>
                    <a:pt x="1322320" y="87642"/>
                    <a:pt x="1326146" y="104274"/>
                    <a:pt x="1331494" y="120316"/>
                  </a:cubicBezTo>
                  <a:cubicBezTo>
                    <a:pt x="1334168" y="128337"/>
                    <a:pt x="1337858" y="136088"/>
                    <a:pt x="1339516" y="144379"/>
                  </a:cubicBezTo>
                  <a:cubicBezTo>
                    <a:pt x="1348267" y="188136"/>
                    <a:pt x="1357327" y="228949"/>
                    <a:pt x="1363579" y="272716"/>
                  </a:cubicBezTo>
                  <a:cubicBezTo>
                    <a:pt x="1372091" y="332304"/>
                    <a:pt x="1368131" y="327199"/>
                    <a:pt x="1379621" y="376989"/>
                  </a:cubicBezTo>
                  <a:cubicBezTo>
                    <a:pt x="1384579" y="398472"/>
                    <a:pt x="1395663" y="441158"/>
                    <a:pt x="1395663" y="441158"/>
                  </a:cubicBezTo>
                  <a:cubicBezTo>
                    <a:pt x="1398337" y="467895"/>
                    <a:pt x="1400133" y="494734"/>
                    <a:pt x="1403684" y="521368"/>
                  </a:cubicBezTo>
                  <a:cubicBezTo>
                    <a:pt x="1405486" y="534881"/>
                    <a:pt x="1409777" y="547977"/>
                    <a:pt x="1411705" y="561473"/>
                  </a:cubicBezTo>
                  <a:cubicBezTo>
                    <a:pt x="1415129" y="585441"/>
                    <a:pt x="1416897" y="609617"/>
                    <a:pt x="1419726" y="633663"/>
                  </a:cubicBezTo>
                  <a:cubicBezTo>
                    <a:pt x="1422245" y="655071"/>
                    <a:pt x="1425228" y="676423"/>
                    <a:pt x="1427747" y="697831"/>
                  </a:cubicBezTo>
                  <a:cubicBezTo>
                    <a:pt x="1430576" y="721877"/>
                    <a:pt x="1431788" y="746139"/>
                    <a:pt x="1435768" y="770021"/>
                  </a:cubicBezTo>
                  <a:cubicBezTo>
                    <a:pt x="1437158" y="778361"/>
                    <a:pt x="1441466" y="785954"/>
                    <a:pt x="1443789" y="794084"/>
                  </a:cubicBezTo>
                  <a:cubicBezTo>
                    <a:pt x="1449394" y="813700"/>
                    <a:pt x="1458322" y="860000"/>
                    <a:pt x="1467852" y="874295"/>
                  </a:cubicBezTo>
                  <a:cubicBezTo>
                    <a:pt x="1473199" y="882316"/>
                    <a:pt x="1479583" y="889736"/>
                    <a:pt x="1483894" y="898358"/>
                  </a:cubicBezTo>
                  <a:cubicBezTo>
                    <a:pt x="1487675" y="905920"/>
                    <a:pt x="1485937" y="916443"/>
                    <a:pt x="1491916" y="922421"/>
                  </a:cubicBezTo>
                  <a:cubicBezTo>
                    <a:pt x="1497895" y="928399"/>
                    <a:pt x="1507958" y="927768"/>
                    <a:pt x="1515979" y="930442"/>
                  </a:cubicBezTo>
                  <a:cubicBezTo>
                    <a:pt x="1518653" y="938463"/>
                    <a:pt x="1518021" y="948526"/>
                    <a:pt x="1524000" y="954505"/>
                  </a:cubicBezTo>
                  <a:cubicBezTo>
                    <a:pt x="1529979" y="960484"/>
                    <a:pt x="1540672" y="958420"/>
                    <a:pt x="1548063" y="962526"/>
                  </a:cubicBezTo>
                  <a:cubicBezTo>
                    <a:pt x="1564917" y="971889"/>
                    <a:pt x="1577898" y="988513"/>
                    <a:pt x="1596189" y="994610"/>
                  </a:cubicBezTo>
                  <a:cubicBezTo>
                    <a:pt x="1604210" y="997284"/>
                    <a:pt x="1612690" y="998850"/>
                    <a:pt x="1620252" y="1002631"/>
                  </a:cubicBezTo>
                  <a:cubicBezTo>
                    <a:pt x="1682457" y="1033733"/>
                    <a:pt x="1607890" y="1006529"/>
                    <a:pt x="1668379" y="1026695"/>
                  </a:cubicBezTo>
                  <a:lnTo>
                    <a:pt x="2045368" y="1018673"/>
                  </a:lnTo>
                  <a:cubicBezTo>
                    <a:pt x="2056383" y="1018241"/>
                    <a:pt x="2066473" y="1011650"/>
                    <a:pt x="2077452" y="1010652"/>
                  </a:cubicBezTo>
                  <a:cubicBezTo>
                    <a:pt x="2125455" y="1006288"/>
                    <a:pt x="2173714" y="1005461"/>
                    <a:pt x="2221831" y="1002631"/>
                  </a:cubicBezTo>
                  <a:lnTo>
                    <a:pt x="2350168" y="994610"/>
                  </a:lnTo>
                  <a:cubicBezTo>
                    <a:pt x="2358189" y="991936"/>
                    <a:pt x="2366074" y="988814"/>
                    <a:pt x="2374231" y="986589"/>
                  </a:cubicBezTo>
                  <a:cubicBezTo>
                    <a:pt x="2395502" y="980788"/>
                    <a:pt x="2417483" y="977519"/>
                    <a:pt x="2438400" y="970547"/>
                  </a:cubicBezTo>
                  <a:lnTo>
                    <a:pt x="2486526" y="954505"/>
                  </a:lnTo>
                  <a:lnTo>
                    <a:pt x="2534652" y="938463"/>
                  </a:lnTo>
                  <a:lnTo>
                    <a:pt x="2558716" y="930442"/>
                  </a:lnTo>
                  <a:cubicBezTo>
                    <a:pt x="2566737" y="925095"/>
                    <a:pt x="2574157" y="918711"/>
                    <a:pt x="2582779" y="914400"/>
                  </a:cubicBezTo>
                  <a:cubicBezTo>
                    <a:pt x="2619652" y="895964"/>
                    <a:pt x="2619227" y="900549"/>
                    <a:pt x="2654968" y="890337"/>
                  </a:cubicBezTo>
                  <a:cubicBezTo>
                    <a:pt x="2663098" y="888014"/>
                    <a:pt x="2671010" y="884990"/>
                    <a:pt x="2679031" y="882316"/>
                  </a:cubicBezTo>
                  <a:cubicBezTo>
                    <a:pt x="2698615" y="862731"/>
                    <a:pt x="2696077" y="861886"/>
                    <a:pt x="2727158" y="850231"/>
                  </a:cubicBezTo>
                  <a:cubicBezTo>
                    <a:pt x="2747717" y="842522"/>
                    <a:pt x="2763914" y="843884"/>
                    <a:pt x="2783305" y="834189"/>
                  </a:cubicBezTo>
                  <a:cubicBezTo>
                    <a:pt x="2791927" y="829878"/>
                    <a:pt x="2798559" y="822062"/>
                    <a:pt x="2807368" y="818147"/>
                  </a:cubicBezTo>
                  <a:cubicBezTo>
                    <a:pt x="2822820" y="811279"/>
                    <a:pt x="2839452" y="807452"/>
                    <a:pt x="2855494" y="802105"/>
                  </a:cubicBezTo>
                  <a:lnTo>
                    <a:pt x="2927684" y="778042"/>
                  </a:lnTo>
                  <a:cubicBezTo>
                    <a:pt x="2935705" y="775368"/>
                    <a:pt x="2944185" y="773802"/>
                    <a:pt x="2951747" y="770021"/>
                  </a:cubicBezTo>
                  <a:cubicBezTo>
                    <a:pt x="2962442" y="764674"/>
                    <a:pt x="2972635" y="758177"/>
                    <a:pt x="2983831" y="753979"/>
                  </a:cubicBezTo>
                  <a:cubicBezTo>
                    <a:pt x="3004392" y="746269"/>
                    <a:pt x="3020587" y="747633"/>
                    <a:pt x="3039979" y="737937"/>
                  </a:cubicBezTo>
                  <a:cubicBezTo>
                    <a:pt x="3048601" y="733626"/>
                    <a:pt x="3055420" y="726206"/>
                    <a:pt x="3064042" y="721895"/>
                  </a:cubicBezTo>
                  <a:cubicBezTo>
                    <a:pt x="3071604" y="718114"/>
                    <a:pt x="3080543" y="717654"/>
                    <a:pt x="3088105" y="713873"/>
                  </a:cubicBezTo>
                  <a:cubicBezTo>
                    <a:pt x="3096727" y="709562"/>
                    <a:pt x="3103359" y="701746"/>
                    <a:pt x="3112168" y="697831"/>
                  </a:cubicBezTo>
                  <a:cubicBezTo>
                    <a:pt x="3112176" y="697827"/>
                    <a:pt x="3172322" y="677780"/>
                    <a:pt x="3184358" y="673768"/>
                  </a:cubicBezTo>
                  <a:lnTo>
                    <a:pt x="3208421" y="665747"/>
                  </a:lnTo>
                  <a:cubicBezTo>
                    <a:pt x="3216442" y="663073"/>
                    <a:pt x="3224029" y="657726"/>
                    <a:pt x="3232484" y="657726"/>
                  </a:cubicBezTo>
                  <a:lnTo>
                    <a:pt x="3256547" y="657726"/>
                  </a:lnTo>
                </a:path>
              </a:pathLst>
            </a:custGeom>
            <a:noFill/>
            <a:ln w="28575">
              <a:solidFill>
                <a:srgbClr val="FF0066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69A7C20-8099-48EC-AFA6-1ABBB45F9256}"/>
              </a:ext>
            </a:extLst>
          </p:cNvPr>
          <p:cNvSpPr/>
          <p:nvPr/>
        </p:nvSpPr>
        <p:spPr>
          <a:xfrm rot="20978898">
            <a:off x="4779492" y="1028960"/>
            <a:ext cx="1143556" cy="28817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21D54F2-15F4-491B-9E4A-FC1ECC1F60CB}"/>
              </a:ext>
            </a:extLst>
          </p:cNvPr>
          <p:cNvCxnSpPr>
            <a:cxnSpLocks/>
          </p:cNvCxnSpPr>
          <p:nvPr/>
        </p:nvCxnSpPr>
        <p:spPr>
          <a:xfrm flipV="1">
            <a:off x="4927803" y="5984286"/>
            <a:ext cx="1243649" cy="616032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1DE4F0-419D-4EF8-93F1-0B4058C9899B}"/>
              </a:ext>
            </a:extLst>
          </p:cNvPr>
          <p:cNvGrpSpPr/>
          <p:nvPr/>
        </p:nvGrpSpPr>
        <p:grpSpPr>
          <a:xfrm>
            <a:off x="2582285" y="4925494"/>
            <a:ext cx="4158461" cy="1900191"/>
            <a:chOff x="2582285" y="4900327"/>
            <a:chExt cx="4158461" cy="1900191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EA611F32-18C8-48CB-8DF3-C7F6B6454746}"/>
                </a:ext>
              </a:extLst>
            </p:cNvPr>
            <p:cNvSpPr/>
            <p:nvPr/>
          </p:nvSpPr>
          <p:spPr>
            <a:xfrm>
              <a:off x="2582285" y="5699878"/>
              <a:ext cx="586993" cy="5674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C842B919-0A65-48B6-A027-A8AA3B52A17B}"/>
                </a:ext>
              </a:extLst>
            </p:cNvPr>
            <p:cNvSpPr/>
            <p:nvPr/>
          </p:nvSpPr>
          <p:spPr>
            <a:xfrm>
              <a:off x="6153753" y="5472398"/>
              <a:ext cx="586993" cy="56741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DB70C2-FD50-4433-895B-EF412B60CEBB}"/>
                </a:ext>
              </a:extLst>
            </p:cNvPr>
            <p:cNvSpPr/>
            <p:nvPr/>
          </p:nvSpPr>
          <p:spPr>
            <a:xfrm>
              <a:off x="4326964" y="4900327"/>
              <a:ext cx="586993" cy="5332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BC6E4D-FE76-40B9-AAA4-06B474F68736}"/>
                </a:ext>
              </a:extLst>
            </p:cNvPr>
            <p:cNvSpPr/>
            <p:nvPr/>
          </p:nvSpPr>
          <p:spPr>
            <a:xfrm>
              <a:off x="4336195" y="6359048"/>
              <a:ext cx="586993" cy="4414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A1B8FC3-60E9-4676-86D2-B0D2EB6ADFF6}"/>
                </a:ext>
              </a:extLst>
            </p:cNvPr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3083316" y="5166942"/>
              <a:ext cx="1243649" cy="616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8F8C7A-7754-41AB-95F8-43B021396E6D}"/>
                </a:ext>
              </a:extLst>
            </p:cNvPr>
            <p:cNvCxnSpPr>
              <a:cxnSpLocks/>
              <a:stCxn id="8" idx="6"/>
              <a:endCxn id="6" idx="3"/>
            </p:cNvCxnSpPr>
            <p:nvPr/>
          </p:nvCxnSpPr>
          <p:spPr>
            <a:xfrm flipV="1">
              <a:off x="4923188" y="5956713"/>
              <a:ext cx="1316527" cy="6230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A92B87-16CE-4961-9845-4AFC2A264014}"/>
                </a:ext>
              </a:extLst>
            </p:cNvPr>
            <p:cNvCxnSpPr>
              <a:cxnSpLocks/>
              <a:stCxn id="5" idx="5"/>
              <a:endCxn id="8" idx="2"/>
            </p:cNvCxnSpPr>
            <p:nvPr/>
          </p:nvCxnSpPr>
          <p:spPr>
            <a:xfrm>
              <a:off x="3083316" y="6184193"/>
              <a:ext cx="1252879" cy="3955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5676C3C-EA20-485D-9EFF-E330AB1141FE}"/>
                </a:ext>
              </a:extLst>
            </p:cNvPr>
            <p:cNvCxnSpPr>
              <a:cxnSpLocks/>
            </p:cNvCxnSpPr>
            <p:nvPr/>
          </p:nvCxnSpPr>
          <p:spPr>
            <a:xfrm>
              <a:off x="4913958" y="5147062"/>
              <a:ext cx="1325758" cy="3885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CFB502C-821E-4428-A8FD-6AC593661796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4620461" y="5433556"/>
              <a:ext cx="9231" cy="9254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8232830-A54C-477D-B4BF-252DA98ED57D}"/>
                </a:ext>
              </a:extLst>
            </p:cNvPr>
            <p:cNvGrpSpPr/>
            <p:nvPr/>
          </p:nvGrpSpPr>
          <p:grpSpPr>
            <a:xfrm>
              <a:off x="3130154" y="5081266"/>
              <a:ext cx="3128517" cy="1596200"/>
              <a:chOff x="2172700" y="4259429"/>
              <a:chExt cx="3548252" cy="187283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40D0270-E1E2-484F-993F-9129604B9808}"/>
                  </a:ext>
                </a:extLst>
              </p:cNvPr>
              <p:cNvSpPr txBox="1"/>
              <p:nvPr/>
            </p:nvSpPr>
            <p:spPr>
              <a:xfrm>
                <a:off x="2172700" y="4492125"/>
                <a:ext cx="888772" cy="335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10/10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0CEA11C-15DE-4D2B-B1DA-0B49D3EC7E2A}"/>
                  </a:ext>
                </a:extLst>
              </p:cNvPr>
              <p:cNvSpPr txBox="1"/>
              <p:nvPr/>
            </p:nvSpPr>
            <p:spPr>
              <a:xfrm>
                <a:off x="2431508" y="5797232"/>
                <a:ext cx="510431" cy="335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5/5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95E1F6-1076-4CF8-B23C-04F01B80C5BE}"/>
                  </a:ext>
                </a:extLst>
              </p:cNvPr>
              <p:cNvSpPr txBox="1"/>
              <p:nvPr/>
            </p:nvSpPr>
            <p:spPr>
              <a:xfrm>
                <a:off x="4787503" y="5682619"/>
                <a:ext cx="933449" cy="36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10/10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69FE7-C816-4FFC-9789-D819729AE5C9}"/>
                  </a:ext>
                </a:extLst>
              </p:cNvPr>
              <p:cNvSpPr txBox="1"/>
              <p:nvPr/>
            </p:nvSpPr>
            <p:spPr>
              <a:xfrm>
                <a:off x="4767349" y="4259429"/>
                <a:ext cx="505326" cy="335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5/5</a:t>
                </a: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EFBA2D08-814E-4ABA-A298-8173BB0F1287}"/>
              </a:ext>
            </a:extLst>
          </p:cNvPr>
          <p:cNvSpPr txBox="1"/>
          <p:nvPr/>
        </p:nvSpPr>
        <p:spPr>
          <a:xfrm>
            <a:off x="4635141" y="5548237"/>
            <a:ext cx="74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10/20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DE8051-B5C1-46A8-B1FE-59767AD1FA7C}"/>
              </a:ext>
            </a:extLst>
          </p:cNvPr>
          <p:cNvSpPr txBox="1"/>
          <p:nvPr/>
        </p:nvSpPr>
        <p:spPr>
          <a:xfrm>
            <a:off x="4686467" y="5694756"/>
            <a:ext cx="749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5/20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7A6B5DB-D9EF-492E-BC97-0F8A070D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D94BF-2A36-9D08-6A4C-1D683144BD72}"/>
              </a:ext>
            </a:extLst>
          </p:cNvPr>
          <p:cNvSpPr/>
          <p:nvPr/>
        </p:nvSpPr>
        <p:spPr>
          <a:xfrm>
            <a:off x="4719210" y="5585082"/>
            <a:ext cx="459876" cy="197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FE2A40-C1B4-2FAC-2297-36B81A4D63B6}"/>
              </a:ext>
            </a:extLst>
          </p:cNvPr>
          <p:cNvSpPr/>
          <p:nvPr/>
        </p:nvSpPr>
        <p:spPr>
          <a:xfrm>
            <a:off x="5519667" y="5138333"/>
            <a:ext cx="403803" cy="2076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50C2D8-3931-EDFD-E00D-39EB0DDB109A}"/>
              </a:ext>
            </a:extLst>
          </p:cNvPr>
          <p:cNvSpPr/>
          <p:nvPr/>
        </p:nvSpPr>
        <p:spPr>
          <a:xfrm>
            <a:off x="3300454" y="6513785"/>
            <a:ext cx="403803" cy="2076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A39428-BB34-A9EE-BF95-BF6D2D487231}"/>
              </a:ext>
            </a:extLst>
          </p:cNvPr>
          <p:cNvSpPr/>
          <p:nvPr/>
        </p:nvSpPr>
        <p:spPr>
          <a:xfrm>
            <a:off x="5540377" y="6329576"/>
            <a:ext cx="638073" cy="2777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5/10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F4112C-F442-447C-47CF-75D795AA70AD}"/>
              </a:ext>
            </a:extLst>
          </p:cNvPr>
          <p:cNvSpPr/>
          <p:nvPr/>
        </p:nvSpPr>
        <p:spPr>
          <a:xfrm>
            <a:off x="5532891" y="6329451"/>
            <a:ext cx="695251" cy="25543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29785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0" grpId="0"/>
      <p:bldP spid="71" grpId="0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42429</TotalTime>
  <Words>3366</Words>
  <Application>Microsoft Office PowerPoint</Application>
  <PresentationFormat>On-screen Show (4:3)</PresentationFormat>
  <Paragraphs>655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Cambria Math</vt:lpstr>
      <vt:lpstr>Consolas</vt:lpstr>
      <vt:lpstr>Courier New</vt:lpstr>
      <vt:lpstr>Garamond</vt:lpstr>
      <vt:lpstr>Wingdings</vt:lpstr>
      <vt:lpstr>Office Theme</vt:lpstr>
      <vt:lpstr>Max-flow Min-cut Algorithm</vt:lpstr>
      <vt:lpstr>Max Flow: Definitions</vt:lpstr>
      <vt:lpstr>Western Soviet Railway network </vt:lpstr>
      <vt:lpstr>Max Flow: Use cases, Application</vt:lpstr>
      <vt:lpstr>Max Flow: Definitions, Notations</vt:lpstr>
      <vt:lpstr>Max Flow: Constraints</vt:lpstr>
      <vt:lpstr>Max Flow: Constraints: Example</vt:lpstr>
      <vt:lpstr>Max Flow: A Simple Greedy Approach</vt:lpstr>
      <vt:lpstr>New approach</vt:lpstr>
      <vt:lpstr>Finding Max Flow: Simple Greedy Approach (1/3)</vt:lpstr>
      <vt:lpstr>Max Flow: A Simple Greedy Approach (2/3)</vt:lpstr>
      <vt:lpstr>Max Flow: A Simple Greedy Approach (3/3)</vt:lpstr>
      <vt:lpstr>How to increase flow?  Reversal: 1 step backward, 2 steps forward</vt:lpstr>
      <vt:lpstr>PowerPoint Presentation</vt:lpstr>
      <vt:lpstr>Incremental improvement</vt:lpstr>
      <vt:lpstr>Ford-Fulkerson Algorithm</vt:lpstr>
      <vt:lpstr>Ford-Fulkerson  Method</vt:lpstr>
      <vt:lpstr>Three Important Concepts </vt:lpstr>
      <vt:lpstr>Residual Networks, Gf</vt:lpstr>
      <vt:lpstr>Residual Network Example (CLRS 717)</vt:lpstr>
      <vt:lpstr>Augmenting Path</vt:lpstr>
      <vt:lpstr>Incremental Improving to maxflow</vt:lpstr>
      <vt:lpstr>Cuts of flow networks: Definitions</vt:lpstr>
      <vt:lpstr>Cuts of flow networks: Example</vt:lpstr>
      <vt:lpstr>PowerPoint Presentation</vt:lpstr>
      <vt:lpstr>Cuts of flow networks: Lemma</vt:lpstr>
      <vt:lpstr>Cuts of flow networks: Corollary</vt:lpstr>
      <vt:lpstr>Max-Flow Min-Cut Theorem</vt:lpstr>
      <vt:lpstr>Max-Flow Min-Cut Theorem Proof</vt:lpstr>
      <vt:lpstr>Min-Cut Theorem Proof</vt:lpstr>
      <vt:lpstr>Min-Cut Theorem Proof</vt:lpstr>
      <vt:lpstr>Max-Flow Min-Cut Theorem implies that Ford-Fulkerson returns max flow</vt:lpstr>
      <vt:lpstr>Running time of Ford-Fulkerson</vt:lpstr>
      <vt:lpstr>O(E |f*|) example </vt:lpstr>
      <vt:lpstr>O(E |f*|) example </vt:lpstr>
      <vt:lpstr>O(E |f*|) example </vt:lpstr>
      <vt:lpstr>Running time Ford-Fulkerson?</vt:lpstr>
      <vt:lpstr>PowerPoint Presentation</vt:lpstr>
      <vt:lpstr>Example  1/2</vt:lpstr>
      <vt:lpstr>Example  2/2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3412  Algorithm</dc:title>
  <dc:creator>Sung</dc:creator>
  <cp:lastModifiedBy>Nam, Sung-Hee</cp:lastModifiedBy>
  <cp:revision>198</cp:revision>
  <cp:lastPrinted>2024-04-29T16:46:46Z</cp:lastPrinted>
  <dcterms:created xsi:type="dcterms:W3CDTF">2021-01-25T19:05:09Z</dcterms:created>
  <dcterms:modified xsi:type="dcterms:W3CDTF">2025-05-06T15:06:11Z</dcterms:modified>
</cp:coreProperties>
</file>