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handoutMasterIdLst>
    <p:handoutMasterId r:id="rId30"/>
  </p:handoutMasterIdLst>
  <p:sldIdLst>
    <p:sldId id="256" r:id="rId2"/>
    <p:sldId id="287" r:id="rId3"/>
    <p:sldId id="257" r:id="rId4"/>
    <p:sldId id="258" r:id="rId5"/>
    <p:sldId id="259" r:id="rId6"/>
    <p:sldId id="286" r:id="rId7"/>
    <p:sldId id="288" r:id="rId8"/>
    <p:sldId id="271" r:id="rId9"/>
    <p:sldId id="260" r:id="rId10"/>
    <p:sldId id="283" r:id="rId11"/>
    <p:sldId id="285" r:id="rId12"/>
    <p:sldId id="281" r:id="rId13"/>
    <p:sldId id="282" r:id="rId14"/>
    <p:sldId id="261" r:id="rId15"/>
    <p:sldId id="266" r:id="rId16"/>
    <p:sldId id="269" r:id="rId17"/>
    <p:sldId id="284" r:id="rId18"/>
    <p:sldId id="263" r:id="rId19"/>
    <p:sldId id="264" r:id="rId20"/>
    <p:sldId id="265" r:id="rId21"/>
    <p:sldId id="272" r:id="rId22"/>
    <p:sldId id="262" r:id="rId23"/>
    <p:sldId id="274" r:id="rId24"/>
    <p:sldId id="275" r:id="rId25"/>
    <p:sldId id="276" r:id="rId26"/>
    <p:sldId id="280" r:id="rId27"/>
    <p:sldId id="27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34945D-1573-4B79-BE79-166B6420B37B}">
          <p14:sldIdLst>
            <p14:sldId id="256"/>
            <p14:sldId id="287"/>
            <p14:sldId id="257"/>
            <p14:sldId id="258"/>
            <p14:sldId id="259"/>
            <p14:sldId id="286"/>
            <p14:sldId id="288"/>
            <p14:sldId id="271"/>
            <p14:sldId id="260"/>
            <p14:sldId id="283"/>
            <p14:sldId id="285"/>
            <p14:sldId id="281"/>
            <p14:sldId id="282"/>
            <p14:sldId id="261"/>
            <p14:sldId id="266"/>
            <p14:sldId id="269"/>
            <p14:sldId id="284"/>
            <p14:sldId id="263"/>
            <p14:sldId id="264"/>
            <p14:sldId id="265"/>
            <p14:sldId id="272"/>
            <p14:sldId id="262"/>
            <p14:sldId id="274"/>
            <p14:sldId id="275"/>
            <p14:sldId id="276"/>
            <p14:sldId id="280"/>
            <p14:sldId id="2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60" autoAdjust="0"/>
    <p:restoredTop sz="94660"/>
  </p:normalViewPr>
  <p:slideViewPr>
    <p:cSldViewPr snapToGrid="0">
      <p:cViewPr varScale="1">
        <p:scale>
          <a:sx n="99" d="100"/>
          <a:sy n="99" d="100"/>
        </p:scale>
        <p:origin x="516" y="39"/>
      </p:cViewPr>
      <p:guideLst/>
    </p:cSldViewPr>
  </p:slideViewPr>
  <p:notesTextViewPr>
    <p:cViewPr>
      <p:scale>
        <a:sx n="3" d="2"/>
        <a:sy n="3" d="2"/>
      </p:scale>
      <p:origin x="0" y="0"/>
    </p:cViewPr>
  </p:notesTextViewPr>
  <p:notesViewPr>
    <p:cSldViewPr snapToGrid="0">
      <p:cViewPr varScale="1">
        <p:scale>
          <a:sx n="69" d="100"/>
          <a:sy n="69" d="100"/>
        </p:scale>
        <p:origin x="3082" y="8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B5451A-5964-47E9-B470-51C4528CED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A69DAF-1A87-45B4-9390-FFB5BE0686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E44C6A-4416-402E-9A1B-A16FD8E0A666}" type="datetimeFigureOut">
              <a:rPr lang="en-US" smtClean="0"/>
              <a:t>5/5/2022</a:t>
            </a:fld>
            <a:endParaRPr lang="en-US" dirty="0"/>
          </a:p>
        </p:txBody>
      </p:sp>
      <p:sp>
        <p:nvSpPr>
          <p:cNvPr id="4" name="Footer Placeholder 3">
            <a:extLst>
              <a:ext uri="{FF2B5EF4-FFF2-40B4-BE49-F238E27FC236}">
                <a16:creationId xmlns:a16="http://schemas.microsoft.com/office/drawing/2014/main" id="{B19EC324-BFC9-4FC5-8F7F-24FA48264B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9FF5344-DC0F-4E04-A3F2-FA8E98575E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AEDAC4-8484-4FAB-89E1-803B62CBBAA3}" type="slidenum">
              <a:rPr lang="en-US" smtClean="0"/>
              <a:t>‹#›</a:t>
            </a:fld>
            <a:endParaRPr lang="en-US" dirty="0"/>
          </a:p>
        </p:txBody>
      </p:sp>
    </p:spTree>
    <p:extLst>
      <p:ext uri="{BB962C8B-B14F-4D97-AF65-F5344CB8AC3E}">
        <p14:creationId xmlns:p14="http://schemas.microsoft.com/office/powerpoint/2010/main" val="35265762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1EB5A-8C0A-4196-8DB5-2B3871E4B729}" type="datetimeFigureOut">
              <a:rPr lang="en-US" smtClean="0"/>
              <a:t>5/5/2022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F35874-7DF5-4EB8-9352-1CE4B8C4464C}" type="slidenum">
              <a:rPr lang="en-US" smtClean="0"/>
              <a:t>‹#›</a:t>
            </a:fld>
            <a:endParaRPr lang="en-US" dirty="0"/>
          </a:p>
        </p:txBody>
      </p:sp>
    </p:spTree>
    <p:extLst>
      <p:ext uri="{BB962C8B-B14F-4D97-AF65-F5344CB8AC3E}">
        <p14:creationId xmlns:p14="http://schemas.microsoft.com/office/powerpoint/2010/main" val="3847112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6DFF3E-0ACA-4FBA-8DD7-D6EA20C34EF6}"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D73388-25A5-4F64-A6E2-B296E1C8FF4A}" type="slidenum">
              <a:rPr lang="en-US" smtClean="0"/>
              <a:t>‹#›</a:t>
            </a:fld>
            <a:endParaRPr lang="en-US" dirty="0"/>
          </a:p>
        </p:txBody>
      </p:sp>
    </p:spTree>
    <p:extLst>
      <p:ext uri="{BB962C8B-B14F-4D97-AF65-F5344CB8AC3E}">
        <p14:creationId xmlns:p14="http://schemas.microsoft.com/office/powerpoint/2010/main" val="163173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DFF3E-0ACA-4FBA-8DD7-D6EA20C34EF6}"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D73388-25A5-4F64-A6E2-B296E1C8FF4A}" type="slidenum">
              <a:rPr lang="en-US" smtClean="0"/>
              <a:t>‹#›</a:t>
            </a:fld>
            <a:endParaRPr lang="en-US" dirty="0"/>
          </a:p>
        </p:txBody>
      </p:sp>
    </p:spTree>
    <p:extLst>
      <p:ext uri="{BB962C8B-B14F-4D97-AF65-F5344CB8AC3E}">
        <p14:creationId xmlns:p14="http://schemas.microsoft.com/office/powerpoint/2010/main" val="2250874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DFF3E-0ACA-4FBA-8DD7-D6EA20C34EF6}"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D73388-25A5-4F64-A6E2-B296E1C8FF4A}" type="slidenum">
              <a:rPr lang="en-US" smtClean="0"/>
              <a:t>‹#›</a:t>
            </a:fld>
            <a:endParaRPr lang="en-US" dirty="0"/>
          </a:p>
        </p:txBody>
      </p:sp>
    </p:spTree>
    <p:extLst>
      <p:ext uri="{BB962C8B-B14F-4D97-AF65-F5344CB8AC3E}">
        <p14:creationId xmlns:p14="http://schemas.microsoft.com/office/powerpoint/2010/main" val="3079550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6DFF3E-0ACA-4FBA-8DD7-D6EA20C34EF6}"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D73388-25A5-4F64-A6E2-B296E1C8FF4A}" type="slidenum">
              <a:rPr lang="en-US" smtClean="0"/>
              <a:t>‹#›</a:t>
            </a:fld>
            <a:endParaRPr lang="en-US" dirty="0"/>
          </a:p>
        </p:txBody>
      </p:sp>
    </p:spTree>
    <p:extLst>
      <p:ext uri="{BB962C8B-B14F-4D97-AF65-F5344CB8AC3E}">
        <p14:creationId xmlns:p14="http://schemas.microsoft.com/office/powerpoint/2010/main" val="3144650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DFF3E-0ACA-4FBA-8DD7-D6EA20C34EF6}" type="datetimeFigureOut">
              <a:rPr lang="en-US" smtClean="0"/>
              <a:t>5/5/2022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D73388-25A5-4F64-A6E2-B296E1C8FF4A}" type="slidenum">
              <a:rPr lang="en-US" smtClean="0"/>
              <a:t>‹#›</a:t>
            </a:fld>
            <a:endParaRPr lang="en-US" dirty="0"/>
          </a:p>
        </p:txBody>
      </p:sp>
    </p:spTree>
    <p:extLst>
      <p:ext uri="{BB962C8B-B14F-4D97-AF65-F5344CB8AC3E}">
        <p14:creationId xmlns:p14="http://schemas.microsoft.com/office/powerpoint/2010/main" val="1290657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6DFF3E-0ACA-4FBA-8DD7-D6EA20C34EF6}" type="datetimeFigureOut">
              <a:rPr lang="en-US" smtClean="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D73388-25A5-4F64-A6E2-B296E1C8FF4A}" type="slidenum">
              <a:rPr lang="en-US" smtClean="0"/>
              <a:t>‹#›</a:t>
            </a:fld>
            <a:endParaRPr lang="en-US" dirty="0"/>
          </a:p>
        </p:txBody>
      </p:sp>
    </p:spTree>
    <p:extLst>
      <p:ext uri="{BB962C8B-B14F-4D97-AF65-F5344CB8AC3E}">
        <p14:creationId xmlns:p14="http://schemas.microsoft.com/office/powerpoint/2010/main" val="16907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6DFF3E-0ACA-4FBA-8DD7-D6EA20C34EF6}" type="datetimeFigureOut">
              <a:rPr lang="en-US" smtClean="0"/>
              <a:t>5/5/2022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D73388-25A5-4F64-A6E2-B296E1C8FF4A}" type="slidenum">
              <a:rPr lang="en-US" smtClean="0"/>
              <a:t>‹#›</a:t>
            </a:fld>
            <a:endParaRPr lang="en-US" dirty="0"/>
          </a:p>
        </p:txBody>
      </p:sp>
    </p:spTree>
    <p:extLst>
      <p:ext uri="{BB962C8B-B14F-4D97-AF65-F5344CB8AC3E}">
        <p14:creationId xmlns:p14="http://schemas.microsoft.com/office/powerpoint/2010/main" val="53470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6DFF3E-0ACA-4FBA-8DD7-D6EA20C34EF6}" type="datetimeFigureOut">
              <a:rPr lang="en-US" smtClean="0"/>
              <a:t>5/5/2022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D73388-25A5-4F64-A6E2-B296E1C8FF4A}" type="slidenum">
              <a:rPr lang="en-US" smtClean="0"/>
              <a:t>‹#›</a:t>
            </a:fld>
            <a:endParaRPr lang="en-US" dirty="0"/>
          </a:p>
        </p:txBody>
      </p:sp>
    </p:spTree>
    <p:extLst>
      <p:ext uri="{BB962C8B-B14F-4D97-AF65-F5344CB8AC3E}">
        <p14:creationId xmlns:p14="http://schemas.microsoft.com/office/powerpoint/2010/main" val="2966870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6DFF3E-0ACA-4FBA-8DD7-D6EA20C34EF6}" type="datetimeFigureOut">
              <a:rPr lang="en-US" smtClean="0"/>
              <a:t>5/5/2022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D73388-25A5-4F64-A6E2-B296E1C8FF4A}" type="slidenum">
              <a:rPr lang="en-US" smtClean="0"/>
              <a:t>‹#›</a:t>
            </a:fld>
            <a:endParaRPr lang="en-US" dirty="0"/>
          </a:p>
        </p:txBody>
      </p:sp>
    </p:spTree>
    <p:extLst>
      <p:ext uri="{BB962C8B-B14F-4D97-AF65-F5344CB8AC3E}">
        <p14:creationId xmlns:p14="http://schemas.microsoft.com/office/powerpoint/2010/main" val="374611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6DFF3E-0ACA-4FBA-8DD7-D6EA20C34EF6}" type="datetimeFigureOut">
              <a:rPr lang="en-US" smtClean="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D73388-25A5-4F64-A6E2-B296E1C8FF4A}" type="slidenum">
              <a:rPr lang="en-US" smtClean="0"/>
              <a:t>‹#›</a:t>
            </a:fld>
            <a:endParaRPr lang="en-US" dirty="0"/>
          </a:p>
        </p:txBody>
      </p:sp>
    </p:spTree>
    <p:extLst>
      <p:ext uri="{BB962C8B-B14F-4D97-AF65-F5344CB8AC3E}">
        <p14:creationId xmlns:p14="http://schemas.microsoft.com/office/powerpoint/2010/main" val="149120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6DFF3E-0ACA-4FBA-8DD7-D6EA20C34EF6}" type="datetimeFigureOut">
              <a:rPr lang="en-US" smtClean="0"/>
              <a:t>5/5/2022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D73388-25A5-4F64-A6E2-B296E1C8FF4A}" type="slidenum">
              <a:rPr lang="en-US" smtClean="0"/>
              <a:t>‹#›</a:t>
            </a:fld>
            <a:endParaRPr lang="en-US" dirty="0"/>
          </a:p>
        </p:txBody>
      </p:sp>
    </p:spTree>
    <p:extLst>
      <p:ext uri="{BB962C8B-B14F-4D97-AF65-F5344CB8AC3E}">
        <p14:creationId xmlns:p14="http://schemas.microsoft.com/office/powerpoint/2010/main" val="166385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DFF3E-0ACA-4FBA-8DD7-D6EA20C34EF6}" type="datetimeFigureOut">
              <a:rPr lang="en-US" smtClean="0"/>
              <a:t>5/5/2022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73388-25A5-4F64-A6E2-B296E1C8FF4A}" type="slidenum">
              <a:rPr lang="en-US" smtClean="0"/>
              <a:t>‹#›</a:t>
            </a:fld>
            <a:endParaRPr lang="en-US" dirty="0"/>
          </a:p>
        </p:txBody>
      </p:sp>
    </p:spTree>
    <p:extLst>
      <p:ext uri="{BB962C8B-B14F-4D97-AF65-F5344CB8AC3E}">
        <p14:creationId xmlns:p14="http://schemas.microsoft.com/office/powerpoint/2010/main" val="35111181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P_versus_NP_problem#P_=_NP" TargetMode="External"/><Relationship Id="rId2" Type="http://schemas.openxmlformats.org/officeDocument/2006/relationships/hyperlink" Target="https://cacm.acm.org/magazines/2009/9/38904-the-status-of-the-p-versus-np-problem/fulltext#body-3"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List_of_NP-complete_problem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AA40-0B60-4E19-881F-C6005EDF31A4}"/>
              </a:ext>
            </a:extLst>
          </p:cNvPr>
          <p:cNvSpPr>
            <a:spLocks noGrp="1"/>
          </p:cNvSpPr>
          <p:nvPr>
            <p:ph type="ctrTitle"/>
          </p:nvPr>
        </p:nvSpPr>
        <p:spPr>
          <a:xfrm>
            <a:off x="685800" y="964073"/>
            <a:ext cx="7772400" cy="2387600"/>
          </a:xfrm>
        </p:spPr>
        <p:txBody>
          <a:bodyPr/>
          <a:lstStyle/>
          <a:p>
            <a:r>
              <a:rPr lang="en-US" dirty="0"/>
              <a:t>CSCI 3412  </a:t>
            </a:r>
            <a:r>
              <a:rPr lang="en-US" dirty="0">
                <a:solidFill>
                  <a:schemeClr val="accent5">
                    <a:lumMod val="75000"/>
                  </a:schemeClr>
                </a:solidFill>
              </a:rPr>
              <a:t>Algorithms</a:t>
            </a:r>
            <a:endParaRPr lang="en-US" dirty="0"/>
          </a:p>
        </p:txBody>
      </p:sp>
      <p:sp>
        <p:nvSpPr>
          <p:cNvPr id="3" name="Subtitle 2">
            <a:extLst>
              <a:ext uri="{FF2B5EF4-FFF2-40B4-BE49-F238E27FC236}">
                <a16:creationId xmlns:a16="http://schemas.microsoft.com/office/drawing/2014/main" id="{708445AE-4314-48C6-9B79-104CBA58AACC}"/>
              </a:ext>
            </a:extLst>
          </p:cNvPr>
          <p:cNvSpPr>
            <a:spLocks noGrp="1"/>
          </p:cNvSpPr>
          <p:nvPr>
            <p:ph type="subTitle" idx="1"/>
          </p:nvPr>
        </p:nvSpPr>
        <p:spPr>
          <a:xfrm>
            <a:off x="1143000" y="3672029"/>
            <a:ext cx="6858000" cy="1889871"/>
          </a:xfrm>
        </p:spPr>
        <p:txBody>
          <a:bodyPr>
            <a:normAutofit/>
          </a:bodyPr>
          <a:lstStyle/>
          <a:p>
            <a:endParaRPr lang="en-US" dirty="0"/>
          </a:p>
          <a:p>
            <a:r>
              <a:rPr lang="en-US" dirty="0"/>
              <a:t>P, NP, NP-Completeness, NP-Hard</a:t>
            </a:r>
          </a:p>
          <a:p>
            <a:r>
              <a:rPr lang="en-US" dirty="0"/>
              <a:t>Chapter 34 NP-Completeness and </a:t>
            </a:r>
          </a:p>
          <a:p>
            <a:r>
              <a:rPr lang="en-US" dirty="0"/>
              <a:t>Chapter 35 Approximation</a:t>
            </a:r>
          </a:p>
          <a:p>
            <a:endParaRPr lang="en-US" dirty="0"/>
          </a:p>
          <a:p>
            <a:endParaRPr lang="en-US" dirty="0"/>
          </a:p>
        </p:txBody>
      </p:sp>
      <p:sp>
        <p:nvSpPr>
          <p:cNvPr id="4" name="TextBox 3">
            <a:extLst>
              <a:ext uri="{FF2B5EF4-FFF2-40B4-BE49-F238E27FC236}">
                <a16:creationId xmlns:a16="http://schemas.microsoft.com/office/drawing/2014/main" id="{103CB644-D91D-4DE9-B6D5-3BACBF5B8669}"/>
              </a:ext>
            </a:extLst>
          </p:cNvPr>
          <p:cNvSpPr txBox="1"/>
          <p:nvPr/>
        </p:nvSpPr>
        <p:spPr>
          <a:xfrm>
            <a:off x="6207853" y="5882256"/>
            <a:ext cx="2529281" cy="715581"/>
          </a:xfrm>
          <a:prstGeom prst="rect">
            <a:avLst/>
          </a:prstGeom>
          <a:noFill/>
        </p:spPr>
        <p:txBody>
          <a:bodyPr wrap="square" rtlCol="0">
            <a:spAutoFit/>
          </a:bodyPr>
          <a:lstStyle/>
          <a:p>
            <a:pPr algn="r"/>
            <a:endParaRPr lang="en-US" sz="1350" dirty="0"/>
          </a:p>
          <a:p>
            <a:pPr algn="r"/>
            <a:r>
              <a:rPr lang="en-US" sz="1350" dirty="0"/>
              <a:t>Sung Nam</a:t>
            </a:r>
          </a:p>
          <a:p>
            <a:endParaRPr lang="en-US" sz="1350" dirty="0"/>
          </a:p>
        </p:txBody>
      </p:sp>
    </p:spTree>
    <p:extLst>
      <p:ext uri="{BB962C8B-B14F-4D97-AF65-F5344CB8AC3E}">
        <p14:creationId xmlns:p14="http://schemas.microsoft.com/office/powerpoint/2010/main" val="232440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78FD8-BEE8-4FFE-B412-83F71D59578A}"/>
              </a:ext>
            </a:extLst>
          </p:cNvPr>
          <p:cNvSpPr>
            <a:spLocks noGrp="1"/>
          </p:cNvSpPr>
          <p:nvPr>
            <p:ph type="title"/>
          </p:nvPr>
        </p:nvSpPr>
        <p:spPr>
          <a:xfrm>
            <a:off x="494798" y="183985"/>
            <a:ext cx="7886700" cy="851278"/>
          </a:xfrm>
        </p:spPr>
        <p:txBody>
          <a:bodyPr/>
          <a:lstStyle/>
          <a:p>
            <a:r>
              <a:rPr lang="en-US" dirty="0"/>
              <a:t>What if P = NP?</a:t>
            </a:r>
          </a:p>
        </p:txBody>
      </p:sp>
      <p:sp>
        <p:nvSpPr>
          <p:cNvPr id="3" name="Content Placeholder 2">
            <a:extLst>
              <a:ext uri="{FF2B5EF4-FFF2-40B4-BE49-F238E27FC236}">
                <a16:creationId xmlns:a16="http://schemas.microsoft.com/office/drawing/2014/main" id="{FD1AAD62-A247-4312-AB4D-7BE8E65505DC}"/>
              </a:ext>
            </a:extLst>
          </p:cNvPr>
          <p:cNvSpPr>
            <a:spLocks noGrp="1"/>
          </p:cNvSpPr>
          <p:nvPr>
            <p:ph idx="1"/>
          </p:nvPr>
        </p:nvSpPr>
        <p:spPr>
          <a:xfrm>
            <a:off x="494798" y="1019768"/>
            <a:ext cx="8264191" cy="5595457"/>
          </a:xfrm>
        </p:spPr>
        <p:txBody>
          <a:bodyPr>
            <a:noAutofit/>
          </a:bodyPr>
          <a:lstStyle/>
          <a:p>
            <a:pPr marL="0" indent="0" fontAlgn="base">
              <a:buNone/>
            </a:pPr>
            <a:r>
              <a:rPr lang="en-US" sz="2400" dirty="0"/>
              <a:t>Source: </a:t>
            </a:r>
            <a:r>
              <a:rPr lang="en-US" sz="2000" dirty="0">
                <a:hlinkClick r:id="rId2"/>
              </a:rPr>
              <a:t>https://cacm.acm.org/magazines/2009/9/38904-the-status-of-the-p-versus-np-problem/fulltext#body-3</a:t>
            </a:r>
            <a:endParaRPr lang="en-US" sz="2000" dirty="0"/>
          </a:p>
          <a:p>
            <a:pPr marL="0" indent="0" fontAlgn="base">
              <a:buNone/>
            </a:pPr>
            <a:r>
              <a:rPr lang="en-US" sz="2000" dirty="0">
                <a:hlinkClick r:id="rId3"/>
              </a:rPr>
              <a:t>https://en.wikipedia.org/wiki/P_versus_NP_problem#P_=_NP</a:t>
            </a:r>
            <a:endParaRPr lang="en-US" sz="2000" dirty="0"/>
          </a:p>
          <a:p>
            <a:pPr marL="0" indent="0" fontAlgn="base">
              <a:lnSpc>
                <a:spcPct val="100000"/>
              </a:lnSpc>
              <a:buNone/>
            </a:pPr>
            <a:r>
              <a:rPr lang="en-US" sz="2000" b="1" dirty="0"/>
              <a:t>P</a:t>
            </a:r>
            <a:r>
              <a:rPr lang="en-US" sz="2000" dirty="0"/>
              <a:t> = </a:t>
            </a:r>
            <a:r>
              <a:rPr lang="en-US" sz="2000" b="1" dirty="0"/>
              <a:t>NP</a:t>
            </a:r>
            <a:r>
              <a:rPr lang="en-US" sz="2000" dirty="0"/>
              <a:t> means that for every problem that has an efficiently verifiable solution, we can find that solution efficiently as well:</a:t>
            </a:r>
          </a:p>
          <a:p>
            <a:pPr fontAlgn="base">
              <a:lnSpc>
                <a:spcPct val="100000"/>
              </a:lnSpc>
            </a:pPr>
            <a:r>
              <a:rPr lang="en-US" sz="2000" dirty="0">
                <a:solidFill>
                  <a:srgbClr val="FF0000"/>
                </a:solidFill>
              </a:rPr>
              <a:t>Public-key cryptography becomes impossible.  (Broken)</a:t>
            </a:r>
          </a:p>
          <a:p>
            <a:pPr fontAlgn="base">
              <a:lnSpc>
                <a:spcPct val="100000"/>
              </a:lnSpc>
            </a:pPr>
            <a:r>
              <a:rPr lang="en-US" sz="2000" dirty="0"/>
              <a:t>Since all the NP-complete optimization problems become easy, everything will be much more efficient. Transportation of all forms will be scheduled optimally to move people and goods around quicker and cheaper. </a:t>
            </a:r>
          </a:p>
          <a:p>
            <a:pPr fontAlgn="base">
              <a:lnSpc>
                <a:spcPct val="100000"/>
              </a:lnSpc>
            </a:pPr>
            <a:r>
              <a:rPr lang="en-US" sz="2000" dirty="0"/>
              <a:t>Learning becomes easy - near perfect vision recognition, language comprehension and translation and all other learning tasks become trivial.</a:t>
            </a:r>
          </a:p>
          <a:p>
            <a:pPr fontAlgn="base">
              <a:lnSpc>
                <a:spcPct val="120000"/>
              </a:lnSpc>
            </a:pPr>
            <a:r>
              <a:rPr lang="en-US" sz="2000" dirty="0"/>
              <a:t>P = NP would also have big implications in mathematics. </a:t>
            </a:r>
          </a:p>
          <a:p>
            <a:pPr fontAlgn="base">
              <a:lnSpc>
                <a:spcPct val="120000"/>
              </a:lnSpc>
            </a:pPr>
            <a:r>
              <a:rPr lang="en-US" sz="2000" dirty="0">
                <a:solidFill>
                  <a:srgbClr val="FF0000"/>
                </a:solidFill>
              </a:rPr>
              <a:t>A person who proves P = NP would walk home from the Clay Institute with $1 million check</a:t>
            </a:r>
            <a:endParaRPr lang="en-US" sz="2000" dirty="0"/>
          </a:p>
        </p:txBody>
      </p:sp>
    </p:spTree>
    <p:extLst>
      <p:ext uri="{BB962C8B-B14F-4D97-AF65-F5344CB8AC3E}">
        <p14:creationId xmlns:p14="http://schemas.microsoft.com/office/powerpoint/2010/main" val="394892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AECB-0DDD-42F3-8FD0-79C24A7FA9E1}"/>
              </a:ext>
            </a:extLst>
          </p:cNvPr>
          <p:cNvSpPr>
            <a:spLocks noGrp="1"/>
          </p:cNvSpPr>
          <p:nvPr>
            <p:ph type="title"/>
          </p:nvPr>
        </p:nvSpPr>
        <p:spPr/>
        <p:txBody>
          <a:bodyPr>
            <a:normAutofit fontScale="90000"/>
          </a:bodyPr>
          <a:lstStyle/>
          <a:p>
            <a:r>
              <a:rPr lang="en-US" sz="4000" dirty="0">
                <a:solidFill>
                  <a:srgbClr val="FF0000"/>
                </a:solidFill>
              </a:rPr>
              <a:t>Not</a:t>
            </a:r>
            <a:r>
              <a:rPr lang="en-US" sz="4000" dirty="0"/>
              <a:t> NP (Even Harder than NP) problem</a:t>
            </a:r>
            <a:br>
              <a:rPr lang="en-US" dirty="0"/>
            </a:br>
            <a:r>
              <a:rPr lang="en-US" sz="3600" dirty="0"/>
              <a:t>- Travelling Salesperson Problem -</a:t>
            </a:r>
            <a:endParaRPr lang="en-US" dirty="0"/>
          </a:p>
        </p:txBody>
      </p:sp>
      <p:sp>
        <p:nvSpPr>
          <p:cNvPr id="3" name="Content Placeholder 2">
            <a:extLst>
              <a:ext uri="{FF2B5EF4-FFF2-40B4-BE49-F238E27FC236}">
                <a16:creationId xmlns:a16="http://schemas.microsoft.com/office/drawing/2014/main" id="{56BB959F-C884-40B8-9991-177BBEF99AC2}"/>
              </a:ext>
            </a:extLst>
          </p:cNvPr>
          <p:cNvSpPr>
            <a:spLocks noGrp="1"/>
          </p:cNvSpPr>
          <p:nvPr>
            <p:ph idx="1"/>
          </p:nvPr>
        </p:nvSpPr>
        <p:spPr/>
        <p:txBody>
          <a:bodyPr/>
          <a:lstStyle/>
          <a:p>
            <a:r>
              <a:rPr lang="en-US" dirty="0"/>
              <a:t>Problem: </a:t>
            </a:r>
          </a:p>
          <a:p>
            <a:pPr marL="457200" lvl="1" indent="0">
              <a:buNone/>
            </a:pPr>
            <a:r>
              <a:rPr lang="en-US" dirty="0"/>
              <a:t>Given a list of cities and the distances between each pair of cities, what is the </a:t>
            </a:r>
            <a:r>
              <a:rPr lang="en-US" dirty="0">
                <a:solidFill>
                  <a:srgbClr val="FF0000"/>
                </a:solidFill>
              </a:rPr>
              <a:t>shortest</a:t>
            </a:r>
            <a:r>
              <a:rPr lang="en-US" dirty="0"/>
              <a:t> possible route that visits each city exactly once and returns to the origin city?</a:t>
            </a:r>
          </a:p>
          <a:p>
            <a:endParaRPr lang="en-US" dirty="0"/>
          </a:p>
        </p:txBody>
      </p:sp>
      <p:pic>
        <p:nvPicPr>
          <p:cNvPr id="3074" name="Picture 2" descr="Image result for travelling salesman problem&quot;">
            <a:extLst>
              <a:ext uri="{FF2B5EF4-FFF2-40B4-BE49-F238E27FC236}">
                <a16:creationId xmlns:a16="http://schemas.microsoft.com/office/drawing/2014/main" id="{81CD2E7A-ABDC-4977-9640-5BC72D0C9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5756" y="3496112"/>
            <a:ext cx="4417470" cy="2918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37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AECB-0DDD-42F3-8FD0-79C24A7FA9E1}"/>
              </a:ext>
            </a:extLst>
          </p:cNvPr>
          <p:cNvSpPr>
            <a:spLocks noGrp="1"/>
          </p:cNvSpPr>
          <p:nvPr>
            <p:ph type="title"/>
          </p:nvPr>
        </p:nvSpPr>
        <p:spPr/>
        <p:txBody>
          <a:bodyPr/>
          <a:lstStyle/>
          <a:p>
            <a:r>
              <a:rPr lang="en-US" dirty="0">
                <a:solidFill>
                  <a:srgbClr val="FF0000"/>
                </a:solidFill>
              </a:rPr>
              <a:t>Not</a:t>
            </a:r>
            <a:r>
              <a:rPr lang="en-US" dirty="0"/>
              <a:t> NP problem example</a:t>
            </a:r>
            <a:br>
              <a:rPr lang="en-US" dirty="0"/>
            </a:br>
            <a:r>
              <a:rPr lang="en-US" sz="3600" dirty="0"/>
              <a:t>- Travelling Salesperson Problem</a:t>
            </a:r>
            <a:endParaRPr lang="en-US" dirty="0"/>
          </a:p>
        </p:txBody>
      </p:sp>
      <p:sp>
        <p:nvSpPr>
          <p:cNvPr id="3" name="Content Placeholder 2">
            <a:extLst>
              <a:ext uri="{FF2B5EF4-FFF2-40B4-BE49-F238E27FC236}">
                <a16:creationId xmlns:a16="http://schemas.microsoft.com/office/drawing/2014/main" id="{56BB959F-C884-40B8-9991-177BBEF99AC2}"/>
              </a:ext>
            </a:extLst>
          </p:cNvPr>
          <p:cNvSpPr>
            <a:spLocks noGrp="1"/>
          </p:cNvSpPr>
          <p:nvPr>
            <p:ph idx="1"/>
          </p:nvPr>
        </p:nvSpPr>
        <p:spPr>
          <a:xfrm>
            <a:off x="628649" y="1825625"/>
            <a:ext cx="8179019" cy="4351338"/>
          </a:xfrm>
        </p:spPr>
        <p:txBody>
          <a:bodyPr>
            <a:normAutofit fontScale="92500" lnSpcReduction="10000"/>
          </a:bodyPr>
          <a:lstStyle/>
          <a:p>
            <a:r>
              <a:rPr lang="en-US" dirty="0"/>
              <a:t>Definition of NP: you can </a:t>
            </a:r>
            <a:r>
              <a:rPr lang="en-US" b="1" i="1" dirty="0">
                <a:solidFill>
                  <a:srgbClr val="FF0000"/>
                </a:solidFill>
              </a:rPr>
              <a:t>verify</a:t>
            </a:r>
            <a:r>
              <a:rPr lang="en-US" dirty="0"/>
              <a:t> the correctness of the answer (certificate) in polynomial time.</a:t>
            </a:r>
          </a:p>
          <a:p>
            <a:r>
              <a:rPr lang="en-US" dirty="0"/>
              <a:t>In TSP, even if you are given with </a:t>
            </a:r>
            <a:r>
              <a:rPr lang="en-US" b="1" i="1" dirty="0">
                <a:solidFill>
                  <a:srgbClr val="FF0000"/>
                </a:solidFill>
              </a:rPr>
              <a:t>the</a:t>
            </a:r>
            <a:r>
              <a:rPr lang="en-US" dirty="0"/>
              <a:t> </a:t>
            </a:r>
            <a:r>
              <a:rPr lang="en-US" b="1" i="1" dirty="0">
                <a:solidFill>
                  <a:srgbClr val="FF0000"/>
                </a:solidFill>
              </a:rPr>
              <a:t>shortest</a:t>
            </a:r>
            <a:r>
              <a:rPr lang="en-US" dirty="0"/>
              <a:t> loop (certificate), you can’t verify it unless you actually solve TSP. In other words, you would not be able to tell there is no other loop shorter than this without solving TSP. </a:t>
            </a:r>
          </a:p>
          <a:p>
            <a:r>
              <a:rPr lang="en-US" dirty="0"/>
              <a:t>Since it takes exponential time or worse to solve </a:t>
            </a:r>
            <a:r>
              <a:rPr lang="en-US" i="1" dirty="0"/>
              <a:t>TSP</a:t>
            </a:r>
            <a:r>
              <a:rPr lang="en-US" dirty="0"/>
              <a:t>, this solution can not be </a:t>
            </a:r>
            <a:r>
              <a:rPr lang="en-US" b="1" i="1" dirty="0"/>
              <a:t>verified</a:t>
            </a:r>
            <a:r>
              <a:rPr lang="en-US" dirty="0"/>
              <a:t> in polynomial time.</a:t>
            </a:r>
          </a:p>
          <a:p>
            <a:r>
              <a:rPr lang="en-US" dirty="0"/>
              <a:t>So TSP is not an </a:t>
            </a:r>
            <a:r>
              <a:rPr lang="en-US" i="1" dirty="0"/>
              <a:t>NP</a:t>
            </a:r>
            <a:r>
              <a:rPr lang="en-US" dirty="0"/>
              <a:t> problem.  It seems much harder.</a:t>
            </a:r>
          </a:p>
          <a:p>
            <a:r>
              <a:rPr lang="en-US" dirty="0"/>
              <a:t>Then what is it?  </a:t>
            </a:r>
            <a:r>
              <a:rPr lang="en-US" b="1" dirty="0">
                <a:solidFill>
                  <a:srgbClr val="C00000"/>
                </a:solidFill>
              </a:rPr>
              <a:t>NP-Hard </a:t>
            </a:r>
            <a:r>
              <a:rPr lang="en-US" b="1" i="1" dirty="0">
                <a:solidFill>
                  <a:srgbClr val="C00000"/>
                </a:solidFill>
                <a:sym typeface="Wingdings" panose="05000000000000000000" pitchFamily="2" charset="2"/>
              </a:rPr>
              <a:t> </a:t>
            </a:r>
            <a:r>
              <a:rPr lang="en-US" i="1" dirty="0"/>
              <a:t>harder than NP</a:t>
            </a:r>
          </a:p>
          <a:p>
            <a:r>
              <a:rPr lang="en-US" dirty="0"/>
              <a:t>Can we convert it to an </a:t>
            </a:r>
            <a:r>
              <a:rPr lang="en-US" i="1" dirty="0"/>
              <a:t>NP</a:t>
            </a:r>
            <a:r>
              <a:rPr lang="en-US" dirty="0"/>
              <a:t> problem?</a:t>
            </a:r>
          </a:p>
          <a:p>
            <a:endParaRPr lang="en-US" dirty="0"/>
          </a:p>
        </p:txBody>
      </p:sp>
    </p:spTree>
    <p:extLst>
      <p:ext uri="{BB962C8B-B14F-4D97-AF65-F5344CB8AC3E}">
        <p14:creationId xmlns:p14="http://schemas.microsoft.com/office/powerpoint/2010/main" val="1729511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AECB-0DDD-42F3-8FD0-79C24A7FA9E1}"/>
              </a:ext>
            </a:extLst>
          </p:cNvPr>
          <p:cNvSpPr>
            <a:spLocks noGrp="1"/>
          </p:cNvSpPr>
          <p:nvPr>
            <p:ph type="title"/>
          </p:nvPr>
        </p:nvSpPr>
        <p:spPr>
          <a:xfrm>
            <a:off x="628650" y="365126"/>
            <a:ext cx="7886700" cy="1001219"/>
          </a:xfrm>
        </p:spPr>
        <p:txBody>
          <a:bodyPr>
            <a:normAutofit fontScale="90000"/>
          </a:bodyPr>
          <a:lstStyle/>
          <a:p>
            <a:r>
              <a:rPr lang="en-US" dirty="0"/>
              <a:t>NP problem example</a:t>
            </a:r>
            <a:br>
              <a:rPr lang="en-US" dirty="0"/>
            </a:br>
            <a:r>
              <a:rPr lang="en-US" sz="3600" dirty="0"/>
              <a:t>- Converting TSP to an NP problem</a:t>
            </a:r>
            <a:endParaRPr lang="en-US" dirty="0"/>
          </a:p>
        </p:txBody>
      </p:sp>
      <p:sp>
        <p:nvSpPr>
          <p:cNvPr id="3" name="Content Placeholder 2">
            <a:extLst>
              <a:ext uri="{FF2B5EF4-FFF2-40B4-BE49-F238E27FC236}">
                <a16:creationId xmlns:a16="http://schemas.microsoft.com/office/drawing/2014/main" id="{56BB959F-C884-40B8-9991-177BBEF99AC2}"/>
              </a:ext>
            </a:extLst>
          </p:cNvPr>
          <p:cNvSpPr>
            <a:spLocks noGrp="1"/>
          </p:cNvSpPr>
          <p:nvPr>
            <p:ph idx="1"/>
          </p:nvPr>
        </p:nvSpPr>
        <p:spPr>
          <a:xfrm>
            <a:off x="628649" y="1534509"/>
            <a:ext cx="8179019" cy="5076497"/>
          </a:xfrm>
        </p:spPr>
        <p:txBody>
          <a:bodyPr>
            <a:normAutofit/>
          </a:bodyPr>
          <a:lstStyle/>
          <a:p>
            <a:r>
              <a:rPr lang="en-US" sz="2400" dirty="0"/>
              <a:t>In general, for a problem to be an NP problem, it has to be a “</a:t>
            </a:r>
            <a:r>
              <a:rPr lang="en-US" sz="2400" b="1" dirty="0"/>
              <a:t>decision problem</a:t>
            </a:r>
            <a:r>
              <a:rPr lang="en-US" sz="2400" dirty="0"/>
              <a:t>”, which means the problem is to decide if something is true or not.</a:t>
            </a:r>
          </a:p>
          <a:p>
            <a:r>
              <a:rPr lang="en-US" sz="2400" dirty="0"/>
              <a:t>Converting TSP problem to a decision problem:</a:t>
            </a:r>
          </a:p>
          <a:p>
            <a:pPr lvl="1">
              <a:buFont typeface="Wingdings" panose="05000000000000000000" pitchFamily="2" charset="2"/>
              <a:buChar char="§"/>
            </a:pPr>
            <a:r>
              <a:rPr lang="en-US" sz="2000" dirty="0"/>
              <a:t>Instead of finding the shortest loop going through all cities</a:t>
            </a:r>
          </a:p>
          <a:p>
            <a:pPr lvl="1">
              <a:buFont typeface="Wingdings" panose="05000000000000000000" pitchFamily="2" charset="2"/>
              <a:buChar char="§"/>
            </a:pPr>
            <a:r>
              <a:rPr lang="en-US" sz="2000" dirty="0"/>
              <a:t>Changing the goal </a:t>
            </a:r>
            <a:r>
              <a:rPr lang="en-US" sz="2000" dirty="0">
                <a:sym typeface="Wingdings" panose="05000000000000000000" pitchFamily="2" charset="2"/>
              </a:rPr>
              <a:t> d</a:t>
            </a:r>
            <a:r>
              <a:rPr lang="en-US" sz="2000" dirty="0"/>
              <a:t>etermining if there exists any loop whose total length is less than some fixed number. </a:t>
            </a:r>
          </a:p>
          <a:p>
            <a:pPr lvl="2">
              <a:buFont typeface="Wingdings" panose="05000000000000000000" pitchFamily="2" charset="2"/>
              <a:buChar char="§"/>
            </a:pPr>
            <a:r>
              <a:rPr lang="en-US" sz="1800" dirty="0"/>
              <a:t>For example, the question might be to find a loop that goes through all of these cities </a:t>
            </a:r>
            <a:r>
              <a:rPr lang="en-US" sz="1800" b="1" dirty="0">
                <a:solidFill>
                  <a:srgbClr val="FF0000"/>
                </a:solidFill>
              </a:rPr>
              <a:t>with max total distance 100 miles</a:t>
            </a:r>
            <a:r>
              <a:rPr lang="en-US" sz="1800" dirty="0"/>
              <a:t>?</a:t>
            </a:r>
          </a:p>
          <a:p>
            <a:pPr lvl="1">
              <a:buFont typeface="Wingdings" panose="05000000000000000000" pitchFamily="2" charset="2"/>
              <a:buChar char="§"/>
            </a:pPr>
            <a:r>
              <a:rPr lang="en-US" sz="2000" dirty="0"/>
              <a:t>This may be as hard as regular TSP because all possible paths should be tested. </a:t>
            </a:r>
          </a:p>
          <a:p>
            <a:pPr lvl="1">
              <a:buFont typeface="Wingdings" panose="05000000000000000000" pitchFamily="2" charset="2"/>
              <a:buChar char="§"/>
            </a:pPr>
            <a:r>
              <a:rPr lang="en-US" sz="2000" dirty="0"/>
              <a:t>But one important difference: </a:t>
            </a:r>
          </a:p>
          <a:p>
            <a:pPr marL="914400" lvl="2" indent="0">
              <a:buNone/>
            </a:pPr>
            <a:r>
              <a:rPr lang="en-US" dirty="0"/>
              <a:t>Any solution can be </a:t>
            </a:r>
            <a:r>
              <a:rPr lang="en-US" b="1" i="1" dirty="0">
                <a:solidFill>
                  <a:srgbClr val="FF0000"/>
                </a:solidFill>
              </a:rPr>
              <a:t>verified</a:t>
            </a:r>
            <a:r>
              <a:rPr lang="en-US" dirty="0"/>
              <a:t> in linear time (bound by the number of cities and the distance) </a:t>
            </a:r>
            <a:r>
              <a:rPr lang="en-US" dirty="0">
                <a:sym typeface="Wingdings" panose="05000000000000000000" pitchFamily="2" charset="2"/>
              </a:rPr>
              <a:t> NP problem</a:t>
            </a:r>
            <a:endParaRPr lang="en-US" dirty="0"/>
          </a:p>
        </p:txBody>
      </p:sp>
    </p:spTree>
    <p:extLst>
      <p:ext uri="{BB962C8B-B14F-4D97-AF65-F5344CB8AC3E}">
        <p14:creationId xmlns:p14="http://schemas.microsoft.com/office/powerpoint/2010/main" val="301783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C0445289-60B0-4925-8DAB-DE41C93B3DF8}"/>
              </a:ext>
            </a:extLst>
          </p:cNvPr>
          <p:cNvCxnSpPr>
            <a:cxnSpLocks/>
          </p:cNvCxnSpPr>
          <p:nvPr/>
        </p:nvCxnSpPr>
        <p:spPr>
          <a:xfrm flipV="1">
            <a:off x="2462712" y="1979264"/>
            <a:ext cx="0" cy="988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CE11016-1276-46F2-84F3-91F68D1D4C84}"/>
              </a:ext>
            </a:extLst>
          </p:cNvPr>
          <p:cNvSpPr>
            <a:spLocks noGrp="1"/>
          </p:cNvSpPr>
          <p:nvPr>
            <p:ph type="title"/>
          </p:nvPr>
        </p:nvSpPr>
        <p:spPr>
          <a:xfrm>
            <a:off x="628650" y="365126"/>
            <a:ext cx="7886700" cy="812033"/>
          </a:xfrm>
        </p:spPr>
        <p:txBody>
          <a:bodyPr/>
          <a:lstStyle/>
          <a:p>
            <a:r>
              <a:rPr lang="en-US" dirty="0"/>
              <a:t>NP-Completeness (NPC, NP-C)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7080862-FFF2-4086-913D-72AE98EF6C55}"/>
                  </a:ext>
                </a:extLst>
              </p:cNvPr>
              <p:cNvSpPr>
                <a:spLocks noGrp="1"/>
              </p:cNvSpPr>
              <p:nvPr>
                <p:ph idx="1"/>
              </p:nvPr>
            </p:nvSpPr>
            <p:spPr>
              <a:xfrm>
                <a:off x="628650" y="1264314"/>
                <a:ext cx="8240110" cy="5168570"/>
              </a:xfrm>
            </p:spPr>
            <p:txBody>
              <a:bodyPr>
                <a:normAutofit/>
              </a:bodyPr>
              <a:lstStyle/>
              <a:p>
                <a:pPr>
                  <a:lnSpc>
                    <a:spcPct val="100000"/>
                  </a:lnSpc>
                </a:pPr>
                <a:r>
                  <a:rPr lang="en-US" sz="2400" dirty="0"/>
                  <a:t>It is in NP and as </a:t>
                </a:r>
                <a:r>
                  <a:rPr lang="en-US" sz="2400" b="1" i="1" dirty="0"/>
                  <a:t>hard</a:t>
                </a:r>
                <a:r>
                  <a:rPr lang="en-US" sz="2400" dirty="0"/>
                  <a:t> as any problem in NP</a:t>
                </a:r>
              </a:p>
              <a:p>
                <a:pPr lvl="1">
                  <a:lnSpc>
                    <a:spcPct val="100000"/>
                  </a:lnSpc>
                  <a:buFont typeface="Wingdings" panose="05000000000000000000" pitchFamily="2" charset="2"/>
                  <a:buChar char="§"/>
                </a:pPr>
                <a:r>
                  <a:rPr lang="en-US" sz="2000" dirty="0"/>
                  <a:t>“The </a:t>
                </a:r>
                <a:r>
                  <a:rPr lang="en-US" sz="2000" b="1" i="1" dirty="0"/>
                  <a:t>hardest</a:t>
                </a:r>
                <a:r>
                  <a:rPr lang="en-US" sz="2000" dirty="0"/>
                  <a:t> problems in NP” (</a:t>
                </a:r>
                <a:r>
                  <a:rPr lang="en-US" sz="2000" b="1" i="1" dirty="0"/>
                  <a:t>NP-Complete</a:t>
                </a:r>
                <a:r>
                  <a:rPr lang="en-US" sz="2000" dirty="0"/>
                  <a:t>)</a:t>
                </a:r>
              </a:p>
              <a:p>
                <a:pPr lvl="1">
                  <a:lnSpc>
                    <a:spcPct val="100000"/>
                  </a:lnSpc>
                  <a:buFont typeface="Wingdings" panose="05000000000000000000" pitchFamily="2" charset="2"/>
                  <a:buChar char="§"/>
                </a:pPr>
                <a:r>
                  <a:rPr lang="en-US" sz="2000" dirty="0"/>
                  <a:t>If any of </a:t>
                </a:r>
                <a:r>
                  <a:rPr lang="en-US" sz="2000" b="1" i="1" dirty="0"/>
                  <a:t>NP-Complete</a:t>
                </a:r>
                <a:r>
                  <a:rPr lang="en-US" sz="2000" dirty="0"/>
                  <a:t> problems can be solved in polynomial time frame, then every problem in </a:t>
                </a:r>
                <a:r>
                  <a:rPr lang="en-US" sz="2000" b="1" dirty="0"/>
                  <a:t>NP</a:t>
                </a:r>
                <a:r>
                  <a:rPr lang="en-US" sz="2000" dirty="0"/>
                  <a:t> has polynomial time algorithm.  </a:t>
                </a:r>
              </a:p>
              <a:p>
                <a:pPr marL="914400" lvl="2" indent="0">
                  <a:lnSpc>
                    <a:spcPct val="100000"/>
                  </a:lnSpc>
                  <a:buNone/>
                </a:pPr>
                <a:r>
                  <a:rPr lang="en-US" dirty="0"/>
                  <a:t>(</a:t>
                </a:r>
                <a:r>
                  <a:rPr lang="en-US" b="1" dirty="0">
                    <a:solidFill>
                      <a:srgbClr val="FF0000"/>
                    </a:solidFill>
                  </a:rPr>
                  <a:t>Why ?     </a:t>
                </a:r>
                <a:r>
                  <a:rPr lang="en-US" dirty="0"/>
                  <a:t>)</a:t>
                </a:r>
              </a:p>
              <a:p>
                <a:pPr lvl="1">
                  <a:lnSpc>
                    <a:spcPct val="100000"/>
                  </a:lnSpc>
                  <a:buFont typeface="Wingdings" panose="05000000000000000000" pitchFamily="2" charset="2"/>
                  <a:buChar char="§"/>
                </a:pPr>
                <a:r>
                  <a:rPr lang="en-US" sz="2000" dirty="0"/>
                  <a:t>BUT we don’t know if there exist any polynomial time algorithms to solve any of NPC problems </a:t>
                </a:r>
                <a:r>
                  <a:rPr lang="en-US" sz="2000" b="1" i="1" dirty="0"/>
                  <a:t>yet</a:t>
                </a:r>
                <a:r>
                  <a:rPr lang="en-US" sz="2000" dirty="0"/>
                  <a:t>.</a:t>
                </a:r>
              </a:p>
              <a:p>
                <a:pPr>
                  <a:lnSpc>
                    <a:spcPct val="100000"/>
                  </a:lnSpc>
                </a:pPr>
                <a:r>
                  <a:rPr lang="en-US" sz="2400" dirty="0"/>
                  <a:t>More formally speaking (from Automata theory):</a:t>
                </a:r>
              </a:p>
              <a:p>
                <a:pPr lvl="1">
                  <a:lnSpc>
                    <a:spcPct val="100000"/>
                  </a:lnSpc>
                  <a:buFont typeface="Wingdings" panose="05000000000000000000" pitchFamily="2" charset="2"/>
                  <a:buChar char="§"/>
                </a:pPr>
                <a:r>
                  <a:rPr lang="en-US" sz="2000" dirty="0"/>
                  <a:t>A language (algorithm) </a:t>
                </a:r>
                <a14:m>
                  <m:oMath xmlns:m="http://schemas.openxmlformats.org/officeDocument/2006/math">
                    <m:r>
                      <a:rPr lang="en-US" sz="2000" i="1" dirty="0" smtClean="0">
                        <a:latin typeface="Cambria Math" panose="02040503050406030204" pitchFamily="18" charset="0"/>
                      </a:rPr>
                      <m:t>𝐿</m:t>
                    </m:r>
                    <m:r>
                      <a:rPr lang="en-US" sz="2000" i="1" dirty="0">
                        <a:latin typeface="Cambria Math" panose="02040503050406030204" pitchFamily="18" charset="0"/>
                      </a:rPr>
                      <m:t> </m:t>
                    </m:r>
                    <m:r>
                      <a:rPr lang="en-US" sz="2000" i="1" dirty="0" smtClean="0">
                        <a:latin typeface="Cambria Math" panose="02040503050406030204" pitchFamily="18" charset="0"/>
                      </a:rPr>
                      <m:t>={0, 1}</m:t>
                    </m:r>
                    <m:r>
                      <a:rPr lang="en-US" sz="2000" b="1" i="1" baseline="30000" dirty="0" smtClean="0">
                        <a:latin typeface="Cambria Math" panose="02040503050406030204" pitchFamily="18" charset="0"/>
                      </a:rPr>
                      <m:t>∗</m:t>
                    </m:r>
                    <m:r>
                      <a:rPr lang="en-US" sz="2000" i="1" dirty="0" smtClean="0">
                        <a:latin typeface="Cambria Math" panose="02040503050406030204" pitchFamily="18" charset="0"/>
                      </a:rPr>
                      <m:t> </m:t>
                    </m:r>
                  </m:oMath>
                </a14:m>
                <a:r>
                  <a:rPr lang="en-US" sz="2000" dirty="0"/>
                  <a:t>is </a:t>
                </a:r>
                <a:r>
                  <a:rPr lang="en-US" sz="2000" b="1" i="1" dirty="0"/>
                  <a:t>NP-Complete</a:t>
                </a:r>
                <a:r>
                  <a:rPr lang="en-US" sz="2000" dirty="0"/>
                  <a:t> if</a:t>
                </a:r>
              </a:p>
              <a:p>
                <a:pPr marL="1371600" lvl="2" indent="-457200">
                  <a:lnSpc>
                    <a:spcPct val="100000"/>
                  </a:lnSpc>
                  <a:buFont typeface="+mj-lt"/>
                  <a:buAutoNum type="arabicPeriod"/>
                </a:pPr>
                <a14:m>
                  <m:oMath xmlns:m="http://schemas.openxmlformats.org/officeDocument/2006/math">
                    <m:r>
                      <a:rPr lang="en-US" sz="1800" i="1" dirty="0" smtClean="0">
                        <a:latin typeface="Cambria Math" panose="02040503050406030204" pitchFamily="18" charset="0"/>
                      </a:rPr>
                      <m:t>𝐿</m:t>
                    </m:r>
                    <m:r>
                      <a:rPr lang="en-US" sz="1800" i="1" dirty="0" smtClean="0">
                        <a:latin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𝑁𝑃</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𝑎𝑛𝑑</m:t>
                    </m:r>
                  </m:oMath>
                </a14:m>
                <a:endParaRPr lang="en-US" sz="1800" b="0" dirty="0">
                  <a:ea typeface="Cambria Math" panose="02040503050406030204" pitchFamily="18" charset="0"/>
                </a:endParaRPr>
              </a:p>
              <a:p>
                <a:pPr marL="1371600" lvl="2" indent="-457200">
                  <a:lnSpc>
                    <a:spcPct val="100000"/>
                  </a:lnSpc>
                  <a:buFont typeface="+mj-lt"/>
                  <a:buAutoNum type="arabicPeriod"/>
                </a:pP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𝐿</m:t>
                        </m:r>
                      </m:e>
                      <m:sup>
                        <m:r>
                          <a:rPr lang="en-US" sz="1800" b="0" i="1" smtClean="0">
                            <a:latin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m:t>
                    </m:r>
                    <m:r>
                      <a:rPr lang="en-US" sz="1800" b="0" i="1" baseline="-25000" smtClean="0">
                        <a:latin typeface="Cambria Math" panose="02040503050406030204" pitchFamily="18" charset="0"/>
                        <a:ea typeface="Cambria Math" panose="02040503050406030204" pitchFamily="18" charset="0"/>
                      </a:rPr>
                      <m:t>𝑝</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𝑓𝑜𝑟</m:t>
                    </m:r>
                    <m:r>
                      <a:rPr lang="en-US" sz="1800" b="0" i="1" smtClean="0">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𝑒𝑣𝑒𝑟𝑦</m:t>
                    </m:r>
                    <m:r>
                      <a:rPr lang="en-US" sz="1800" b="0" i="1" smtClean="0">
                        <a:latin typeface="Cambria Math" panose="02040503050406030204" pitchFamily="18" charset="0"/>
                        <a:ea typeface="Cambria Math" panose="02040503050406030204" pitchFamily="18" charset="0"/>
                      </a:rPr>
                      <m:t> </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𝐿</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𝑁𝑃</m:t>
                    </m:r>
                  </m:oMath>
                </a14:m>
                <a:r>
                  <a:rPr lang="en-US" sz="1800" dirty="0"/>
                  <a:t>  where </a:t>
                </a:r>
                <a14:m>
                  <m:oMath xmlns:m="http://schemas.openxmlformats.org/officeDocument/2006/math">
                    <m:r>
                      <a:rPr lang="en-US" sz="1800" i="1">
                        <a:latin typeface="Cambria Math" panose="02040503050406030204" pitchFamily="18" charset="0"/>
                        <a:ea typeface="Cambria Math" panose="02040503050406030204" pitchFamily="18" charset="0"/>
                      </a:rPr>
                      <m:t>≤</m:t>
                    </m:r>
                    <m:r>
                      <a:rPr lang="en-US" sz="1800" i="1" baseline="-25000">
                        <a:latin typeface="Cambria Math" panose="02040503050406030204" pitchFamily="18" charset="0"/>
                        <a:ea typeface="Cambria Math" panose="02040503050406030204" pitchFamily="18" charset="0"/>
                      </a:rPr>
                      <m:t>𝑝</m:t>
                    </m:r>
                    <m:r>
                      <a:rPr lang="en-US" sz="1800" i="1">
                        <a:latin typeface="Cambria Math" panose="02040503050406030204" pitchFamily="18" charset="0"/>
                        <a:ea typeface="Cambria Math" panose="02040503050406030204" pitchFamily="18" charset="0"/>
                      </a:rPr>
                      <m:t> </m:t>
                    </m:r>
                  </m:oMath>
                </a14:m>
                <a:r>
                  <a:rPr lang="en-US" sz="1800" dirty="0"/>
                  <a:t>polynomial reduction</a:t>
                </a:r>
              </a:p>
              <a:p>
                <a:pPr marL="914400" lvl="2" indent="0">
                  <a:lnSpc>
                    <a:spcPct val="100000"/>
                  </a:lnSpc>
                  <a:buNone/>
                </a:pPr>
                <a:r>
                  <a:rPr lang="en-US" sz="1800" dirty="0"/>
                  <a:t>    i.e. every problem (</a:t>
                </a:r>
                <a14:m>
                  <m:oMath xmlns:m="http://schemas.openxmlformats.org/officeDocument/2006/math">
                    <m:r>
                      <a:rPr lang="en-US" sz="1800" b="0" i="1" smtClean="0">
                        <a:latin typeface="Cambria Math" panose="02040503050406030204" pitchFamily="18" charset="0"/>
                      </a:rPr>
                      <m:t>𝐿</m:t>
                    </m:r>
                    <m:r>
                      <a:rPr lang="en-US" sz="1800" b="0" i="1" smtClean="0">
                        <a:latin typeface="Cambria Math" panose="02040503050406030204" pitchFamily="18" charset="0"/>
                      </a:rPr>
                      <m:t>′</m:t>
                    </m:r>
                  </m:oMath>
                </a14:m>
                <a:r>
                  <a:rPr lang="en-US" sz="1800" dirty="0"/>
                  <a:t>) in NP is </a:t>
                </a:r>
                <a:r>
                  <a:rPr lang="en-US" sz="1800" b="1" dirty="0">
                    <a:solidFill>
                      <a:srgbClr val="FF0000"/>
                    </a:solidFill>
                  </a:rPr>
                  <a:t>reducible</a:t>
                </a:r>
                <a:r>
                  <a:rPr lang="en-US" sz="1800" dirty="0"/>
                  <a:t> to </a:t>
                </a:r>
                <a14:m>
                  <m:oMath xmlns:m="http://schemas.openxmlformats.org/officeDocument/2006/math">
                    <m:r>
                      <a:rPr lang="en-US" sz="1800" i="1" dirty="0" smtClean="0">
                        <a:latin typeface="Cambria Math" panose="02040503050406030204" pitchFamily="18" charset="0"/>
                      </a:rPr>
                      <m:t>𝐿</m:t>
                    </m:r>
                  </m:oMath>
                </a14:m>
                <a:r>
                  <a:rPr lang="en-US" sz="1800" dirty="0"/>
                  <a:t> in polynomial time</a:t>
                </a:r>
              </a:p>
            </p:txBody>
          </p:sp>
        </mc:Choice>
        <mc:Fallback xmlns="">
          <p:sp>
            <p:nvSpPr>
              <p:cNvPr id="3" name="Content Placeholder 2">
                <a:extLst>
                  <a:ext uri="{FF2B5EF4-FFF2-40B4-BE49-F238E27FC236}">
                    <a16:creationId xmlns:a16="http://schemas.microsoft.com/office/drawing/2014/main" id="{07080862-FFF2-4086-913D-72AE98EF6C55}"/>
                  </a:ext>
                </a:extLst>
              </p:cNvPr>
              <p:cNvSpPr>
                <a:spLocks noGrp="1" noRot="1" noChangeAspect="1" noMove="1" noResize="1" noEditPoints="1" noAdjustHandles="1" noChangeArrowheads="1" noChangeShapeType="1" noTextEdit="1"/>
              </p:cNvSpPr>
              <p:nvPr>
                <p:ph idx="1"/>
              </p:nvPr>
            </p:nvSpPr>
            <p:spPr>
              <a:xfrm>
                <a:off x="628650" y="1264314"/>
                <a:ext cx="8240110" cy="5168570"/>
              </a:xfrm>
              <a:blipFill>
                <a:blip r:embed="rId2"/>
                <a:stretch>
                  <a:fillRect l="-962" t="-943"/>
                </a:stretch>
              </a:blipFill>
            </p:spPr>
            <p:txBody>
              <a:bodyPr/>
              <a:lstStyle/>
              <a:p>
                <a:r>
                  <a:rPr lang="en-US">
                    <a:noFill/>
                  </a:rPr>
                  <a:t> </a:t>
                </a:r>
              </a:p>
            </p:txBody>
          </p:sp>
        </mc:Fallback>
      </mc:AlternateContent>
    </p:spTree>
    <p:extLst>
      <p:ext uri="{BB962C8B-B14F-4D97-AF65-F5344CB8AC3E}">
        <p14:creationId xmlns:p14="http://schemas.microsoft.com/office/powerpoint/2010/main" val="1444780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DB9E-492D-4496-96F3-146A7DB8B3D1}"/>
              </a:ext>
            </a:extLst>
          </p:cNvPr>
          <p:cNvSpPr>
            <a:spLocks noGrp="1"/>
          </p:cNvSpPr>
          <p:nvPr>
            <p:ph type="title"/>
          </p:nvPr>
        </p:nvSpPr>
        <p:spPr/>
        <p:txBody>
          <a:bodyPr/>
          <a:lstStyle/>
          <a:p>
            <a:r>
              <a:rPr lang="en-US" dirty="0"/>
              <a:t>NP-Hard</a:t>
            </a:r>
          </a:p>
        </p:txBody>
      </p:sp>
      <p:sp>
        <p:nvSpPr>
          <p:cNvPr id="3" name="Content Placeholder 2">
            <a:extLst>
              <a:ext uri="{FF2B5EF4-FFF2-40B4-BE49-F238E27FC236}">
                <a16:creationId xmlns:a16="http://schemas.microsoft.com/office/drawing/2014/main" id="{2C259407-4427-4E61-BB4A-F6E65884714C}"/>
              </a:ext>
            </a:extLst>
          </p:cNvPr>
          <p:cNvSpPr>
            <a:spLocks noGrp="1"/>
          </p:cNvSpPr>
          <p:nvPr>
            <p:ph idx="1"/>
          </p:nvPr>
        </p:nvSpPr>
        <p:spPr>
          <a:xfrm>
            <a:off x="628650" y="1513490"/>
            <a:ext cx="7886700" cy="4876800"/>
          </a:xfrm>
        </p:spPr>
        <p:txBody>
          <a:bodyPr>
            <a:normAutofit lnSpcReduction="10000"/>
          </a:bodyPr>
          <a:lstStyle/>
          <a:p>
            <a:r>
              <a:rPr lang="en-US" dirty="0"/>
              <a:t>A language </a:t>
            </a:r>
            <a:r>
              <a:rPr lang="en-US" i="1" dirty="0"/>
              <a:t>L</a:t>
            </a:r>
            <a:r>
              <a:rPr lang="en-US" dirty="0"/>
              <a:t> satisfies property 2 from previous slide, but not necessarily property 1.</a:t>
            </a:r>
          </a:p>
          <a:p>
            <a:r>
              <a:rPr lang="en-US" dirty="0"/>
              <a:t>We say that </a:t>
            </a:r>
            <a:r>
              <a:rPr lang="en-US" i="1" dirty="0"/>
              <a:t>L</a:t>
            </a:r>
            <a:r>
              <a:rPr lang="en-US" dirty="0"/>
              <a:t> is </a:t>
            </a:r>
            <a:r>
              <a:rPr lang="en-US" b="1" i="1" dirty="0">
                <a:solidFill>
                  <a:srgbClr val="FF0000"/>
                </a:solidFill>
              </a:rPr>
              <a:t>NP-Hard</a:t>
            </a:r>
            <a:r>
              <a:rPr lang="en-US" dirty="0"/>
              <a:t>. </a:t>
            </a:r>
          </a:p>
          <a:p>
            <a:r>
              <a:rPr lang="en-US" dirty="0"/>
              <a:t>This means that </a:t>
            </a:r>
            <a:r>
              <a:rPr lang="en-US" b="1" i="1" dirty="0"/>
              <a:t>NP-Hard</a:t>
            </a:r>
            <a:r>
              <a:rPr lang="en-US" dirty="0"/>
              <a:t> problem is harder than or equal to </a:t>
            </a:r>
            <a:r>
              <a:rPr lang="en-US" b="1" i="1" dirty="0"/>
              <a:t>NP</a:t>
            </a:r>
            <a:r>
              <a:rPr lang="en-US" dirty="0"/>
              <a:t> but it may not belong to </a:t>
            </a:r>
            <a:r>
              <a:rPr lang="en-US" b="1" i="1" dirty="0"/>
              <a:t>NP</a:t>
            </a:r>
            <a:r>
              <a:rPr lang="en-US" dirty="0"/>
              <a:t>. (Harder)</a:t>
            </a:r>
          </a:p>
          <a:p>
            <a:r>
              <a:rPr lang="en-US" dirty="0"/>
              <a:t>Basically, there is no solution and no verification of a given answer in polynomial time.</a:t>
            </a:r>
          </a:p>
          <a:p>
            <a:r>
              <a:rPr lang="en-US" dirty="0"/>
              <a:t>Examples:</a:t>
            </a:r>
          </a:p>
          <a:p>
            <a:pPr lvl="1"/>
            <a:r>
              <a:rPr lang="en-US" dirty="0"/>
              <a:t>Travelling Salesperson (TSP) problem</a:t>
            </a:r>
          </a:p>
          <a:p>
            <a:pPr lvl="1"/>
            <a:r>
              <a:rPr lang="en-US" dirty="0"/>
              <a:t>Subset sum problems</a:t>
            </a:r>
          </a:p>
          <a:p>
            <a:pPr lvl="1"/>
            <a:r>
              <a:rPr lang="en-US" dirty="0"/>
              <a:t>Halting problem</a:t>
            </a:r>
          </a:p>
          <a:p>
            <a:pPr lvl="1"/>
            <a:r>
              <a:rPr lang="en-US" dirty="0"/>
              <a:t>Hamilton Cycle problem</a:t>
            </a:r>
          </a:p>
        </p:txBody>
      </p:sp>
    </p:spTree>
    <p:extLst>
      <p:ext uri="{BB962C8B-B14F-4D97-AF65-F5344CB8AC3E}">
        <p14:creationId xmlns:p14="http://schemas.microsoft.com/office/powerpoint/2010/main" val="217939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9F54-D169-4F12-A2A9-C664815A3931}"/>
              </a:ext>
            </a:extLst>
          </p:cNvPr>
          <p:cNvSpPr>
            <a:spLocks noGrp="1"/>
          </p:cNvSpPr>
          <p:nvPr>
            <p:ph type="title"/>
          </p:nvPr>
        </p:nvSpPr>
        <p:spPr>
          <a:xfrm>
            <a:off x="628650" y="365126"/>
            <a:ext cx="7886700" cy="633357"/>
          </a:xfrm>
        </p:spPr>
        <p:txBody>
          <a:bodyPr>
            <a:normAutofit fontScale="90000"/>
          </a:bodyPr>
          <a:lstStyle/>
          <a:p>
            <a:r>
              <a:rPr lang="en-US" dirty="0"/>
              <a:t>Putting together</a:t>
            </a:r>
          </a:p>
        </p:txBody>
      </p:sp>
      <p:pic>
        <p:nvPicPr>
          <p:cNvPr id="2050" name="Picture 2">
            <a:extLst>
              <a:ext uri="{FF2B5EF4-FFF2-40B4-BE49-F238E27FC236}">
                <a16:creationId xmlns:a16="http://schemas.microsoft.com/office/drawing/2014/main" id="{AE20892F-2D24-4485-A68B-C6B6134247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0898" y="1331639"/>
            <a:ext cx="6465833" cy="4041146"/>
          </a:xfrm>
          <a:prstGeom prst="rect">
            <a:avLst/>
          </a:prstGeom>
          <a:noFill/>
          <a:ln w="19050">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2FA2CD0-63DA-4F02-9426-2E0B8A90A44B}"/>
              </a:ext>
            </a:extLst>
          </p:cNvPr>
          <p:cNvSpPr txBox="1"/>
          <p:nvPr/>
        </p:nvSpPr>
        <p:spPr>
          <a:xfrm>
            <a:off x="628650" y="5538767"/>
            <a:ext cx="7790136" cy="954107"/>
          </a:xfrm>
          <a:prstGeom prst="rect">
            <a:avLst/>
          </a:prstGeom>
          <a:noFill/>
        </p:spPr>
        <p:txBody>
          <a:bodyPr wrap="square" rtlCol="0">
            <a:spAutoFit/>
          </a:bodyPr>
          <a:lstStyle/>
          <a:p>
            <a:r>
              <a:rPr lang="en-US" sz="2800" dirty="0"/>
              <a:t>NP-completeness is at the crux of deciding whether P is, in fact, equal to NP.</a:t>
            </a:r>
          </a:p>
        </p:txBody>
      </p:sp>
    </p:spTree>
    <p:extLst>
      <p:ext uri="{BB962C8B-B14F-4D97-AF65-F5344CB8AC3E}">
        <p14:creationId xmlns:p14="http://schemas.microsoft.com/office/powerpoint/2010/main" val="2755110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EB03F-25E7-4436-893A-DA87823F437E}"/>
              </a:ext>
            </a:extLst>
          </p:cNvPr>
          <p:cNvSpPr>
            <a:spLocks noGrp="1"/>
          </p:cNvSpPr>
          <p:nvPr>
            <p:ph idx="1"/>
          </p:nvPr>
        </p:nvSpPr>
        <p:spPr>
          <a:xfrm>
            <a:off x="1151020" y="3534110"/>
            <a:ext cx="6841959" cy="1174249"/>
          </a:xfrm>
          <a:solidFill>
            <a:schemeClr val="tx1"/>
          </a:solidFill>
        </p:spPr>
        <p:txBody>
          <a:bodyPr anchor="ctr">
            <a:normAutofit/>
          </a:bodyPr>
          <a:lstStyle/>
          <a:p>
            <a:pPr marL="0" indent="0" algn="ctr">
              <a:buNone/>
            </a:pPr>
            <a:r>
              <a:rPr lang="en-US" sz="5400" dirty="0">
                <a:solidFill>
                  <a:schemeClr val="bg1"/>
                </a:solidFill>
              </a:rPr>
              <a:t>NP Complete (NPC)</a:t>
            </a:r>
          </a:p>
        </p:txBody>
      </p:sp>
    </p:spTree>
    <p:extLst>
      <p:ext uri="{BB962C8B-B14F-4D97-AF65-F5344CB8AC3E}">
        <p14:creationId xmlns:p14="http://schemas.microsoft.com/office/powerpoint/2010/main" val="2630617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386CC-ED83-417A-B7F2-BFBC74B0BF32}"/>
              </a:ext>
            </a:extLst>
          </p:cNvPr>
          <p:cNvSpPr>
            <a:spLocks noGrp="1"/>
          </p:cNvSpPr>
          <p:nvPr>
            <p:ph type="title"/>
          </p:nvPr>
        </p:nvSpPr>
        <p:spPr>
          <a:xfrm>
            <a:off x="628650" y="365126"/>
            <a:ext cx="7886700" cy="896115"/>
          </a:xfrm>
        </p:spPr>
        <p:txBody>
          <a:bodyPr>
            <a:normAutofit/>
          </a:bodyPr>
          <a:lstStyle/>
          <a:p>
            <a:r>
              <a:rPr lang="en-US" sz="4000" dirty="0"/>
              <a:t>Overview of NP-Complete Problem</a:t>
            </a:r>
          </a:p>
        </p:txBody>
      </p:sp>
      <p:sp>
        <p:nvSpPr>
          <p:cNvPr id="3" name="Content Placeholder 2">
            <a:extLst>
              <a:ext uri="{FF2B5EF4-FFF2-40B4-BE49-F238E27FC236}">
                <a16:creationId xmlns:a16="http://schemas.microsoft.com/office/drawing/2014/main" id="{D4CC4766-3250-479C-93BF-B2C917C92EBA}"/>
              </a:ext>
            </a:extLst>
          </p:cNvPr>
          <p:cNvSpPr>
            <a:spLocks noGrp="1"/>
          </p:cNvSpPr>
          <p:nvPr>
            <p:ph idx="1"/>
          </p:nvPr>
        </p:nvSpPr>
        <p:spPr>
          <a:xfrm>
            <a:off x="628649" y="1261242"/>
            <a:ext cx="8052895" cy="4915722"/>
          </a:xfrm>
        </p:spPr>
        <p:txBody>
          <a:bodyPr>
            <a:normAutofit/>
          </a:bodyPr>
          <a:lstStyle/>
          <a:p>
            <a:r>
              <a:rPr lang="en-US" dirty="0"/>
              <a:t>Identifying NP-Complete – by showing how hard a  problem is, rather than how easy it is.</a:t>
            </a:r>
          </a:p>
          <a:p>
            <a:r>
              <a:rPr lang="en-US" dirty="0"/>
              <a:t>A problem A in NP is </a:t>
            </a:r>
            <a:r>
              <a:rPr lang="en-US" b="1" dirty="0">
                <a:solidFill>
                  <a:srgbClr val="FF0000"/>
                </a:solidFill>
              </a:rPr>
              <a:t>NP-complete</a:t>
            </a:r>
            <a:r>
              <a:rPr lang="en-US" dirty="0"/>
              <a:t> when, for every other problem B in NP, B is reduced to A</a:t>
            </a:r>
          </a:p>
          <a:p>
            <a:r>
              <a:rPr lang="en-US" dirty="0"/>
              <a:t>Informally speaking, NP-C is the hardest NP problem.</a:t>
            </a:r>
          </a:p>
          <a:p>
            <a:r>
              <a:rPr lang="en-US" dirty="0"/>
              <a:t>Confined to the decision problems but can be used for the analysis of complexity of optimization problem as well </a:t>
            </a:r>
            <a:r>
              <a:rPr lang="en-US" dirty="0">
                <a:highlight>
                  <a:srgbClr val="FFFF00"/>
                </a:highlight>
              </a:rPr>
              <a:t>by associating a bound </a:t>
            </a:r>
            <a:r>
              <a:rPr lang="en-US" dirty="0"/>
              <a:t>on the value to be optimized.</a:t>
            </a:r>
          </a:p>
          <a:p>
            <a:pPr marL="457200" lvl="1" indent="0">
              <a:buNone/>
            </a:pPr>
            <a:r>
              <a:rPr lang="en-US" dirty="0"/>
              <a:t>i.e.  Can we find the shortest path between the source and  the destination within 350 miles?</a:t>
            </a:r>
          </a:p>
        </p:txBody>
      </p:sp>
    </p:spTree>
    <p:extLst>
      <p:ext uri="{BB962C8B-B14F-4D97-AF65-F5344CB8AC3E}">
        <p14:creationId xmlns:p14="http://schemas.microsoft.com/office/powerpoint/2010/main" val="1516427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1C4A-0BE3-4605-9084-22EDFD48AF95}"/>
              </a:ext>
            </a:extLst>
          </p:cNvPr>
          <p:cNvSpPr>
            <a:spLocks noGrp="1"/>
          </p:cNvSpPr>
          <p:nvPr>
            <p:ph type="title"/>
          </p:nvPr>
        </p:nvSpPr>
        <p:spPr>
          <a:xfrm>
            <a:off x="628650" y="281044"/>
            <a:ext cx="7886700" cy="675397"/>
          </a:xfrm>
        </p:spPr>
        <p:txBody>
          <a:bodyPr>
            <a:normAutofit/>
          </a:bodyPr>
          <a:lstStyle/>
          <a:p>
            <a:r>
              <a:rPr lang="en-US" sz="3600" dirty="0"/>
              <a:t>Identifying NP-Completeness: </a:t>
            </a:r>
            <a:r>
              <a:rPr lang="en-US" sz="3600" b="1" dirty="0"/>
              <a:t>Reduction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BC5169-CC03-41D2-A8A8-C2E8CE3FE8EF}"/>
                  </a:ext>
                </a:extLst>
              </p:cNvPr>
              <p:cNvSpPr>
                <a:spLocks noGrp="1"/>
              </p:cNvSpPr>
              <p:nvPr>
                <p:ph idx="1"/>
              </p:nvPr>
            </p:nvSpPr>
            <p:spPr>
              <a:xfrm>
                <a:off x="628650" y="1051033"/>
                <a:ext cx="7886700" cy="5633546"/>
              </a:xfrm>
            </p:spPr>
            <p:txBody>
              <a:bodyPr>
                <a:normAutofit fontScale="92500" lnSpcReduction="10000"/>
              </a:bodyPr>
              <a:lstStyle/>
              <a:p>
                <a:r>
                  <a:rPr lang="en-US" dirty="0"/>
                  <a:t>Reduction Algorithm in general:</a:t>
                </a:r>
              </a:p>
              <a:p>
                <a:endParaRPr lang="en-US" dirty="0"/>
              </a:p>
              <a:p>
                <a:endParaRPr lang="en-US" dirty="0"/>
              </a:p>
              <a:p>
                <a:endParaRPr lang="en-US" dirty="0"/>
              </a:p>
              <a:p>
                <a:pPr marL="971550" lvl="1" indent="-514350">
                  <a:buFont typeface="+mj-lt"/>
                  <a:buAutoNum type="arabicPeriod"/>
                </a:pPr>
                <a:r>
                  <a:rPr lang="en-US" dirty="0"/>
                  <a:t>Given an instance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of problem A, use a polynomial-time reduction algorithm to transform it to an instance </a:t>
                </a: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 </m:t>
                    </m:r>
                  </m:oMath>
                </a14:m>
                <a:r>
                  <a:rPr lang="en-US" dirty="0"/>
                  <a:t>of problem B.</a:t>
                </a:r>
              </a:p>
              <a:p>
                <a:pPr marL="971550" lvl="1" indent="-514350">
                  <a:buFont typeface="+mj-lt"/>
                  <a:buAutoNum type="arabicPeriod"/>
                </a:pPr>
                <a:r>
                  <a:rPr lang="en-US" dirty="0"/>
                  <a:t>Run the polynomial-time decision algorithm for B on the instance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a:t>
                </a:r>
              </a:p>
              <a:p>
                <a:pPr marL="971550" lvl="1" indent="-514350">
                  <a:buFont typeface="+mj-lt"/>
                  <a:buAutoNum type="arabicPeriod"/>
                </a:pPr>
                <a:r>
                  <a:rPr lang="en-US" dirty="0"/>
                  <a:t>Use the answer for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 as the answer for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a:t>
                </a:r>
              </a:p>
              <a:p>
                <a:pPr marL="914400" lvl="2" indent="0">
                  <a:buNone/>
                </a:pPr>
                <a:r>
                  <a:rPr lang="en-US" dirty="0">
                    <a:solidFill>
                      <a:srgbClr val="FF0000"/>
                    </a:solidFill>
                  </a:rPr>
                  <a:t>(*** A is no harder than B)</a:t>
                </a:r>
              </a:p>
              <a:p>
                <a:r>
                  <a:rPr lang="en-US" dirty="0"/>
                  <a:t>We prove that Problem B is </a:t>
                </a:r>
                <a:r>
                  <a:rPr lang="en-US" b="1" dirty="0"/>
                  <a:t>NP-Complete</a:t>
                </a:r>
                <a:r>
                  <a:rPr lang="en-US" dirty="0"/>
                  <a:t> if problem A is also NP-Complete.</a:t>
                </a:r>
              </a:p>
              <a:p>
                <a:r>
                  <a:rPr lang="en-US" dirty="0"/>
                  <a:t>Now we need to find a NP-Complete problem (Problem A)  to start from (mother of NPC)</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5BC5169-CC03-41D2-A8A8-C2E8CE3FE8EF}"/>
                  </a:ext>
                </a:extLst>
              </p:cNvPr>
              <p:cNvSpPr>
                <a:spLocks noGrp="1" noRot="1" noChangeAspect="1" noMove="1" noResize="1" noEditPoints="1" noAdjustHandles="1" noChangeArrowheads="1" noChangeShapeType="1" noTextEdit="1"/>
              </p:cNvSpPr>
              <p:nvPr>
                <p:ph idx="1"/>
              </p:nvPr>
            </p:nvSpPr>
            <p:spPr>
              <a:xfrm>
                <a:off x="628650" y="1051033"/>
                <a:ext cx="7886700" cy="5633546"/>
              </a:xfrm>
              <a:blipFill>
                <a:blip r:embed="rId2"/>
                <a:stretch>
                  <a:fillRect l="-1159" t="-2162" r="-139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988C9CD-397E-4A22-B13F-B07A5BEC6E82}"/>
              </a:ext>
            </a:extLst>
          </p:cNvPr>
          <p:cNvPicPr>
            <a:picLocks noChangeAspect="1"/>
          </p:cNvPicPr>
          <p:nvPr/>
        </p:nvPicPr>
        <p:blipFill>
          <a:blip r:embed="rId3"/>
          <a:stretch>
            <a:fillRect/>
          </a:stretch>
        </p:blipFill>
        <p:spPr>
          <a:xfrm>
            <a:off x="713718" y="1412984"/>
            <a:ext cx="6686550" cy="1257300"/>
          </a:xfrm>
          <a:prstGeom prst="rect">
            <a:avLst/>
          </a:prstGeom>
        </p:spPr>
      </p:pic>
    </p:spTree>
    <p:extLst>
      <p:ext uri="{BB962C8B-B14F-4D97-AF65-F5344CB8AC3E}">
        <p14:creationId xmlns:p14="http://schemas.microsoft.com/office/powerpoint/2010/main" val="1313924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473C-3F5B-4A2D-BC33-D7E6F1D4184D}"/>
              </a:ext>
            </a:extLst>
          </p:cNvPr>
          <p:cNvSpPr>
            <a:spLocks noGrp="1"/>
          </p:cNvSpPr>
          <p:nvPr>
            <p:ph type="title"/>
          </p:nvPr>
        </p:nvSpPr>
        <p:spPr>
          <a:xfrm>
            <a:off x="724902" y="3188536"/>
            <a:ext cx="7886700" cy="1325563"/>
          </a:xfrm>
          <a:solidFill>
            <a:schemeClr val="tx1"/>
          </a:solidFill>
        </p:spPr>
        <p:txBody>
          <a:bodyPr/>
          <a:lstStyle/>
          <a:p>
            <a:pPr algn="ctr"/>
            <a:r>
              <a:rPr lang="en-US" dirty="0">
                <a:solidFill>
                  <a:schemeClr val="bg1"/>
                </a:solidFill>
              </a:rPr>
              <a:t>Terminology and Definitions</a:t>
            </a:r>
          </a:p>
        </p:txBody>
      </p:sp>
    </p:spTree>
    <p:extLst>
      <p:ext uri="{BB962C8B-B14F-4D97-AF65-F5344CB8AC3E}">
        <p14:creationId xmlns:p14="http://schemas.microsoft.com/office/powerpoint/2010/main" val="2811185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9AFC-7B49-4995-9100-95CBC5251883}"/>
              </a:ext>
            </a:extLst>
          </p:cNvPr>
          <p:cNvSpPr>
            <a:spLocks noGrp="1"/>
          </p:cNvSpPr>
          <p:nvPr>
            <p:ph type="title"/>
          </p:nvPr>
        </p:nvSpPr>
        <p:spPr>
          <a:xfrm>
            <a:off x="628650" y="365127"/>
            <a:ext cx="7886700" cy="696418"/>
          </a:xfrm>
        </p:spPr>
        <p:txBody>
          <a:bodyPr/>
          <a:lstStyle/>
          <a:p>
            <a:r>
              <a:rPr lang="en-US" dirty="0"/>
              <a:t>Grandfather of NP-Complete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BAAA96-4BD2-489F-9324-740FB41E576C}"/>
                  </a:ext>
                </a:extLst>
              </p:cNvPr>
              <p:cNvSpPr>
                <a:spLocks noGrp="1"/>
              </p:cNvSpPr>
              <p:nvPr>
                <p:ph idx="1"/>
              </p:nvPr>
            </p:nvSpPr>
            <p:spPr>
              <a:xfrm>
                <a:off x="628650" y="1376855"/>
                <a:ext cx="8210550" cy="4834759"/>
              </a:xfrm>
              <a:ln>
                <a:noFill/>
              </a:ln>
            </p:spPr>
            <p:txBody>
              <a:bodyPr>
                <a:normAutofit/>
              </a:bodyPr>
              <a:lstStyle/>
              <a:p>
                <a:r>
                  <a:rPr lang="en-US" sz="2400" dirty="0"/>
                  <a:t>SAT: The first NP-Complete problem proved by Cook’s theorem in 1971</a:t>
                </a:r>
              </a:p>
              <a:p>
                <a:r>
                  <a:rPr lang="en-US" sz="2400" dirty="0"/>
                  <a:t>Circuit Satisfiability (SAT, 3SAT, 3CNF, Circuit-SAT, …)</a:t>
                </a:r>
              </a:p>
              <a:p>
                <a:pPr lvl="1">
                  <a:buFont typeface="Wingdings" panose="05000000000000000000" pitchFamily="2" charset="2"/>
                  <a:buChar char="§"/>
                </a:pPr>
                <a:r>
                  <a:rPr lang="en-US" sz="2000" dirty="0"/>
                  <a:t>Logic gates: AND (Intersection), OR (Union), NOT</a:t>
                </a:r>
              </a:p>
              <a:p>
                <a:pPr lvl="1">
                  <a:buFont typeface="Wingdings" panose="05000000000000000000" pitchFamily="2" charset="2"/>
                  <a:buChar char="§"/>
                </a:pPr>
                <a:r>
                  <a:rPr lang="en-US" sz="2000" dirty="0"/>
                  <a:t>Literal: variables of in a binary expression (x</a:t>
                </a:r>
                <a:r>
                  <a:rPr lang="en-US" sz="2000" baseline="-25000" dirty="0"/>
                  <a:t>i</a:t>
                </a:r>
                <a:r>
                  <a:rPr lang="en-US" sz="2000" dirty="0"/>
                  <a:t>, x</a:t>
                </a:r>
                <a:r>
                  <a:rPr lang="en-US" sz="2000" baseline="-25000" dirty="0"/>
                  <a:t>i</a:t>
                </a:r>
                <a:r>
                  <a:rPr lang="en-US" sz="2000" dirty="0"/>
                  <a:t>’)</a:t>
                </a:r>
              </a:p>
              <a:p>
                <a:pPr lvl="1">
                  <a:buFont typeface="Wingdings" panose="05000000000000000000" pitchFamily="2" charset="2"/>
                  <a:buChar char="§"/>
                </a:pPr>
                <a:r>
                  <a:rPr lang="en-US" sz="2000" dirty="0"/>
                  <a:t>Product of Sums (POS):  </a:t>
                </a:r>
              </a:p>
              <a:p>
                <a:pPr marL="914400" lvl="2" indent="0">
                  <a:buNone/>
                </a:pPr>
                <a:r>
                  <a:rPr lang="en-US" sz="1800" dirty="0"/>
                  <a:t>(x</a:t>
                </a:r>
                <a:r>
                  <a:rPr lang="en-US" sz="1800" baseline="-25000" dirty="0"/>
                  <a:t>1</a:t>
                </a:r>
                <a:r>
                  <a:rPr lang="en-US" sz="1800" dirty="0"/>
                  <a:t>+ x</a:t>
                </a:r>
                <a:r>
                  <a:rPr lang="en-US" sz="1800" baseline="-25000" dirty="0"/>
                  <a:t>2</a:t>
                </a:r>
                <a:r>
                  <a:rPr lang="en-US" sz="1800" dirty="0"/>
                  <a:t> + x</a:t>
                </a:r>
                <a:r>
                  <a:rPr lang="en-US" sz="1800" baseline="-25000" dirty="0"/>
                  <a:t>8</a:t>
                </a:r>
                <a:r>
                  <a:rPr lang="en-US" sz="1800" dirty="0"/>
                  <a:t>) (x</a:t>
                </a:r>
                <a:r>
                  <a:rPr lang="en-US" sz="1800" baseline="-25000" dirty="0"/>
                  <a:t>1 </a:t>
                </a:r>
                <a:r>
                  <a:rPr lang="en-US" sz="1800" dirty="0"/>
                  <a:t>+ x</a:t>
                </a:r>
                <a:r>
                  <a:rPr lang="en-US" sz="1800" baseline="-25000" dirty="0"/>
                  <a:t>3</a:t>
                </a:r>
                <a:r>
                  <a:rPr lang="en-US" sz="1800" dirty="0"/>
                  <a:t>’ + x</a:t>
                </a:r>
                <a:r>
                  <a:rPr lang="en-US" sz="1800" baseline="-25000" dirty="0"/>
                  <a:t>9</a:t>
                </a:r>
                <a:r>
                  <a:rPr lang="en-US" sz="1800" dirty="0"/>
                  <a:t>)(x</a:t>
                </a:r>
                <a:r>
                  <a:rPr lang="en-US" sz="1800" baseline="-25000" dirty="0"/>
                  <a:t>1</a:t>
                </a:r>
                <a:r>
                  <a:rPr lang="en-US" sz="1800" dirty="0"/>
                  <a:t> + x</a:t>
                </a:r>
                <a:r>
                  <a:rPr lang="en-US" sz="1800" baseline="-25000" dirty="0"/>
                  <a:t>2</a:t>
                </a:r>
                <a:r>
                  <a:rPr lang="en-US" sz="1800" dirty="0"/>
                  <a:t>’ + x</a:t>
                </a:r>
                <a:r>
                  <a:rPr lang="en-US" sz="1800" baseline="-25000" dirty="0"/>
                  <a:t>8</a:t>
                </a:r>
                <a:r>
                  <a:rPr lang="en-US" sz="1800" dirty="0"/>
                  <a:t>’) (x</a:t>
                </a:r>
                <a:r>
                  <a:rPr lang="en-US" sz="1800" baseline="-25000" dirty="0"/>
                  <a:t>1</a:t>
                </a:r>
                <a:r>
                  <a:rPr lang="en-US" sz="1800" dirty="0"/>
                  <a:t>’ + x</a:t>
                </a:r>
                <a:r>
                  <a:rPr lang="en-US" sz="1800" baseline="-25000" dirty="0"/>
                  <a:t>2</a:t>
                </a:r>
                <a:r>
                  <a:rPr lang="en-US" sz="1800" dirty="0"/>
                  <a:t> + x</a:t>
                </a:r>
                <a:r>
                  <a:rPr lang="en-US" sz="1800" baseline="-25000" dirty="0"/>
                  <a:t>8</a:t>
                </a:r>
                <a:r>
                  <a:rPr lang="en-US" sz="1800" dirty="0"/>
                  <a:t>’)  …</a:t>
                </a:r>
              </a:p>
              <a:p>
                <a:r>
                  <a:rPr lang="en-US" sz="2400" dirty="0"/>
                  <a:t>Worst case : </a:t>
                </a:r>
                <a14:m>
                  <m:oMath xmlns:m="http://schemas.openxmlformats.org/officeDocument/2006/math">
                    <m:r>
                      <m:rPr>
                        <m:sty m:val="p"/>
                      </m:rPr>
                      <a:rPr lang="en-US" sz="2400" b="0" i="0" smtClean="0">
                        <a:latin typeface="Cambria Math" panose="02040503050406030204" pitchFamily="18" charset="0"/>
                      </a:rPr>
                      <m:t>O</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2</m:t>
                        </m:r>
                        <m:r>
                          <a:rPr lang="en-US" sz="2400" b="0" i="1" baseline="30000" smtClean="0">
                            <a:latin typeface="Cambria Math" panose="02040503050406030204" pitchFamily="18" charset="0"/>
                          </a:rPr>
                          <m:t>𝑛</m:t>
                        </m:r>
                      </m:e>
                    </m:d>
                    <m:r>
                      <a:rPr lang="en-US" sz="2400" b="0" i="1" smtClean="0">
                        <a:latin typeface="Cambria Math" panose="02040503050406030204" pitchFamily="18" charset="0"/>
                      </a:rPr>
                      <m:t>𝑤h𝑒𝑟𝑒</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𝑣𝑎𝑟𝑖𝑎𝑏𝑙𝑒𝑠</m:t>
                    </m:r>
                  </m:oMath>
                </a14:m>
                <a:endParaRPr lang="en-US" sz="2400" dirty="0"/>
              </a:p>
              <a:p>
                <a:r>
                  <a:rPr lang="en-US" sz="2400" dirty="0"/>
                  <a:t>With a given set of all input values (certificate) and a combinational circuit implementing a given binary function in POS form, we check and verify if the circuit is </a:t>
                </a:r>
                <a:r>
                  <a:rPr lang="en-US" sz="2400" b="1" i="1" dirty="0">
                    <a:solidFill>
                      <a:srgbClr val="FF0000"/>
                    </a:solidFill>
                  </a:rPr>
                  <a:t>satisfiable</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m:rPr>
                        <m:sty m:val="p"/>
                      </m:rPr>
                      <a:rPr lang="en-US" sz="2400" b="0" i="0" smtClean="0">
                        <a:latin typeface="Cambria Math" panose="02040503050406030204" pitchFamily="18" charset="0"/>
                        <a:ea typeface="Cambria Math" panose="02040503050406030204" pitchFamily="18" charset="0"/>
                      </a:rPr>
                      <m:t>the</m:t>
                    </m:r>
                    <m:r>
                      <a:rPr lang="en-US" sz="2400" b="0" i="0" smtClean="0">
                        <a:latin typeface="Cambria Math" panose="02040503050406030204" pitchFamily="18" charset="0"/>
                        <a:ea typeface="Cambria Math" panose="02040503050406030204" pitchFamily="18" charset="0"/>
                      </a:rPr>
                      <m:t> </m:t>
                    </m:r>
                    <m:r>
                      <m:rPr>
                        <m:sty m:val="p"/>
                      </m:rPr>
                      <a:rPr lang="en-US" sz="2400" b="0" i="0" smtClean="0">
                        <a:latin typeface="Cambria Math" panose="02040503050406030204" pitchFamily="18" charset="0"/>
                        <a:ea typeface="Cambria Math" panose="02040503050406030204" pitchFamily="18" charset="0"/>
                      </a:rPr>
                      <m:t>output</m:t>
                    </m:r>
                    <m:r>
                      <a:rPr lang="en-US" sz="2400" b="0" i="0" smtClean="0">
                        <a:latin typeface="Cambria Math" panose="02040503050406030204" pitchFamily="18" charset="0"/>
                        <a:ea typeface="Cambria Math" panose="02040503050406030204" pitchFamily="18" charset="0"/>
                      </a:rPr>
                      <m:t> </m:t>
                    </m:r>
                    <m:r>
                      <m:rPr>
                        <m:sty m:val="p"/>
                      </m:rPr>
                      <a:rPr lang="en-US" sz="2400" b="0" i="0" smtClean="0">
                        <a:latin typeface="Cambria Math" panose="02040503050406030204" pitchFamily="18" charset="0"/>
                        <a:ea typeface="Cambria Math" panose="02040503050406030204" pitchFamily="18" charset="0"/>
                      </a:rPr>
                      <m:t>of</m:t>
                    </m:r>
                    <m:r>
                      <a:rPr lang="en-US" sz="2400" b="0" i="0" smtClean="0">
                        <a:latin typeface="Cambria Math" panose="02040503050406030204" pitchFamily="18" charset="0"/>
                        <a:ea typeface="Cambria Math" panose="02040503050406030204" pitchFamily="18" charset="0"/>
                      </a:rPr>
                      <m:t> </m:t>
                    </m:r>
                    <m:r>
                      <m:rPr>
                        <m:sty m:val="p"/>
                      </m:rPr>
                      <a:rPr lang="en-US" sz="2400" b="0" i="0" smtClean="0">
                        <a:latin typeface="Cambria Math" panose="02040503050406030204" pitchFamily="18" charset="0"/>
                        <a:ea typeface="Cambria Math" panose="02040503050406030204" pitchFamily="18" charset="0"/>
                      </a:rPr>
                      <m:t>the</m:t>
                    </m:r>
                    <m:r>
                      <a:rPr lang="en-US" sz="2400" b="0" i="0"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𝑏𝑖𝑛𝑎𝑟𝑦</m:t>
                    </m:r>
                  </m:oMath>
                </a14:m>
                <a:r>
                  <a:rPr lang="en-US" sz="2400" dirty="0"/>
                  <a:t> function returns 1) in polynomial time.</a:t>
                </a:r>
              </a:p>
            </p:txBody>
          </p:sp>
        </mc:Choice>
        <mc:Fallback xmlns="">
          <p:sp>
            <p:nvSpPr>
              <p:cNvPr id="3" name="Content Placeholder 2">
                <a:extLst>
                  <a:ext uri="{FF2B5EF4-FFF2-40B4-BE49-F238E27FC236}">
                    <a16:creationId xmlns:a16="http://schemas.microsoft.com/office/drawing/2014/main" id="{A3BAAA96-4BD2-489F-9324-740FB41E576C}"/>
                  </a:ext>
                </a:extLst>
              </p:cNvPr>
              <p:cNvSpPr>
                <a:spLocks noGrp="1" noRot="1" noChangeAspect="1" noMove="1" noResize="1" noEditPoints="1" noAdjustHandles="1" noChangeArrowheads="1" noChangeShapeType="1" noTextEdit="1"/>
              </p:cNvSpPr>
              <p:nvPr>
                <p:ph idx="1"/>
              </p:nvPr>
            </p:nvSpPr>
            <p:spPr>
              <a:xfrm>
                <a:off x="628650" y="1376855"/>
                <a:ext cx="8210550" cy="4834759"/>
              </a:xfrm>
              <a:blipFill>
                <a:blip r:embed="rId2"/>
                <a:stretch>
                  <a:fillRect l="-965" t="-1765" r="-1039" b="-1261"/>
                </a:stretch>
              </a:blipFill>
              <a:ln>
                <a:noFill/>
              </a:ln>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975DDCA2-6F7A-4B3B-8A28-3C610EB813E0}"/>
              </a:ext>
            </a:extLst>
          </p:cNvPr>
          <p:cNvGraphicFramePr>
            <a:graphicFrameLocks noGrp="1"/>
          </p:cNvGraphicFramePr>
          <p:nvPr>
            <p:extLst>
              <p:ext uri="{D42A27DB-BD31-4B8C-83A1-F6EECF244321}">
                <p14:modId xmlns:p14="http://schemas.microsoft.com/office/powerpoint/2010/main" val="3552418184"/>
              </p:ext>
            </p:extLst>
          </p:nvPr>
        </p:nvGraphicFramePr>
        <p:xfrm>
          <a:off x="7315200" y="1989871"/>
          <a:ext cx="1524000" cy="2377440"/>
        </p:xfrm>
        <a:graphic>
          <a:graphicData uri="http://schemas.openxmlformats.org/drawingml/2006/table">
            <a:tbl>
              <a:tblPr firstRow="1" bandRow="1">
                <a:tableStyleId>{5C22544A-7EE6-4342-B048-85BDC9FD1C3A}</a:tableStyleId>
              </a:tblPr>
              <a:tblGrid>
                <a:gridCol w="508000">
                  <a:extLst>
                    <a:ext uri="{9D8B030D-6E8A-4147-A177-3AD203B41FA5}">
                      <a16:colId xmlns:a16="http://schemas.microsoft.com/office/drawing/2014/main" val="729332629"/>
                    </a:ext>
                  </a:extLst>
                </a:gridCol>
                <a:gridCol w="508000">
                  <a:extLst>
                    <a:ext uri="{9D8B030D-6E8A-4147-A177-3AD203B41FA5}">
                      <a16:colId xmlns:a16="http://schemas.microsoft.com/office/drawing/2014/main" val="3204008264"/>
                    </a:ext>
                  </a:extLst>
                </a:gridCol>
                <a:gridCol w="508000">
                  <a:extLst>
                    <a:ext uri="{9D8B030D-6E8A-4147-A177-3AD203B41FA5}">
                      <a16:colId xmlns:a16="http://schemas.microsoft.com/office/drawing/2014/main" val="1816844915"/>
                    </a:ext>
                  </a:extLst>
                </a:gridCol>
              </a:tblGrid>
              <a:tr h="225778">
                <a:tc>
                  <a:txBody>
                    <a:bodyPr/>
                    <a:lstStyle/>
                    <a:p>
                      <a:pPr algn="ctr"/>
                      <a:r>
                        <a:rPr lang="en-US" sz="1400" dirty="0"/>
                        <a:t>x</a:t>
                      </a:r>
                      <a:r>
                        <a:rPr lang="en-US" sz="1400" baseline="-25000" dirty="0"/>
                        <a:t>0</a:t>
                      </a:r>
                    </a:p>
                  </a:txBody>
                  <a:tcPr/>
                </a:tc>
                <a:tc>
                  <a:txBody>
                    <a:bodyPr/>
                    <a:lstStyle/>
                    <a:p>
                      <a:pPr algn="ctr"/>
                      <a:r>
                        <a:rPr lang="en-US" sz="1400" dirty="0"/>
                        <a:t>x</a:t>
                      </a:r>
                      <a:r>
                        <a:rPr lang="en-US" sz="1400" baseline="-25000" dirty="0"/>
                        <a:t>1</a:t>
                      </a:r>
                    </a:p>
                  </a:txBody>
                  <a:tcPr/>
                </a:tc>
                <a:tc>
                  <a:txBody>
                    <a:bodyPr/>
                    <a:lstStyle/>
                    <a:p>
                      <a:pPr algn="ctr"/>
                      <a:r>
                        <a:rPr lang="en-US" sz="1400" dirty="0"/>
                        <a:t>x</a:t>
                      </a:r>
                      <a:r>
                        <a:rPr lang="en-US" sz="1400" baseline="-25000" dirty="0"/>
                        <a:t>2</a:t>
                      </a:r>
                    </a:p>
                  </a:txBody>
                  <a:tcPr/>
                </a:tc>
                <a:extLst>
                  <a:ext uri="{0D108BD9-81ED-4DB2-BD59-A6C34878D82A}">
                    <a16:rowId xmlns:a16="http://schemas.microsoft.com/office/drawing/2014/main" val="1793500459"/>
                  </a:ext>
                </a:extLst>
              </a:tr>
              <a:tr h="225778">
                <a:tc>
                  <a:txBody>
                    <a:bodyPr/>
                    <a:lstStyle/>
                    <a:p>
                      <a:r>
                        <a:rPr lang="en-US" sz="1100"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sz="1100" dirty="0"/>
                        <a:t>0</a:t>
                      </a:r>
                    </a:p>
                  </a:txBody>
                  <a:tcPr/>
                </a:tc>
                <a:extLst>
                  <a:ext uri="{0D108BD9-81ED-4DB2-BD59-A6C34878D82A}">
                    <a16:rowId xmlns:a16="http://schemas.microsoft.com/office/drawing/2014/main" val="597731360"/>
                  </a:ext>
                </a:extLst>
              </a:tr>
              <a:tr h="225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1</a:t>
                      </a:r>
                    </a:p>
                  </a:txBody>
                  <a:tcPr/>
                </a:tc>
                <a:extLst>
                  <a:ext uri="{0D108BD9-81ED-4DB2-BD59-A6C34878D82A}">
                    <a16:rowId xmlns:a16="http://schemas.microsoft.com/office/drawing/2014/main" val="3861519195"/>
                  </a:ext>
                </a:extLst>
              </a:tr>
              <a:tr h="225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1</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sz="1100" dirty="0"/>
                        <a:t>0</a:t>
                      </a:r>
                    </a:p>
                  </a:txBody>
                  <a:tcPr/>
                </a:tc>
                <a:extLst>
                  <a:ext uri="{0D108BD9-81ED-4DB2-BD59-A6C34878D82A}">
                    <a16:rowId xmlns:a16="http://schemas.microsoft.com/office/drawing/2014/main" val="2257847469"/>
                  </a:ext>
                </a:extLst>
              </a:tr>
              <a:tr h="225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1</a:t>
                      </a:r>
                    </a:p>
                  </a:txBody>
                  <a:tcPr/>
                </a:tc>
                <a:tc>
                  <a:txBody>
                    <a:bodyPr/>
                    <a:lstStyle/>
                    <a:p>
                      <a:r>
                        <a:rPr lang="en-US" sz="1100" dirty="0"/>
                        <a:t>1</a:t>
                      </a:r>
                    </a:p>
                  </a:txBody>
                  <a:tcPr/>
                </a:tc>
                <a:extLst>
                  <a:ext uri="{0D108BD9-81ED-4DB2-BD59-A6C34878D82A}">
                    <a16:rowId xmlns:a16="http://schemas.microsoft.com/office/drawing/2014/main" val="3870006537"/>
                  </a:ext>
                </a:extLst>
              </a:tr>
              <a:tr h="225778">
                <a:tc>
                  <a:txBody>
                    <a:bodyPr/>
                    <a:lstStyle/>
                    <a:p>
                      <a:r>
                        <a:rPr lang="en-US" sz="11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0</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sz="1100" dirty="0"/>
                        <a:t>0</a:t>
                      </a:r>
                    </a:p>
                  </a:txBody>
                  <a:tcPr/>
                </a:tc>
                <a:extLst>
                  <a:ext uri="{0D108BD9-81ED-4DB2-BD59-A6C34878D82A}">
                    <a16:rowId xmlns:a16="http://schemas.microsoft.com/office/drawing/2014/main" val="52374014"/>
                  </a:ext>
                </a:extLst>
              </a:tr>
              <a:tr h="225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1</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0</a:t>
                      </a:r>
                    </a:p>
                  </a:txBody>
                  <a:tcPr/>
                </a:tc>
                <a:tc>
                  <a:txBody>
                    <a:bodyPr/>
                    <a:lstStyle/>
                    <a:p>
                      <a:r>
                        <a:rPr lang="en-US" sz="1100" dirty="0"/>
                        <a:t>1</a:t>
                      </a:r>
                    </a:p>
                  </a:txBody>
                  <a:tcPr/>
                </a:tc>
                <a:extLst>
                  <a:ext uri="{0D108BD9-81ED-4DB2-BD59-A6C34878D82A}">
                    <a16:rowId xmlns:a16="http://schemas.microsoft.com/office/drawing/2014/main" val="565009275"/>
                  </a:ext>
                </a:extLst>
              </a:tr>
              <a:tr h="225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1</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Calibri" panose="020F0502020204030204"/>
                          <a:ea typeface="+mn-ea"/>
                          <a:cs typeface="+mn-cs"/>
                        </a:rPr>
                        <a:t>1</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tc>
                  <a:txBody>
                    <a:bodyPr/>
                    <a:lstStyle/>
                    <a:p>
                      <a:r>
                        <a:rPr lang="en-US" sz="1100" dirty="0"/>
                        <a:t>0</a:t>
                      </a:r>
                    </a:p>
                  </a:txBody>
                  <a:tcPr/>
                </a:tc>
                <a:extLst>
                  <a:ext uri="{0D108BD9-81ED-4DB2-BD59-A6C34878D82A}">
                    <a16:rowId xmlns:a16="http://schemas.microsoft.com/office/drawing/2014/main" val="2747109676"/>
                  </a:ext>
                </a:extLst>
              </a:tr>
              <a:tr h="225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1</a:t>
                      </a:r>
                    </a:p>
                  </a:txBody>
                  <a:tcPr/>
                </a:tc>
                <a:tc>
                  <a:txBody>
                    <a:bodyPr/>
                    <a:lstStyle/>
                    <a:p>
                      <a:r>
                        <a:rPr lang="en-US" sz="1100" dirty="0"/>
                        <a:t>1</a:t>
                      </a:r>
                    </a:p>
                  </a:txBody>
                  <a:tcPr/>
                </a:tc>
                <a:extLst>
                  <a:ext uri="{0D108BD9-81ED-4DB2-BD59-A6C34878D82A}">
                    <a16:rowId xmlns:a16="http://schemas.microsoft.com/office/drawing/2014/main" val="3681654054"/>
                  </a:ext>
                </a:extLst>
              </a:tr>
            </a:tbl>
          </a:graphicData>
        </a:graphic>
      </p:graphicFrame>
    </p:spTree>
    <p:extLst>
      <p:ext uri="{BB962C8B-B14F-4D97-AF65-F5344CB8AC3E}">
        <p14:creationId xmlns:p14="http://schemas.microsoft.com/office/powerpoint/2010/main" val="122442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C3E90-7AC3-4DBF-A9F9-23179EC3E846}"/>
              </a:ext>
            </a:extLst>
          </p:cNvPr>
          <p:cNvSpPr>
            <a:spLocks noGrp="1"/>
          </p:cNvSpPr>
          <p:nvPr>
            <p:ph type="title"/>
          </p:nvPr>
        </p:nvSpPr>
        <p:spPr>
          <a:xfrm>
            <a:off x="628650" y="365127"/>
            <a:ext cx="7886700" cy="812032"/>
          </a:xfrm>
        </p:spPr>
        <p:txBody>
          <a:bodyPr/>
          <a:lstStyle/>
          <a:p>
            <a:r>
              <a:rPr lang="en-US" dirty="0"/>
              <a:t>NP-Complete Reduction Example</a:t>
            </a:r>
          </a:p>
        </p:txBody>
      </p:sp>
      <p:sp>
        <p:nvSpPr>
          <p:cNvPr id="3" name="Content Placeholder 2">
            <a:extLst>
              <a:ext uri="{FF2B5EF4-FFF2-40B4-BE49-F238E27FC236}">
                <a16:creationId xmlns:a16="http://schemas.microsoft.com/office/drawing/2014/main" id="{860074D0-139D-485D-B9B8-EBF8856F9049}"/>
              </a:ext>
            </a:extLst>
          </p:cNvPr>
          <p:cNvSpPr>
            <a:spLocks noGrp="1"/>
          </p:cNvSpPr>
          <p:nvPr>
            <p:ph idx="1"/>
          </p:nvPr>
        </p:nvSpPr>
        <p:spPr>
          <a:xfrm>
            <a:off x="628650" y="1292772"/>
            <a:ext cx="7886700" cy="5307725"/>
          </a:xfrm>
        </p:spPr>
        <p:txBody>
          <a:bodyPr>
            <a:normAutofit fontScale="92500"/>
          </a:bodyPr>
          <a:lstStyle/>
          <a:p>
            <a:r>
              <a:rPr lang="en-US" dirty="0"/>
              <a:t>It would be difficult to prove anything else like 3 SAT.</a:t>
            </a:r>
          </a:p>
          <a:p>
            <a:r>
              <a:rPr lang="en-US" dirty="0"/>
              <a:t>Instead, they are based on the observation that if A is reduced to B and B to C, then A is reduced to C. </a:t>
            </a:r>
          </a:p>
          <a:p>
            <a:r>
              <a:rPr lang="en-US" dirty="0"/>
              <a:t>As a consequence of this observation, if A is NP-complete, B is in NP, and A is reduced to B, B is NP-complete. </a:t>
            </a:r>
          </a:p>
          <a:p>
            <a:r>
              <a:rPr lang="en-US" dirty="0"/>
              <a:t>We start with one specific problem that we prove NP-complete, and we then prove that it's easier than lots of others which must therefore also be NP-complete.</a:t>
            </a:r>
          </a:p>
          <a:p>
            <a:r>
              <a:rPr lang="en-US" dirty="0"/>
              <a:t>For example, since </a:t>
            </a:r>
            <a:r>
              <a:rPr lang="en-US" i="1" dirty="0"/>
              <a:t>Hamiltonian cycle </a:t>
            </a:r>
            <a:r>
              <a:rPr lang="en-US" dirty="0"/>
              <a:t>is known to be </a:t>
            </a:r>
            <a:r>
              <a:rPr lang="en-US" b="1" dirty="0"/>
              <a:t>NP-complete</a:t>
            </a:r>
            <a:r>
              <a:rPr lang="en-US" dirty="0"/>
              <a:t>, and </a:t>
            </a:r>
            <a:r>
              <a:rPr lang="en-US" i="1" dirty="0"/>
              <a:t>Hamiltonian cycle </a:t>
            </a:r>
            <a:r>
              <a:rPr lang="en-US" dirty="0"/>
              <a:t>is reduced to </a:t>
            </a:r>
            <a:r>
              <a:rPr lang="en-US" i="1" dirty="0"/>
              <a:t>longest path</a:t>
            </a:r>
            <a:r>
              <a:rPr lang="en-US" dirty="0"/>
              <a:t>, we can deduce that </a:t>
            </a:r>
            <a:r>
              <a:rPr lang="en-US" i="1" dirty="0"/>
              <a:t>longest path </a:t>
            </a:r>
            <a:r>
              <a:rPr lang="en-US" dirty="0"/>
              <a:t>is also </a:t>
            </a:r>
            <a:r>
              <a:rPr lang="en-US" b="1" dirty="0"/>
              <a:t>NP-complete</a:t>
            </a:r>
            <a:r>
              <a:rPr lang="en-US" dirty="0"/>
              <a:t>.</a:t>
            </a:r>
          </a:p>
        </p:txBody>
      </p:sp>
    </p:spTree>
    <p:extLst>
      <p:ext uri="{BB962C8B-B14F-4D97-AF65-F5344CB8AC3E}">
        <p14:creationId xmlns:p14="http://schemas.microsoft.com/office/powerpoint/2010/main" val="2056768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B0CBF-F6BF-4EFC-84C0-84048714B775}"/>
              </a:ext>
            </a:extLst>
          </p:cNvPr>
          <p:cNvSpPr>
            <a:spLocks noGrp="1"/>
          </p:cNvSpPr>
          <p:nvPr>
            <p:ph type="title"/>
          </p:nvPr>
        </p:nvSpPr>
        <p:spPr>
          <a:xfrm>
            <a:off x="628650" y="230697"/>
            <a:ext cx="7886700" cy="791012"/>
          </a:xfrm>
        </p:spPr>
        <p:txBody>
          <a:bodyPr>
            <a:normAutofit/>
          </a:bodyPr>
          <a:lstStyle/>
          <a:p>
            <a:r>
              <a:rPr lang="en-US" sz="3600" b="1" dirty="0"/>
              <a:t>Why bother to learn this stuff?</a:t>
            </a:r>
          </a:p>
        </p:txBody>
      </p:sp>
      <p:sp>
        <p:nvSpPr>
          <p:cNvPr id="3" name="Content Placeholder 2">
            <a:extLst>
              <a:ext uri="{FF2B5EF4-FFF2-40B4-BE49-F238E27FC236}">
                <a16:creationId xmlns:a16="http://schemas.microsoft.com/office/drawing/2014/main" id="{97C1DAB1-57B2-4124-BC14-73BCF2DD5C2B}"/>
              </a:ext>
            </a:extLst>
          </p:cNvPr>
          <p:cNvSpPr>
            <a:spLocks noGrp="1"/>
          </p:cNvSpPr>
          <p:nvPr>
            <p:ph idx="1"/>
          </p:nvPr>
        </p:nvSpPr>
        <p:spPr>
          <a:xfrm>
            <a:off x="461132" y="935392"/>
            <a:ext cx="8221735" cy="5691911"/>
          </a:xfrm>
        </p:spPr>
        <p:txBody>
          <a:bodyPr>
            <a:noAutofit/>
          </a:bodyPr>
          <a:lstStyle/>
          <a:p>
            <a:pPr>
              <a:lnSpc>
                <a:spcPct val="100000"/>
              </a:lnSpc>
              <a:spcBef>
                <a:spcPts val="300"/>
              </a:spcBef>
            </a:pPr>
            <a:r>
              <a:rPr lang="en-US" sz="2200" dirty="0"/>
              <a:t>There is relatively easy way to establish that a problem in your hand is a NP-Complete problem.</a:t>
            </a:r>
          </a:p>
          <a:p>
            <a:pPr>
              <a:lnSpc>
                <a:spcPct val="100000"/>
              </a:lnSpc>
              <a:spcBef>
                <a:spcPts val="300"/>
              </a:spcBef>
            </a:pPr>
            <a:r>
              <a:rPr lang="en-US" sz="2200" dirty="0"/>
              <a:t>Many of NPC problems have practical significance</a:t>
            </a:r>
          </a:p>
          <a:p>
            <a:pPr>
              <a:lnSpc>
                <a:spcPct val="100000"/>
              </a:lnSpc>
              <a:spcBef>
                <a:spcPts val="300"/>
              </a:spcBef>
            </a:pPr>
            <a:r>
              <a:rPr lang="en-US" sz="2200" dirty="0"/>
              <a:t>So what?   </a:t>
            </a:r>
            <a:r>
              <a:rPr lang="en-US" sz="2000" dirty="0"/>
              <a:t>Remember the benefits of knowing the lower bound of comparison-based sorting algorithm? </a:t>
            </a:r>
          </a:p>
          <a:p>
            <a:pPr marL="457200" lvl="1" indent="0">
              <a:lnSpc>
                <a:spcPct val="100000"/>
              </a:lnSpc>
              <a:spcBef>
                <a:spcPts val="300"/>
              </a:spcBef>
              <a:buNone/>
            </a:pPr>
            <a:r>
              <a:rPr lang="en-US" sz="2000" dirty="0"/>
              <a:t>For such hard NPC problems, instead of being hung up to solve the problem, we may find ways to get around </a:t>
            </a:r>
          </a:p>
          <a:p>
            <a:pPr lvl="1">
              <a:lnSpc>
                <a:spcPct val="100000"/>
              </a:lnSpc>
              <a:spcBef>
                <a:spcPts val="300"/>
              </a:spcBef>
              <a:buFont typeface="Wingdings" panose="05000000000000000000" pitchFamily="2" charset="2"/>
              <a:buChar char="§"/>
            </a:pPr>
            <a:r>
              <a:rPr lang="en-US" sz="1800" b="1" dirty="0"/>
              <a:t>Heuristic</a:t>
            </a:r>
            <a:r>
              <a:rPr lang="en-US" sz="1800" dirty="0"/>
              <a:t> - come up with a method for solving a reasonable fraction of the common cases.</a:t>
            </a:r>
          </a:p>
          <a:p>
            <a:pPr lvl="1">
              <a:lnSpc>
                <a:spcPct val="100000"/>
              </a:lnSpc>
              <a:spcBef>
                <a:spcPts val="300"/>
              </a:spcBef>
              <a:buFont typeface="Wingdings" panose="05000000000000000000" pitchFamily="2" charset="2"/>
              <a:buChar char="§"/>
            </a:pPr>
            <a:r>
              <a:rPr lang="en-US" sz="1800" dirty="0"/>
              <a:t>Solve the problem </a:t>
            </a:r>
            <a:r>
              <a:rPr lang="en-US" sz="1800" b="1" dirty="0"/>
              <a:t>approximately</a:t>
            </a:r>
            <a:r>
              <a:rPr lang="en-US" sz="1800" dirty="0"/>
              <a:t> instead of exactly.</a:t>
            </a:r>
          </a:p>
          <a:p>
            <a:pPr lvl="1">
              <a:lnSpc>
                <a:spcPct val="100000"/>
              </a:lnSpc>
              <a:spcBef>
                <a:spcPts val="300"/>
              </a:spcBef>
              <a:buFont typeface="Wingdings" panose="05000000000000000000" pitchFamily="2" charset="2"/>
              <a:buChar char="§"/>
            </a:pPr>
            <a:r>
              <a:rPr lang="en-US" sz="1800" dirty="0"/>
              <a:t>Choose a better abstraction. </a:t>
            </a:r>
            <a:r>
              <a:rPr lang="en-US" sz="1800" b="1" dirty="0"/>
              <a:t>Redefine the problem with different set of constraints</a:t>
            </a:r>
            <a:r>
              <a:rPr lang="en-US" sz="1800" dirty="0"/>
              <a:t>.</a:t>
            </a:r>
          </a:p>
          <a:p>
            <a:pPr lvl="1">
              <a:lnSpc>
                <a:spcPct val="100000"/>
              </a:lnSpc>
              <a:spcBef>
                <a:spcPts val="300"/>
              </a:spcBef>
              <a:buFont typeface="Wingdings" panose="05000000000000000000" pitchFamily="2" charset="2"/>
              <a:buChar char="§"/>
            </a:pPr>
            <a:r>
              <a:rPr lang="en-US" sz="1800" b="1" dirty="0"/>
              <a:t>Use an exponential time solution anyway</a:t>
            </a:r>
            <a:r>
              <a:rPr lang="en-US" sz="1800" dirty="0"/>
              <a:t>. If you really have to solve the problem exactly, settle down with the exponential solution and stop worrying about finding a better solution.</a:t>
            </a:r>
          </a:p>
          <a:p>
            <a:pPr>
              <a:lnSpc>
                <a:spcPct val="100000"/>
              </a:lnSpc>
              <a:spcBef>
                <a:spcPts val="300"/>
              </a:spcBef>
            </a:pPr>
            <a:r>
              <a:rPr lang="en-US" sz="2200" dirty="0"/>
              <a:t>These returns near-optimal solution, </a:t>
            </a:r>
            <a:r>
              <a:rPr lang="en-US" sz="2200" b="1" dirty="0">
                <a:solidFill>
                  <a:srgbClr val="FF0000"/>
                </a:solidFill>
              </a:rPr>
              <a:t>approximation</a:t>
            </a:r>
            <a:r>
              <a:rPr lang="en-US" sz="2200" dirty="0"/>
              <a:t> algorithm</a:t>
            </a:r>
          </a:p>
          <a:p>
            <a:pPr>
              <a:lnSpc>
                <a:spcPct val="100000"/>
              </a:lnSpc>
              <a:spcBef>
                <a:spcPts val="300"/>
              </a:spcBef>
            </a:pPr>
            <a:r>
              <a:rPr lang="en-US" sz="2200" b="1" dirty="0">
                <a:solidFill>
                  <a:schemeClr val="accent1">
                    <a:lumMod val="75000"/>
                  </a:schemeClr>
                </a:solidFill>
              </a:rPr>
              <a:t>Sometimes, the best is the enemy of betterment !!!</a:t>
            </a:r>
          </a:p>
        </p:txBody>
      </p:sp>
    </p:spTree>
    <p:extLst>
      <p:ext uri="{BB962C8B-B14F-4D97-AF65-F5344CB8AC3E}">
        <p14:creationId xmlns:p14="http://schemas.microsoft.com/office/powerpoint/2010/main" val="222669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A863-5C8B-480A-B127-D1287E13F3FA}"/>
              </a:ext>
            </a:extLst>
          </p:cNvPr>
          <p:cNvSpPr>
            <a:spLocks noGrp="1"/>
          </p:cNvSpPr>
          <p:nvPr>
            <p:ph type="title"/>
          </p:nvPr>
        </p:nvSpPr>
        <p:spPr/>
        <p:txBody>
          <a:bodyPr/>
          <a:lstStyle/>
          <a:p>
            <a:r>
              <a:rPr lang="en-US" dirty="0"/>
              <a:t>TSP Hardness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B1B42F-68D1-4867-9F49-E9CC2CD51BF2}"/>
                  </a:ext>
                </a:extLst>
              </p:cNvPr>
              <p:cNvSpPr>
                <a:spLocks noGrp="1"/>
              </p:cNvSpPr>
              <p:nvPr>
                <p:ph idx="1"/>
              </p:nvPr>
            </p:nvSpPr>
            <p:spPr>
              <a:xfrm>
                <a:off x="628650" y="1608083"/>
                <a:ext cx="7886700" cy="4568880"/>
              </a:xfrm>
            </p:spPr>
            <p:txBody>
              <a:bodyPr/>
              <a:lstStyle/>
              <a:p>
                <a:r>
                  <a:rPr lang="en-US" dirty="0"/>
                  <a:t>Coming back to the original </a:t>
                </a:r>
                <a:r>
                  <a:rPr lang="en-US" b="1" dirty="0">
                    <a:solidFill>
                      <a:srgbClr val="FF0000"/>
                    </a:solidFill>
                  </a:rPr>
                  <a:t>Travelling Salesperson Problem</a:t>
                </a:r>
              </a:p>
              <a:p>
                <a:r>
                  <a:rPr lang="en-US" dirty="0"/>
                  <a:t>Given a graph with </a:t>
                </a:r>
                <a14:m>
                  <m:oMath xmlns:m="http://schemas.openxmlformats.org/officeDocument/2006/math">
                    <m:r>
                      <a:rPr lang="en-US" b="1" i="1" dirty="0">
                        <a:latin typeface="Cambria Math" panose="02040503050406030204" pitchFamily="18" charset="0"/>
                      </a:rPr>
                      <m:t>𝒏</m:t>
                    </m:r>
                  </m:oMath>
                </a14:m>
                <a:r>
                  <a:rPr lang="en-US" dirty="0"/>
                  <a:t> nodes :  </a:t>
                </a:r>
              </a:p>
              <a:p>
                <a:pPr lvl="1"/>
                <a:r>
                  <a:rPr lang="en-US" dirty="0"/>
                  <a:t>We could exhaustively try </a:t>
                </a:r>
                <a14:m>
                  <m:oMath xmlns:m="http://schemas.openxmlformats.org/officeDocument/2006/math">
                    <m:r>
                      <a:rPr lang="en-US" i="1" dirty="0">
                        <a:latin typeface="Cambria Math" panose="02040503050406030204" pitchFamily="18" charset="0"/>
                      </a:rPr>
                      <m:t>𝑂</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a14:m>
                <a:r>
                  <a:rPr lang="en-US" dirty="0"/>
                  <a:t> possible city-orderings </a:t>
                </a:r>
              </a:p>
              <a:p>
                <a:pPr lvl="1"/>
                <a:r>
                  <a:rPr lang="en-US" dirty="0"/>
                  <a:t>But let’s see if we can do any better </a:t>
                </a:r>
              </a:p>
              <a:p>
                <a:r>
                  <a:rPr lang="en-US" dirty="0"/>
                  <a:t>Finding the most optimal route is NP-Hard  </a:t>
                </a:r>
              </a:p>
              <a:p>
                <a:r>
                  <a:rPr lang="en-US" dirty="0"/>
                  <a:t>Held-Karl algorithm solves it in </a:t>
                </a:r>
                <a14:m>
                  <m:oMath xmlns:m="http://schemas.openxmlformats.org/officeDocument/2006/math">
                    <m:r>
                      <a:rPr lang="en-US" i="1" dirty="0" smtClean="0">
                        <a:solidFill>
                          <a:srgbClr val="FF0000"/>
                        </a:solidFill>
                        <a:latin typeface="Cambria Math" panose="02040503050406030204" pitchFamily="18" charset="0"/>
                      </a:rPr>
                      <m:t>𝑂</m:t>
                    </m:r>
                    <m:r>
                      <a:rPr lang="en-US" i="1"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𝑛</m:t>
                    </m:r>
                    <m:r>
                      <a:rPr lang="en-US" i="1" baseline="30000" dirty="0">
                        <a:solidFill>
                          <a:srgbClr val="FF0000"/>
                        </a:solidFill>
                        <a:latin typeface="Cambria Math" panose="02040503050406030204" pitchFamily="18" charset="0"/>
                      </a:rPr>
                      <m:t>2</m:t>
                    </m:r>
                    <m:r>
                      <a:rPr lang="en-US" i="1" dirty="0">
                        <a:solidFill>
                          <a:srgbClr val="FF0000"/>
                        </a:solidFill>
                        <a:latin typeface="Cambria Math" panose="02040503050406030204" pitchFamily="18" charset="0"/>
                      </a:rPr>
                      <m:t> ∗ 2</m:t>
                    </m:r>
                    <m:r>
                      <a:rPr lang="en-US" i="1" baseline="30000" dirty="0">
                        <a:solidFill>
                          <a:srgbClr val="FF0000"/>
                        </a:solidFill>
                        <a:latin typeface="Cambria Math" panose="02040503050406030204" pitchFamily="18" charset="0"/>
                      </a:rPr>
                      <m:t>𝑛</m:t>
                    </m:r>
                    <m:r>
                      <a:rPr lang="en-US" i="1" dirty="0">
                        <a:solidFill>
                          <a:srgbClr val="FF0000"/>
                        </a:solidFill>
                        <a:latin typeface="Cambria Math" panose="02040503050406030204" pitchFamily="18" charset="0"/>
                      </a:rPr>
                      <m:t>)</m:t>
                    </m:r>
                  </m:oMath>
                </a14:m>
                <a:endParaRPr lang="en-US" dirty="0">
                  <a:solidFill>
                    <a:srgbClr val="FF0000"/>
                  </a:solidFill>
                </a:endParaRPr>
              </a:p>
              <a:p>
                <a:pPr lvl="1">
                  <a:buFont typeface="Wingdings" panose="05000000000000000000" pitchFamily="2" charset="2"/>
                  <a:buChar char="§"/>
                </a:pPr>
                <a:r>
                  <a:rPr lang="en-US" dirty="0"/>
                  <a:t>An algorithm using dynamic programming</a:t>
                </a:r>
              </a:p>
              <a:p>
                <a:pPr lvl="1">
                  <a:buFont typeface="Wingdings" panose="05000000000000000000" pitchFamily="2" charset="2"/>
                  <a:buChar char="§"/>
                </a:pPr>
                <a:r>
                  <a:rPr lang="en-US" dirty="0"/>
                  <a:t>It’s better than </a:t>
                </a:r>
                <a14:m>
                  <m:oMath xmlns:m="http://schemas.openxmlformats.org/officeDocument/2006/math">
                    <m:r>
                      <a:rPr lang="en-US" i="1" dirty="0">
                        <a:latin typeface="Cambria Math" panose="02040503050406030204" pitchFamily="18" charset="0"/>
                      </a:rPr>
                      <m:t>𝑂</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a14:m>
                <a:r>
                  <a:rPr lang="en-US" dirty="0"/>
                  <a:t> but it’s still hard problem</a:t>
                </a:r>
              </a:p>
            </p:txBody>
          </p:sp>
        </mc:Choice>
        <mc:Fallback xmlns="">
          <p:sp>
            <p:nvSpPr>
              <p:cNvPr id="3" name="Content Placeholder 2">
                <a:extLst>
                  <a:ext uri="{FF2B5EF4-FFF2-40B4-BE49-F238E27FC236}">
                    <a16:creationId xmlns:a16="http://schemas.microsoft.com/office/drawing/2014/main" id="{DEB1B42F-68D1-4867-9F49-E9CC2CD51BF2}"/>
                  </a:ext>
                </a:extLst>
              </p:cNvPr>
              <p:cNvSpPr>
                <a:spLocks noGrp="1" noRot="1" noChangeAspect="1" noMove="1" noResize="1" noEditPoints="1" noAdjustHandles="1" noChangeArrowheads="1" noChangeShapeType="1" noTextEdit="1"/>
              </p:cNvSpPr>
              <p:nvPr>
                <p:ph idx="1"/>
              </p:nvPr>
            </p:nvSpPr>
            <p:spPr>
              <a:xfrm>
                <a:off x="628650" y="1608083"/>
                <a:ext cx="7886700" cy="4568880"/>
              </a:xfrm>
              <a:blipFill>
                <a:blip r:embed="rId2"/>
                <a:stretch>
                  <a:fillRect l="-1391" t="-2270" r="-386"/>
                </a:stretch>
              </a:blipFill>
            </p:spPr>
            <p:txBody>
              <a:bodyPr/>
              <a:lstStyle/>
              <a:p>
                <a:r>
                  <a:rPr lang="en-US">
                    <a:noFill/>
                  </a:rPr>
                  <a:t> </a:t>
                </a:r>
              </a:p>
            </p:txBody>
          </p:sp>
        </mc:Fallback>
      </mc:AlternateContent>
    </p:spTree>
    <p:extLst>
      <p:ext uri="{BB962C8B-B14F-4D97-AF65-F5344CB8AC3E}">
        <p14:creationId xmlns:p14="http://schemas.microsoft.com/office/powerpoint/2010/main" val="3457032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9A863-5C8B-480A-B127-D1287E13F3FA}"/>
              </a:ext>
            </a:extLst>
          </p:cNvPr>
          <p:cNvSpPr>
            <a:spLocks noGrp="1"/>
          </p:cNvSpPr>
          <p:nvPr>
            <p:ph type="title"/>
          </p:nvPr>
        </p:nvSpPr>
        <p:spPr>
          <a:xfrm>
            <a:off x="628650" y="365127"/>
            <a:ext cx="7886700" cy="1022240"/>
          </a:xfrm>
        </p:spPr>
        <p:txBody>
          <a:bodyPr/>
          <a:lstStyle/>
          <a:p>
            <a:r>
              <a:rPr lang="en-US" dirty="0"/>
              <a:t>TSP: Can we do differently?</a:t>
            </a:r>
          </a:p>
        </p:txBody>
      </p:sp>
      <p:sp>
        <p:nvSpPr>
          <p:cNvPr id="3" name="Content Placeholder 2">
            <a:extLst>
              <a:ext uri="{FF2B5EF4-FFF2-40B4-BE49-F238E27FC236}">
                <a16:creationId xmlns:a16="http://schemas.microsoft.com/office/drawing/2014/main" id="{DEB1B42F-68D1-4867-9F49-E9CC2CD51BF2}"/>
              </a:ext>
            </a:extLst>
          </p:cNvPr>
          <p:cNvSpPr>
            <a:spLocks noGrp="1"/>
          </p:cNvSpPr>
          <p:nvPr>
            <p:ph idx="1"/>
          </p:nvPr>
        </p:nvSpPr>
        <p:spPr>
          <a:xfrm>
            <a:off x="628650" y="1434164"/>
            <a:ext cx="7886700" cy="5168767"/>
          </a:xfrm>
        </p:spPr>
        <p:txBody>
          <a:bodyPr>
            <a:normAutofit/>
          </a:bodyPr>
          <a:lstStyle/>
          <a:p>
            <a:r>
              <a:rPr lang="en-US" dirty="0"/>
              <a:t>Sometimes the best approach is to accept that getting the absolute best solution is impossible</a:t>
            </a:r>
          </a:p>
          <a:p>
            <a:pPr lvl="1"/>
            <a:r>
              <a:rPr lang="en-US" dirty="0"/>
              <a:t>but we can get reasonably close by solving simpler versions of the problem that we do know how to solve</a:t>
            </a:r>
            <a:endParaRPr lang="en-US" dirty="0">
              <a:solidFill>
                <a:schemeClr val="accent1">
                  <a:lumMod val="75000"/>
                </a:schemeClr>
              </a:solidFill>
            </a:endParaRPr>
          </a:p>
          <a:p>
            <a:r>
              <a:rPr lang="en-US" dirty="0"/>
              <a:t>Relaxing constraints …</a:t>
            </a:r>
          </a:p>
          <a:p>
            <a:r>
              <a:rPr lang="en-US" dirty="0"/>
              <a:t>In this case, what if we were </a:t>
            </a:r>
          </a:p>
          <a:p>
            <a:pPr lvl="1"/>
            <a:r>
              <a:rPr lang="en-US" dirty="0"/>
              <a:t>allowed to visit a city more than once, and </a:t>
            </a:r>
          </a:p>
          <a:p>
            <a:pPr lvl="1"/>
            <a:r>
              <a:rPr lang="en-US" dirty="0"/>
              <a:t>allowed to retrace your steps for free? </a:t>
            </a:r>
          </a:p>
          <a:p>
            <a:r>
              <a:rPr lang="en-US" dirty="0"/>
              <a:t>How about reducing the problem to connecting all the cities as cheaply as possible </a:t>
            </a:r>
          </a:p>
          <a:p>
            <a:pPr marL="457200" lvl="1" indent="0">
              <a:buNone/>
            </a:pPr>
            <a:r>
              <a:rPr lang="en-US" dirty="0"/>
              <a:t>- do we know how to solve this problem?</a:t>
            </a:r>
          </a:p>
        </p:txBody>
      </p:sp>
    </p:spTree>
    <p:extLst>
      <p:ext uri="{BB962C8B-B14F-4D97-AF65-F5344CB8AC3E}">
        <p14:creationId xmlns:p14="http://schemas.microsoft.com/office/powerpoint/2010/main" val="70958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A5512E-76DC-40B0-9602-F5B770B2FDC5}"/>
              </a:ext>
            </a:extLst>
          </p:cNvPr>
          <p:cNvSpPr>
            <a:spLocks noGrp="1"/>
          </p:cNvSpPr>
          <p:nvPr>
            <p:ph idx="1"/>
          </p:nvPr>
        </p:nvSpPr>
        <p:spPr>
          <a:xfrm>
            <a:off x="628650" y="1324302"/>
            <a:ext cx="7886700" cy="5129049"/>
          </a:xfrm>
        </p:spPr>
        <p:txBody>
          <a:bodyPr>
            <a:normAutofit/>
          </a:bodyPr>
          <a:lstStyle/>
          <a:p>
            <a:r>
              <a:rPr lang="en-US" dirty="0"/>
              <a:t>MST is an easy problem to solve</a:t>
            </a:r>
          </a:p>
          <a:p>
            <a:r>
              <a:rPr lang="en-US" dirty="0"/>
              <a:t>Provides a lower bound for the real solution </a:t>
            </a:r>
          </a:p>
          <a:p>
            <a:pPr lvl="1">
              <a:buFont typeface="Wingdings" panose="05000000000000000000" pitchFamily="2" charset="2"/>
              <a:buChar char="§"/>
            </a:pPr>
            <a:r>
              <a:rPr lang="en-US" dirty="0"/>
              <a:t>Claim:  An MST with free backtracking would be better than a TSP following all the original rules (</a:t>
            </a:r>
            <a:r>
              <a:rPr lang="en-US" b="1" dirty="0">
                <a:solidFill>
                  <a:srgbClr val="FF0000"/>
                </a:solidFill>
              </a:rPr>
              <a:t>Why ?</a:t>
            </a:r>
            <a:r>
              <a:rPr lang="en-US" dirty="0"/>
              <a:t>)</a:t>
            </a:r>
          </a:p>
          <a:p>
            <a:pPr lvl="2"/>
            <a:r>
              <a:rPr lang="en-US" dirty="0"/>
              <a:t>MST is the best spanning tree by definition</a:t>
            </a:r>
          </a:p>
          <a:p>
            <a:pPr lvl="2"/>
            <a:r>
              <a:rPr lang="en-US" dirty="0"/>
              <a:t>Backtracking is free</a:t>
            </a:r>
          </a:p>
          <a:p>
            <a:pPr lvl="1">
              <a:buFont typeface="Wingdings" panose="05000000000000000000" pitchFamily="2" charset="2"/>
              <a:buChar char="§"/>
            </a:pPr>
            <a:r>
              <a:rPr lang="en-US" dirty="0"/>
              <a:t>If we find a solution to the original problem later, we can use the MST as a comparison for how close we might be.</a:t>
            </a:r>
          </a:p>
          <a:p>
            <a:pPr lvl="2">
              <a:buFont typeface="Wingdings" panose="05000000000000000000" pitchFamily="2" charset="2"/>
              <a:buChar char="§"/>
            </a:pPr>
            <a:r>
              <a:rPr lang="en-US" dirty="0"/>
              <a:t> </a:t>
            </a:r>
            <a:r>
              <a:rPr lang="en-US" b="1" dirty="0">
                <a:solidFill>
                  <a:srgbClr val="FF0000"/>
                </a:solidFill>
              </a:rPr>
              <a:t>Why?</a:t>
            </a:r>
          </a:p>
          <a:p>
            <a:pPr marL="914400" lvl="2" indent="0">
              <a:buNone/>
            </a:pPr>
            <a:endParaRPr lang="en-US" sz="1000" dirty="0"/>
          </a:p>
          <a:p>
            <a:pPr marL="914400" lvl="2" indent="0">
              <a:lnSpc>
                <a:spcPct val="100000"/>
              </a:lnSpc>
              <a:buNone/>
            </a:pPr>
            <a:r>
              <a:rPr lang="en-US" dirty="0"/>
              <a:t>If an MST for some graph has total 100 miles distance, but a given solution has total distance of 110, we are at most 10% longer than the best possible solution</a:t>
            </a:r>
          </a:p>
        </p:txBody>
      </p:sp>
      <p:cxnSp>
        <p:nvCxnSpPr>
          <p:cNvPr id="5" name="Straight Arrow Connector 4">
            <a:extLst>
              <a:ext uri="{FF2B5EF4-FFF2-40B4-BE49-F238E27FC236}">
                <a16:creationId xmlns:a16="http://schemas.microsoft.com/office/drawing/2014/main" id="{9AE385F4-FDFE-4BF5-ACE8-77473F388CB2}"/>
              </a:ext>
            </a:extLst>
          </p:cNvPr>
          <p:cNvCxnSpPr/>
          <p:nvPr/>
        </p:nvCxnSpPr>
        <p:spPr>
          <a:xfrm flipV="1">
            <a:off x="2239861" y="3246539"/>
            <a:ext cx="427838" cy="11996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F7256A2-A5DF-4E11-86EC-2957C284FB77}"/>
              </a:ext>
            </a:extLst>
          </p:cNvPr>
          <p:cNvSpPr>
            <a:spLocks noGrp="1"/>
          </p:cNvSpPr>
          <p:nvPr>
            <p:ph type="title"/>
          </p:nvPr>
        </p:nvSpPr>
        <p:spPr>
          <a:xfrm>
            <a:off x="628650" y="317061"/>
            <a:ext cx="8094936" cy="870607"/>
          </a:xfrm>
        </p:spPr>
        <p:txBody>
          <a:bodyPr>
            <a:normAutofit/>
          </a:bodyPr>
          <a:lstStyle/>
          <a:p>
            <a:r>
              <a:rPr lang="en-US" sz="3600" dirty="0"/>
              <a:t>MST as a starting point to approximate TSP</a:t>
            </a:r>
          </a:p>
        </p:txBody>
      </p:sp>
    </p:spTree>
    <p:extLst>
      <p:ext uri="{BB962C8B-B14F-4D97-AF65-F5344CB8AC3E}">
        <p14:creationId xmlns:p14="http://schemas.microsoft.com/office/powerpoint/2010/main" val="142852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500"/>
                                        <p:tgtEl>
                                          <p:spTgt spid="5"/>
                                        </p:tgtEl>
                                      </p:cBhvr>
                                    </p:animEffect>
                                    <p:anim calcmode="lin" valueType="num">
                                      <p:cBhvr>
                                        <p:cTn id="32" dur="1500" fill="hold"/>
                                        <p:tgtEl>
                                          <p:spTgt spid="5"/>
                                        </p:tgtEl>
                                        <p:attrNameLst>
                                          <p:attrName>ppt_x</p:attrName>
                                        </p:attrNameLst>
                                      </p:cBhvr>
                                      <p:tavLst>
                                        <p:tav tm="0">
                                          <p:val>
                                            <p:strVal val="#ppt_x"/>
                                          </p:val>
                                        </p:tav>
                                        <p:tav tm="100000">
                                          <p:val>
                                            <p:strVal val="#ppt_x"/>
                                          </p:val>
                                        </p:tav>
                                      </p:tavLst>
                                    </p:anim>
                                    <p:anim calcmode="lin" valueType="num">
                                      <p:cBhvr>
                                        <p:cTn id="33" dur="1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3ED3-42D0-42D2-BD52-4AEF9C1DDE35}"/>
              </a:ext>
            </a:extLst>
          </p:cNvPr>
          <p:cNvSpPr>
            <a:spLocks noGrp="1"/>
          </p:cNvSpPr>
          <p:nvPr>
            <p:ph type="title"/>
          </p:nvPr>
        </p:nvSpPr>
        <p:spPr>
          <a:xfrm>
            <a:off x="628649" y="383228"/>
            <a:ext cx="7886700" cy="1325563"/>
          </a:xfrm>
        </p:spPr>
        <p:txBody>
          <a:bodyPr>
            <a:normAutofit/>
          </a:bodyPr>
          <a:lstStyle/>
          <a:p>
            <a:r>
              <a:rPr lang="en-US" sz="4000" b="1" dirty="0"/>
              <a:t>Best route </a:t>
            </a:r>
            <a:r>
              <a:rPr lang="en-US" sz="4000" dirty="0"/>
              <a:t>(visit) vs. </a:t>
            </a:r>
            <a:r>
              <a:rPr lang="en-US" sz="4000" b="1" dirty="0"/>
              <a:t>MST</a:t>
            </a:r>
            <a:r>
              <a:rPr lang="en-US" sz="4000" dirty="0"/>
              <a:t> (connected)</a:t>
            </a:r>
          </a:p>
        </p:txBody>
      </p:sp>
      <p:pic>
        <p:nvPicPr>
          <p:cNvPr id="4" name="Picture 3">
            <a:extLst>
              <a:ext uri="{FF2B5EF4-FFF2-40B4-BE49-F238E27FC236}">
                <a16:creationId xmlns:a16="http://schemas.microsoft.com/office/drawing/2014/main" id="{A88A46A4-7814-43EC-B91C-190D64CFB966}"/>
              </a:ext>
            </a:extLst>
          </p:cNvPr>
          <p:cNvPicPr>
            <a:picLocks noChangeAspect="1"/>
          </p:cNvPicPr>
          <p:nvPr/>
        </p:nvPicPr>
        <p:blipFill>
          <a:blip r:embed="rId2"/>
          <a:stretch>
            <a:fillRect/>
          </a:stretch>
        </p:blipFill>
        <p:spPr>
          <a:xfrm>
            <a:off x="656316" y="2606910"/>
            <a:ext cx="7859033" cy="2858469"/>
          </a:xfrm>
          <a:prstGeom prst="rect">
            <a:avLst/>
          </a:prstGeom>
        </p:spPr>
      </p:pic>
      <p:pic>
        <p:nvPicPr>
          <p:cNvPr id="5" name="Picture 4">
            <a:extLst>
              <a:ext uri="{FF2B5EF4-FFF2-40B4-BE49-F238E27FC236}">
                <a16:creationId xmlns:a16="http://schemas.microsoft.com/office/drawing/2014/main" id="{05481E0F-613E-4668-A023-AC7D7F9F4206}"/>
              </a:ext>
            </a:extLst>
          </p:cNvPr>
          <p:cNvPicPr>
            <a:picLocks noChangeAspect="1"/>
          </p:cNvPicPr>
          <p:nvPr/>
        </p:nvPicPr>
        <p:blipFill>
          <a:blip r:embed="rId3"/>
          <a:stretch>
            <a:fillRect/>
          </a:stretch>
        </p:blipFill>
        <p:spPr>
          <a:xfrm>
            <a:off x="2301765" y="3247422"/>
            <a:ext cx="273761" cy="181578"/>
          </a:xfrm>
          <a:prstGeom prst="rect">
            <a:avLst/>
          </a:prstGeom>
        </p:spPr>
      </p:pic>
      <p:pic>
        <p:nvPicPr>
          <p:cNvPr id="6" name="Content Placeholder 5">
            <a:extLst>
              <a:ext uri="{FF2B5EF4-FFF2-40B4-BE49-F238E27FC236}">
                <a16:creationId xmlns:a16="http://schemas.microsoft.com/office/drawing/2014/main" id="{0741B3A2-E993-45D5-99F7-A4972B24C0C9}"/>
              </a:ext>
            </a:extLst>
          </p:cNvPr>
          <p:cNvPicPr>
            <a:picLocks noGrp="1" noChangeAspect="1"/>
          </p:cNvPicPr>
          <p:nvPr>
            <p:ph idx="1"/>
          </p:nvPr>
        </p:nvPicPr>
        <p:blipFill>
          <a:blip r:embed="rId3"/>
          <a:stretch>
            <a:fillRect/>
          </a:stretch>
        </p:blipFill>
        <p:spPr>
          <a:xfrm>
            <a:off x="6357282" y="3227990"/>
            <a:ext cx="295275" cy="201010"/>
          </a:xfrm>
          <a:prstGeom prst="rect">
            <a:avLst/>
          </a:prstGeom>
        </p:spPr>
      </p:pic>
      <p:sp>
        <p:nvSpPr>
          <p:cNvPr id="7" name="TextBox 6">
            <a:extLst>
              <a:ext uri="{FF2B5EF4-FFF2-40B4-BE49-F238E27FC236}">
                <a16:creationId xmlns:a16="http://schemas.microsoft.com/office/drawing/2014/main" id="{316562AF-82CB-462E-9036-806CA20055D3}"/>
              </a:ext>
            </a:extLst>
          </p:cNvPr>
          <p:cNvSpPr txBox="1"/>
          <p:nvPr/>
        </p:nvSpPr>
        <p:spPr>
          <a:xfrm>
            <a:off x="977462" y="5749159"/>
            <a:ext cx="3016469" cy="523220"/>
          </a:xfrm>
          <a:prstGeom prst="rect">
            <a:avLst/>
          </a:prstGeom>
          <a:noFill/>
        </p:spPr>
        <p:txBody>
          <a:bodyPr wrap="square" rtlCol="0">
            <a:spAutoFit/>
          </a:bodyPr>
          <a:lstStyle/>
          <a:p>
            <a:pPr algn="ctr"/>
            <a:r>
              <a:rPr lang="en-US" sz="2800" b="1" dirty="0"/>
              <a:t>Best route</a:t>
            </a:r>
          </a:p>
        </p:txBody>
      </p:sp>
      <p:sp>
        <p:nvSpPr>
          <p:cNvPr id="8" name="TextBox 7">
            <a:extLst>
              <a:ext uri="{FF2B5EF4-FFF2-40B4-BE49-F238E27FC236}">
                <a16:creationId xmlns:a16="http://schemas.microsoft.com/office/drawing/2014/main" id="{B2C52673-5920-44A9-80D4-5FB29920E4BD}"/>
              </a:ext>
            </a:extLst>
          </p:cNvPr>
          <p:cNvSpPr txBox="1"/>
          <p:nvPr/>
        </p:nvSpPr>
        <p:spPr>
          <a:xfrm>
            <a:off x="5150071" y="5682973"/>
            <a:ext cx="3016469" cy="523220"/>
          </a:xfrm>
          <a:prstGeom prst="rect">
            <a:avLst/>
          </a:prstGeom>
          <a:noFill/>
        </p:spPr>
        <p:txBody>
          <a:bodyPr wrap="square" rtlCol="0">
            <a:spAutoFit/>
          </a:bodyPr>
          <a:lstStyle/>
          <a:p>
            <a:pPr algn="ctr"/>
            <a:r>
              <a:rPr lang="en-US" sz="2800" b="1" dirty="0"/>
              <a:t>MST</a:t>
            </a:r>
          </a:p>
        </p:txBody>
      </p:sp>
      <p:sp>
        <p:nvSpPr>
          <p:cNvPr id="9" name="Oval 8">
            <a:extLst>
              <a:ext uri="{FF2B5EF4-FFF2-40B4-BE49-F238E27FC236}">
                <a16:creationId xmlns:a16="http://schemas.microsoft.com/office/drawing/2014/main" id="{F357A8E0-FD6A-4196-A3A7-76D768DA6C94}"/>
              </a:ext>
            </a:extLst>
          </p:cNvPr>
          <p:cNvSpPr/>
          <p:nvPr/>
        </p:nvSpPr>
        <p:spPr>
          <a:xfrm rot="18787338">
            <a:off x="112789" y="2981583"/>
            <a:ext cx="2780699" cy="165091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FD3DD68-1AAB-4FBF-B5B7-F77F10C23212}"/>
              </a:ext>
            </a:extLst>
          </p:cNvPr>
          <p:cNvSpPr/>
          <p:nvPr/>
        </p:nvSpPr>
        <p:spPr>
          <a:xfrm rot="18787338">
            <a:off x="4238460" y="2981584"/>
            <a:ext cx="2780699" cy="165091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19C6B86-E203-4AEA-BDED-CAB26DE4E12B}"/>
              </a:ext>
            </a:extLst>
          </p:cNvPr>
          <p:cNvSpPr/>
          <p:nvPr/>
        </p:nvSpPr>
        <p:spPr>
          <a:xfrm rot="2982239">
            <a:off x="1748618" y="2846801"/>
            <a:ext cx="834819" cy="183068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F17EDF8-5212-4F94-9F5E-8B34B5132D8A}"/>
              </a:ext>
            </a:extLst>
          </p:cNvPr>
          <p:cNvSpPr/>
          <p:nvPr/>
        </p:nvSpPr>
        <p:spPr>
          <a:xfrm rot="2982239">
            <a:off x="5577727" y="2891701"/>
            <a:ext cx="834819" cy="183068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96B7B2AE-EE24-40FC-BB90-E622713C6EBA}"/>
              </a:ext>
            </a:extLst>
          </p:cNvPr>
          <p:cNvSpPr/>
          <p:nvPr/>
        </p:nvSpPr>
        <p:spPr>
          <a:xfrm>
            <a:off x="376989" y="3921269"/>
            <a:ext cx="504782" cy="225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17" name="Arrow: Right 16">
            <a:extLst>
              <a:ext uri="{FF2B5EF4-FFF2-40B4-BE49-F238E27FC236}">
                <a16:creationId xmlns:a16="http://schemas.microsoft.com/office/drawing/2014/main" id="{66352C44-F25A-4F20-B6EC-61D31E7212C2}"/>
              </a:ext>
            </a:extLst>
          </p:cNvPr>
          <p:cNvSpPr/>
          <p:nvPr/>
        </p:nvSpPr>
        <p:spPr>
          <a:xfrm rot="1859428">
            <a:off x="1435468" y="3578843"/>
            <a:ext cx="504782" cy="225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20" name="Arrow: Right 19">
            <a:extLst>
              <a:ext uri="{FF2B5EF4-FFF2-40B4-BE49-F238E27FC236}">
                <a16:creationId xmlns:a16="http://schemas.microsoft.com/office/drawing/2014/main" id="{D8CA1568-4A4F-4030-A2BE-C4980163C832}"/>
              </a:ext>
            </a:extLst>
          </p:cNvPr>
          <p:cNvSpPr/>
          <p:nvPr/>
        </p:nvSpPr>
        <p:spPr>
          <a:xfrm rot="10800000" flipV="1">
            <a:off x="6422084" y="3575699"/>
            <a:ext cx="541149" cy="25667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1</a:t>
            </a:r>
          </a:p>
        </p:txBody>
      </p:sp>
      <p:sp>
        <p:nvSpPr>
          <p:cNvPr id="21" name="Arrow: Right 20">
            <a:extLst>
              <a:ext uri="{FF2B5EF4-FFF2-40B4-BE49-F238E27FC236}">
                <a16:creationId xmlns:a16="http://schemas.microsoft.com/office/drawing/2014/main" id="{4B3CD2DA-34B0-4C3A-9B5D-284FED6ED4EB}"/>
              </a:ext>
            </a:extLst>
          </p:cNvPr>
          <p:cNvSpPr/>
          <p:nvPr/>
        </p:nvSpPr>
        <p:spPr>
          <a:xfrm rot="11755521" flipV="1">
            <a:off x="6203043" y="4182313"/>
            <a:ext cx="519269" cy="27112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2</a:t>
            </a:r>
          </a:p>
        </p:txBody>
      </p:sp>
      <p:sp>
        <p:nvSpPr>
          <p:cNvPr id="18" name="Arrow: Right 17">
            <a:extLst>
              <a:ext uri="{FF2B5EF4-FFF2-40B4-BE49-F238E27FC236}">
                <a16:creationId xmlns:a16="http://schemas.microsoft.com/office/drawing/2014/main" id="{E3492622-4602-4784-BC21-73F3CC52F048}"/>
              </a:ext>
            </a:extLst>
          </p:cNvPr>
          <p:cNvSpPr/>
          <p:nvPr/>
        </p:nvSpPr>
        <p:spPr>
          <a:xfrm rot="14619060">
            <a:off x="3352635" y="5273294"/>
            <a:ext cx="504782" cy="2256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3</a:t>
            </a:r>
          </a:p>
        </p:txBody>
      </p:sp>
    </p:spTree>
    <p:extLst>
      <p:ext uri="{BB962C8B-B14F-4D97-AF65-F5344CB8AC3E}">
        <p14:creationId xmlns:p14="http://schemas.microsoft.com/office/powerpoint/2010/main" val="2771641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AECB-0DDD-42F3-8FD0-79C24A7FA9E1}"/>
              </a:ext>
            </a:extLst>
          </p:cNvPr>
          <p:cNvSpPr>
            <a:spLocks noGrp="1"/>
          </p:cNvSpPr>
          <p:nvPr>
            <p:ph type="title"/>
          </p:nvPr>
        </p:nvSpPr>
        <p:spPr/>
        <p:txBody>
          <a:bodyPr>
            <a:normAutofit fontScale="90000"/>
          </a:bodyPr>
          <a:lstStyle/>
          <a:p>
            <a:r>
              <a:rPr lang="en-US" sz="4000" dirty="0">
                <a:solidFill>
                  <a:srgbClr val="FF0000"/>
                </a:solidFill>
              </a:rPr>
              <a:t>Not</a:t>
            </a:r>
            <a:r>
              <a:rPr lang="en-US" sz="4000" dirty="0"/>
              <a:t> NP (Even Harder than NP) problem</a:t>
            </a:r>
            <a:br>
              <a:rPr lang="en-US" dirty="0"/>
            </a:br>
            <a:r>
              <a:rPr lang="en-US" sz="3600" dirty="0"/>
              <a:t>- Travelling Salesperson Problem -</a:t>
            </a:r>
            <a:endParaRPr lang="en-US" dirty="0"/>
          </a:p>
        </p:txBody>
      </p:sp>
      <p:sp>
        <p:nvSpPr>
          <p:cNvPr id="3" name="Content Placeholder 2">
            <a:extLst>
              <a:ext uri="{FF2B5EF4-FFF2-40B4-BE49-F238E27FC236}">
                <a16:creationId xmlns:a16="http://schemas.microsoft.com/office/drawing/2014/main" id="{56BB959F-C884-40B8-9991-177BBEF99AC2}"/>
              </a:ext>
            </a:extLst>
          </p:cNvPr>
          <p:cNvSpPr>
            <a:spLocks noGrp="1"/>
          </p:cNvSpPr>
          <p:nvPr>
            <p:ph idx="1"/>
          </p:nvPr>
        </p:nvSpPr>
        <p:spPr/>
        <p:txBody>
          <a:bodyPr/>
          <a:lstStyle/>
          <a:p>
            <a:r>
              <a:rPr lang="en-US" dirty="0"/>
              <a:t>Problem: </a:t>
            </a:r>
          </a:p>
          <a:p>
            <a:pPr marL="457200" lvl="1" indent="0">
              <a:buNone/>
            </a:pPr>
            <a:r>
              <a:rPr lang="en-US" dirty="0"/>
              <a:t>Given a list of cities and the distances between each pair of cities, what is the shortest possible route that visits each city exactly once and returns to the origin city?</a:t>
            </a:r>
          </a:p>
          <a:p>
            <a:endParaRPr lang="en-US" dirty="0"/>
          </a:p>
        </p:txBody>
      </p:sp>
      <p:pic>
        <p:nvPicPr>
          <p:cNvPr id="3074" name="Picture 2" descr="Image result for travelling salesman problem&quot;">
            <a:extLst>
              <a:ext uri="{FF2B5EF4-FFF2-40B4-BE49-F238E27FC236}">
                <a16:creationId xmlns:a16="http://schemas.microsoft.com/office/drawing/2014/main" id="{81CD2E7A-ABDC-4977-9640-5BC72D0C9F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107" y="3515643"/>
            <a:ext cx="3736143" cy="246837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travelling salesman problem">
            <a:extLst>
              <a:ext uri="{FF2B5EF4-FFF2-40B4-BE49-F238E27FC236}">
                <a16:creationId xmlns:a16="http://schemas.microsoft.com/office/drawing/2014/main" id="{13F943CC-6CB1-4474-B20E-86A7C9284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792" y="3515643"/>
            <a:ext cx="4489607" cy="19791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B75B5A-9003-4C07-8429-6DB54430FCD4}"/>
              </a:ext>
            </a:extLst>
          </p:cNvPr>
          <p:cNvSpPr/>
          <p:nvPr/>
        </p:nvSpPr>
        <p:spPr>
          <a:xfrm>
            <a:off x="4364792" y="3515643"/>
            <a:ext cx="1373278" cy="19791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34FFA0E-4835-48B2-97FA-CB3EA2A17B7B}"/>
              </a:ext>
            </a:extLst>
          </p:cNvPr>
          <p:cNvSpPr/>
          <p:nvPr/>
        </p:nvSpPr>
        <p:spPr>
          <a:xfrm>
            <a:off x="5805182" y="3515643"/>
            <a:ext cx="1442906" cy="197914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AF5E88C-8D3E-477C-A258-7723EDD21177}"/>
              </a:ext>
            </a:extLst>
          </p:cNvPr>
          <p:cNvSpPr/>
          <p:nvPr/>
        </p:nvSpPr>
        <p:spPr>
          <a:xfrm>
            <a:off x="7315200" y="3515643"/>
            <a:ext cx="1539199" cy="197914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66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5" presetClass="exit" presetSubtype="0" fill="hold" grpId="0" nodeType="clickEffect">
                                  <p:stCondLst>
                                    <p:cond delay="0"/>
                                  </p:stCondLst>
                                  <p:childTnLst>
                                    <p:animEffect transition="out" filter="fade">
                                      <p:cBhvr>
                                        <p:cTn id="16" dur="3000"/>
                                        <p:tgtEl>
                                          <p:spTgt spid="6"/>
                                        </p:tgtEl>
                                      </p:cBhvr>
                                    </p:animEffect>
                                    <p:anim calcmode="lin" valueType="num">
                                      <p:cBhvr>
                                        <p:cTn id="17" dur="3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8" dur="3000"/>
                                        <p:tgtEl>
                                          <p:spTgt spid="6"/>
                                        </p:tgtEl>
                                        <p:attrNameLst>
                                          <p:attrName>ppt_h</p:attrName>
                                        </p:attrNameLst>
                                      </p:cBhvr>
                                      <p:tavLst>
                                        <p:tav tm="0">
                                          <p:val>
                                            <p:strVal val="ppt_h"/>
                                          </p:val>
                                        </p:tav>
                                        <p:tav tm="100000">
                                          <p:val>
                                            <p:strVal val="ppt_h"/>
                                          </p:val>
                                        </p:tav>
                                      </p:tavLst>
                                    </p:anim>
                                    <p:set>
                                      <p:cBhvr>
                                        <p:cTn id="19" dur="1" fill="hold">
                                          <p:stCondLst>
                                            <p:cond delay="2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5A9559-EE63-4888-9DCD-7F371D5C1D54}"/>
              </a:ext>
            </a:extLst>
          </p:cNvPr>
          <p:cNvPicPr>
            <a:picLocks noChangeAspect="1"/>
          </p:cNvPicPr>
          <p:nvPr/>
        </p:nvPicPr>
        <p:blipFill>
          <a:blip r:embed="rId2"/>
          <a:stretch>
            <a:fillRect/>
          </a:stretch>
        </p:blipFill>
        <p:spPr>
          <a:xfrm>
            <a:off x="7046050" y="750121"/>
            <a:ext cx="1990725" cy="1495425"/>
          </a:xfrm>
          <a:prstGeom prst="rect">
            <a:avLst/>
          </a:prstGeom>
        </p:spPr>
      </p:pic>
      <p:sp>
        <p:nvSpPr>
          <p:cNvPr id="2" name="Title 1">
            <a:extLst>
              <a:ext uri="{FF2B5EF4-FFF2-40B4-BE49-F238E27FC236}">
                <a16:creationId xmlns:a16="http://schemas.microsoft.com/office/drawing/2014/main" id="{9E029F15-7312-4BB4-ACFB-B6B8A3E8C507}"/>
              </a:ext>
            </a:extLst>
          </p:cNvPr>
          <p:cNvSpPr>
            <a:spLocks noGrp="1"/>
          </p:cNvSpPr>
          <p:nvPr>
            <p:ph type="title"/>
          </p:nvPr>
        </p:nvSpPr>
        <p:spPr>
          <a:xfrm>
            <a:off x="628650" y="365126"/>
            <a:ext cx="7886700" cy="769991"/>
          </a:xfrm>
        </p:spPr>
        <p:txBody>
          <a:bodyPr/>
          <a:lstStyle/>
          <a:p>
            <a:r>
              <a:rPr lang="en-US" dirty="0"/>
              <a:t>First, Theory of Computation</a:t>
            </a:r>
          </a:p>
        </p:txBody>
      </p:sp>
      <p:sp>
        <p:nvSpPr>
          <p:cNvPr id="3" name="Content Placeholder 2">
            <a:extLst>
              <a:ext uri="{FF2B5EF4-FFF2-40B4-BE49-F238E27FC236}">
                <a16:creationId xmlns:a16="http://schemas.microsoft.com/office/drawing/2014/main" id="{B2CE5C00-8BD1-44EA-BF3C-E5E06DD5CAD7}"/>
              </a:ext>
            </a:extLst>
          </p:cNvPr>
          <p:cNvSpPr>
            <a:spLocks noGrp="1"/>
          </p:cNvSpPr>
          <p:nvPr>
            <p:ph idx="1"/>
          </p:nvPr>
        </p:nvSpPr>
        <p:spPr>
          <a:xfrm>
            <a:off x="609928" y="1250731"/>
            <a:ext cx="7886700" cy="5475890"/>
          </a:xfrm>
        </p:spPr>
        <p:txBody>
          <a:bodyPr>
            <a:normAutofit lnSpcReduction="10000"/>
          </a:bodyPr>
          <a:lstStyle/>
          <a:p>
            <a:r>
              <a:rPr lang="en-US" dirty="0"/>
              <a:t>A fascinating century-long </a:t>
            </a:r>
            <a:r>
              <a:rPr lang="en-US" b="1" dirty="0">
                <a:solidFill>
                  <a:srgbClr val="FF0000"/>
                </a:solidFill>
              </a:rPr>
              <a:t>research</a:t>
            </a:r>
            <a:r>
              <a:rPr lang="en-US" dirty="0"/>
              <a:t> area </a:t>
            </a:r>
          </a:p>
          <a:p>
            <a:r>
              <a:rPr lang="en-US" dirty="0"/>
              <a:t>Mathematics + Logics + Computer Science</a:t>
            </a:r>
          </a:p>
          <a:p>
            <a:r>
              <a:rPr lang="en-US" dirty="0"/>
              <a:t>How efficiently problems can be solved on a </a:t>
            </a:r>
            <a:r>
              <a:rPr lang="en-US" dirty="0">
                <a:solidFill>
                  <a:srgbClr val="FF0000"/>
                </a:solidFill>
              </a:rPr>
              <a:t>model of computation</a:t>
            </a:r>
            <a:r>
              <a:rPr lang="en-US" dirty="0"/>
              <a:t> using </a:t>
            </a:r>
            <a:r>
              <a:rPr lang="en-US" dirty="0">
                <a:solidFill>
                  <a:srgbClr val="FF0000"/>
                </a:solidFill>
              </a:rPr>
              <a:t>algorithm. </a:t>
            </a:r>
            <a:r>
              <a:rPr lang="en-US" dirty="0"/>
              <a:t> </a:t>
            </a:r>
          </a:p>
          <a:p>
            <a:r>
              <a:rPr lang="en-US" dirty="0"/>
              <a:t>3 areas of research closely related:</a:t>
            </a:r>
          </a:p>
          <a:p>
            <a:pPr marL="914400" lvl="1" indent="-457200">
              <a:buFont typeface="+mj-lt"/>
              <a:buAutoNum type="arabicPeriod"/>
            </a:pPr>
            <a:r>
              <a:rPr lang="en-US" b="1" dirty="0"/>
              <a:t>Automata theory </a:t>
            </a:r>
            <a:r>
              <a:rPr lang="en-US" dirty="0"/>
              <a:t>– Formal Language Theory (finite state machine (FSM), pushdown machine, …): defining types of problems  (See CLSR pp 1057 – 1060)</a:t>
            </a:r>
          </a:p>
          <a:p>
            <a:pPr marL="914400" lvl="1" indent="-457200">
              <a:buFont typeface="+mj-lt"/>
              <a:buAutoNum type="arabicPeriod"/>
            </a:pPr>
            <a:r>
              <a:rPr lang="en-US" b="1" dirty="0"/>
              <a:t>Computability theory (recursion theory) </a:t>
            </a:r>
            <a:r>
              <a:rPr lang="en-US" dirty="0"/>
              <a:t>– Can a problem be computable (solved) in a given unlimited time with limited storage – Turing computability (Halting)</a:t>
            </a:r>
          </a:p>
          <a:p>
            <a:pPr marL="914400" lvl="1" indent="-457200">
              <a:buFont typeface="+mj-lt"/>
              <a:buAutoNum type="arabicPeriod"/>
            </a:pPr>
            <a:r>
              <a:rPr lang="en-US" b="1" dirty="0">
                <a:solidFill>
                  <a:srgbClr val="FF0000"/>
                </a:solidFill>
              </a:rPr>
              <a:t>Computational Complexity theory</a:t>
            </a:r>
            <a:r>
              <a:rPr lang="en-US" dirty="0"/>
              <a:t>: How efficiently a problem can be solved.</a:t>
            </a:r>
          </a:p>
        </p:txBody>
      </p:sp>
    </p:spTree>
    <p:extLst>
      <p:ext uri="{BB962C8B-B14F-4D97-AF65-F5344CB8AC3E}">
        <p14:creationId xmlns:p14="http://schemas.microsoft.com/office/powerpoint/2010/main" val="3944066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FC33E-7526-459A-ADA2-60723E0E27C4}"/>
              </a:ext>
            </a:extLst>
          </p:cNvPr>
          <p:cNvSpPr>
            <a:spLocks noGrp="1"/>
          </p:cNvSpPr>
          <p:nvPr>
            <p:ph type="title"/>
          </p:nvPr>
        </p:nvSpPr>
        <p:spPr>
          <a:xfrm>
            <a:off x="628650" y="285531"/>
            <a:ext cx="7886700" cy="791011"/>
          </a:xfrm>
        </p:spPr>
        <p:txBody>
          <a:bodyPr/>
          <a:lstStyle/>
          <a:p>
            <a:r>
              <a:rPr lang="en-US" dirty="0"/>
              <a:t>P: Polynomial-time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08817B-5B43-4114-A952-53841B240380}"/>
                  </a:ext>
                </a:extLst>
              </p:cNvPr>
              <p:cNvSpPr>
                <a:spLocks noGrp="1"/>
              </p:cNvSpPr>
              <p:nvPr>
                <p:ph idx="1"/>
              </p:nvPr>
            </p:nvSpPr>
            <p:spPr>
              <a:xfrm>
                <a:off x="628649" y="1156138"/>
                <a:ext cx="8231571" cy="5416331"/>
              </a:xfrm>
            </p:spPr>
            <p:txBody>
              <a:bodyPr>
                <a:normAutofit/>
              </a:bodyPr>
              <a:lstStyle/>
              <a:p>
                <a:r>
                  <a:rPr lang="en-US" dirty="0"/>
                  <a:t>Hardness of problem is defined by the runtime of the </a:t>
                </a:r>
                <a:r>
                  <a:rPr lang="en-US" b="1" i="1" dirty="0">
                    <a:solidFill>
                      <a:schemeClr val="accent6"/>
                    </a:solidFill>
                  </a:rPr>
                  <a:t>best</a:t>
                </a:r>
                <a:r>
                  <a:rPr lang="en-US" dirty="0"/>
                  <a:t> solution:</a:t>
                </a:r>
              </a:p>
              <a:p>
                <a:pPr lvl="1">
                  <a:buFont typeface="Wingdings" panose="05000000000000000000" pitchFamily="2" charset="2"/>
                  <a:buChar char="§"/>
                </a:pPr>
                <a:r>
                  <a:rPr lang="en-US" dirty="0"/>
                  <a:t>A bad </a:t>
                </a:r>
                <a:r>
                  <a:rPr lang="en-US" b="1" i="1" dirty="0"/>
                  <a:t>sorting</a:t>
                </a:r>
                <a:r>
                  <a:rPr lang="en-US" dirty="0"/>
                  <a:t> algorithm could be O(n!), but sorting in general isn’t considered hard, because we have fast algorithms to solve it </a:t>
                </a:r>
              </a:p>
              <a:p>
                <a:r>
                  <a:rPr lang="en-US" dirty="0"/>
                  <a:t>So far, most algorithms we have learned have been Solved in polynomial running time: </a:t>
                </a:r>
                <a:endParaRPr lang="en-US" b="0" i="1" dirty="0">
                  <a:latin typeface="Cambria Math" panose="02040503050406030204" pitchFamily="18" charset="0"/>
                </a:endParaRPr>
              </a:p>
              <a:p>
                <a:pPr marL="914400" lvl="2" indent="0">
                  <a:buNone/>
                </a:pPr>
                <a14:m>
                  <m:oMath xmlns:m="http://schemas.openxmlformats.org/officeDocument/2006/math">
                    <m:r>
                      <a:rPr lang="en-US" sz="2800" b="0" i="1" smtClean="0">
                        <a:solidFill>
                          <a:srgbClr val="FF0000"/>
                        </a:solidFill>
                        <a:latin typeface="Cambria Math" panose="02040503050406030204" pitchFamily="18" charset="0"/>
                      </a:rPr>
                      <m:t>𝑂</m:t>
                    </m:r>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𝑛𝑘</m:t>
                    </m:r>
                    <m:r>
                      <a:rPr lang="en-US" sz="2800" b="0" i="1" smtClean="0">
                        <a:solidFill>
                          <a:srgbClr val="FF0000"/>
                        </a:solidFill>
                        <a:latin typeface="Cambria Math" panose="02040503050406030204" pitchFamily="18" charset="0"/>
                      </a:rPr>
                      <m:t>)</m:t>
                    </m:r>
                  </m:oMath>
                </a14:m>
                <a:r>
                  <a:rPr lang="en-US" sz="2800" dirty="0">
                    <a:solidFill>
                      <a:srgbClr val="FF0000"/>
                    </a:solidFill>
                  </a:rPr>
                  <a:t> </a:t>
                </a:r>
                <a:r>
                  <a:rPr lang="en-US" sz="2800" dirty="0"/>
                  <a:t>for some constant </a:t>
                </a:r>
                <a14:m>
                  <m:oMath xmlns:m="http://schemas.openxmlformats.org/officeDocument/2006/math">
                    <m:r>
                      <a:rPr lang="en-US" sz="2800" b="0" i="1" smtClean="0">
                        <a:latin typeface="Cambria Math" panose="02040503050406030204" pitchFamily="18" charset="0"/>
                      </a:rPr>
                      <m:t>𝑘</m:t>
                    </m:r>
                  </m:oMath>
                </a14:m>
                <a:endParaRPr lang="en-US" sz="2800" dirty="0"/>
              </a:p>
              <a:p>
                <a:pPr marL="914400" lvl="2" indent="0">
                  <a:buNone/>
                </a:pPr>
                <a:endParaRPr lang="en-US" sz="800" dirty="0"/>
              </a:p>
              <a:p>
                <a:pPr lvl="1">
                  <a:buFont typeface="Wingdings" panose="05000000000000000000" pitchFamily="2" charset="2"/>
                  <a:buChar char="§"/>
                </a:pPr>
                <a:r>
                  <a:rPr lang="en-US" sz="2800" dirty="0"/>
                  <a:t>Polynomial: </a:t>
                </a:r>
                <a:r>
                  <a:rPr lang="en-US" sz="2800" b="1" dirty="0">
                    <a:solidFill>
                      <a:schemeClr val="accent6"/>
                    </a:solidFill>
                  </a:rPr>
                  <a:t>Good, tractable</a:t>
                </a:r>
              </a:p>
              <a:p>
                <a:pPr lvl="1">
                  <a:buFont typeface="Wingdings" panose="05000000000000000000" pitchFamily="2" charset="2"/>
                  <a:buChar char="§"/>
                </a:pPr>
                <a:r>
                  <a:rPr lang="en-US" sz="2800" dirty="0"/>
                  <a:t>Exponential: </a:t>
                </a:r>
                <a:r>
                  <a:rPr lang="en-US" sz="2800" b="1" dirty="0">
                    <a:solidFill>
                      <a:srgbClr val="C00000"/>
                    </a:solidFill>
                  </a:rPr>
                  <a:t>Bad, intractable</a:t>
                </a:r>
              </a:p>
              <a:p>
                <a:pPr marL="457200" lvl="1" indent="0">
                  <a:buNone/>
                </a:pPr>
                <a:endParaRPr lang="en-US" sz="900" dirty="0"/>
              </a:p>
              <a:p>
                <a:r>
                  <a:rPr lang="en-US" b="0" dirty="0"/>
                  <a:t>Example: Polynomial (</a:t>
                </a:r>
                <a14:m>
                  <m:oMath xmlns:m="http://schemas.openxmlformats.org/officeDocument/2006/math">
                    <m:r>
                      <m:rPr>
                        <m:sty m:val="p"/>
                      </m:rPr>
                      <a:rPr lang="en-US" i="1" dirty="0" smtClean="0">
                        <a:latin typeface="Cambria Math" panose="02040503050406030204" pitchFamily="18" charset="0"/>
                      </a:rPr>
                      <m:t>n</m:t>
                    </m:r>
                    <m:r>
                      <a:rPr lang="en-US" b="0" i="1" baseline="30000" dirty="0" smtClean="0">
                        <a:latin typeface="Cambria Math" panose="02040503050406030204" pitchFamily="18" charset="0"/>
                      </a:rPr>
                      <m:t>10</m:t>
                    </m:r>
                    <m:r>
                      <a:rPr lang="en-US" b="0" i="1" smtClean="0">
                        <a:latin typeface="Cambria Math" panose="02040503050406030204" pitchFamily="18" charset="0"/>
                      </a:rPr>
                      <m:t> )</m:t>
                    </m:r>
                  </m:oMath>
                </a14:m>
                <a:r>
                  <a:rPr lang="en-US" dirty="0"/>
                  <a:t> vs </a:t>
                </a:r>
                <a14:m>
                  <m:oMath xmlns:m="http://schemas.openxmlformats.org/officeDocument/2006/math">
                    <m:r>
                      <m:rPr>
                        <m:sty m:val="p"/>
                      </m:rPr>
                      <a:rPr lang="en-US" b="0" i="0" smtClean="0">
                        <a:latin typeface="Cambria Math" panose="02040503050406030204" pitchFamily="18" charset="0"/>
                      </a:rPr>
                      <m:t>exponential</m:t>
                    </m:r>
                    <m:r>
                      <a:rPr lang="en-US" b="0" i="0" smtClean="0">
                        <a:latin typeface="Cambria Math" panose="02040503050406030204" pitchFamily="18" charset="0"/>
                      </a:rPr>
                      <m:t> (</m:t>
                    </m:r>
                    <m:r>
                      <a:rPr lang="en-US" b="0" i="1" smtClean="0">
                        <a:latin typeface="Cambria Math" panose="02040503050406030204" pitchFamily="18" charset="0"/>
                      </a:rPr>
                      <m:t>10</m:t>
                    </m:r>
                    <m:r>
                      <a:rPr lang="en-US" b="0" i="1" baseline="30000" smtClean="0">
                        <a:latin typeface="Cambria Math" panose="02040503050406030204" pitchFamily="18" charset="0"/>
                      </a:rPr>
                      <m:t>𝑛</m:t>
                    </m:r>
                  </m:oMath>
                </a14:m>
                <a:r>
                  <a:rPr lang="en-US" dirty="0"/>
                  <a:t>)</a:t>
                </a:r>
              </a:p>
              <a:p>
                <a:pPr marL="457200" lvl="1" indent="0">
                  <a:buNone/>
                </a:pPr>
                <a:r>
                  <a:rPr lang="en-US" dirty="0"/>
                  <a:t> </a:t>
                </a:r>
                <a:r>
                  <a:rPr lang="en-US" dirty="0">
                    <a:sym typeface="Wingdings" panose="05000000000000000000" pitchFamily="2" charset="2"/>
                  </a:rPr>
                  <a:t>For n = 100, </a:t>
                </a:r>
                <a:r>
                  <a:rPr lang="en-US" dirty="0"/>
                  <a:t>1</a:t>
                </a:r>
                <a14:m>
                  <m:oMath xmlns:m="http://schemas.openxmlformats.org/officeDocument/2006/math">
                    <m:r>
                      <a:rPr lang="en-US" b="0" i="0" dirty="0" smtClean="0">
                        <a:latin typeface="Cambria Math" panose="02040503050406030204" pitchFamily="18" charset="0"/>
                      </a:rPr>
                      <m:t>00</m:t>
                    </m:r>
                    <m:r>
                      <a:rPr lang="en-US" b="0" i="0" baseline="30000" dirty="0" smtClean="0">
                        <a:latin typeface="Cambria Math" panose="02040503050406030204" pitchFamily="18" charset="0"/>
                      </a:rPr>
                      <m:t>10</m:t>
                    </m:r>
                    <m:r>
                      <a:rPr lang="en-US" b="0" i="0" dirty="0" smtClean="0">
                        <a:latin typeface="Cambria Math" panose="02040503050406030204" pitchFamily="18" charset="0"/>
                      </a:rPr>
                      <m:t> </m:t>
                    </m:r>
                    <m:r>
                      <a:rPr lang="en-US" b="0" i="1" dirty="0" smtClean="0">
                        <a:latin typeface="Cambria Math" panose="02040503050406030204" pitchFamily="18" charset="0"/>
                      </a:rPr>
                      <m:t>𝑣𝑠</m:t>
                    </m:r>
                    <m:r>
                      <a:rPr lang="en-US" b="0" i="1" dirty="0" smtClean="0">
                        <a:latin typeface="Cambria Math" panose="02040503050406030204" pitchFamily="18" charset="0"/>
                      </a:rPr>
                      <m:t> 1010</m:t>
                    </m:r>
                  </m:oMath>
                </a14:m>
                <a:r>
                  <a:rPr lang="en-US" baseline="30000" dirty="0"/>
                  <a:t>0</a:t>
                </a:r>
                <a:r>
                  <a:rPr lang="en-US" dirty="0"/>
                  <a:t> </a:t>
                </a:r>
                <a:r>
                  <a:rPr lang="en-US" dirty="0">
                    <a:sym typeface="Wingdings" panose="05000000000000000000" pitchFamily="2" charset="2"/>
                  </a:rPr>
                  <a:t> 20 zeros vs. 100 zeros</a:t>
                </a:r>
                <a:endParaRPr lang="en-US" baseline="30000" dirty="0"/>
              </a:p>
            </p:txBody>
          </p:sp>
        </mc:Choice>
        <mc:Fallback>
          <p:sp>
            <p:nvSpPr>
              <p:cNvPr id="3" name="Content Placeholder 2">
                <a:extLst>
                  <a:ext uri="{FF2B5EF4-FFF2-40B4-BE49-F238E27FC236}">
                    <a16:creationId xmlns:a16="http://schemas.microsoft.com/office/drawing/2014/main" id="{A008817B-5B43-4114-A952-53841B240380}"/>
                  </a:ext>
                </a:extLst>
              </p:cNvPr>
              <p:cNvSpPr>
                <a:spLocks noGrp="1" noRot="1" noChangeAspect="1" noMove="1" noResize="1" noEditPoints="1" noAdjustHandles="1" noChangeArrowheads="1" noChangeShapeType="1" noTextEdit="1"/>
              </p:cNvSpPr>
              <p:nvPr>
                <p:ph idx="1"/>
              </p:nvPr>
            </p:nvSpPr>
            <p:spPr>
              <a:xfrm>
                <a:off x="628649" y="1156138"/>
                <a:ext cx="8231571" cy="5416331"/>
              </a:xfrm>
              <a:blipFill>
                <a:blip r:embed="rId2"/>
                <a:stretch>
                  <a:fillRect l="-1333" t="-1914" r="-741" b="-2590"/>
                </a:stretch>
              </a:blipFill>
            </p:spPr>
            <p:txBody>
              <a:bodyPr/>
              <a:lstStyle/>
              <a:p>
                <a:r>
                  <a:rPr lang="en-US">
                    <a:noFill/>
                  </a:rPr>
                  <a:t> </a:t>
                </a:r>
              </a:p>
            </p:txBody>
          </p:sp>
        </mc:Fallback>
      </mc:AlternateContent>
    </p:spTree>
    <p:extLst>
      <p:ext uri="{BB962C8B-B14F-4D97-AF65-F5344CB8AC3E}">
        <p14:creationId xmlns:p14="http://schemas.microsoft.com/office/powerpoint/2010/main" val="303420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0C34-55B8-48AE-869D-7B2CCFD760B8}"/>
              </a:ext>
            </a:extLst>
          </p:cNvPr>
          <p:cNvSpPr>
            <a:spLocks noGrp="1"/>
          </p:cNvSpPr>
          <p:nvPr>
            <p:ph type="title"/>
          </p:nvPr>
        </p:nvSpPr>
        <p:spPr>
          <a:xfrm>
            <a:off x="628650" y="230903"/>
            <a:ext cx="2299108" cy="968724"/>
          </a:xfrm>
        </p:spPr>
        <p:txBody>
          <a:bodyPr>
            <a:normAutofit/>
          </a:bodyPr>
          <a:lstStyle/>
          <a:p>
            <a:r>
              <a:rPr lang="en-US" b="1" dirty="0"/>
              <a:t>NP</a:t>
            </a:r>
            <a:r>
              <a:rPr lang="en-US" dirty="0"/>
              <a:t>: ????</a:t>
            </a:r>
          </a:p>
        </p:txBody>
      </p:sp>
      <p:sp>
        <p:nvSpPr>
          <p:cNvPr id="3" name="Content Placeholder 2">
            <a:extLst>
              <a:ext uri="{FF2B5EF4-FFF2-40B4-BE49-F238E27FC236}">
                <a16:creationId xmlns:a16="http://schemas.microsoft.com/office/drawing/2014/main" id="{75C2A077-809F-45B0-B90F-8B18219FAE99}"/>
              </a:ext>
            </a:extLst>
          </p:cNvPr>
          <p:cNvSpPr>
            <a:spLocks noGrp="1"/>
          </p:cNvSpPr>
          <p:nvPr>
            <p:ph idx="1"/>
          </p:nvPr>
        </p:nvSpPr>
        <p:spPr>
          <a:xfrm>
            <a:off x="628650" y="1280516"/>
            <a:ext cx="7886700" cy="5519731"/>
          </a:xfrm>
        </p:spPr>
        <p:txBody>
          <a:bodyPr>
            <a:noAutofit/>
          </a:bodyPr>
          <a:lstStyle/>
          <a:p>
            <a:pPr>
              <a:lnSpc>
                <a:spcPct val="100000"/>
              </a:lnSpc>
            </a:pPr>
            <a:r>
              <a:rPr lang="en-US" sz="2400" dirty="0"/>
              <a:t>NP means  </a:t>
            </a:r>
            <a:r>
              <a:rPr lang="en-US" sz="2400" dirty="0">
                <a:solidFill>
                  <a:schemeClr val="accent1"/>
                </a:solidFill>
              </a:rPr>
              <a:t>Not</a:t>
            </a:r>
            <a:r>
              <a:rPr lang="en-US" sz="2400" dirty="0"/>
              <a:t> Polynomial?  </a:t>
            </a:r>
            <a:r>
              <a:rPr lang="en-US" sz="2400" dirty="0">
                <a:solidFill>
                  <a:schemeClr val="accent1"/>
                </a:solidFill>
              </a:rPr>
              <a:t>Non</a:t>
            </a:r>
            <a:r>
              <a:rPr lang="en-US" sz="2400" dirty="0"/>
              <a:t>-Polynomial? </a:t>
            </a:r>
          </a:p>
          <a:p>
            <a:pPr marL="457200" lvl="1" indent="0">
              <a:lnSpc>
                <a:spcPct val="100000"/>
              </a:lnSpc>
              <a:buNone/>
            </a:pPr>
            <a:r>
              <a:rPr lang="en-US" sz="2800" b="1" dirty="0">
                <a:solidFill>
                  <a:srgbClr val="FF0000"/>
                </a:solidFill>
              </a:rPr>
              <a:t>!!! NO !!!</a:t>
            </a:r>
          </a:p>
          <a:p>
            <a:pPr>
              <a:lnSpc>
                <a:spcPct val="100000"/>
              </a:lnSpc>
            </a:pPr>
            <a:r>
              <a:rPr lang="en-US" sz="2400" b="1" dirty="0">
                <a:solidFill>
                  <a:srgbClr val="FF0000"/>
                </a:solidFill>
              </a:rPr>
              <a:t>NP : N</a:t>
            </a:r>
            <a:r>
              <a:rPr lang="en-US" sz="2400" b="1" dirty="0"/>
              <a:t>ondeterministic</a:t>
            </a:r>
            <a:r>
              <a:rPr lang="en-US" sz="2400" b="1" dirty="0">
                <a:solidFill>
                  <a:srgbClr val="FF0000"/>
                </a:solidFill>
              </a:rPr>
              <a:t> P</a:t>
            </a:r>
            <a:r>
              <a:rPr lang="en-US" sz="2400" b="1" dirty="0"/>
              <a:t>olynomial </a:t>
            </a:r>
            <a:r>
              <a:rPr lang="en-US" sz="2400" dirty="0"/>
              <a:t>time</a:t>
            </a:r>
            <a:r>
              <a:rPr lang="en-US" sz="2400" b="1" dirty="0"/>
              <a:t>!!  </a:t>
            </a:r>
            <a:r>
              <a:rPr lang="en-US" sz="2400" dirty="0"/>
              <a:t>That mean it’s a polynomial problem.</a:t>
            </a:r>
          </a:p>
          <a:p>
            <a:pPr>
              <a:lnSpc>
                <a:spcPct val="100000"/>
              </a:lnSpc>
            </a:pPr>
            <a:r>
              <a:rPr lang="en-US" sz="2400" dirty="0"/>
              <a:t>What is </a:t>
            </a:r>
            <a:r>
              <a:rPr lang="en-US" sz="2400" dirty="0">
                <a:solidFill>
                  <a:srgbClr val="FF0000"/>
                </a:solidFill>
              </a:rPr>
              <a:t>Nondeterministic?</a:t>
            </a:r>
          </a:p>
          <a:p>
            <a:pPr lvl="1">
              <a:lnSpc>
                <a:spcPct val="100000"/>
              </a:lnSpc>
            </a:pPr>
            <a:r>
              <a:rPr lang="en-US" sz="2000" dirty="0"/>
              <a:t>Originated from </a:t>
            </a:r>
            <a:r>
              <a:rPr lang="en-US" sz="2000" b="1" i="1" dirty="0"/>
              <a:t>Automata Theory</a:t>
            </a:r>
          </a:p>
          <a:p>
            <a:pPr lvl="1">
              <a:lnSpc>
                <a:spcPct val="100000"/>
              </a:lnSpc>
            </a:pPr>
            <a:r>
              <a:rPr lang="en-US" sz="2000" dirty="0"/>
              <a:t>Means you can have many possible solutions to a decision problem but you don’t know how to deterministically find a solution</a:t>
            </a:r>
          </a:p>
          <a:p>
            <a:pPr lvl="2">
              <a:lnSpc>
                <a:spcPct val="100000"/>
              </a:lnSpc>
            </a:pPr>
            <a:r>
              <a:rPr lang="en-US" sz="1800" dirty="0">
                <a:sym typeface="Wingdings" panose="05000000000000000000" pitchFamily="2" charset="2"/>
              </a:rPr>
              <a:t>Always</a:t>
            </a:r>
            <a:r>
              <a:rPr lang="en-US" sz="1800" b="1" i="1" dirty="0">
                <a:solidFill>
                  <a:srgbClr val="FF0000"/>
                </a:solidFill>
                <a:sym typeface="Wingdings" panose="05000000000000000000" pitchFamily="2" charset="2"/>
              </a:rPr>
              <a:t> guess</a:t>
            </a:r>
            <a:r>
              <a:rPr lang="en-US" sz="1800" dirty="0">
                <a:sym typeface="Wingdings" panose="05000000000000000000" pitchFamily="2" charset="2"/>
              </a:rPr>
              <a:t> a correct answer (</a:t>
            </a:r>
            <a:r>
              <a:rPr lang="en-US" sz="1800" b="1" i="1" dirty="0">
                <a:sym typeface="Wingdings" panose="05000000000000000000" pitchFamily="2" charset="2"/>
              </a:rPr>
              <a:t>certificate</a:t>
            </a:r>
            <a:r>
              <a:rPr lang="en-US" sz="1800" dirty="0">
                <a:sym typeface="Wingdings" panose="05000000000000000000" pitchFamily="2" charset="2"/>
              </a:rPr>
              <a:t>)</a:t>
            </a:r>
          </a:p>
          <a:p>
            <a:pPr lvl="2">
              <a:lnSpc>
                <a:spcPct val="100000"/>
              </a:lnSpc>
            </a:pPr>
            <a:r>
              <a:rPr lang="en-US" sz="1800" dirty="0">
                <a:sym typeface="Wingdings" panose="05000000000000000000" pitchFamily="2" charset="2"/>
              </a:rPr>
              <a:t>in other words, a non-deterministic machine returns a correct answer magically for you.</a:t>
            </a:r>
          </a:p>
          <a:p>
            <a:pPr lvl="1">
              <a:lnSpc>
                <a:spcPct val="100000"/>
              </a:lnSpc>
            </a:pPr>
            <a:r>
              <a:rPr lang="en-US" sz="2000" dirty="0"/>
              <a:t>However, what’s possible is that you can </a:t>
            </a:r>
            <a:r>
              <a:rPr lang="en-US" sz="2000" b="1" i="1" dirty="0">
                <a:solidFill>
                  <a:srgbClr val="FF0000"/>
                </a:solidFill>
              </a:rPr>
              <a:t>verify</a:t>
            </a:r>
            <a:r>
              <a:rPr lang="en-US" sz="2000" dirty="0"/>
              <a:t> the correctness of the answer (certificate) in polynomial time.  (e.g. sudoku, </a:t>
            </a:r>
            <a:r>
              <a:rPr lang="en-US" sz="2000" dirty="0" err="1"/>
              <a:t>rubik’s</a:t>
            </a:r>
            <a:r>
              <a:rPr lang="en-US" sz="2000" dirty="0"/>
              <a:t> cube, an elephant in the refrigerator, …)</a:t>
            </a:r>
          </a:p>
        </p:txBody>
      </p:sp>
      <p:sp>
        <p:nvSpPr>
          <p:cNvPr id="4" name="Title 1">
            <a:extLst>
              <a:ext uri="{FF2B5EF4-FFF2-40B4-BE49-F238E27FC236}">
                <a16:creationId xmlns:a16="http://schemas.microsoft.com/office/drawing/2014/main" id="{1A4D7D70-2839-461F-8031-59F05EE0042D}"/>
              </a:ext>
            </a:extLst>
          </p:cNvPr>
          <p:cNvSpPr txBox="1">
            <a:spLocks/>
          </p:cNvSpPr>
          <p:nvPr/>
        </p:nvSpPr>
        <p:spPr>
          <a:xfrm>
            <a:off x="1552837" y="230903"/>
            <a:ext cx="6483817" cy="968724"/>
          </a:xfrm>
          <a:prstGeom prst="rect">
            <a:avLst/>
          </a:prstGeom>
          <a:solidFill>
            <a:schemeClr val="bg1"/>
          </a:solidFill>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Nondeterministic </a:t>
            </a:r>
            <a:r>
              <a:rPr lang="en-US" b="1" dirty="0"/>
              <a:t>Polynomial</a:t>
            </a:r>
            <a:endParaRPr lang="en-US" dirty="0"/>
          </a:p>
        </p:txBody>
      </p:sp>
    </p:spTree>
    <p:extLst>
      <p:ext uri="{BB962C8B-B14F-4D97-AF65-F5344CB8AC3E}">
        <p14:creationId xmlns:p14="http://schemas.microsoft.com/office/powerpoint/2010/main" val="411686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par>
                          <p:cTn id="15" fill="hold">
                            <p:stCondLst>
                              <p:cond delay="0"/>
                            </p:stCondLst>
                            <p:childTnLst>
                              <p:par>
                                <p:cTn id="16" presetID="42" presetClass="entr" presetSubtype="0" fill="hold" grpId="0" nodeType="afterEffect">
                                  <p:stCondLst>
                                    <p:cond delay="50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20C630-27D2-4D2A-AE05-DB57DB6E318C}"/>
              </a:ext>
            </a:extLst>
          </p:cNvPr>
          <p:cNvSpPr>
            <a:spLocks noGrp="1"/>
          </p:cNvSpPr>
          <p:nvPr>
            <p:ph type="title"/>
          </p:nvPr>
        </p:nvSpPr>
        <p:spPr>
          <a:xfrm>
            <a:off x="771525" y="1967266"/>
            <a:ext cx="1971675" cy="2547257"/>
          </a:xfrm>
          <a:noFill/>
        </p:spPr>
        <p:txBody>
          <a:bodyPr vert="horz" lIns="91440" tIns="45720" rIns="91440" bIns="45720" rtlCol="0" anchor="ctr">
            <a:normAutofit/>
          </a:bodyPr>
          <a:lstStyle/>
          <a:p>
            <a:pPr algn="ctr"/>
            <a:r>
              <a:rPr lang="en-US" sz="2600" kern="1200" dirty="0">
                <a:solidFill>
                  <a:srgbClr val="FFFFFF"/>
                </a:solidFill>
                <a:latin typeface="+mj-lt"/>
                <a:ea typeface="+mj-ea"/>
                <a:cs typeface="+mj-cs"/>
              </a:rPr>
              <a:t>Deterministic vs Non-deterministic</a:t>
            </a:r>
          </a:p>
        </p:txBody>
      </p:sp>
      <p:pic>
        <p:nvPicPr>
          <p:cNvPr id="1026" name="Picture 2">
            <a:extLst>
              <a:ext uri="{FF2B5EF4-FFF2-40B4-BE49-F238E27FC236}">
                <a16:creationId xmlns:a16="http://schemas.microsoft.com/office/drawing/2014/main" id="{A9FFD4E2-2991-44E4-8D07-DE4898789C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582987" y="1927606"/>
            <a:ext cx="5085525" cy="30004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ECF10C-36D1-450F-923B-717C6A0DB8D2}"/>
              </a:ext>
            </a:extLst>
          </p:cNvPr>
          <p:cNvSpPr txBox="1"/>
          <p:nvPr/>
        </p:nvSpPr>
        <p:spPr>
          <a:xfrm>
            <a:off x="3522970" y="962889"/>
            <a:ext cx="4235115" cy="461665"/>
          </a:xfrm>
          <a:prstGeom prst="rect">
            <a:avLst/>
          </a:prstGeom>
          <a:noFill/>
        </p:spPr>
        <p:txBody>
          <a:bodyPr wrap="square" rtlCol="0">
            <a:spAutoFit/>
          </a:bodyPr>
          <a:lstStyle/>
          <a:p>
            <a:r>
              <a:rPr lang="en-US" sz="2400" b="1" dirty="0"/>
              <a:t>From </a:t>
            </a:r>
            <a:r>
              <a:rPr lang="en-US" sz="2400" b="1" dirty="0" err="1"/>
              <a:t>wikipedia</a:t>
            </a:r>
            <a:endParaRPr lang="en-US" sz="2400" b="1" dirty="0"/>
          </a:p>
        </p:txBody>
      </p:sp>
      <p:sp>
        <p:nvSpPr>
          <p:cNvPr id="5" name="TextBox 4">
            <a:extLst>
              <a:ext uri="{FF2B5EF4-FFF2-40B4-BE49-F238E27FC236}">
                <a16:creationId xmlns:a16="http://schemas.microsoft.com/office/drawing/2014/main" id="{6B5893D5-7188-4455-B827-1FED6A490E2B}"/>
              </a:ext>
            </a:extLst>
          </p:cNvPr>
          <p:cNvSpPr txBox="1"/>
          <p:nvPr/>
        </p:nvSpPr>
        <p:spPr>
          <a:xfrm>
            <a:off x="3522970" y="5310336"/>
            <a:ext cx="2177574" cy="584775"/>
          </a:xfrm>
          <a:prstGeom prst="rect">
            <a:avLst/>
          </a:prstGeom>
          <a:solidFill>
            <a:schemeClr val="bg1">
              <a:lumMod val="95000"/>
            </a:schemeClr>
          </a:solidFill>
        </p:spPr>
        <p:txBody>
          <a:bodyPr wrap="square" rtlCol="0">
            <a:spAutoFit/>
          </a:bodyPr>
          <a:lstStyle/>
          <a:p>
            <a:r>
              <a:rPr lang="en-US" sz="1600" b="0" i="0" dirty="0">
                <a:solidFill>
                  <a:srgbClr val="202122"/>
                </a:solidFill>
                <a:effectLst/>
                <a:latin typeface="Arial" panose="020B0604020202020204" pitchFamily="34" charset="0"/>
              </a:rPr>
              <a:t>a single "computation path" that it follows</a:t>
            </a:r>
            <a:endParaRPr lang="en-US" sz="1600" dirty="0"/>
          </a:p>
        </p:txBody>
      </p:sp>
      <p:sp>
        <p:nvSpPr>
          <p:cNvPr id="6" name="TextBox 5">
            <a:extLst>
              <a:ext uri="{FF2B5EF4-FFF2-40B4-BE49-F238E27FC236}">
                <a16:creationId xmlns:a16="http://schemas.microsoft.com/office/drawing/2014/main" id="{C4719D9D-4A6C-404D-8A73-1E2F864D31C0}"/>
              </a:ext>
            </a:extLst>
          </p:cNvPr>
          <p:cNvSpPr txBox="1"/>
          <p:nvPr/>
        </p:nvSpPr>
        <p:spPr>
          <a:xfrm>
            <a:off x="5820860" y="5008275"/>
            <a:ext cx="3144252" cy="1569660"/>
          </a:xfrm>
          <a:prstGeom prst="rect">
            <a:avLst/>
          </a:prstGeom>
          <a:solidFill>
            <a:schemeClr val="bg1">
              <a:lumMod val="95000"/>
            </a:schemeClr>
          </a:solidFill>
        </p:spPr>
        <p:txBody>
          <a:bodyPr wrap="square" rtlCol="0">
            <a:spAutoFit/>
          </a:bodyPr>
          <a:lstStyle/>
          <a:p>
            <a:r>
              <a:rPr lang="en-US" sz="1600" b="0" i="0" dirty="0">
                <a:solidFill>
                  <a:srgbClr val="202122"/>
                </a:solidFill>
                <a:effectLst/>
                <a:latin typeface="Arial" panose="020B0604020202020204" pitchFamily="34" charset="0"/>
              </a:rPr>
              <a:t>"</a:t>
            </a:r>
            <a:r>
              <a:rPr lang="en-US" sz="1600" b="0" i="0" u="none" strike="noStrike" dirty="0">
                <a:solidFill>
                  <a:srgbClr val="0645AD"/>
                </a:solidFill>
                <a:effectLst/>
                <a:latin typeface="Arial" panose="020B0604020202020204" pitchFamily="34" charset="0"/>
              </a:rPr>
              <a:t>branches</a:t>
            </a:r>
            <a:r>
              <a:rPr lang="en-US" sz="1600" b="0" i="0" dirty="0">
                <a:solidFill>
                  <a:srgbClr val="202122"/>
                </a:solidFill>
                <a:effectLst/>
                <a:latin typeface="Arial" panose="020B0604020202020204" pitchFamily="34" charset="0"/>
              </a:rPr>
              <a:t>" into many copies, each of which follows one of the possible transitions. If at least one branch of the tree halts with an "accept" condition, it accepts the input.</a:t>
            </a:r>
            <a:endParaRPr lang="en-US" sz="1600" dirty="0"/>
          </a:p>
        </p:txBody>
      </p:sp>
    </p:spTree>
    <p:extLst>
      <p:ext uri="{BB962C8B-B14F-4D97-AF65-F5344CB8AC3E}">
        <p14:creationId xmlns:p14="http://schemas.microsoft.com/office/powerpoint/2010/main" val="89668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B473C-3F5B-4A2D-BC33-D7E6F1D4184D}"/>
              </a:ext>
            </a:extLst>
          </p:cNvPr>
          <p:cNvSpPr>
            <a:spLocks noGrp="1"/>
          </p:cNvSpPr>
          <p:nvPr>
            <p:ph type="title"/>
          </p:nvPr>
        </p:nvSpPr>
        <p:spPr>
          <a:xfrm>
            <a:off x="724902" y="2855496"/>
            <a:ext cx="7886700" cy="1658604"/>
          </a:xfrm>
          <a:solidFill>
            <a:schemeClr val="tx1"/>
          </a:solidFill>
        </p:spPr>
        <p:txBody>
          <a:bodyPr/>
          <a:lstStyle/>
          <a:p>
            <a:pPr algn="ctr"/>
            <a:r>
              <a:rPr lang="en-US" dirty="0">
                <a:solidFill>
                  <a:schemeClr val="bg1"/>
                </a:solidFill>
              </a:rPr>
              <a:t>P vs. NP</a:t>
            </a:r>
            <a:br>
              <a:rPr lang="en-US" dirty="0">
                <a:solidFill>
                  <a:schemeClr val="bg1"/>
                </a:solidFill>
              </a:rPr>
            </a:br>
            <a:r>
              <a:rPr lang="en-US" dirty="0">
                <a:solidFill>
                  <a:schemeClr val="bg1"/>
                </a:solidFill>
              </a:rPr>
              <a:t>P = NP ?</a:t>
            </a:r>
          </a:p>
        </p:txBody>
      </p:sp>
    </p:spTree>
    <p:extLst>
      <p:ext uri="{BB962C8B-B14F-4D97-AF65-F5344CB8AC3E}">
        <p14:creationId xmlns:p14="http://schemas.microsoft.com/office/powerpoint/2010/main" val="167481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9499-FF70-4AC9-8A95-3EF326CAA056}"/>
              </a:ext>
            </a:extLst>
          </p:cNvPr>
          <p:cNvSpPr>
            <a:spLocks noGrp="1"/>
          </p:cNvSpPr>
          <p:nvPr>
            <p:ph type="title"/>
          </p:nvPr>
        </p:nvSpPr>
        <p:spPr>
          <a:xfrm>
            <a:off x="628650" y="365126"/>
            <a:ext cx="7886700" cy="1116833"/>
          </a:xfrm>
        </p:spPr>
        <p:txBody>
          <a:bodyPr>
            <a:normAutofit fontScale="90000"/>
          </a:bodyPr>
          <a:lstStyle/>
          <a:p>
            <a:r>
              <a:rPr lang="en-US" sz="4000" dirty="0"/>
              <a:t>NP Problem Example</a:t>
            </a:r>
            <a:br>
              <a:rPr lang="en-US" dirty="0"/>
            </a:br>
            <a:r>
              <a:rPr lang="en-US" dirty="0"/>
              <a:t>- </a:t>
            </a:r>
            <a:r>
              <a:rPr lang="en-US" sz="3200" b="1" dirty="0"/>
              <a:t>Longest simple path -</a:t>
            </a:r>
            <a:endParaRPr lang="en-US" b="1" dirty="0"/>
          </a:p>
        </p:txBody>
      </p:sp>
      <p:sp>
        <p:nvSpPr>
          <p:cNvPr id="3" name="Content Placeholder 2">
            <a:extLst>
              <a:ext uri="{FF2B5EF4-FFF2-40B4-BE49-F238E27FC236}">
                <a16:creationId xmlns:a16="http://schemas.microsoft.com/office/drawing/2014/main" id="{E77D2956-7E68-4A59-B88D-1FABDB0C140F}"/>
              </a:ext>
            </a:extLst>
          </p:cNvPr>
          <p:cNvSpPr>
            <a:spLocks noGrp="1"/>
          </p:cNvSpPr>
          <p:nvPr>
            <p:ph idx="1"/>
          </p:nvPr>
        </p:nvSpPr>
        <p:spPr>
          <a:xfrm>
            <a:off x="472966" y="1587062"/>
            <a:ext cx="8402586" cy="4905812"/>
          </a:xfrm>
        </p:spPr>
        <p:txBody>
          <a:bodyPr>
            <a:normAutofit fontScale="92500" lnSpcReduction="10000"/>
          </a:bodyPr>
          <a:lstStyle/>
          <a:p>
            <a:r>
              <a:rPr lang="en-US" dirty="0"/>
              <a:t>A </a:t>
            </a:r>
            <a:r>
              <a:rPr lang="en-US" b="1" i="1" dirty="0"/>
              <a:t>simple path</a:t>
            </a:r>
            <a:r>
              <a:rPr lang="en-US" b="1" dirty="0"/>
              <a:t> </a:t>
            </a:r>
            <a:r>
              <a:rPr lang="en-US" dirty="0"/>
              <a:t>in a graph: a path without any repeated edges or vertices. </a:t>
            </a:r>
          </a:p>
          <a:p>
            <a:r>
              <a:rPr lang="en-US" dirty="0"/>
              <a:t>Need to formalize it as a yes-or-no question (converting to a decision problem): given a graph </a:t>
            </a:r>
            <a:r>
              <a:rPr lang="en-US" b="1" i="1" dirty="0"/>
              <a:t>G</a:t>
            </a:r>
            <a:r>
              <a:rPr lang="en-US" dirty="0"/>
              <a:t>, vertices </a:t>
            </a:r>
            <a:r>
              <a:rPr lang="en-US" b="1" i="1" dirty="0"/>
              <a:t>s</a:t>
            </a:r>
            <a:r>
              <a:rPr lang="en-US" dirty="0"/>
              <a:t> and </a:t>
            </a:r>
            <a:r>
              <a:rPr lang="en-US" b="1" i="1" dirty="0"/>
              <a:t>t</a:t>
            </a:r>
            <a:r>
              <a:rPr lang="en-US" dirty="0"/>
              <a:t>, and a number </a:t>
            </a:r>
            <a:r>
              <a:rPr lang="en-US" b="1" i="1" dirty="0"/>
              <a:t>k</a:t>
            </a:r>
            <a:r>
              <a:rPr lang="en-US" dirty="0"/>
              <a:t>, does exist a simple path from </a:t>
            </a:r>
            <a:r>
              <a:rPr lang="en-US" b="1" i="1" dirty="0"/>
              <a:t>s</a:t>
            </a:r>
            <a:r>
              <a:rPr lang="en-US" dirty="0"/>
              <a:t> to </a:t>
            </a:r>
            <a:r>
              <a:rPr lang="en-US" b="1" i="1" dirty="0"/>
              <a:t>t</a:t>
            </a:r>
            <a:r>
              <a:rPr lang="en-US" dirty="0"/>
              <a:t> with at least </a:t>
            </a:r>
            <a:r>
              <a:rPr lang="en-US" b="1" i="1" dirty="0"/>
              <a:t>k</a:t>
            </a:r>
            <a:r>
              <a:rPr lang="en-US" dirty="0"/>
              <a:t> edges? </a:t>
            </a:r>
          </a:p>
          <a:p>
            <a:r>
              <a:rPr lang="en-US" dirty="0">
                <a:solidFill>
                  <a:srgbClr val="FF0000"/>
                </a:solidFill>
              </a:rPr>
              <a:t>Why in NP? </a:t>
            </a:r>
            <a:r>
              <a:rPr lang="en-US" dirty="0"/>
              <a:t>If magically we are given with a path, we can easily compute and verify its length is less than </a:t>
            </a:r>
            <a:r>
              <a:rPr lang="en-US" b="1" i="1" dirty="0"/>
              <a:t>k</a:t>
            </a:r>
            <a:r>
              <a:rPr lang="en-US" dirty="0"/>
              <a:t>. </a:t>
            </a:r>
          </a:p>
          <a:p>
            <a:r>
              <a:rPr lang="en-US" dirty="0"/>
              <a:t>However, we can’t easily find an algorithm proving that there is no such path existing without actually computing all available paths. </a:t>
            </a:r>
            <a:r>
              <a:rPr lang="en-US" dirty="0">
                <a:solidFill>
                  <a:srgbClr val="FF0000"/>
                </a:solidFill>
              </a:rPr>
              <a:t>(‘</a:t>
            </a:r>
            <a:r>
              <a:rPr lang="en-US" b="1" dirty="0">
                <a:solidFill>
                  <a:schemeClr val="accent5">
                    <a:lumMod val="75000"/>
                  </a:schemeClr>
                </a:solidFill>
              </a:rPr>
              <a:t>Yes</a:t>
            </a:r>
            <a:r>
              <a:rPr lang="en-US" dirty="0">
                <a:solidFill>
                  <a:srgbClr val="FF0000"/>
                </a:solidFill>
              </a:rPr>
              <a:t>’ answer is easy, but ‘</a:t>
            </a:r>
            <a:r>
              <a:rPr lang="en-US" b="1" dirty="0">
                <a:solidFill>
                  <a:schemeClr val="accent5">
                    <a:lumMod val="75000"/>
                  </a:schemeClr>
                </a:solidFill>
              </a:rPr>
              <a:t>No</a:t>
            </a:r>
            <a:r>
              <a:rPr lang="en-US" dirty="0">
                <a:solidFill>
                  <a:srgbClr val="FF0000"/>
                </a:solidFill>
              </a:rPr>
              <a:t>’ answer is hard)</a:t>
            </a:r>
          </a:p>
          <a:p>
            <a:r>
              <a:rPr lang="en-US" dirty="0"/>
              <a:t>Other NP problems: </a:t>
            </a:r>
            <a:r>
              <a:rPr lang="en-US" sz="1700" dirty="0">
                <a:hlinkClick r:id="rId2"/>
              </a:rPr>
              <a:t>https://en.wikipedia.org/wiki/List_of_NP-complete_problems</a:t>
            </a:r>
            <a:endParaRPr lang="en-US" sz="1700" dirty="0"/>
          </a:p>
          <a:p>
            <a:endParaRPr lang="en-US" dirty="0"/>
          </a:p>
        </p:txBody>
      </p:sp>
    </p:spTree>
    <p:extLst>
      <p:ext uri="{BB962C8B-B14F-4D97-AF65-F5344CB8AC3E}">
        <p14:creationId xmlns:p14="http://schemas.microsoft.com/office/powerpoint/2010/main" val="98904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95D3C-B763-4563-A0A2-67F1A322969D}"/>
              </a:ext>
            </a:extLst>
          </p:cNvPr>
          <p:cNvSpPr>
            <a:spLocks noGrp="1"/>
          </p:cNvSpPr>
          <p:nvPr>
            <p:ph type="title"/>
          </p:nvPr>
        </p:nvSpPr>
        <p:spPr>
          <a:xfrm>
            <a:off x="628650" y="217982"/>
            <a:ext cx="7886700" cy="791012"/>
          </a:xfrm>
        </p:spPr>
        <p:txBody>
          <a:bodyPr/>
          <a:lstStyle/>
          <a:p>
            <a:r>
              <a:rPr lang="en-US" dirty="0"/>
              <a:t>P vs NP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D1DD89-EE7D-4221-945F-F3BA78B63091}"/>
                  </a:ext>
                </a:extLst>
              </p:cNvPr>
              <p:cNvSpPr>
                <a:spLocks noGrp="1"/>
              </p:cNvSpPr>
              <p:nvPr>
                <p:ph idx="1"/>
              </p:nvPr>
            </p:nvSpPr>
            <p:spPr>
              <a:xfrm>
                <a:off x="628650" y="1008993"/>
                <a:ext cx="7886700" cy="5704627"/>
              </a:xfrm>
            </p:spPr>
            <p:txBody>
              <a:bodyPr>
                <a:normAutofit fontScale="70000" lnSpcReduction="20000"/>
              </a:bodyPr>
              <a:lstStyle/>
              <a:p>
                <a:pPr>
                  <a:lnSpc>
                    <a:spcPct val="120000"/>
                  </a:lnSpc>
                </a:pPr>
                <a:r>
                  <a:rPr lang="en-US" dirty="0"/>
                  <a:t>Is a problem in P also in NP?</a:t>
                </a:r>
              </a:p>
              <a:p>
                <a:pPr lvl="1">
                  <a:lnSpc>
                    <a:spcPct val="120000"/>
                  </a:lnSpc>
                </a:pPr>
                <a:r>
                  <a:rPr lang="en-US" dirty="0"/>
                  <a:t>Yes, because we can solve (verify) the problem in Polynomial time without even guessing the solution.</a:t>
                </a:r>
              </a:p>
              <a:p>
                <a:pPr>
                  <a:lnSpc>
                    <a:spcPct val="120000"/>
                  </a:lnSpc>
                </a:pPr>
                <a:r>
                  <a:rPr lang="en-US" dirty="0"/>
                  <a:t>Then are all of P in NP and NP is larger than P? In other words, 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a14:m>
                <a:r>
                  <a:rPr lang="en-US" dirty="0"/>
                  <a:t>  or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r>
                      <a:rPr lang="en-US" b="0" i="1" smtClean="0">
                        <a:latin typeface="Cambria Math" panose="02040503050406030204" pitchFamily="18" charset="0"/>
                      </a:rPr>
                      <m:t>?</m:t>
                    </m:r>
                  </m:oMath>
                </a14:m>
                <a:endParaRPr lang="en-US" dirty="0"/>
              </a:p>
              <a:p>
                <a:pPr>
                  <a:lnSpc>
                    <a:spcPct val="120000"/>
                  </a:lnSpc>
                </a:pPr>
                <a:r>
                  <a:rPr lang="en-US" dirty="0"/>
                  <a:t>Most computer scientists believe that </a:t>
                </a:r>
              </a:p>
              <a:p>
                <a:pPr marL="0" indent="0">
                  <a:lnSpc>
                    <a:spcPct val="120000"/>
                  </a:lnSpc>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𝑷</m:t>
                      </m:r>
                      <m:r>
                        <a:rPr lang="en-US" b="1" i="1">
                          <a:latin typeface="Cambria Math" panose="02040503050406030204" pitchFamily="18" charset="0"/>
                        </a:rPr>
                        <m:t>⊂</m:t>
                      </m:r>
                      <m:r>
                        <a:rPr lang="en-US" b="1" i="1">
                          <a:latin typeface="Cambria Math" panose="02040503050406030204" pitchFamily="18" charset="0"/>
                        </a:rPr>
                        <m:t>𝑵𝑷</m:t>
                      </m:r>
                      <m:r>
                        <a:rPr lang="en-US" b="1" i="1" smtClean="0">
                          <a:latin typeface="Cambria Math" panose="02040503050406030204" pitchFamily="18" charset="0"/>
                        </a:rPr>
                        <m:t> </m:t>
                      </m:r>
                      <m:r>
                        <a:rPr lang="en-US" b="1" i="1" smtClean="0">
                          <a:latin typeface="Cambria Math" panose="02040503050406030204" pitchFamily="18" charset="0"/>
                        </a:rPr>
                        <m:t>𝒃𝒖𝒕</m:t>
                      </m:r>
                      <m:r>
                        <a:rPr lang="en-US" b="1" i="1" smtClean="0">
                          <a:latin typeface="Cambria Math" panose="02040503050406030204" pitchFamily="18" charset="0"/>
                        </a:rPr>
                        <m:t> </m:t>
                      </m:r>
                      <m:r>
                        <a:rPr lang="en-US" b="1" i="1" smtClean="0">
                          <a:latin typeface="Cambria Math" panose="02040503050406030204" pitchFamily="18" charset="0"/>
                        </a:rPr>
                        <m:t>𝑷</m:t>
                      </m:r>
                      <m:r>
                        <a:rPr lang="en-US" b="1" i="1" smtClean="0">
                          <a:latin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𝑵𝑷</m:t>
                      </m:r>
                    </m:oMath>
                  </m:oMathPara>
                </a14:m>
                <a:endParaRPr lang="en-US" b="1" dirty="0"/>
              </a:p>
              <a:p>
                <a:pPr marL="0" indent="0">
                  <a:lnSpc>
                    <a:spcPct val="120000"/>
                  </a:lnSpc>
                  <a:buNone/>
                </a:pPr>
                <a:r>
                  <a:rPr lang="en-US" b="1" dirty="0"/>
                  <a:t>    </a:t>
                </a:r>
                <a:r>
                  <a:rPr lang="en-US" dirty="0"/>
                  <a:t>so that give up trying to solve NP in polynomial time</a:t>
                </a:r>
                <a:endParaRPr lang="en-US" b="1" dirty="0"/>
              </a:p>
              <a:p>
                <a:pPr>
                  <a:lnSpc>
                    <a:spcPct val="120000"/>
                  </a:lnSpc>
                </a:pPr>
                <a:r>
                  <a:rPr lang="en-US" dirty="0"/>
                  <a:t>Minor opinions:  Never give up</a:t>
                </a:r>
              </a:p>
              <a:p>
                <a:pPr lvl="1">
                  <a:lnSpc>
                    <a:spcPct val="120000"/>
                  </a:lnSpc>
                  <a:buFont typeface="Wingdings" panose="05000000000000000000" pitchFamily="2" charset="2"/>
                  <a:buChar char="§"/>
                </a:pPr>
                <a:r>
                  <a:rPr lang="en-US" sz="2300" dirty="0"/>
                  <a:t>The main argument in favor of P ≠ NP is the total lack of fundamental progress in the area of exhaustive search. This is a very weak argument. The space of algorithms is very large and we are only at the beginning (</a:t>
                </a:r>
                <a:r>
                  <a:rPr lang="it-IT" sz="2300" dirty="0"/>
                  <a:t>Vardi, Rice University)</a:t>
                </a:r>
              </a:p>
              <a:p>
                <a:pPr lvl="1">
                  <a:lnSpc>
                    <a:spcPct val="120000"/>
                  </a:lnSpc>
                  <a:buFont typeface="Wingdings" panose="05000000000000000000" pitchFamily="2" charset="2"/>
                  <a:buChar char="§"/>
                </a:pPr>
                <a:endParaRPr lang="it-IT" sz="1000" dirty="0"/>
              </a:p>
              <a:p>
                <a:pPr lvl="1">
                  <a:lnSpc>
                    <a:spcPct val="120000"/>
                  </a:lnSpc>
                  <a:buFont typeface="Wingdings" panose="05000000000000000000" pitchFamily="2" charset="2"/>
                  <a:buChar char="§"/>
                </a:pPr>
                <a:r>
                  <a:rPr lang="en-US" sz="2300" dirty="0"/>
                  <a:t>Being attached to a speculation is not a good guide to research planning. One should always try both directions of every problem. </a:t>
                </a:r>
                <a:r>
                  <a:rPr lang="en-US" sz="2300" dirty="0">
                    <a:solidFill>
                      <a:srgbClr val="FF0000"/>
                    </a:solidFill>
                  </a:rPr>
                  <a:t>Prejudice has caused famous mathematicians to fail to solve famous problems whose solution was opposite to their expectations, even though they had developed all the methods required</a:t>
                </a:r>
                <a:r>
                  <a:rPr lang="en-US" sz="2300" dirty="0"/>
                  <a:t>. (Anil </a:t>
                </a:r>
                <a:r>
                  <a:rPr lang="en-US" sz="2300" dirty="0" err="1"/>
                  <a:t>Nerode</a:t>
                </a:r>
                <a:r>
                  <a:rPr lang="en-US" sz="2300" dirty="0"/>
                  <a:t>, Cornell University)</a:t>
                </a:r>
              </a:p>
            </p:txBody>
          </p:sp>
        </mc:Choice>
        <mc:Fallback>
          <p:sp>
            <p:nvSpPr>
              <p:cNvPr id="3" name="Content Placeholder 2">
                <a:extLst>
                  <a:ext uri="{FF2B5EF4-FFF2-40B4-BE49-F238E27FC236}">
                    <a16:creationId xmlns:a16="http://schemas.microsoft.com/office/drawing/2014/main" id="{E8D1DD89-EE7D-4221-945F-F3BA78B63091}"/>
                  </a:ext>
                </a:extLst>
              </p:cNvPr>
              <p:cNvSpPr>
                <a:spLocks noGrp="1" noRot="1" noChangeAspect="1" noMove="1" noResize="1" noEditPoints="1" noAdjustHandles="1" noChangeArrowheads="1" noChangeShapeType="1" noTextEdit="1"/>
              </p:cNvSpPr>
              <p:nvPr>
                <p:ph idx="1"/>
              </p:nvPr>
            </p:nvSpPr>
            <p:spPr>
              <a:xfrm>
                <a:off x="628650" y="1008993"/>
                <a:ext cx="7886700" cy="5704627"/>
              </a:xfrm>
              <a:blipFill>
                <a:blip r:embed="rId2"/>
                <a:stretch>
                  <a:fillRect l="-696" t="-642" r="-541" b="-107"/>
                </a:stretch>
              </a:blipFill>
            </p:spPr>
            <p:txBody>
              <a:bodyPr/>
              <a:lstStyle/>
              <a:p>
                <a:r>
                  <a:rPr lang="en-US">
                    <a:noFill/>
                  </a:rPr>
                  <a:t> </a:t>
                </a:r>
              </a:p>
            </p:txBody>
          </p:sp>
        </mc:Fallback>
      </mc:AlternateContent>
    </p:spTree>
    <p:extLst>
      <p:ext uri="{BB962C8B-B14F-4D97-AF65-F5344CB8AC3E}">
        <p14:creationId xmlns:p14="http://schemas.microsoft.com/office/powerpoint/2010/main" val="45522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73228</TotalTime>
  <Words>2520</Words>
  <Application>Microsoft Office PowerPoint</Application>
  <PresentationFormat>On-screen Show (4:3)</PresentationFormat>
  <Paragraphs>221</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Cambria Math</vt:lpstr>
      <vt:lpstr>Wingdings</vt:lpstr>
      <vt:lpstr>Office Theme</vt:lpstr>
      <vt:lpstr>CSCI 3412  Algorithms</vt:lpstr>
      <vt:lpstr>Terminology and Definitions</vt:lpstr>
      <vt:lpstr>First, Theory of Computation</vt:lpstr>
      <vt:lpstr>P: Polynomial-time algorithm</vt:lpstr>
      <vt:lpstr>NP: ????</vt:lpstr>
      <vt:lpstr>Deterministic vs Non-deterministic</vt:lpstr>
      <vt:lpstr>P vs. NP P = NP ?</vt:lpstr>
      <vt:lpstr>NP Problem Example - Longest simple path -</vt:lpstr>
      <vt:lpstr>P vs NP</vt:lpstr>
      <vt:lpstr>What if P = NP?</vt:lpstr>
      <vt:lpstr>Not NP (Even Harder than NP) problem - Travelling Salesperson Problem -</vt:lpstr>
      <vt:lpstr>Not NP problem example - Travelling Salesperson Problem</vt:lpstr>
      <vt:lpstr>NP problem example - Converting TSP to an NP problem</vt:lpstr>
      <vt:lpstr>NP-Completeness (NPC, NP-C)</vt:lpstr>
      <vt:lpstr>NP-Hard</vt:lpstr>
      <vt:lpstr>Putting together</vt:lpstr>
      <vt:lpstr>PowerPoint Presentation</vt:lpstr>
      <vt:lpstr>Overview of NP-Complete Problem</vt:lpstr>
      <vt:lpstr>Identifying NP-Completeness: Reduction</vt:lpstr>
      <vt:lpstr>Grandfather of NP-Complete</vt:lpstr>
      <vt:lpstr>NP-Complete Reduction Example</vt:lpstr>
      <vt:lpstr>Why bother to learn this stuff?</vt:lpstr>
      <vt:lpstr>TSP Hardness</vt:lpstr>
      <vt:lpstr>TSP: Can we do differently?</vt:lpstr>
      <vt:lpstr>MST as a starting point to approximate TSP</vt:lpstr>
      <vt:lpstr>Best route (visit) vs. MST (connected)</vt:lpstr>
      <vt:lpstr>Not NP (Even Harder than NP) problem - Travelling Salesperson Problem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3412  Algorithm</dc:title>
  <dc:creator>Sung Nam</dc:creator>
  <cp:lastModifiedBy>Nam, Sung-Hee</cp:lastModifiedBy>
  <cp:revision>806</cp:revision>
  <dcterms:created xsi:type="dcterms:W3CDTF">2019-08-07T03:17:15Z</dcterms:created>
  <dcterms:modified xsi:type="dcterms:W3CDTF">2022-05-05T14:22:58Z</dcterms:modified>
</cp:coreProperties>
</file>