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6"/>
  </p:notesMasterIdLst>
  <p:handoutMasterIdLst>
    <p:handoutMasterId r:id="rId37"/>
  </p:handoutMasterIdLst>
  <p:sldIdLst>
    <p:sldId id="256" r:id="rId2"/>
    <p:sldId id="281" r:id="rId3"/>
    <p:sldId id="258" r:id="rId4"/>
    <p:sldId id="387" r:id="rId5"/>
    <p:sldId id="282" r:id="rId6"/>
    <p:sldId id="284" r:id="rId7"/>
    <p:sldId id="341" r:id="rId8"/>
    <p:sldId id="395" r:id="rId9"/>
    <p:sldId id="388" r:id="rId10"/>
    <p:sldId id="323" r:id="rId11"/>
    <p:sldId id="293" r:id="rId12"/>
    <p:sldId id="325" r:id="rId13"/>
    <p:sldId id="330" r:id="rId14"/>
    <p:sldId id="396" r:id="rId15"/>
    <p:sldId id="324" r:id="rId16"/>
    <p:sldId id="389" r:id="rId17"/>
    <p:sldId id="390" r:id="rId18"/>
    <p:sldId id="285" r:id="rId19"/>
    <p:sldId id="286" r:id="rId20"/>
    <p:sldId id="287" r:id="rId21"/>
    <p:sldId id="397" r:id="rId22"/>
    <p:sldId id="288" r:id="rId23"/>
    <p:sldId id="344" r:id="rId24"/>
    <p:sldId id="392" r:id="rId25"/>
    <p:sldId id="290" r:id="rId26"/>
    <p:sldId id="391" r:id="rId27"/>
    <p:sldId id="342" r:id="rId28"/>
    <p:sldId id="394" r:id="rId29"/>
    <p:sldId id="291" r:id="rId30"/>
    <p:sldId id="343" r:id="rId31"/>
    <p:sldId id="393" r:id="rId32"/>
    <p:sldId id="338" r:id="rId33"/>
    <p:sldId id="289" r:id="rId34"/>
    <p:sldId id="340" r:id="rId35"/>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5" autoAdjust="0"/>
    <p:restoredTop sz="94660"/>
  </p:normalViewPr>
  <p:slideViewPr>
    <p:cSldViewPr snapToGrid="0">
      <p:cViewPr varScale="1">
        <p:scale>
          <a:sx n="94" d="100"/>
          <a:sy n="94" d="100"/>
        </p:scale>
        <p:origin x="66" y="102"/>
      </p:cViewPr>
      <p:guideLst/>
    </p:cSldViewPr>
  </p:slideViewPr>
  <p:notesTextViewPr>
    <p:cViewPr>
      <p:scale>
        <a:sx n="1" d="1"/>
        <a:sy n="1" d="1"/>
      </p:scale>
      <p:origin x="0" y="0"/>
    </p:cViewPr>
  </p:notesTextViewPr>
  <p:notesViewPr>
    <p:cSldViewPr snapToGrid="0">
      <p:cViewPr varScale="1">
        <p:scale>
          <a:sx n="69" d="100"/>
          <a:sy n="69" d="100"/>
        </p:scale>
        <p:origin x="3082" y="8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B5451A-5964-47E9-B470-51C4528CEDB8}"/>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A69DAF-1A87-45B4-9390-FFB5BE0686B3}"/>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9AE44C6A-4416-402E-9A1B-A16FD8E0A666}" type="datetimeFigureOut">
              <a:rPr lang="en-US" smtClean="0"/>
              <a:t>2/18/2025</a:t>
            </a:fld>
            <a:endParaRPr lang="en-US" dirty="0"/>
          </a:p>
        </p:txBody>
      </p:sp>
      <p:sp>
        <p:nvSpPr>
          <p:cNvPr id="4" name="Footer Placeholder 3">
            <a:extLst>
              <a:ext uri="{FF2B5EF4-FFF2-40B4-BE49-F238E27FC236}">
                <a16:creationId xmlns:a16="http://schemas.microsoft.com/office/drawing/2014/main" id="{B19EC324-BFC9-4FC5-8F7F-24FA48264B12}"/>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9FF5344-DC0F-4E04-A3F2-FA8E98575E0A}"/>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DAAEDAC4-8484-4FAB-89E1-803B62CBBAA3}" type="slidenum">
              <a:rPr lang="en-US" smtClean="0"/>
              <a:t>‹#›</a:t>
            </a:fld>
            <a:endParaRPr lang="en-US" dirty="0"/>
          </a:p>
        </p:txBody>
      </p:sp>
    </p:spTree>
    <p:extLst>
      <p:ext uri="{BB962C8B-B14F-4D97-AF65-F5344CB8AC3E}">
        <p14:creationId xmlns:p14="http://schemas.microsoft.com/office/powerpoint/2010/main" val="35265762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E25EAD3-1278-40E4-8872-2B28E2A56DD4}" type="datetimeFigureOut">
              <a:rPr lang="en-US" smtClean="0"/>
              <a:t>2/18/2025</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D66369C4-906F-492F-8AA6-2BF87989A9B5}" type="slidenum">
              <a:rPr lang="en-US" smtClean="0"/>
              <a:t>‹#›</a:t>
            </a:fld>
            <a:endParaRPr lang="en-US"/>
          </a:p>
        </p:txBody>
      </p:sp>
    </p:spTree>
    <p:extLst>
      <p:ext uri="{BB962C8B-B14F-4D97-AF65-F5344CB8AC3E}">
        <p14:creationId xmlns:p14="http://schemas.microsoft.com/office/powerpoint/2010/main" val="1268398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929F0-FD87-4023-BCB0-B72B184EEACA}"/>
              </a:ext>
            </a:extLst>
          </p:cNvPr>
          <p:cNvSpPr>
            <a:spLocks noGrp="1"/>
          </p:cNvSpPr>
          <p:nvPr>
            <p:ph type="ctrTitle"/>
          </p:nvPr>
        </p:nvSpPr>
        <p:spPr>
          <a:xfrm>
            <a:off x="1143000" y="1122363"/>
            <a:ext cx="6858000" cy="2387600"/>
          </a:xfrm>
        </p:spPr>
        <p:txBody>
          <a:bodyPr anchor="b"/>
          <a:lstStyle>
            <a:lvl1pPr algn="ctr">
              <a:defRPr sz="4500"/>
            </a:lvl1pPr>
          </a:lstStyle>
          <a:p>
            <a:r>
              <a:rPr lang="en-US" dirty="0"/>
              <a:t>Click to edit Master title style</a:t>
            </a:r>
          </a:p>
        </p:txBody>
      </p:sp>
      <p:sp>
        <p:nvSpPr>
          <p:cNvPr id="3" name="Subtitle 2">
            <a:extLst>
              <a:ext uri="{FF2B5EF4-FFF2-40B4-BE49-F238E27FC236}">
                <a16:creationId xmlns:a16="http://schemas.microsoft.com/office/drawing/2014/main" id="{7C19F2A9-7C45-484D-8A51-F1D314FEB9D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973557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4220-E77A-45E0-8380-F408D13808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6D8EF5-9955-463B-9798-7CEB37B126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0292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D07AEE-FCF4-4B5E-8DC9-6C5836DD07EA}"/>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4F2622-EF39-4C88-89C8-9D3D8A90E145}"/>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206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42EC6-BA5C-4A45-9310-CFD052F870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00AEC7-638D-4E3C-B503-C6C3C80BE9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724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7DE48-7483-4D49-9D59-9C94A57FF2C3}"/>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C3F3A5E2-83D0-4D2B-958E-91A11241A62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135263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8DAF5-1858-43AB-B894-5A350C7F01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7C2093-8ED8-4EFC-A193-ADFDC274E3C8}"/>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1650BE-7C0E-4BBC-80D5-FDF870AF845B}"/>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0053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609F4-AA7D-4D7E-8916-B05B99A54F55}"/>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B80399-7FBE-4308-AA84-3D28554B46E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29A0C77-D7CD-4329-8FC9-19E70EF54AAC}"/>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D9FB24-FCE4-47A1-8A72-FBB5D565D522}"/>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D60EA12-09C1-48E2-9425-2751F7BF547C}"/>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4193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C4C4D-2C36-44F0-9B0C-15A3396E8EF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0211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9228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D02B7-CD46-40D5-9D33-3C49CBC7844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FC08D92-0025-45EE-A315-28A3CAFCE81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6B2B1B-7A49-4CAA-939E-535778B88C8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820982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A45FB-1D85-4733-A2DB-C9211A91810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13F70A72-01BA-4348-8173-684FCC1F0845}"/>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4D644935-BDD6-453E-94EE-8B2B6BFD22B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488091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B77F3F-E03E-4C85-993C-A8B9C77259F6}"/>
              </a:ext>
            </a:extLst>
          </p:cNvPr>
          <p:cNvSpPr>
            <a:spLocks noGrp="1"/>
          </p:cNvSpPr>
          <p:nvPr>
            <p:ph type="title"/>
          </p:nvPr>
        </p:nvSpPr>
        <p:spPr>
          <a:xfrm>
            <a:off x="628650" y="365127"/>
            <a:ext cx="7886700" cy="85407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9274470-4F4C-4C95-AE55-642B8455AB4F}"/>
              </a:ext>
            </a:extLst>
          </p:cNvPr>
          <p:cNvSpPr>
            <a:spLocks noGrp="1"/>
          </p:cNvSpPr>
          <p:nvPr>
            <p:ph type="body" idx="1"/>
          </p:nvPr>
        </p:nvSpPr>
        <p:spPr>
          <a:xfrm>
            <a:off x="628650" y="1371600"/>
            <a:ext cx="78867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b="0" i="0" dirty="0">
                <a:solidFill>
                  <a:srgbClr val="FFFFFF"/>
                </a:solidFill>
                <a:effectLst/>
                <a:latin typeface="walsheim-medium"/>
              </a:rPr>
              <a:t>10 Best fonts to use in your next PowerPoint presentation</a:t>
            </a:r>
          </a:p>
          <a:p>
            <a:pPr algn="l" fontAlgn="base"/>
            <a:r>
              <a:rPr lang="en-US" b="0" i="0" dirty="0">
                <a:solidFill>
                  <a:srgbClr val="FFFFFF"/>
                </a:solidFill>
                <a:effectLst/>
                <a:latin typeface="walsheim-medium"/>
              </a:rPr>
              <a:t> Best fonts to use in your next PowerPoint presentation</a:t>
            </a:r>
          </a:p>
          <a:p>
            <a:pPr lvl="0"/>
            <a:endParaRPr lang="en-US" dirty="0"/>
          </a:p>
        </p:txBody>
      </p:sp>
    </p:spTree>
    <p:extLst>
      <p:ext uri="{BB962C8B-B14F-4D97-AF65-F5344CB8AC3E}">
        <p14:creationId xmlns:p14="http://schemas.microsoft.com/office/powerpoint/2010/main" val="420441014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defTabSz="685800" rtl="0" eaLnBrk="1" latinLnBrk="0" hangingPunct="1">
        <a:lnSpc>
          <a:spcPct val="90000"/>
        </a:lnSpc>
        <a:spcBef>
          <a:spcPct val="0"/>
        </a:spcBef>
        <a:buNone/>
        <a:defRPr sz="3400" b="1" kern="1200" baseline="0">
          <a:solidFill>
            <a:schemeClr val="tx1"/>
          </a:solidFill>
          <a:latin typeface="Century Gothic" panose="020B0502020202020204" pitchFamily="34" charset="0"/>
          <a:ea typeface="Verdana" panose="020B0604030504040204" pitchFamily="34" charset="0"/>
          <a:cs typeface="Vrinda" panose="020B0502040204020203" pitchFamily="34" charset="0"/>
        </a:defRPr>
      </a:lvl1pPr>
    </p:titleStyle>
    <p:bodyStyle>
      <a:lvl1pPr marL="342900" marR="0" indent="-342900" algn="l" defTabSz="685800" rtl="0" eaLnBrk="1" fontAlgn="base" latinLnBrk="0" hangingPunct="1">
        <a:lnSpc>
          <a:spcPct val="90000"/>
        </a:lnSpc>
        <a:spcBef>
          <a:spcPts val="750"/>
        </a:spcBef>
        <a:spcAft>
          <a:spcPts val="0"/>
        </a:spcAft>
        <a:buClr>
          <a:schemeClr val="accent2">
            <a:lumMod val="50000"/>
          </a:schemeClr>
        </a:buClr>
        <a:buSzPct val="85000"/>
        <a:buFont typeface="Century Gothic" panose="020B0502020202020204" pitchFamily="34" charset="0"/>
        <a:buChar char="►"/>
        <a:tabLst/>
        <a:defRPr lang="en-US" sz="2200" b="1" i="0" kern="1200" smtClean="0">
          <a:solidFill>
            <a:schemeClr val="tx1"/>
          </a:solidFill>
          <a:effectLst/>
          <a:latin typeface="Garamond" panose="02020404030301010803" pitchFamily="18" charset="0"/>
          <a:ea typeface="+mn-ea"/>
          <a:cs typeface="+mn-cs"/>
        </a:defRPr>
      </a:lvl1pPr>
      <a:lvl2pPr marL="514350" indent="-171450" algn="l" defTabSz="685800" rtl="0" eaLnBrk="1" latinLnBrk="0" hangingPunct="1">
        <a:lnSpc>
          <a:spcPct val="90000"/>
        </a:lnSpc>
        <a:spcBef>
          <a:spcPts val="375"/>
        </a:spcBef>
        <a:buClr>
          <a:schemeClr val="accent2">
            <a:lumMod val="50000"/>
          </a:schemeClr>
        </a:buClr>
        <a:buSzPct val="85000"/>
        <a:buFont typeface="Arial" panose="020B0604020202020204" pitchFamily="34" charset="0"/>
        <a:buChar char="•"/>
        <a:defRPr sz="2000" kern="1200">
          <a:solidFill>
            <a:schemeClr val="tx1"/>
          </a:solidFill>
          <a:latin typeface="Garamond" panose="02020404030301010803" pitchFamily="18" charset="0"/>
          <a:ea typeface="+mn-ea"/>
          <a:cs typeface="+mn-cs"/>
        </a:defRPr>
      </a:lvl2pPr>
      <a:lvl3pPr marL="857250" indent="-171450" algn="l" defTabSz="685800" rtl="0" eaLnBrk="1" latinLnBrk="0" hangingPunct="1">
        <a:lnSpc>
          <a:spcPct val="90000"/>
        </a:lnSpc>
        <a:spcBef>
          <a:spcPts val="375"/>
        </a:spcBef>
        <a:buClr>
          <a:schemeClr val="accent2">
            <a:lumMod val="75000"/>
          </a:schemeClr>
        </a:buClr>
        <a:buSzPct val="85000"/>
        <a:buFont typeface="Wingdings" panose="05000000000000000000" pitchFamily="2" charset="2"/>
        <a:buChar char="§"/>
        <a:defRPr sz="1800" kern="1200">
          <a:solidFill>
            <a:schemeClr val="tx1"/>
          </a:solidFill>
          <a:latin typeface="Garamond" panose="02020404030301010803" pitchFamily="18" charset="0"/>
          <a:ea typeface="+mn-ea"/>
          <a:cs typeface="+mn-cs"/>
        </a:defRPr>
      </a:lvl3pPr>
      <a:lvl4pPr marL="1200150" indent="-171450" algn="l" defTabSz="685800" rtl="0" eaLnBrk="1" latinLnBrk="0" hangingPunct="1">
        <a:lnSpc>
          <a:spcPct val="90000"/>
        </a:lnSpc>
        <a:spcBef>
          <a:spcPts val="375"/>
        </a:spcBef>
        <a:buClr>
          <a:schemeClr val="accent2">
            <a:lumMod val="75000"/>
          </a:schemeClr>
        </a:buClr>
        <a:buSzPct val="85000"/>
        <a:buFont typeface="Courier New" panose="02070309020205020404" pitchFamily="49" charset="0"/>
        <a:buChar char="o"/>
        <a:defRPr sz="1600" kern="1200">
          <a:solidFill>
            <a:schemeClr val="tx1"/>
          </a:solidFill>
          <a:latin typeface="Garamond" panose="02020404030301010803" pitchFamily="18" charset="0"/>
          <a:ea typeface="+mn-ea"/>
          <a:cs typeface="+mn-cs"/>
        </a:defRPr>
      </a:lvl4pPr>
      <a:lvl5pPr marL="1543050" indent="-171450" algn="l" defTabSz="685800" rtl="0" eaLnBrk="1" latinLnBrk="0" hangingPunct="1">
        <a:lnSpc>
          <a:spcPct val="90000"/>
        </a:lnSpc>
        <a:spcBef>
          <a:spcPts val="375"/>
        </a:spcBef>
        <a:buClr>
          <a:schemeClr val="accent2">
            <a:lumMod val="75000"/>
          </a:schemeClr>
        </a:buClr>
        <a:buSzPct val="85000"/>
        <a:buFont typeface="Arial" panose="020B0604020202020204" pitchFamily="34" charset="0"/>
        <a:buChar char="•"/>
        <a:defRPr sz="1400" kern="1200">
          <a:solidFill>
            <a:schemeClr val="tx1"/>
          </a:solidFill>
          <a:latin typeface="Garamond" panose="02020404030301010803" pitchFamily="18"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en.wikipedia.org/wiki/Birthday_proble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hyperlink" Target="https://www.youtube.com/watch?v=ywWBy6J5gz8" TargetMode="Externa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Bogosor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6AA40-0B60-4E19-881F-C6005EDF31A4}"/>
              </a:ext>
            </a:extLst>
          </p:cNvPr>
          <p:cNvSpPr>
            <a:spLocks noGrp="1"/>
          </p:cNvSpPr>
          <p:nvPr>
            <p:ph type="ctrTitle"/>
          </p:nvPr>
        </p:nvSpPr>
        <p:spPr>
          <a:xfrm>
            <a:off x="954391" y="1916110"/>
            <a:ext cx="7119879" cy="2550877"/>
          </a:xfrm>
        </p:spPr>
        <p:txBody>
          <a:bodyPr/>
          <a:lstStyle/>
          <a:p>
            <a:r>
              <a:rPr lang="en-US" dirty="0"/>
              <a:t>CSCI 3412  </a:t>
            </a:r>
            <a:r>
              <a:rPr lang="en-US" dirty="0">
                <a:solidFill>
                  <a:srgbClr val="0070C0"/>
                </a:solidFill>
              </a:rPr>
              <a:t>Algorithm</a:t>
            </a:r>
          </a:p>
        </p:txBody>
      </p:sp>
      <p:sp>
        <p:nvSpPr>
          <p:cNvPr id="3" name="Subtitle 2">
            <a:extLst>
              <a:ext uri="{FF2B5EF4-FFF2-40B4-BE49-F238E27FC236}">
                <a16:creationId xmlns:a16="http://schemas.microsoft.com/office/drawing/2014/main" id="{708445AE-4314-48C6-9B79-104CBA58AACC}"/>
              </a:ext>
            </a:extLst>
          </p:cNvPr>
          <p:cNvSpPr>
            <a:spLocks noGrp="1"/>
          </p:cNvSpPr>
          <p:nvPr>
            <p:ph type="subTitle" idx="1"/>
          </p:nvPr>
        </p:nvSpPr>
        <p:spPr>
          <a:xfrm>
            <a:off x="962780" y="4696239"/>
            <a:ext cx="6858000" cy="596690"/>
          </a:xfrm>
        </p:spPr>
        <p:txBody>
          <a:bodyPr>
            <a:normAutofit/>
          </a:bodyPr>
          <a:lstStyle/>
          <a:p>
            <a:r>
              <a:rPr lang="en-US" sz="2000" dirty="0"/>
              <a:t>Module</a:t>
            </a:r>
            <a:r>
              <a:rPr lang="ko-KR" altLang="en-US" sz="2000" dirty="0"/>
              <a:t> </a:t>
            </a:r>
            <a:r>
              <a:rPr lang="en-US" altLang="ko-KR" sz="2000" dirty="0"/>
              <a:t>7</a:t>
            </a:r>
            <a:r>
              <a:rPr lang="en-US" sz="2000" dirty="0"/>
              <a:t>: Quick Sort and Randomized Algorithm</a:t>
            </a:r>
          </a:p>
          <a:p>
            <a:endParaRPr lang="en-US" sz="2000" dirty="0"/>
          </a:p>
          <a:p>
            <a:endParaRPr lang="en-US" sz="2000" dirty="0"/>
          </a:p>
        </p:txBody>
      </p:sp>
      <p:sp>
        <p:nvSpPr>
          <p:cNvPr id="6" name="Slide Number Placeholder 5">
            <a:extLst>
              <a:ext uri="{FF2B5EF4-FFF2-40B4-BE49-F238E27FC236}">
                <a16:creationId xmlns:a16="http://schemas.microsoft.com/office/drawing/2014/main" id="{0AADAF7B-5336-4D15-9ECE-BA1F1A2A8363}"/>
              </a:ext>
            </a:extLst>
          </p:cNvPr>
          <p:cNvSpPr>
            <a:spLocks noGrp="1"/>
          </p:cNvSpPr>
          <p:nvPr>
            <p:ph type="sldNum" sz="quarter" idx="4294967295"/>
          </p:nvPr>
        </p:nvSpPr>
        <p:spPr>
          <a:xfrm>
            <a:off x="8353425" y="295275"/>
            <a:ext cx="790575" cy="768350"/>
          </a:xfrm>
          <a:prstGeom prst="rect">
            <a:avLst/>
          </a:prstGeom>
        </p:spPr>
        <p:txBody>
          <a:bodyPr/>
          <a:lstStyle/>
          <a:p>
            <a:fld id="{71D73388-25A5-4F64-A6E2-B296E1C8FF4A}" type="slidenum">
              <a:rPr lang="en-US" smtClean="0"/>
              <a:t>1</a:t>
            </a:fld>
            <a:endParaRPr lang="en-US" dirty="0"/>
          </a:p>
        </p:txBody>
      </p:sp>
    </p:spTree>
    <p:extLst>
      <p:ext uri="{BB962C8B-B14F-4D97-AF65-F5344CB8AC3E}">
        <p14:creationId xmlns:p14="http://schemas.microsoft.com/office/powerpoint/2010/main" val="2324400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a:extLst>
              <a:ext uri="{FF2B5EF4-FFF2-40B4-BE49-F238E27FC236}">
                <a16:creationId xmlns:a16="http://schemas.microsoft.com/office/drawing/2014/main" id="{318C2A39-CB48-4FFB-BC4D-97008B381B4F}"/>
              </a:ext>
            </a:extLst>
          </p:cNvPr>
          <p:cNvSpPr>
            <a:spLocks noGrp="1"/>
          </p:cNvSpPr>
          <p:nvPr>
            <p:ph type="title"/>
          </p:nvPr>
        </p:nvSpPr>
        <p:spPr>
          <a:xfrm>
            <a:off x="421324" y="378032"/>
            <a:ext cx="8327388" cy="924109"/>
          </a:xfrm>
        </p:spPr>
        <p:txBody>
          <a:bodyPr>
            <a:normAutofit/>
          </a:bodyPr>
          <a:lstStyle/>
          <a:p>
            <a:pPr eaLnBrk="1" hangingPunct="1"/>
            <a:r>
              <a:rPr lang="en-US" altLang="en-US" dirty="0"/>
              <a:t>k</a:t>
            </a:r>
            <a:r>
              <a:rPr lang="en-US" altLang="en-US" baseline="30000" dirty="0"/>
              <a:t>th</a:t>
            </a:r>
            <a:r>
              <a:rPr lang="en-US" altLang="en-US" dirty="0"/>
              <a:t> Smallest Value of “Unsorted” Array</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45E2B66-9C95-420F-AEA9-168796E191EE}"/>
                  </a:ext>
                </a:extLst>
              </p:cNvPr>
              <p:cNvSpPr>
                <a:spLocks noGrp="1"/>
              </p:cNvSpPr>
              <p:nvPr>
                <p:ph idx="1"/>
              </p:nvPr>
            </p:nvSpPr>
            <p:spPr>
              <a:xfrm>
                <a:off x="507533" y="1500688"/>
                <a:ext cx="8128933" cy="4398863"/>
              </a:xfrm>
            </p:spPr>
            <p:txBody>
              <a:bodyPr>
                <a:normAutofit/>
              </a:bodyPr>
              <a:lstStyle/>
              <a:p>
                <a:pPr>
                  <a:spcAft>
                    <a:spcPts val="1200"/>
                  </a:spcAft>
                  <a:defRPr/>
                </a:pPr>
                <a:r>
                  <a:rPr lang="en-US" sz="2800" b="1" dirty="0"/>
                  <a:t>How to solve this problem?</a:t>
                </a:r>
                <a:endParaRPr lang="en-US" sz="1000" b="1" dirty="0"/>
              </a:p>
              <a:p>
                <a:pPr marL="385763" indent="-385763">
                  <a:buFont typeface="+mj-lt"/>
                  <a:buAutoNum type="arabicPeriod"/>
                  <a:defRPr/>
                </a:pPr>
                <a:r>
                  <a:rPr lang="en-US" sz="2400" b="1" dirty="0"/>
                  <a:t>It would be easy if already </a:t>
                </a:r>
                <a:r>
                  <a:rPr lang="en-US" sz="2400" b="1" dirty="0">
                    <a:solidFill>
                      <a:srgbClr val="FF0000"/>
                    </a:solidFill>
                  </a:rPr>
                  <a:t>sorted</a:t>
                </a:r>
                <a:r>
                  <a:rPr lang="en-US" sz="2400" b="1" dirty="0"/>
                  <a:t>. </a:t>
                </a:r>
                <a:r>
                  <a:rPr lang="en-US" sz="2400" dirty="0"/>
                  <a:t>(Answer: </a:t>
                </a:r>
                <a14:m>
                  <m:oMath xmlns:m="http://schemas.openxmlformats.org/officeDocument/2006/math">
                    <m:r>
                      <a:rPr lang="en-US" sz="2400" i="1" dirty="0" smtClean="0">
                        <a:latin typeface="Cambria Math" panose="02040503050406030204" pitchFamily="18" charset="0"/>
                      </a:rPr>
                      <m:t>𝐴</m:t>
                    </m:r>
                    <m:d>
                      <m:dPr>
                        <m:begChr m:val="["/>
                        <m:endChr m:val="]"/>
                        <m:ctrlPr>
                          <a:rPr lang="en-US" sz="2400" i="1" dirty="0" smtClean="0">
                            <a:latin typeface="Cambria Math" panose="02040503050406030204" pitchFamily="18" charset="0"/>
                          </a:rPr>
                        </m:ctrlPr>
                      </m:dPr>
                      <m:e>
                        <m:r>
                          <a:rPr lang="en-US" sz="2400" i="1" dirty="0" smtClean="0">
                            <a:latin typeface="Cambria Math" panose="02040503050406030204" pitchFamily="18" charset="0"/>
                          </a:rPr>
                          <m:t>𝑘</m:t>
                        </m:r>
                      </m:e>
                    </m:d>
                    <m:r>
                      <a:rPr lang="en-US" sz="2400" b="1" i="1" dirty="0" smtClean="0">
                        <a:latin typeface="Cambria Math" panose="02040503050406030204" pitchFamily="18" charset="0"/>
                      </a:rPr>
                      <m:t>⇒</m:t>
                    </m:r>
                    <m:r>
                      <a:rPr lang="en-US" sz="2400" i="1" dirty="0">
                        <a:latin typeface="Cambria Math" panose="02040503050406030204" pitchFamily="18" charset="0"/>
                        <a:sym typeface="Wingdings" panose="05000000000000000000" pitchFamily="2" charset="2"/>
                      </a:rPr>
                      <m:t>𝑂</m:t>
                    </m:r>
                    <m:r>
                      <a:rPr lang="en-US" sz="2400" i="1" dirty="0">
                        <a:latin typeface="Cambria Math" panose="02040503050406030204" pitchFamily="18" charset="0"/>
                        <a:sym typeface="Wingdings" panose="05000000000000000000" pitchFamily="2" charset="2"/>
                      </a:rPr>
                      <m:t>(1)</m:t>
                    </m:r>
                  </m:oMath>
                </a14:m>
                <a:r>
                  <a:rPr lang="en-US" sz="2400" dirty="0">
                    <a:sym typeface="Wingdings" panose="05000000000000000000" pitchFamily="2" charset="2"/>
                  </a:rPr>
                  <a:t>)  </a:t>
                </a:r>
              </a:p>
              <a:p>
                <a:pPr marL="462915" lvl="2" indent="0">
                  <a:buNone/>
                  <a:defRPr/>
                </a:pPr>
                <a:r>
                  <a:rPr lang="en-US" sz="2000" dirty="0">
                    <a:sym typeface="Wingdings" panose="05000000000000000000" pitchFamily="2" charset="2"/>
                  </a:rPr>
                  <a:t>But how about the cost of sorting?  </a:t>
                </a:r>
                <a14:m>
                  <m:oMath xmlns:m="http://schemas.openxmlformats.org/officeDocument/2006/math">
                    <m:r>
                      <a:rPr lang="en-US" sz="2000" b="1" i="1" dirty="0" smtClean="0">
                        <a:solidFill>
                          <a:srgbClr val="0070C0"/>
                        </a:solidFill>
                        <a:latin typeface="Cambria Math" panose="02040503050406030204" pitchFamily="18" charset="0"/>
                        <a:sym typeface="Wingdings" panose="05000000000000000000" pitchFamily="2" charset="2"/>
                      </a:rPr>
                      <m:t>𝑶</m:t>
                    </m:r>
                    <m:r>
                      <a:rPr lang="en-US" sz="2000" b="1" i="1" dirty="0" smtClean="0">
                        <a:solidFill>
                          <a:srgbClr val="0070C0"/>
                        </a:solidFill>
                        <a:latin typeface="Cambria Math" panose="02040503050406030204" pitchFamily="18" charset="0"/>
                        <a:sym typeface="Wingdings" panose="05000000000000000000" pitchFamily="2" charset="2"/>
                      </a:rPr>
                      <m:t>(</m:t>
                    </m:r>
                    <m:r>
                      <a:rPr lang="en-US" sz="2000" b="1" i="1" dirty="0" smtClean="0">
                        <a:solidFill>
                          <a:srgbClr val="0070C0"/>
                        </a:solidFill>
                        <a:latin typeface="Cambria Math" panose="02040503050406030204" pitchFamily="18" charset="0"/>
                        <a:sym typeface="Wingdings" panose="05000000000000000000" pitchFamily="2" charset="2"/>
                      </a:rPr>
                      <m:t>𝒏</m:t>
                    </m:r>
                    <m:r>
                      <a:rPr lang="en-US" sz="2000" b="1" i="1" dirty="0" smtClean="0">
                        <a:solidFill>
                          <a:srgbClr val="0070C0"/>
                        </a:solidFill>
                        <a:latin typeface="Cambria Math" panose="02040503050406030204" pitchFamily="18" charset="0"/>
                        <a:sym typeface="Wingdings" panose="05000000000000000000" pitchFamily="2" charset="2"/>
                      </a:rPr>
                      <m:t> </m:t>
                    </m:r>
                    <m:r>
                      <m:rPr>
                        <m:sty m:val="p"/>
                      </m:rPr>
                      <a:rPr lang="en-US" sz="2000" b="1" i="1" dirty="0" smtClean="0">
                        <a:solidFill>
                          <a:srgbClr val="0070C0"/>
                        </a:solidFill>
                        <a:latin typeface="Cambria Math" panose="02040503050406030204" pitchFamily="18" charset="0"/>
                        <a:sym typeface="Wingdings" panose="05000000000000000000" pitchFamily="2" charset="2"/>
                      </a:rPr>
                      <m:t>lg</m:t>
                    </m:r>
                    <m:r>
                      <a:rPr lang="en-US" sz="2000" b="1" i="1" dirty="0" smtClean="0">
                        <a:solidFill>
                          <a:srgbClr val="0070C0"/>
                        </a:solidFill>
                        <a:latin typeface="Cambria Math" panose="02040503050406030204" pitchFamily="18" charset="0"/>
                        <a:sym typeface="Wingdings" panose="05000000000000000000" pitchFamily="2" charset="2"/>
                      </a:rPr>
                      <m:t>⁡(</m:t>
                    </m:r>
                    <m:r>
                      <a:rPr lang="en-US" sz="2000" b="1" i="1" dirty="0" smtClean="0">
                        <a:solidFill>
                          <a:srgbClr val="0070C0"/>
                        </a:solidFill>
                        <a:latin typeface="Cambria Math" panose="02040503050406030204" pitchFamily="18" charset="0"/>
                        <a:sym typeface="Wingdings" panose="05000000000000000000" pitchFamily="2" charset="2"/>
                      </a:rPr>
                      <m:t>𝒏</m:t>
                    </m:r>
                    <m:r>
                      <a:rPr lang="en-US" sz="2000" b="1" i="1" dirty="0" smtClean="0">
                        <a:solidFill>
                          <a:srgbClr val="0070C0"/>
                        </a:solidFill>
                        <a:latin typeface="Cambria Math" panose="02040503050406030204" pitchFamily="18" charset="0"/>
                        <a:sym typeface="Wingdings" panose="05000000000000000000" pitchFamily="2" charset="2"/>
                      </a:rPr>
                      <m:t>))</m:t>
                    </m:r>
                  </m:oMath>
                </a14:m>
                <a:endParaRPr lang="en-US" sz="2000" b="1" i="1" dirty="0">
                  <a:sym typeface="Wingdings" panose="05000000000000000000" pitchFamily="2" charset="2"/>
                </a:endParaRPr>
              </a:p>
              <a:p>
                <a:pPr marL="385763" indent="-385763">
                  <a:buFont typeface="+mj-lt"/>
                  <a:buAutoNum type="arabicPeriod"/>
                  <a:defRPr/>
                </a:pPr>
                <a:r>
                  <a:rPr lang="en-US" sz="2400" b="1" dirty="0" err="1">
                    <a:sym typeface="Wingdings" panose="05000000000000000000" pitchFamily="2" charset="2"/>
                  </a:rPr>
                  <a:t>MinHeap</a:t>
                </a:r>
                <a:r>
                  <a:rPr lang="en-US" sz="2400" b="1" dirty="0">
                    <a:sym typeface="Wingdings" panose="05000000000000000000" pitchFamily="2" charset="2"/>
                  </a:rPr>
                  <a:t>:  </a:t>
                </a:r>
                <a14:m>
                  <m:oMath xmlns:m="http://schemas.openxmlformats.org/officeDocument/2006/math">
                    <m:r>
                      <a:rPr lang="en-US" sz="2400" b="0" i="1" dirty="0" smtClean="0">
                        <a:latin typeface="Cambria Math" panose="02040503050406030204" pitchFamily="18" charset="0"/>
                        <a:sym typeface="Wingdings" panose="05000000000000000000" pitchFamily="2" charset="2"/>
                      </a:rPr>
                      <m:t>𝑂</m:t>
                    </m:r>
                    <m:r>
                      <a:rPr lang="en-US" sz="2400" b="0" i="1" dirty="0" smtClean="0">
                        <a:latin typeface="Cambria Math" panose="02040503050406030204" pitchFamily="18" charset="0"/>
                        <a:sym typeface="Wingdings" panose="05000000000000000000" pitchFamily="2" charset="2"/>
                      </a:rPr>
                      <m:t>(</m:t>
                    </m:r>
                    <m:r>
                      <a:rPr lang="en-US" sz="2400" b="0" i="1" dirty="0" smtClean="0">
                        <a:latin typeface="Cambria Math" panose="02040503050406030204" pitchFamily="18" charset="0"/>
                        <a:sym typeface="Wingdings" panose="05000000000000000000" pitchFamily="2" charset="2"/>
                      </a:rPr>
                      <m:t>𝑛</m:t>
                    </m:r>
                    <m:r>
                      <a:rPr lang="en-US" sz="2400" b="0" i="1" dirty="0" smtClean="0">
                        <a:latin typeface="Cambria Math" panose="02040503050406030204" pitchFamily="18" charset="0"/>
                        <a:sym typeface="Wingdings" panose="05000000000000000000" pitchFamily="2" charset="2"/>
                      </a:rPr>
                      <m:t> + </m:t>
                    </m:r>
                    <m:r>
                      <a:rPr lang="en-US" sz="2400" b="0" i="1" dirty="0" err="1">
                        <a:latin typeface="Cambria Math" panose="02040503050406030204" pitchFamily="18" charset="0"/>
                        <a:sym typeface="Wingdings" panose="05000000000000000000" pitchFamily="2" charset="2"/>
                      </a:rPr>
                      <m:t>𝑘𝑙𝑜𝑔</m:t>
                    </m:r>
                    <m:r>
                      <a:rPr lang="en-US" sz="2400" b="0" i="1" dirty="0">
                        <a:latin typeface="Cambria Math" panose="02040503050406030204" pitchFamily="18" charset="0"/>
                        <a:sym typeface="Wingdings" panose="05000000000000000000" pitchFamily="2" charset="2"/>
                      </a:rPr>
                      <m:t>(</m:t>
                    </m:r>
                    <m:r>
                      <a:rPr lang="en-US" sz="2400" b="0" i="1" dirty="0">
                        <a:latin typeface="Cambria Math" panose="02040503050406030204" pitchFamily="18" charset="0"/>
                        <a:sym typeface="Wingdings" panose="05000000000000000000" pitchFamily="2" charset="2"/>
                      </a:rPr>
                      <m:t>𝑛</m:t>
                    </m:r>
                    <m:r>
                      <a:rPr lang="en-US" sz="2400" b="0" i="1" dirty="0">
                        <a:latin typeface="Cambria Math" panose="02040503050406030204" pitchFamily="18" charset="0"/>
                        <a:sym typeface="Wingdings" panose="05000000000000000000" pitchFamily="2" charset="2"/>
                      </a:rPr>
                      <m:t>)) </m:t>
                    </m:r>
                    <m:r>
                      <a:rPr lang="en-US" sz="2400" b="0" i="1" dirty="0">
                        <a:latin typeface="Cambria Math" panose="02040503050406030204" pitchFamily="18" charset="0"/>
                        <a:sym typeface="Wingdings" panose="05000000000000000000" pitchFamily="2" charset="2"/>
                      </a:rPr>
                      <m:t>𝑤h𝑒𝑟𝑒</m:t>
                    </m:r>
                    <m:r>
                      <a:rPr lang="en-US" sz="2400" b="0" i="1" dirty="0">
                        <a:latin typeface="Cambria Math" panose="02040503050406030204" pitchFamily="18" charset="0"/>
                        <a:sym typeface="Wingdings" panose="05000000000000000000" pitchFamily="2" charset="2"/>
                      </a:rPr>
                      <m:t> 0 ≤ </m:t>
                    </m:r>
                    <m:r>
                      <a:rPr lang="en-US" sz="2400" b="0" i="1" dirty="0">
                        <a:latin typeface="Cambria Math" panose="02040503050406030204" pitchFamily="18" charset="0"/>
                        <a:sym typeface="Wingdings" panose="05000000000000000000" pitchFamily="2" charset="2"/>
                      </a:rPr>
                      <m:t>𝑘</m:t>
                    </m:r>
                    <m:r>
                      <a:rPr lang="en-US" sz="2400" b="0" i="1" dirty="0">
                        <a:latin typeface="Cambria Math" panose="02040503050406030204" pitchFamily="18" charset="0"/>
                        <a:sym typeface="Wingdings" panose="05000000000000000000" pitchFamily="2" charset="2"/>
                      </a:rPr>
                      <m:t> ≤ </m:t>
                    </m:r>
                    <m:r>
                      <a:rPr lang="en-US" sz="2400" b="0" i="1" dirty="0">
                        <a:latin typeface="Cambria Math" panose="02040503050406030204" pitchFamily="18" charset="0"/>
                        <a:sym typeface="Wingdings" panose="05000000000000000000" pitchFamily="2" charset="2"/>
                      </a:rPr>
                      <m:t>𝑛</m:t>
                    </m:r>
                    <m:r>
                      <a:rPr lang="en-US" sz="2400" b="0" i="1" dirty="0">
                        <a:latin typeface="Cambria Math" panose="02040503050406030204" pitchFamily="18" charset="0"/>
                        <a:sym typeface="Wingdings" panose="05000000000000000000" pitchFamily="2" charset="2"/>
                      </a:rPr>
                      <m:t>:</m:t>
                    </m:r>
                  </m:oMath>
                </a14:m>
                <a:endParaRPr lang="en-US" sz="2400" b="0" dirty="0">
                  <a:sym typeface="Wingdings" panose="05000000000000000000" pitchFamily="2" charset="2"/>
                </a:endParaRPr>
              </a:p>
              <a:p>
                <a:pPr lvl="1">
                  <a:defRPr/>
                </a:pPr>
                <a:r>
                  <a:rPr lang="en-US" dirty="0">
                    <a:sym typeface="Wingdings" panose="05000000000000000000" pitchFamily="2" charset="2"/>
                  </a:rPr>
                  <a:t>Build heap: </a:t>
                </a:r>
                <a14:m>
                  <m:oMath xmlns:m="http://schemas.openxmlformats.org/officeDocument/2006/math">
                    <m:r>
                      <a:rPr lang="en-US" i="1" dirty="0" smtClean="0">
                        <a:latin typeface="Cambria Math" panose="02040503050406030204" pitchFamily="18" charset="0"/>
                        <a:sym typeface="Wingdings" panose="05000000000000000000" pitchFamily="2" charset="2"/>
                      </a:rPr>
                      <m:t>𝑂</m:t>
                    </m:r>
                    <m:r>
                      <a:rPr lang="en-US" i="1" dirty="0" smtClean="0">
                        <a:latin typeface="Cambria Math" panose="02040503050406030204" pitchFamily="18" charset="0"/>
                        <a:sym typeface="Wingdings" panose="05000000000000000000" pitchFamily="2" charset="2"/>
                      </a:rPr>
                      <m:t>(</m:t>
                    </m:r>
                    <m:r>
                      <a:rPr lang="en-US" i="1" dirty="0" smtClean="0">
                        <a:latin typeface="Cambria Math" panose="02040503050406030204" pitchFamily="18" charset="0"/>
                        <a:sym typeface="Wingdings" panose="05000000000000000000" pitchFamily="2" charset="2"/>
                      </a:rPr>
                      <m:t>𝑛</m:t>
                    </m:r>
                    <m:r>
                      <a:rPr lang="en-US" i="1" dirty="0" smtClean="0">
                        <a:latin typeface="Cambria Math" panose="02040503050406030204" pitchFamily="18" charset="0"/>
                        <a:sym typeface="Wingdings" panose="05000000000000000000" pitchFamily="2" charset="2"/>
                      </a:rPr>
                      <m:t>)</m:t>
                    </m:r>
                  </m:oMath>
                </a14:m>
                <a:endParaRPr lang="en-US" dirty="0">
                  <a:sym typeface="Wingdings" panose="05000000000000000000" pitchFamily="2" charset="2"/>
                </a:endParaRPr>
              </a:p>
              <a:p>
                <a:pPr lvl="1">
                  <a:defRPr/>
                </a:pPr>
                <a:r>
                  <a:rPr lang="en-US" dirty="0">
                    <a:sym typeface="Wingdings" panose="05000000000000000000" pitchFamily="2" charset="2"/>
                  </a:rPr>
                  <a:t>K</a:t>
                </a:r>
                <a:r>
                  <a:rPr lang="en-US" baseline="30000" dirty="0">
                    <a:sym typeface="Wingdings" panose="05000000000000000000" pitchFamily="2" charset="2"/>
                  </a:rPr>
                  <a:t>th</a:t>
                </a:r>
                <a:r>
                  <a:rPr lang="en-US" dirty="0">
                    <a:sym typeface="Wingdings" panose="05000000000000000000" pitchFamily="2" charset="2"/>
                  </a:rPr>
                  <a:t> min value: </a:t>
                </a:r>
                <a14:m>
                  <m:oMath xmlns:m="http://schemas.openxmlformats.org/officeDocument/2006/math">
                    <m:r>
                      <a:rPr lang="en-US" i="1" dirty="0" smtClean="0">
                        <a:latin typeface="Cambria Math" panose="02040503050406030204" pitchFamily="18" charset="0"/>
                        <a:sym typeface="Wingdings" panose="05000000000000000000" pitchFamily="2" charset="2"/>
                      </a:rPr>
                      <m:t>𝑘</m:t>
                    </m:r>
                    <m:r>
                      <a:rPr lang="en-US" i="1" dirty="0" smtClean="0">
                        <a:latin typeface="Cambria Math" panose="02040503050406030204" pitchFamily="18" charset="0"/>
                        <a:sym typeface="Wingdings" panose="05000000000000000000" pitchFamily="2" charset="2"/>
                      </a:rPr>
                      <m:t> ∗ </m:t>
                    </m:r>
                    <m:r>
                      <m:rPr>
                        <m:sty m:val="p"/>
                      </m:rPr>
                      <a:rPr lang="en-US" i="1" dirty="0" smtClean="0">
                        <a:latin typeface="Cambria Math" panose="02040503050406030204" pitchFamily="18" charset="0"/>
                        <a:sym typeface="Wingdings" panose="05000000000000000000" pitchFamily="2" charset="2"/>
                      </a:rPr>
                      <m:t>log</m:t>
                    </m:r>
                    <m:r>
                      <a:rPr lang="en-US" i="1" dirty="0" smtClean="0">
                        <a:latin typeface="Cambria Math" panose="02040503050406030204" pitchFamily="18" charset="0"/>
                        <a:sym typeface="Wingdings" panose="05000000000000000000" pitchFamily="2" charset="2"/>
                      </a:rPr>
                      <m:t>⁡(</m:t>
                    </m:r>
                    <m:r>
                      <a:rPr lang="en-US" i="1" dirty="0" smtClean="0">
                        <a:latin typeface="Cambria Math" panose="02040503050406030204" pitchFamily="18" charset="0"/>
                        <a:sym typeface="Wingdings" panose="05000000000000000000" pitchFamily="2" charset="2"/>
                      </a:rPr>
                      <m:t>𝑛</m:t>
                    </m:r>
                    <m:r>
                      <a:rPr lang="en-US" i="1" dirty="0" smtClean="0">
                        <a:latin typeface="Cambria Math" panose="02040503050406030204" pitchFamily="18" charset="0"/>
                        <a:sym typeface="Wingdings" panose="05000000000000000000" pitchFamily="2" charset="2"/>
                      </a:rPr>
                      <m:t>)  </m:t>
                    </m:r>
                  </m:oMath>
                </a14:m>
                <a:r>
                  <a:rPr lang="en-US" dirty="0">
                    <a:sym typeface="Wingdings" panose="05000000000000000000" pitchFamily="2" charset="2"/>
                  </a:rPr>
                  <a:t> </a:t>
                </a:r>
                <a14:m>
                  <m:oMath xmlns:m="http://schemas.openxmlformats.org/officeDocument/2006/math">
                    <m:r>
                      <a:rPr lang="en-US" i="1" dirty="0" smtClean="0">
                        <a:latin typeface="Cambria Math" panose="02040503050406030204" pitchFamily="18" charset="0"/>
                        <a:sym typeface="Wingdings" panose="05000000000000000000" pitchFamily="2" charset="2"/>
                      </a:rPr>
                      <m:t>𝑛</m:t>
                    </m:r>
                    <m:r>
                      <a:rPr lang="en-US" i="1" dirty="0" smtClean="0">
                        <a:latin typeface="Cambria Math" panose="02040503050406030204" pitchFamily="18" charset="0"/>
                        <a:sym typeface="Wingdings" panose="05000000000000000000" pitchFamily="2" charset="2"/>
                      </a:rPr>
                      <m:t>/2 ∗ </m:t>
                    </m:r>
                    <m:r>
                      <m:rPr>
                        <m:sty m:val="p"/>
                      </m:rPr>
                      <a:rPr lang="en-US" i="1" dirty="0" smtClean="0">
                        <a:latin typeface="Cambria Math" panose="02040503050406030204" pitchFamily="18" charset="0"/>
                        <a:sym typeface="Wingdings" panose="05000000000000000000" pitchFamily="2" charset="2"/>
                      </a:rPr>
                      <m:t>log</m:t>
                    </m:r>
                    <m:r>
                      <a:rPr lang="en-US" i="1" dirty="0" smtClean="0">
                        <a:latin typeface="Cambria Math" panose="02040503050406030204" pitchFamily="18" charset="0"/>
                        <a:sym typeface="Wingdings" panose="05000000000000000000" pitchFamily="2" charset="2"/>
                      </a:rPr>
                      <m:t>⁡(</m:t>
                    </m:r>
                    <m:r>
                      <a:rPr lang="en-US" i="1" dirty="0" smtClean="0">
                        <a:latin typeface="Cambria Math" panose="02040503050406030204" pitchFamily="18" charset="0"/>
                        <a:sym typeface="Wingdings" panose="05000000000000000000" pitchFamily="2" charset="2"/>
                      </a:rPr>
                      <m:t>𝑛</m:t>
                    </m:r>
                    <m:r>
                      <a:rPr lang="en-US" i="1" dirty="0" smtClean="0">
                        <a:latin typeface="Cambria Math" panose="02040503050406030204" pitchFamily="18" charset="0"/>
                        <a:sym typeface="Wingdings" panose="05000000000000000000" pitchFamily="2" charset="2"/>
                      </a:rPr>
                      <m:t>) </m:t>
                    </m:r>
                  </m:oMath>
                </a14:m>
                <a:r>
                  <a:rPr lang="en-US" dirty="0">
                    <a:sym typeface="Wingdings" panose="05000000000000000000" pitchFamily="2" charset="2"/>
                  </a:rPr>
                  <a:t>(at average)  </a:t>
                </a:r>
                <a14:m>
                  <m:oMath xmlns:m="http://schemas.openxmlformats.org/officeDocument/2006/math">
                    <m:r>
                      <a:rPr lang="en-US" b="1" i="1" dirty="0" smtClean="0">
                        <a:solidFill>
                          <a:srgbClr val="0070C0"/>
                        </a:solidFill>
                        <a:latin typeface="Cambria Math" panose="02040503050406030204" pitchFamily="18" charset="0"/>
                        <a:sym typeface="Wingdings" panose="05000000000000000000" pitchFamily="2" charset="2"/>
                      </a:rPr>
                      <m:t>𝑶</m:t>
                    </m:r>
                    <m:r>
                      <a:rPr lang="en-US" b="1" i="1" dirty="0" smtClean="0">
                        <a:solidFill>
                          <a:srgbClr val="0070C0"/>
                        </a:solidFill>
                        <a:latin typeface="Cambria Math" panose="02040503050406030204" pitchFamily="18" charset="0"/>
                        <a:sym typeface="Wingdings" panose="05000000000000000000" pitchFamily="2" charset="2"/>
                      </a:rPr>
                      <m:t>(</m:t>
                    </m:r>
                    <m:r>
                      <a:rPr lang="en-US" b="1" i="1" dirty="0" smtClean="0">
                        <a:solidFill>
                          <a:srgbClr val="0070C0"/>
                        </a:solidFill>
                        <a:latin typeface="Cambria Math" panose="02040503050406030204" pitchFamily="18" charset="0"/>
                        <a:sym typeface="Wingdings" panose="05000000000000000000" pitchFamily="2" charset="2"/>
                      </a:rPr>
                      <m:t>𝒏</m:t>
                    </m:r>
                    <m:r>
                      <a:rPr lang="en-US" b="1" i="1" dirty="0" smtClean="0">
                        <a:solidFill>
                          <a:srgbClr val="0070C0"/>
                        </a:solidFill>
                        <a:latin typeface="Cambria Math" panose="02040503050406030204" pitchFamily="18" charset="0"/>
                        <a:sym typeface="Wingdings" panose="05000000000000000000" pitchFamily="2" charset="2"/>
                      </a:rPr>
                      <m:t> </m:t>
                    </m:r>
                    <m:r>
                      <m:rPr>
                        <m:sty m:val="p"/>
                      </m:rPr>
                      <a:rPr lang="en-US" b="1" i="1" dirty="0" smtClean="0">
                        <a:solidFill>
                          <a:srgbClr val="0070C0"/>
                        </a:solidFill>
                        <a:latin typeface="Cambria Math" panose="02040503050406030204" pitchFamily="18" charset="0"/>
                        <a:sym typeface="Wingdings" panose="05000000000000000000" pitchFamily="2" charset="2"/>
                      </a:rPr>
                      <m:t>lg</m:t>
                    </m:r>
                    <m:r>
                      <a:rPr lang="en-US" b="1" i="1" dirty="0" smtClean="0">
                        <a:solidFill>
                          <a:srgbClr val="0070C0"/>
                        </a:solidFill>
                        <a:latin typeface="Cambria Math" panose="02040503050406030204" pitchFamily="18" charset="0"/>
                        <a:sym typeface="Wingdings" panose="05000000000000000000" pitchFamily="2" charset="2"/>
                      </a:rPr>
                      <m:t>⁡(</m:t>
                    </m:r>
                    <m:r>
                      <a:rPr lang="en-US" b="1" i="1" dirty="0" smtClean="0">
                        <a:solidFill>
                          <a:srgbClr val="0070C0"/>
                        </a:solidFill>
                        <a:latin typeface="Cambria Math" panose="02040503050406030204" pitchFamily="18" charset="0"/>
                        <a:sym typeface="Wingdings" panose="05000000000000000000" pitchFamily="2" charset="2"/>
                      </a:rPr>
                      <m:t>𝒏</m:t>
                    </m:r>
                    <m:r>
                      <a:rPr lang="en-US" b="1" i="1" dirty="0" smtClean="0">
                        <a:solidFill>
                          <a:srgbClr val="0070C0"/>
                        </a:solidFill>
                        <a:latin typeface="Cambria Math" panose="02040503050406030204" pitchFamily="18" charset="0"/>
                        <a:sym typeface="Wingdings" panose="05000000000000000000" pitchFamily="2" charset="2"/>
                      </a:rPr>
                      <m:t>))</m:t>
                    </m:r>
                  </m:oMath>
                </a14:m>
                <a:endParaRPr lang="en-US" b="1" dirty="0">
                  <a:sym typeface="Wingdings" panose="05000000000000000000" pitchFamily="2" charset="2"/>
                </a:endParaRPr>
              </a:p>
              <a:p>
                <a:pPr marL="342900" lvl="1" indent="0">
                  <a:buNone/>
                  <a:defRPr/>
                </a:pPr>
                <a:endParaRPr lang="en-US" sz="2400" dirty="0">
                  <a:sym typeface="Wingdings" panose="05000000000000000000" pitchFamily="2" charset="2"/>
                </a:endParaRPr>
              </a:p>
              <a:p>
                <a:pPr>
                  <a:defRPr/>
                </a:pPr>
                <a:r>
                  <a:rPr lang="en-US" sz="2800" b="1" dirty="0">
                    <a:solidFill>
                      <a:srgbClr val="C00000"/>
                    </a:solidFill>
                    <a:sym typeface="Wingdings" panose="05000000000000000000" pitchFamily="2" charset="2"/>
                  </a:rPr>
                  <a:t>Can we do better?  …  Such as O(n)</a:t>
                </a:r>
              </a:p>
              <a:p>
                <a:pPr marL="0" indent="0">
                  <a:buNone/>
                  <a:defRPr/>
                </a:pPr>
                <a:endParaRPr lang="en-US" sz="2400" dirty="0"/>
              </a:p>
            </p:txBody>
          </p:sp>
        </mc:Choice>
        <mc:Fallback xmlns="">
          <p:sp>
            <p:nvSpPr>
              <p:cNvPr id="5" name="Content Placeholder 4">
                <a:extLst>
                  <a:ext uri="{FF2B5EF4-FFF2-40B4-BE49-F238E27FC236}">
                    <a16:creationId xmlns:a16="http://schemas.microsoft.com/office/drawing/2014/main" id="{145E2B66-9C95-420F-AEA9-168796E191EE}"/>
                  </a:ext>
                </a:extLst>
              </p:cNvPr>
              <p:cNvSpPr>
                <a:spLocks noGrp="1" noRot="1" noChangeAspect="1" noMove="1" noResize="1" noEditPoints="1" noAdjustHandles="1" noChangeArrowheads="1" noChangeShapeType="1" noTextEdit="1"/>
              </p:cNvSpPr>
              <p:nvPr>
                <p:ph idx="1"/>
              </p:nvPr>
            </p:nvSpPr>
            <p:spPr>
              <a:xfrm>
                <a:off x="507533" y="1500688"/>
                <a:ext cx="8128933" cy="4398863"/>
              </a:xfrm>
              <a:blipFill>
                <a:blip r:embed="rId2"/>
                <a:stretch>
                  <a:fillRect l="-1124" t="-2355" r="-1424"/>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52B0AE84-0E59-40A7-8D21-BC48AC5726DD}"/>
              </a:ext>
            </a:extLst>
          </p:cNvPr>
          <p:cNvSpPr>
            <a:spLocks noGrp="1"/>
          </p:cNvSpPr>
          <p:nvPr>
            <p:ph type="sldNum" sz="quarter" idx="4294967295"/>
          </p:nvPr>
        </p:nvSpPr>
        <p:spPr>
          <a:xfrm>
            <a:off x="8353425" y="295275"/>
            <a:ext cx="790575" cy="768350"/>
          </a:xfrm>
          <a:prstGeom prst="rect">
            <a:avLst/>
          </a:prstGeom>
        </p:spPr>
        <p:txBody>
          <a:bodyPr/>
          <a:lstStyle/>
          <a:p>
            <a:fld id="{312DBC7C-989A-49D7-933E-43FD57C8AB85}" type="slidenum">
              <a:rPr lang="en-US" altLang="en-US" smtClean="0"/>
              <a:pPr/>
              <a:t>10</a:t>
            </a:fld>
            <a:endParaRPr lang="en-US" altLang="en-US"/>
          </a:p>
        </p:txBody>
      </p:sp>
    </p:spTree>
    <p:extLst>
      <p:ext uri="{BB962C8B-B14F-4D97-AF65-F5344CB8AC3E}">
        <p14:creationId xmlns:p14="http://schemas.microsoft.com/office/powerpoint/2010/main" val="3352948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a:extLst>
              <a:ext uri="{FF2B5EF4-FFF2-40B4-BE49-F238E27FC236}">
                <a16:creationId xmlns:a16="http://schemas.microsoft.com/office/drawing/2014/main" id="{318C2A39-CB48-4FFB-BC4D-97008B381B4F}"/>
              </a:ext>
            </a:extLst>
          </p:cNvPr>
          <p:cNvSpPr>
            <a:spLocks noGrp="1"/>
          </p:cNvSpPr>
          <p:nvPr>
            <p:ph type="title"/>
          </p:nvPr>
        </p:nvSpPr>
        <p:spPr>
          <a:xfrm>
            <a:off x="453733" y="352563"/>
            <a:ext cx="8603907" cy="643786"/>
          </a:xfrm>
        </p:spPr>
        <p:txBody>
          <a:bodyPr>
            <a:normAutofit fontScale="90000"/>
          </a:bodyPr>
          <a:lstStyle/>
          <a:p>
            <a:pPr eaLnBrk="1" hangingPunct="1"/>
            <a:r>
              <a:rPr lang="en-US" altLang="en-US" dirty="0"/>
              <a:t>k</a:t>
            </a:r>
            <a:r>
              <a:rPr lang="en-US" altLang="en-US" baseline="30000" dirty="0"/>
              <a:t>th</a:t>
            </a:r>
            <a:r>
              <a:rPr lang="en-US" altLang="en-US" dirty="0"/>
              <a:t> Smallest Value of an “</a:t>
            </a:r>
            <a:r>
              <a:rPr lang="en-US" altLang="en-US" b="1" dirty="0">
                <a:solidFill>
                  <a:srgbClr val="FF0000"/>
                </a:solidFill>
              </a:rPr>
              <a:t>Unsorted</a:t>
            </a:r>
            <a:r>
              <a:rPr lang="en-US" altLang="en-US" dirty="0"/>
              <a:t>” Array</a:t>
            </a:r>
          </a:p>
        </p:txBody>
      </p:sp>
      <p:sp>
        <p:nvSpPr>
          <p:cNvPr id="5" name="Content Placeholder 4">
            <a:extLst>
              <a:ext uri="{FF2B5EF4-FFF2-40B4-BE49-F238E27FC236}">
                <a16:creationId xmlns:a16="http://schemas.microsoft.com/office/drawing/2014/main" id="{145E2B66-9C95-420F-AEA9-168796E191EE}"/>
              </a:ext>
            </a:extLst>
          </p:cNvPr>
          <p:cNvSpPr>
            <a:spLocks noGrp="1"/>
          </p:cNvSpPr>
          <p:nvPr>
            <p:ph idx="1"/>
          </p:nvPr>
        </p:nvSpPr>
        <p:spPr>
          <a:xfrm>
            <a:off x="453733" y="1063625"/>
            <a:ext cx="8324507" cy="2365375"/>
          </a:xfrm>
        </p:spPr>
        <p:txBody>
          <a:bodyPr>
            <a:normAutofit lnSpcReduction="10000"/>
          </a:bodyPr>
          <a:lstStyle/>
          <a:p>
            <a:pPr marL="0" indent="0">
              <a:buNone/>
              <a:defRPr/>
            </a:pPr>
            <a:r>
              <a:rPr lang="en-US" sz="2800" dirty="0"/>
              <a:t>Recursive solution proceeds by:</a:t>
            </a:r>
          </a:p>
          <a:p>
            <a:pPr marL="642938" lvl="1" indent="-385763">
              <a:lnSpc>
                <a:spcPct val="110000"/>
              </a:lnSpc>
              <a:spcBef>
                <a:spcPts val="200"/>
              </a:spcBef>
              <a:buFont typeface="+mj-lt"/>
              <a:buAutoNum type="arabicPeriod"/>
              <a:defRPr/>
            </a:pPr>
            <a:r>
              <a:rPr lang="en-US" sz="2400" dirty="0"/>
              <a:t>Selecting a pivot value in array</a:t>
            </a:r>
          </a:p>
          <a:p>
            <a:pPr marL="642938" lvl="1" indent="-385763">
              <a:lnSpc>
                <a:spcPct val="110000"/>
              </a:lnSpc>
              <a:spcBef>
                <a:spcPts val="200"/>
              </a:spcBef>
              <a:buFont typeface="+mj-lt"/>
              <a:buAutoNum type="arabicPeriod"/>
              <a:defRPr/>
            </a:pPr>
            <a:r>
              <a:rPr lang="en-US" sz="2400" b="1" dirty="0"/>
              <a:t>Cleverly</a:t>
            </a:r>
            <a:r>
              <a:rPr lang="en-US" sz="2400" dirty="0"/>
              <a:t> arranging/ partitioning values in array about pivot value (like shoving in an elephant into a refrigerator)</a:t>
            </a:r>
          </a:p>
          <a:p>
            <a:pPr marL="642938" lvl="1" indent="-385763">
              <a:lnSpc>
                <a:spcPct val="110000"/>
              </a:lnSpc>
              <a:spcBef>
                <a:spcPts val="200"/>
              </a:spcBef>
              <a:buFont typeface="+mj-lt"/>
              <a:buAutoNum type="arabicPeriod"/>
              <a:defRPr/>
            </a:pPr>
            <a:r>
              <a:rPr lang="en-US" sz="2400" b="1" dirty="0"/>
              <a:t>Recursively</a:t>
            </a:r>
            <a:r>
              <a:rPr lang="en-US" sz="2400" dirty="0"/>
              <a:t> applying strategy to one of partitions until finding k</a:t>
            </a:r>
            <a:r>
              <a:rPr lang="en-US" sz="2400" baseline="30000" dirty="0"/>
              <a:t>th</a:t>
            </a:r>
            <a:r>
              <a:rPr lang="en-US" sz="2400" dirty="0"/>
              <a:t> smallest value</a:t>
            </a:r>
          </a:p>
        </p:txBody>
      </p:sp>
      <p:sp>
        <p:nvSpPr>
          <p:cNvPr id="3" name="Slide Number Placeholder 2">
            <a:extLst>
              <a:ext uri="{FF2B5EF4-FFF2-40B4-BE49-F238E27FC236}">
                <a16:creationId xmlns:a16="http://schemas.microsoft.com/office/drawing/2014/main" id="{52B0AE84-0E59-40A7-8D21-BC48AC5726DD}"/>
              </a:ext>
            </a:extLst>
          </p:cNvPr>
          <p:cNvSpPr>
            <a:spLocks noGrp="1"/>
          </p:cNvSpPr>
          <p:nvPr>
            <p:ph type="sldNum" sz="quarter" idx="4294967295"/>
          </p:nvPr>
        </p:nvSpPr>
        <p:spPr>
          <a:xfrm>
            <a:off x="8353425" y="295275"/>
            <a:ext cx="790575" cy="768350"/>
          </a:xfrm>
          <a:prstGeom prst="rect">
            <a:avLst/>
          </a:prstGeom>
        </p:spPr>
        <p:txBody>
          <a:bodyPr/>
          <a:lstStyle/>
          <a:p>
            <a:fld id="{312DBC7C-989A-49D7-933E-43FD57C8AB85}" type="slidenum">
              <a:rPr lang="en-US" altLang="en-US" smtClean="0"/>
              <a:pPr/>
              <a:t>11</a:t>
            </a:fld>
            <a:endParaRPr lang="en-US" altLang="en-US"/>
          </a:p>
        </p:txBody>
      </p:sp>
      <p:pic>
        <p:nvPicPr>
          <p:cNvPr id="6" name="Picture 2" descr="Graph for Finding kth Smallest Value of an “Unsorted” Array">
            <a:extLst>
              <a:ext uri="{FF2B5EF4-FFF2-40B4-BE49-F238E27FC236}">
                <a16:creationId xmlns:a16="http://schemas.microsoft.com/office/drawing/2014/main" id="{5B0E916C-CFED-428B-B419-F9049D69D3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7647" y="3496276"/>
            <a:ext cx="5000232" cy="1736676"/>
          </a:xfrm>
          <a:prstGeom prst="rect">
            <a:avLst/>
          </a:prstGeom>
          <a:noFill/>
          <a:ln>
            <a:noFill/>
          </a:ln>
          <a:effectLst>
            <a:outerShdw blurRad="292100" dist="139700" dir="2700000" algn="tl" rotWithShape="0">
              <a:srgbClr val="333333">
                <a:alpha val="64998"/>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a16="http://schemas.microsoft.com/office/drawing/2014/main" id="{5B716CD9-6B45-7016-C3B8-48550E367D32}"/>
              </a:ext>
            </a:extLst>
          </p:cNvPr>
          <p:cNvSpPr txBox="1"/>
          <p:nvPr/>
        </p:nvSpPr>
        <p:spPr>
          <a:xfrm>
            <a:off x="720645" y="5454729"/>
            <a:ext cx="7632780" cy="1107996"/>
          </a:xfrm>
          <a:prstGeom prst="rect">
            <a:avLst/>
          </a:prstGeom>
          <a:noFill/>
        </p:spPr>
        <p:txBody>
          <a:bodyPr wrap="square" rtlCol="0">
            <a:spAutoFit/>
          </a:bodyPr>
          <a:lstStyle/>
          <a:p>
            <a:r>
              <a:rPr lang="en-US" sz="2800" b="1" dirty="0">
                <a:solidFill>
                  <a:srgbClr val="0070C0"/>
                </a:solidFill>
              </a:rPr>
              <a:t>Final goal : </a:t>
            </a:r>
            <a:r>
              <a:rPr lang="en-US" sz="2800" b="1" dirty="0" err="1">
                <a:solidFill>
                  <a:srgbClr val="0070C0"/>
                </a:solidFill>
              </a:rPr>
              <a:t>pivotIndex</a:t>
            </a:r>
            <a:r>
              <a:rPr lang="en-US" sz="2800" b="1" dirty="0">
                <a:solidFill>
                  <a:srgbClr val="0070C0"/>
                </a:solidFill>
              </a:rPr>
              <a:t> == k </a:t>
            </a:r>
          </a:p>
          <a:p>
            <a:endParaRPr lang="en-US" sz="1600" dirty="0"/>
          </a:p>
          <a:p>
            <a:r>
              <a:rPr lang="en-US" sz="2200" dirty="0">
                <a:solidFill>
                  <a:srgbClr val="FF0000"/>
                </a:solidFill>
              </a:rPr>
              <a:t>**NOTE </a:t>
            </a:r>
            <a:r>
              <a:rPr lang="en-US" sz="2200" dirty="0"/>
              <a:t>: We don’t care if the subarrays (S</a:t>
            </a:r>
            <a:r>
              <a:rPr lang="en-US" sz="2200" baseline="-25000" dirty="0"/>
              <a:t>1</a:t>
            </a:r>
            <a:r>
              <a:rPr lang="en-US" sz="2200" dirty="0"/>
              <a:t>, S</a:t>
            </a:r>
            <a:r>
              <a:rPr lang="en-US" sz="2200" baseline="-25000" dirty="0"/>
              <a:t>2</a:t>
            </a:r>
            <a:r>
              <a:rPr lang="en-US" sz="2200" dirty="0"/>
              <a:t>) are sorted or not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a:extLst>
              <a:ext uri="{FF2B5EF4-FFF2-40B4-BE49-F238E27FC236}">
                <a16:creationId xmlns:a16="http://schemas.microsoft.com/office/drawing/2014/main" id="{3FB0FF62-3C61-4A36-B7AC-9E715405AE28}"/>
              </a:ext>
            </a:extLst>
          </p:cNvPr>
          <p:cNvSpPr>
            <a:spLocks noGrp="1"/>
          </p:cNvSpPr>
          <p:nvPr>
            <p:ph type="title"/>
          </p:nvPr>
        </p:nvSpPr>
        <p:spPr>
          <a:xfrm>
            <a:off x="546513" y="323389"/>
            <a:ext cx="7424374" cy="445073"/>
          </a:xfrm>
          <a:ln w="12700">
            <a:noFill/>
          </a:ln>
        </p:spPr>
        <p:txBody>
          <a:bodyPr>
            <a:normAutofit fontScale="90000"/>
          </a:bodyPr>
          <a:lstStyle/>
          <a:p>
            <a:pPr eaLnBrk="1" hangingPunct="1"/>
            <a:r>
              <a:rPr lang="en-US" altLang="en-US" dirty="0"/>
              <a:t>Finding </a:t>
            </a:r>
            <a:r>
              <a:rPr lang="en-US" altLang="en-US" dirty="0">
                <a:solidFill>
                  <a:srgbClr val="0070C0"/>
                </a:solidFill>
              </a:rPr>
              <a:t>4</a:t>
            </a:r>
            <a:r>
              <a:rPr lang="en-US" altLang="en-US" baseline="30000" dirty="0">
                <a:solidFill>
                  <a:srgbClr val="0070C0"/>
                </a:solidFill>
              </a:rPr>
              <a:t>th</a:t>
            </a:r>
            <a:r>
              <a:rPr lang="en-US" altLang="en-US" dirty="0"/>
              <a:t> Smallest Value of Array</a:t>
            </a:r>
          </a:p>
        </p:txBody>
      </p:sp>
      <p:graphicFrame>
        <p:nvGraphicFramePr>
          <p:cNvPr id="9" name="Content Placeholder 8" descr="Table describing pivoting">
            <a:extLst>
              <a:ext uri="{FF2B5EF4-FFF2-40B4-BE49-F238E27FC236}">
                <a16:creationId xmlns:a16="http://schemas.microsoft.com/office/drawing/2014/main" id="{756EBE8F-F5D3-4FA0-8186-58564B043415}"/>
              </a:ext>
            </a:extLst>
          </p:cNvPr>
          <p:cNvGraphicFramePr>
            <a:graphicFrameLocks noGrp="1"/>
          </p:cNvGraphicFramePr>
          <p:nvPr>
            <p:ph idx="1"/>
            <p:extLst>
              <p:ext uri="{D42A27DB-BD31-4B8C-83A1-F6EECF244321}">
                <p14:modId xmlns:p14="http://schemas.microsoft.com/office/powerpoint/2010/main" val="826358220"/>
              </p:ext>
            </p:extLst>
          </p:nvPr>
        </p:nvGraphicFramePr>
        <p:xfrm>
          <a:off x="457862" y="3903175"/>
          <a:ext cx="7318125" cy="278130"/>
        </p:xfrm>
        <a:graphic>
          <a:graphicData uri="http://schemas.openxmlformats.org/drawingml/2006/table">
            <a:tbl>
              <a:tblPr firstRow="1" bandRow="1">
                <a:tableStyleId>{5C22544A-7EE6-4342-B048-85BDC9FD1C3A}</a:tableStyleId>
              </a:tblPr>
              <a:tblGrid>
                <a:gridCol w="813125">
                  <a:extLst>
                    <a:ext uri="{9D8B030D-6E8A-4147-A177-3AD203B41FA5}">
                      <a16:colId xmlns:a16="http://schemas.microsoft.com/office/drawing/2014/main" val="2807146695"/>
                    </a:ext>
                  </a:extLst>
                </a:gridCol>
                <a:gridCol w="813125">
                  <a:extLst>
                    <a:ext uri="{9D8B030D-6E8A-4147-A177-3AD203B41FA5}">
                      <a16:colId xmlns:a16="http://schemas.microsoft.com/office/drawing/2014/main" val="2081512224"/>
                    </a:ext>
                  </a:extLst>
                </a:gridCol>
                <a:gridCol w="813125">
                  <a:extLst>
                    <a:ext uri="{9D8B030D-6E8A-4147-A177-3AD203B41FA5}">
                      <a16:colId xmlns:a16="http://schemas.microsoft.com/office/drawing/2014/main" val="2901639665"/>
                    </a:ext>
                  </a:extLst>
                </a:gridCol>
                <a:gridCol w="813125">
                  <a:extLst>
                    <a:ext uri="{9D8B030D-6E8A-4147-A177-3AD203B41FA5}">
                      <a16:colId xmlns:a16="http://schemas.microsoft.com/office/drawing/2014/main" val="977725973"/>
                    </a:ext>
                  </a:extLst>
                </a:gridCol>
                <a:gridCol w="813125">
                  <a:extLst>
                    <a:ext uri="{9D8B030D-6E8A-4147-A177-3AD203B41FA5}">
                      <a16:colId xmlns:a16="http://schemas.microsoft.com/office/drawing/2014/main" val="3058424217"/>
                    </a:ext>
                  </a:extLst>
                </a:gridCol>
                <a:gridCol w="813125">
                  <a:extLst>
                    <a:ext uri="{9D8B030D-6E8A-4147-A177-3AD203B41FA5}">
                      <a16:colId xmlns:a16="http://schemas.microsoft.com/office/drawing/2014/main" val="1724181186"/>
                    </a:ext>
                  </a:extLst>
                </a:gridCol>
                <a:gridCol w="813125">
                  <a:extLst>
                    <a:ext uri="{9D8B030D-6E8A-4147-A177-3AD203B41FA5}">
                      <a16:colId xmlns:a16="http://schemas.microsoft.com/office/drawing/2014/main" val="2970826691"/>
                    </a:ext>
                  </a:extLst>
                </a:gridCol>
                <a:gridCol w="813125">
                  <a:extLst>
                    <a:ext uri="{9D8B030D-6E8A-4147-A177-3AD203B41FA5}">
                      <a16:colId xmlns:a16="http://schemas.microsoft.com/office/drawing/2014/main" val="1789945243"/>
                    </a:ext>
                  </a:extLst>
                </a:gridCol>
                <a:gridCol w="813125">
                  <a:extLst>
                    <a:ext uri="{9D8B030D-6E8A-4147-A177-3AD203B41FA5}">
                      <a16:colId xmlns:a16="http://schemas.microsoft.com/office/drawing/2014/main" val="2206878071"/>
                    </a:ext>
                  </a:extLst>
                </a:gridCol>
              </a:tblGrid>
              <a:tr h="278130">
                <a:tc>
                  <a:txBody>
                    <a:bodyPr/>
                    <a:lstStyle/>
                    <a:p>
                      <a:r>
                        <a:rPr lang="en-US" sz="1350" dirty="0"/>
                        <a:t>2</a:t>
                      </a:r>
                    </a:p>
                  </a:txBody>
                  <a:tcPr marL="68580" marR="68580" marT="34290" marB="34290"/>
                </a:tc>
                <a:tc>
                  <a:txBody>
                    <a:bodyPr/>
                    <a:lstStyle/>
                    <a:p>
                      <a:r>
                        <a:rPr lang="en-US" sz="1350" dirty="0">
                          <a:solidFill>
                            <a:schemeClr val="bg1"/>
                          </a:solidFill>
                        </a:rPr>
                        <a:t>4</a:t>
                      </a:r>
                    </a:p>
                  </a:txBody>
                  <a:tcPr marL="68580" marR="68580" marT="34290" marB="34290"/>
                </a:tc>
                <a:tc>
                  <a:txBody>
                    <a:bodyPr/>
                    <a:lstStyle/>
                    <a:p>
                      <a:r>
                        <a:rPr lang="en-US" sz="1350" dirty="0">
                          <a:solidFill>
                            <a:srgbClr val="FFFF00"/>
                          </a:solidFill>
                        </a:rPr>
                        <a:t>8</a:t>
                      </a:r>
                    </a:p>
                  </a:txBody>
                  <a:tcPr marL="68580" marR="68580" marT="34290" marB="34290"/>
                </a:tc>
                <a:tc>
                  <a:txBody>
                    <a:bodyPr/>
                    <a:lstStyle/>
                    <a:p>
                      <a:r>
                        <a:rPr lang="en-US" sz="1350" dirty="0">
                          <a:solidFill>
                            <a:srgbClr val="FFFF00"/>
                          </a:solidFill>
                        </a:rPr>
                        <a:t>9</a:t>
                      </a:r>
                    </a:p>
                  </a:txBody>
                  <a:tcPr marL="68580" marR="68580" marT="34290" marB="34290"/>
                </a:tc>
                <a:tc>
                  <a:txBody>
                    <a:bodyPr/>
                    <a:lstStyle/>
                    <a:p>
                      <a:r>
                        <a:rPr lang="en-US" sz="1350" dirty="0"/>
                        <a:t>1</a:t>
                      </a:r>
                    </a:p>
                  </a:txBody>
                  <a:tcPr marL="68580" marR="68580" marT="34290" marB="34290"/>
                </a:tc>
                <a:tc>
                  <a:txBody>
                    <a:bodyPr/>
                    <a:lstStyle/>
                    <a:p>
                      <a:r>
                        <a:rPr lang="en-US" sz="1350" dirty="0"/>
                        <a:t>7</a:t>
                      </a:r>
                    </a:p>
                  </a:txBody>
                  <a:tcPr marL="68580" marR="68580" marT="34290" marB="34290"/>
                </a:tc>
                <a:tc>
                  <a:txBody>
                    <a:bodyPr/>
                    <a:lstStyle/>
                    <a:p>
                      <a:r>
                        <a:rPr lang="en-US" sz="1350" dirty="0"/>
                        <a:t>3</a:t>
                      </a:r>
                    </a:p>
                  </a:txBody>
                  <a:tcPr marL="68580" marR="68580" marT="34290" marB="34290"/>
                </a:tc>
                <a:tc>
                  <a:txBody>
                    <a:bodyPr/>
                    <a:lstStyle/>
                    <a:p>
                      <a:r>
                        <a:rPr lang="en-US" sz="1350" dirty="0"/>
                        <a:t>5</a:t>
                      </a:r>
                    </a:p>
                  </a:txBody>
                  <a:tcPr marL="68580" marR="68580" marT="34290" marB="34290"/>
                </a:tc>
                <a:tc>
                  <a:txBody>
                    <a:bodyPr/>
                    <a:lstStyle/>
                    <a:p>
                      <a:r>
                        <a:rPr lang="en-US" sz="1350" dirty="0">
                          <a:solidFill>
                            <a:schemeClr val="tx1"/>
                          </a:solidFill>
                        </a:rPr>
                        <a:t>6</a:t>
                      </a:r>
                    </a:p>
                  </a:txBody>
                  <a:tcPr marL="68580" marR="68580" marT="34290" marB="34290"/>
                </a:tc>
                <a:extLst>
                  <a:ext uri="{0D108BD9-81ED-4DB2-BD59-A6C34878D82A}">
                    <a16:rowId xmlns:a16="http://schemas.microsoft.com/office/drawing/2014/main" val="233261389"/>
                  </a:ext>
                </a:extLst>
              </a:tr>
            </a:tbl>
          </a:graphicData>
        </a:graphic>
      </p:graphicFrame>
      <p:sp>
        <p:nvSpPr>
          <p:cNvPr id="3" name="Slide Number Placeholder 2">
            <a:extLst>
              <a:ext uri="{FF2B5EF4-FFF2-40B4-BE49-F238E27FC236}">
                <a16:creationId xmlns:a16="http://schemas.microsoft.com/office/drawing/2014/main" id="{9D527F2F-148F-40C0-9942-B5A89B6EAA98}"/>
              </a:ext>
            </a:extLst>
          </p:cNvPr>
          <p:cNvSpPr>
            <a:spLocks noGrp="1"/>
          </p:cNvSpPr>
          <p:nvPr>
            <p:ph type="sldNum" sz="quarter" idx="4294967295"/>
          </p:nvPr>
        </p:nvSpPr>
        <p:spPr>
          <a:xfrm>
            <a:off x="8353425" y="295275"/>
            <a:ext cx="790575" cy="768350"/>
          </a:xfrm>
          <a:prstGeom prst="rect">
            <a:avLst/>
          </a:prstGeom>
        </p:spPr>
        <p:txBody>
          <a:bodyPr/>
          <a:lstStyle/>
          <a:p>
            <a:fld id="{312DBC7C-989A-49D7-933E-43FD57C8AB85}" type="slidenum">
              <a:rPr lang="en-US" altLang="en-US" smtClean="0"/>
              <a:pPr/>
              <a:t>12</a:t>
            </a:fld>
            <a:endParaRPr lang="en-US" altLang="en-US" dirty="0"/>
          </a:p>
        </p:txBody>
      </p:sp>
      <p:grpSp>
        <p:nvGrpSpPr>
          <p:cNvPr id="2" name="Group 1" descr="Table describing pivoting">
            <a:extLst>
              <a:ext uri="{FF2B5EF4-FFF2-40B4-BE49-F238E27FC236}">
                <a16:creationId xmlns:a16="http://schemas.microsoft.com/office/drawing/2014/main" id="{38125C94-0959-4912-B06F-446CAE487375}"/>
              </a:ext>
            </a:extLst>
          </p:cNvPr>
          <p:cNvGrpSpPr/>
          <p:nvPr/>
        </p:nvGrpSpPr>
        <p:grpSpPr>
          <a:xfrm>
            <a:off x="6556257" y="2713392"/>
            <a:ext cx="670494" cy="276999"/>
            <a:chOff x="9266997" y="2081067"/>
            <a:chExt cx="1242396" cy="699674"/>
          </a:xfrm>
        </p:grpSpPr>
        <p:sp>
          <p:nvSpPr>
            <p:cNvPr id="34" name="Arrow: Up 33">
              <a:extLst>
                <a:ext uri="{FF2B5EF4-FFF2-40B4-BE49-F238E27FC236}">
                  <a16:creationId xmlns:a16="http://schemas.microsoft.com/office/drawing/2014/main" id="{5EF1F22B-A1C1-4018-9BB6-ED37AD7822B7}"/>
                </a:ext>
              </a:extLst>
            </p:cNvPr>
            <p:cNvSpPr/>
            <p:nvPr/>
          </p:nvSpPr>
          <p:spPr>
            <a:xfrm>
              <a:off x="10230972" y="2227479"/>
              <a:ext cx="278421" cy="340742"/>
            </a:xfrm>
            <a:prstGeom prst="up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TextBox 34">
              <a:extLst>
                <a:ext uri="{FF2B5EF4-FFF2-40B4-BE49-F238E27FC236}">
                  <a16:creationId xmlns:a16="http://schemas.microsoft.com/office/drawing/2014/main" id="{28BC023E-4759-4FDA-BDA8-D2F57F4AE174}"/>
                </a:ext>
              </a:extLst>
            </p:cNvPr>
            <p:cNvSpPr txBox="1"/>
            <p:nvPr/>
          </p:nvSpPr>
          <p:spPr>
            <a:xfrm>
              <a:off x="9266997" y="2081067"/>
              <a:ext cx="1214671" cy="699674"/>
            </a:xfrm>
            <a:prstGeom prst="rect">
              <a:avLst/>
            </a:prstGeom>
            <a:noFill/>
          </p:spPr>
          <p:txBody>
            <a:bodyPr wrap="square" rtlCol="0">
              <a:spAutoFit/>
            </a:bodyPr>
            <a:lstStyle/>
            <a:p>
              <a:r>
                <a:rPr lang="en-US" sz="1200" dirty="0">
                  <a:solidFill>
                    <a:srgbClr val="FF0000"/>
                  </a:solidFill>
                </a:rPr>
                <a:t>Pivot</a:t>
              </a:r>
              <a:endParaRPr lang="en-US" sz="1350" dirty="0">
                <a:solidFill>
                  <a:srgbClr val="FF0000"/>
                </a:solidFill>
              </a:endParaRPr>
            </a:p>
          </p:txBody>
        </p:sp>
      </p:grpSp>
      <p:graphicFrame>
        <p:nvGraphicFramePr>
          <p:cNvPr id="32" name="Content Placeholder 8">
            <a:extLst>
              <a:ext uri="{FF2B5EF4-FFF2-40B4-BE49-F238E27FC236}">
                <a16:creationId xmlns:a16="http://schemas.microsoft.com/office/drawing/2014/main" id="{4B9A1301-EA1B-4569-9A9D-610C23BB3D0B}"/>
              </a:ext>
            </a:extLst>
          </p:cNvPr>
          <p:cNvGraphicFramePr>
            <a:graphicFrameLocks/>
          </p:cNvGraphicFramePr>
          <p:nvPr>
            <p:extLst>
              <p:ext uri="{D42A27DB-BD31-4B8C-83A1-F6EECF244321}">
                <p14:modId xmlns:p14="http://schemas.microsoft.com/office/powerpoint/2010/main" val="241253956"/>
              </p:ext>
            </p:extLst>
          </p:nvPr>
        </p:nvGraphicFramePr>
        <p:xfrm>
          <a:off x="457862" y="3416348"/>
          <a:ext cx="7319484" cy="370840"/>
        </p:xfrm>
        <a:graphic>
          <a:graphicData uri="http://schemas.openxmlformats.org/drawingml/2006/table">
            <a:tbl>
              <a:tblPr firstRow="1" bandRow="1">
                <a:tableStyleId>{5C22544A-7EE6-4342-B048-85BDC9FD1C3A}</a:tableStyleId>
              </a:tblPr>
              <a:tblGrid>
                <a:gridCol w="813276">
                  <a:extLst>
                    <a:ext uri="{9D8B030D-6E8A-4147-A177-3AD203B41FA5}">
                      <a16:colId xmlns:a16="http://schemas.microsoft.com/office/drawing/2014/main" val="2807146695"/>
                    </a:ext>
                  </a:extLst>
                </a:gridCol>
                <a:gridCol w="813276">
                  <a:extLst>
                    <a:ext uri="{9D8B030D-6E8A-4147-A177-3AD203B41FA5}">
                      <a16:colId xmlns:a16="http://schemas.microsoft.com/office/drawing/2014/main" val="2081512224"/>
                    </a:ext>
                  </a:extLst>
                </a:gridCol>
                <a:gridCol w="813276">
                  <a:extLst>
                    <a:ext uri="{9D8B030D-6E8A-4147-A177-3AD203B41FA5}">
                      <a16:colId xmlns:a16="http://schemas.microsoft.com/office/drawing/2014/main" val="2901639665"/>
                    </a:ext>
                  </a:extLst>
                </a:gridCol>
                <a:gridCol w="813276">
                  <a:extLst>
                    <a:ext uri="{9D8B030D-6E8A-4147-A177-3AD203B41FA5}">
                      <a16:colId xmlns:a16="http://schemas.microsoft.com/office/drawing/2014/main" val="977725973"/>
                    </a:ext>
                  </a:extLst>
                </a:gridCol>
                <a:gridCol w="813276">
                  <a:extLst>
                    <a:ext uri="{9D8B030D-6E8A-4147-A177-3AD203B41FA5}">
                      <a16:colId xmlns:a16="http://schemas.microsoft.com/office/drawing/2014/main" val="3058424217"/>
                    </a:ext>
                  </a:extLst>
                </a:gridCol>
                <a:gridCol w="813276">
                  <a:extLst>
                    <a:ext uri="{9D8B030D-6E8A-4147-A177-3AD203B41FA5}">
                      <a16:colId xmlns:a16="http://schemas.microsoft.com/office/drawing/2014/main" val="1724181186"/>
                    </a:ext>
                  </a:extLst>
                </a:gridCol>
                <a:gridCol w="813276">
                  <a:extLst>
                    <a:ext uri="{9D8B030D-6E8A-4147-A177-3AD203B41FA5}">
                      <a16:colId xmlns:a16="http://schemas.microsoft.com/office/drawing/2014/main" val="2970826691"/>
                    </a:ext>
                  </a:extLst>
                </a:gridCol>
                <a:gridCol w="813276">
                  <a:extLst>
                    <a:ext uri="{9D8B030D-6E8A-4147-A177-3AD203B41FA5}">
                      <a16:colId xmlns:a16="http://schemas.microsoft.com/office/drawing/2014/main" val="1789945243"/>
                    </a:ext>
                  </a:extLst>
                </a:gridCol>
                <a:gridCol w="813276">
                  <a:extLst>
                    <a:ext uri="{9D8B030D-6E8A-4147-A177-3AD203B41FA5}">
                      <a16:colId xmlns:a16="http://schemas.microsoft.com/office/drawing/2014/main" val="2206878071"/>
                    </a:ext>
                  </a:extLst>
                </a:gridCol>
              </a:tblGrid>
              <a:tr h="370840">
                <a:tc>
                  <a:txBody>
                    <a:bodyPr/>
                    <a:lstStyle/>
                    <a:p>
                      <a:r>
                        <a:rPr lang="en-US" dirty="0"/>
                        <a:t>2</a:t>
                      </a:r>
                    </a:p>
                  </a:txBody>
                  <a:tcPr/>
                </a:tc>
                <a:tc>
                  <a:txBody>
                    <a:bodyPr/>
                    <a:lstStyle/>
                    <a:p>
                      <a:r>
                        <a:rPr lang="en-US" dirty="0">
                          <a:solidFill>
                            <a:srgbClr val="FFFF00"/>
                          </a:solidFill>
                        </a:rPr>
                        <a:t>9</a:t>
                      </a:r>
                    </a:p>
                  </a:txBody>
                  <a:tcPr/>
                </a:tc>
                <a:tc>
                  <a:txBody>
                    <a:bodyPr/>
                    <a:lstStyle/>
                    <a:p>
                      <a:r>
                        <a:rPr lang="en-US" dirty="0"/>
                        <a:t>8</a:t>
                      </a:r>
                    </a:p>
                  </a:txBody>
                  <a:tcPr/>
                </a:tc>
                <a:tc>
                  <a:txBody>
                    <a:bodyPr/>
                    <a:lstStyle/>
                    <a:p>
                      <a:r>
                        <a:rPr lang="en-US" dirty="0"/>
                        <a:t>4</a:t>
                      </a:r>
                    </a:p>
                  </a:txBody>
                  <a:tcPr/>
                </a:tc>
                <a:tc>
                  <a:txBody>
                    <a:bodyPr/>
                    <a:lstStyle/>
                    <a:p>
                      <a:r>
                        <a:rPr lang="en-US" dirty="0"/>
                        <a:t>1</a:t>
                      </a:r>
                    </a:p>
                  </a:txBody>
                  <a:tcPr/>
                </a:tc>
                <a:tc>
                  <a:txBody>
                    <a:bodyPr/>
                    <a:lstStyle/>
                    <a:p>
                      <a:r>
                        <a:rPr lang="en-US" dirty="0"/>
                        <a:t>7</a:t>
                      </a:r>
                    </a:p>
                  </a:txBody>
                  <a:tcPr/>
                </a:tc>
                <a:tc>
                  <a:txBody>
                    <a:bodyPr/>
                    <a:lstStyle/>
                    <a:p>
                      <a:r>
                        <a:rPr lang="en-US" dirty="0"/>
                        <a:t>3</a:t>
                      </a:r>
                    </a:p>
                  </a:txBody>
                  <a:tcPr/>
                </a:tc>
                <a:tc>
                  <a:txBody>
                    <a:bodyPr/>
                    <a:lstStyle/>
                    <a:p>
                      <a:r>
                        <a:rPr lang="en-US" dirty="0"/>
                        <a:t>5</a:t>
                      </a:r>
                    </a:p>
                  </a:txBody>
                  <a:tcPr/>
                </a:tc>
                <a:tc>
                  <a:txBody>
                    <a:bodyPr/>
                    <a:lstStyle/>
                    <a:p>
                      <a:r>
                        <a:rPr lang="en-US" dirty="0">
                          <a:solidFill>
                            <a:schemeClr val="tx1"/>
                          </a:solidFill>
                        </a:rPr>
                        <a:t>6</a:t>
                      </a:r>
                    </a:p>
                  </a:txBody>
                  <a:tcPr/>
                </a:tc>
                <a:extLst>
                  <a:ext uri="{0D108BD9-81ED-4DB2-BD59-A6C34878D82A}">
                    <a16:rowId xmlns:a16="http://schemas.microsoft.com/office/drawing/2014/main" val="233261389"/>
                  </a:ext>
                </a:extLst>
              </a:tr>
            </a:tbl>
          </a:graphicData>
        </a:graphic>
      </p:graphicFrame>
      <p:sp>
        <p:nvSpPr>
          <p:cNvPr id="5" name="Arrow: Up 4">
            <a:extLst>
              <a:ext uri="{FF2B5EF4-FFF2-40B4-BE49-F238E27FC236}">
                <a16:creationId xmlns:a16="http://schemas.microsoft.com/office/drawing/2014/main" id="{157F172E-9265-4995-A325-B8BBE8E19A5C}"/>
              </a:ext>
            </a:extLst>
          </p:cNvPr>
          <p:cNvSpPr/>
          <p:nvPr/>
        </p:nvSpPr>
        <p:spPr>
          <a:xfrm>
            <a:off x="1265177" y="3714481"/>
            <a:ext cx="136661" cy="135310"/>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Arrow: Up 35">
            <a:extLst>
              <a:ext uri="{FF2B5EF4-FFF2-40B4-BE49-F238E27FC236}">
                <a16:creationId xmlns:a16="http://schemas.microsoft.com/office/drawing/2014/main" id="{44FAE58E-3AB3-448A-AFA4-6D51DAD2E843}"/>
              </a:ext>
            </a:extLst>
          </p:cNvPr>
          <p:cNvSpPr/>
          <p:nvPr/>
        </p:nvSpPr>
        <p:spPr>
          <a:xfrm>
            <a:off x="2278134" y="3714481"/>
            <a:ext cx="136661" cy="135310"/>
          </a:xfrm>
          <a:prstGeom prs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 name="Group 9" descr="Table describing pivoting">
            <a:extLst>
              <a:ext uri="{FF2B5EF4-FFF2-40B4-BE49-F238E27FC236}">
                <a16:creationId xmlns:a16="http://schemas.microsoft.com/office/drawing/2014/main" id="{9B33C52F-EF05-45A6-AC9B-8FA34918FAAF}"/>
              </a:ext>
            </a:extLst>
          </p:cNvPr>
          <p:cNvGrpSpPr/>
          <p:nvPr/>
        </p:nvGrpSpPr>
        <p:grpSpPr>
          <a:xfrm>
            <a:off x="472924" y="4842679"/>
            <a:ext cx="7319484" cy="515502"/>
            <a:chOff x="670438" y="4670022"/>
            <a:chExt cx="9842107" cy="759694"/>
          </a:xfrm>
        </p:grpSpPr>
        <p:graphicFrame>
          <p:nvGraphicFramePr>
            <p:cNvPr id="41" name="Content Placeholder 8">
              <a:extLst>
                <a:ext uri="{FF2B5EF4-FFF2-40B4-BE49-F238E27FC236}">
                  <a16:creationId xmlns:a16="http://schemas.microsoft.com/office/drawing/2014/main" id="{0FC058AF-B8BD-48DE-8C8B-DA058E3C1B89}"/>
                </a:ext>
              </a:extLst>
            </p:cNvPr>
            <p:cNvGraphicFramePr>
              <a:graphicFrameLocks/>
            </p:cNvGraphicFramePr>
            <p:nvPr>
              <p:extLst>
                <p:ext uri="{D42A27DB-BD31-4B8C-83A1-F6EECF244321}">
                  <p14:modId xmlns:p14="http://schemas.microsoft.com/office/powerpoint/2010/main" val="736499121"/>
                </p:ext>
              </p:extLst>
            </p:nvPr>
          </p:nvGraphicFramePr>
          <p:xfrm>
            <a:off x="670438" y="4670022"/>
            <a:ext cx="9842107" cy="525920"/>
          </p:xfrm>
          <a:graphic>
            <a:graphicData uri="http://schemas.openxmlformats.org/drawingml/2006/table">
              <a:tbl>
                <a:tblPr firstRow="1" bandRow="1">
                  <a:tableStyleId>{5C22544A-7EE6-4342-B048-85BDC9FD1C3A}</a:tableStyleId>
                </a:tblPr>
                <a:tblGrid>
                  <a:gridCol w="813276">
                    <a:extLst>
                      <a:ext uri="{9D8B030D-6E8A-4147-A177-3AD203B41FA5}">
                        <a16:colId xmlns:a16="http://schemas.microsoft.com/office/drawing/2014/main" val="2807146695"/>
                      </a:ext>
                    </a:extLst>
                  </a:gridCol>
                  <a:gridCol w="813276">
                    <a:extLst>
                      <a:ext uri="{9D8B030D-6E8A-4147-A177-3AD203B41FA5}">
                        <a16:colId xmlns:a16="http://schemas.microsoft.com/office/drawing/2014/main" val="2081512224"/>
                      </a:ext>
                    </a:extLst>
                  </a:gridCol>
                  <a:gridCol w="813276">
                    <a:extLst>
                      <a:ext uri="{9D8B030D-6E8A-4147-A177-3AD203B41FA5}">
                        <a16:colId xmlns:a16="http://schemas.microsoft.com/office/drawing/2014/main" val="2901639665"/>
                      </a:ext>
                    </a:extLst>
                  </a:gridCol>
                  <a:gridCol w="813276">
                    <a:extLst>
                      <a:ext uri="{9D8B030D-6E8A-4147-A177-3AD203B41FA5}">
                        <a16:colId xmlns:a16="http://schemas.microsoft.com/office/drawing/2014/main" val="977725973"/>
                      </a:ext>
                    </a:extLst>
                  </a:gridCol>
                  <a:gridCol w="813276">
                    <a:extLst>
                      <a:ext uri="{9D8B030D-6E8A-4147-A177-3AD203B41FA5}">
                        <a16:colId xmlns:a16="http://schemas.microsoft.com/office/drawing/2014/main" val="3058424217"/>
                      </a:ext>
                    </a:extLst>
                  </a:gridCol>
                  <a:gridCol w="813276">
                    <a:extLst>
                      <a:ext uri="{9D8B030D-6E8A-4147-A177-3AD203B41FA5}">
                        <a16:colId xmlns:a16="http://schemas.microsoft.com/office/drawing/2014/main" val="1724181186"/>
                      </a:ext>
                    </a:extLst>
                  </a:gridCol>
                  <a:gridCol w="813276">
                    <a:extLst>
                      <a:ext uri="{9D8B030D-6E8A-4147-A177-3AD203B41FA5}">
                        <a16:colId xmlns:a16="http://schemas.microsoft.com/office/drawing/2014/main" val="2970826691"/>
                      </a:ext>
                    </a:extLst>
                  </a:gridCol>
                  <a:gridCol w="813276">
                    <a:extLst>
                      <a:ext uri="{9D8B030D-6E8A-4147-A177-3AD203B41FA5}">
                        <a16:colId xmlns:a16="http://schemas.microsoft.com/office/drawing/2014/main" val="1789945243"/>
                      </a:ext>
                    </a:extLst>
                  </a:gridCol>
                  <a:gridCol w="813276">
                    <a:extLst>
                      <a:ext uri="{9D8B030D-6E8A-4147-A177-3AD203B41FA5}">
                        <a16:colId xmlns:a16="http://schemas.microsoft.com/office/drawing/2014/main" val="2206878071"/>
                      </a:ext>
                    </a:extLst>
                  </a:gridCol>
                </a:tblGrid>
                <a:tr h="356871">
                  <a:tc>
                    <a:txBody>
                      <a:bodyPr/>
                      <a:lstStyle/>
                      <a:p>
                        <a:r>
                          <a:rPr lang="en-US" dirty="0"/>
                          <a:t>2</a:t>
                        </a:r>
                      </a:p>
                    </a:txBody>
                    <a:tcPr/>
                  </a:tc>
                  <a:tc>
                    <a:txBody>
                      <a:bodyPr/>
                      <a:lstStyle/>
                      <a:p>
                        <a:r>
                          <a:rPr lang="en-US" dirty="0"/>
                          <a:t>4</a:t>
                        </a:r>
                      </a:p>
                    </a:txBody>
                    <a:tcPr/>
                  </a:tc>
                  <a:tc>
                    <a:txBody>
                      <a:bodyPr/>
                      <a:lstStyle/>
                      <a:p>
                        <a:r>
                          <a:rPr lang="en-US" dirty="0">
                            <a:solidFill>
                              <a:schemeClr val="bg1"/>
                            </a:solidFill>
                          </a:rPr>
                          <a:t>1</a:t>
                        </a:r>
                      </a:p>
                    </a:txBody>
                    <a:tcPr/>
                  </a:tc>
                  <a:tc>
                    <a:txBody>
                      <a:bodyPr/>
                      <a:lstStyle/>
                      <a:p>
                        <a:r>
                          <a:rPr lang="en-US" dirty="0">
                            <a:solidFill>
                              <a:schemeClr val="bg1"/>
                            </a:solidFill>
                          </a:rPr>
                          <a:t>3</a:t>
                        </a:r>
                      </a:p>
                    </a:txBody>
                    <a:tcPr/>
                  </a:tc>
                  <a:tc>
                    <a:txBody>
                      <a:bodyPr/>
                      <a:lstStyle/>
                      <a:p>
                        <a:r>
                          <a:rPr lang="en-US" dirty="0">
                            <a:solidFill>
                              <a:srgbClr val="FFFF00"/>
                            </a:solidFill>
                          </a:rPr>
                          <a:t>8</a:t>
                        </a:r>
                      </a:p>
                    </a:txBody>
                    <a:tcPr/>
                  </a:tc>
                  <a:tc>
                    <a:txBody>
                      <a:bodyPr/>
                      <a:lstStyle/>
                      <a:p>
                        <a:r>
                          <a:rPr lang="en-US" dirty="0"/>
                          <a:t>7</a:t>
                        </a:r>
                      </a:p>
                    </a:txBody>
                    <a:tcPr/>
                  </a:tc>
                  <a:tc>
                    <a:txBody>
                      <a:bodyPr/>
                      <a:lstStyle/>
                      <a:p>
                        <a:r>
                          <a:rPr lang="en-US" dirty="0">
                            <a:solidFill>
                              <a:srgbClr val="FFFF00"/>
                            </a:solidFill>
                          </a:rPr>
                          <a:t>9</a:t>
                        </a:r>
                      </a:p>
                    </a:txBody>
                    <a:tcPr/>
                  </a:tc>
                  <a:tc>
                    <a:txBody>
                      <a:bodyPr/>
                      <a:lstStyle/>
                      <a:p>
                        <a:r>
                          <a:rPr lang="en-US" dirty="0"/>
                          <a:t>5</a:t>
                        </a:r>
                      </a:p>
                    </a:txBody>
                    <a:tcPr/>
                  </a:tc>
                  <a:tc>
                    <a:txBody>
                      <a:bodyPr/>
                      <a:lstStyle/>
                      <a:p>
                        <a:r>
                          <a:rPr lang="en-US" dirty="0">
                            <a:solidFill>
                              <a:schemeClr val="tx1"/>
                            </a:solidFill>
                          </a:rPr>
                          <a:t>6</a:t>
                        </a:r>
                      </a:p>
                    </a:txBody>
                    <a:tcPr/>
                  </a:tc>
                  <a:extLst>
                    <a:ext uri="{0D108BD9-81ED-4DB2-BD59-A6C34878D82A}">
                      <a16:rowId xmlns:a16="http://schemas.microsoft.com/office/drawing/2014/main" val="233261389"/>
                    </a:ext>
                  </a:extLst>
                </a:tr>
              </a:tbl>
            </a:graphicData>
          </a:graphic>
        </p:graphicFrame>
        <p:sp>
          <p:nvSpPr>
            <p:cNvPr id="42" name="Arrow: Up 41">
              <a:extLst>
                <a:ext uri="{FF2B5EF4-FFF2-40B4-BE49-F238E27FC236}">
                  <a16:creationId xmlns:a16="http://schemas.microsoft.com/office/drawing/2014/main" id="{55FB52CA-9D34-4094-8774-9DE3B1619558}"/>
                </a:ext>
              </a:extLst>
            </p:cNvPr>
            <p:cNvSpPr/>
            <p:nvPr/>
          </p:nvSpPr>
          <p:spPr>
            <a:xfrm>
              <a:off x="5165058" y="5203455"/>
              <a:ext cx="184639" cy="226261"/>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Arrow: Up 42">
              <a:extLst>
                <a:ext uri="{FF2B5EF4-FFF2-40B4-BE49-F238E27FC236}">
                  <a16:creationId xmlns:a16="http://schemas.microsoft.com/office/drawing/2014/main" id="{48453A91-7D6A-46FF-9F49-754FC8FE0804}"/>
                </a:ext>
              </a:extLst>
            </p:cNvPr>
            <p:cNvSpPr/>
            <p:nvPr/>
          </p:nvSpPr>
          <p:spPr>
            <a:xfrm>
              <a:off x="8482167" y="5177101"/>
              <a:ext cx="184639" cy="226261"/>
            </a:xfrm>
            <a:prstGeom prs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8" name="Group 7" descr="Table describing pivoting">
            <a:extLst>
              <a:ext uri="{FF2B5EF4-FFF2-40B4-BE49-F238E27FC236}">
                <a16:creationId xmlns:a16="http://schemas.microsoft.com/office/drawing/2014/main" id="{49094044-8E4C-46B8-875C-6993C6D7BBDB}"/>
              </a:ext>
            </a:extLst>
          </p:cNvPr>
          <p:cNvGrpSpPr/>
          <p:nvPr/>
        </p:nvGrpSpPr>
        <p:grpSpPr>
          <a:xfrm>
            <a:off x="472924" y="5399207"/>
            <a:ext cx="7319484" cy="462624"/>
            <a:chOff x="690782" y="5551170"/>
            <a:chExt cx="9886457" cy="944551"/>
          </a:xfrm>
        </p:grpSpPr>
        <p:graphicFrame>
          <p:nvGraphicFramePr>
            <p:cNvPr id="44" name="Content Placeholder 8">
              <a:extLst>
                <a:ext uri="{FF2B5EF4-FFF2-40B4-BE49-F238E27FC236}">
                  <a16:creationId xmlns:a16="http://schemas.microsoft.com/office/drawing/2014/main" id="{3B225293-56D6-4C9E-A6A2-50221D547EC1}"/>
                </a:ext>
              </a:extLst>
            </p:cNvPr>
            <p:cNvGraphicFramePr>
              <a:graphicFrameLocks/>
            </p:cNvGraphicFramePr>
            <p:nvPr>
              <p:extLst>
                <p:ext uri="{D42A27DB-BD31-4B8C-83A1-F6EECF244321}">
                  <p14:modId xmlns:p14="http://schemas.microsoft.com/office/powerpoint/2010/main" val="3478812059"/>
                </p:ext>
              </p:extLst>
            </p:nvPr>
          </p:nvGraphicFramePr>
          <p:xfrm>
            <a:off x="690782" y="5551170"/>
            <a:ext cx="9886457" cy="728632"/>
          </p:xfrm>
          <a:graphic>
            <a:graphicData uri="http://schemas.openxmlformats.org/drawingml/2006/table">
              <a:tbl>
                <a:tblPr firstRow="1" bandRow="1">
                  <a:tableStyleId>{5C22544A-7EE6-4342-B048-85BDC9FD1C3A}</a:tableStyleId>
                </a:tblPr>
                <a:tblGrid>
                  <a:gridCol w="813276">
                    <a:extLst>
                      <a:ext uri="{9D8B030D-6E8A-4147-A177-3AD203B41FA5}">
                        <a16:colId xmlns:a16="http://schemas.microsoft.com/office/drawing/2014/main" val="2807146695"/>
                      </a:ext>
                    </a:extLst>
                  </a:gridCol>
                  <a:gridCol w="813276">
                    <a:extLst>
                      <a:ext uri="{9D8B030D-6E8A-4147-A177-3AD203B41FA5}">
                        <a16:colId xmlns:a16="http://schemas.microsoft.com/office/drawing/2014/main" val="2081512224"/>
                      </a:ext>
                    </a:extLst>
                  </a:gridCol>
                  <a:gridCol w="813276">
                    <a:extLst>
                      <a:ext uri="{9D8B030D-6E8A-4147-A177-3AD203B41FA5}">
                        <a16:colId xmlns:a16="http://schemas.microsoft.com/office/drawing/2014/main" val="2901639665"/>
                      </a:ext>
                    </a:extLst>
                  </a:gridCol>
                  <a:gridCol w="813276">
                    <a:extLst>
                      <a:ext uri="{9D8B030D-6E8A-4147-A177-3AD203B41FA5}">
                        <a16:colId xmlns:a16="http://schemas.microsoft.com/office/drawing/2014/main" val="977725973"/>
                      </a:ext>
                    </a:extLst>
                  </a:gridCol>
                  <a:gridCol w="813276">
                    <a:extLst>
                      <a:ext uri="{9D8B030D-6E8A-4147-A177-3AD203B41FA5}">
                        <a16:colId xmlns:a16="http://schemas.microsoft.com/office/drawing/2014/main" val="3058424217"/>
                      </a:ext>
                    </a:extLst>
                  </a:gridCol>
                  <a:gridCol w="813276">
                    <a:extLst>
                      <a:ext uri="{9D8B030D-6E8A-4147-A177-3AD203B41FA5}">
                        <a16:colId xmlns:a16="http://schemas.microsoft.com/office/drawing/2014/main" val="1724181186"/>
                      </a:ext>
                    </a:extLst>
                  </a:gridCol>
                  <a:gridCol w="813276">
                    <a:extLst>
                      <a:ext uri="{9D8B030D-6E8A-4147-A177-3AD203B41FA5}">
                        <a16:colId xmlns:a16="http://schemas.microsoft.com/office/drawing/2014/main" val="2970826691"/>
                      </a:ext>
                    </a:extLst>
                  </a:gridCol>
                  <a:gridCol w="813276">
                    <a:extLst>
                      <a:ext uri="{9D8B030D-6E8A-4147-A177-3AD203B41FA5}">
                        <a16:colId xmlns:a16="http://schemas.microsoft.com/office/drawing/2014/main" val="1789945243"/>
                      </a:ext>
                    </a:extLst>
                  </a:gridCol>
                  <a:gridCol w="813276">
                    <a:extLst>
                      <a:ext uri="{9D8B030D-6E8A-4147-A177-3AD203B41FA5}">
                        <a16:colId xmlns:a16="http://schemas.microsoft.com/office/drawing/2014/main" val="2206878071"/>
                      </a:ext>
                    </a:extLst>
                  </a:gridCol>
                </a:tblGrid>
                <a:tr h="356871">
                  <a:tc>
                    <a:txBody>
                      <a:bodyPr/>
                      <a:lstStyle/>
                      <a:p>
                        <a:r>
                          <a:rPr lang="en-US" dirty="0"/>
                          <a:t>2</a:t>
                        </a:r>
                      </a:p>
                    </a:txBody>
                    <a:tcPr/>
                  </a:tc>
                  <a:tc>
                    <a:txBody>
                      <a:bodyPr/>
                      <a:lstStyle/>
                      <a:p>
                        <a:r>
                          <a:rPr lang="en-US" dirty="0">
                            <a:solidFill>
                              <a:schemeClr val="bg1"/>
                            </a:solidFill>
                          </a:rPr>
                          <a:t>4</a:t>
                        </a:r>
                      </a:p>
                    </a:txBody>
                    <a:tcPr/>
                  </a:tc>
                  <a:tc>
                    <a:txBody>
                      <a:bodyPr/>
                      <a:lstStyle/>
                      <a:p>
                        <a:r>
                          <a:rPr lang="en-US" dirty="0">
                            <a:solidFill>
                              <a:schemeClr val="bg1"/>
                            </a:solidFill>
                          </a:rPr>
                          <a:t>1</a:t>
                        </a:r>
                      </a:p>
                    </a:txBody>
                    <a:tcPr/>
                  </a:tc>
                  <a:tc>
                    <a:txBody>
                      <a:bodyPr/>
                      <a:lstStyle/>
                      <a:p>
                        <a:r>
                          <a:rPr lang="en-US" dirty="0">
                            <a:solidFill>
                              <a:schemeClr val="bg1"/>
                            </a:solidFill>
                          </a:rPr>
                          <a:t>3</a:t>
                        </a:r>
                      </a:p>
                    </a:txBody>
                    <a:tcPr/>
                  </a:tc>
                  <a:tc>
                    <a:txBody>
                      <a:bodyPr/>
                      <a:lstStyle/>
                      <a:p>
                        <a:r>
                          <a:rPr lang="en-US" dirty="0">
                            <a:solidFill>
                              <a:schemeClr val="bg1"/>
                            </a:solidFill>
                          </a:rPr>
                          <a:t>5</a:t>
                        </a:r>
                      </a:p>
                    </a:txBody>
                    <a:tcPr/>
                  </a:tc>
                  <a:tc>
                    <a:txBody>
                      <a:bodyPr/>
                      <a:lstStyle/>
                      <a:p>
                        <a:r>
                          <a:rPr lang="en-US" dirty="0">
                            <a:solidFill>
                              <a:srgbClr val="FFFF00"/>
                            </a:solidFill>
                          </a:rPr>
                          <a:t>7</a:t>
                        </a:r>
                      </a:p>
                    </a:txBody>
                    <a:tcPr/>
                  </a:tc>
                  <a:tc>
                    <a:txBody>
                      <a:bodyPr/>
                      <a:lstStyle/>
                      <a:p>
                        <a:r>
                          <a:rPr lang="en-US" dirty="0">
                            <a:solidFill>
                              <a:schemeClr val="bg1"/>
                            </a:solidFill>
                          </a:rPr>
                          <a:t>9</a:t>
                        </a:r>
                      </a:p>
                    </a:txBody>
                    <a:tcPr/>
                  </a:tc>
                  <a:tc>
                    <a:txBody>
                      <a:bodyPr/>
                      <a:lstStyle/>
                      <a:p>
                        <a:r>
                          <a:rPr lang="en-US" dirty="0">
                            <a:solidFill>
                              <a:srgbClr val="FFFF00"/>
                            </a:solidFill>
                          </a:rPr>
                          <a:t>8</a:t>
                        </a:r>
                      </a:p>
                    </a:txBody>
                    <a:tcPr/>
                  </a:tc>
                  <a:tc>
                    <a:txBody>
                      <a:bodyPr/>
                      <a:lstStyle/>
                      <a:p>
                        <a:r>
                          <a:rPr lang="en-US" dirty="0">
                            <a:solidFill>
                              <a:schemeClr val="tx1"/>
                            </a:solidFill>
                          </a:rPr>
                          <a:t>6</a:t>
                        </a:r>
                      </a:p>
                    </a:txBody>
                    <a:tcPr/>
                  </a:tc>
                  <a:extLst>
                    <a:ext uri="{0D108BD9-81ED-4DB2-BD59-A6C34878D82A}">
                      <a16:rowId xmlns:a16="http://schemas.microsoft.com/office/drawing/2014/main" val="233261389"/>
                    </a:ext>
                  </a:extLst>
                </a:tr>
              </a:tbl>
            </a:graphicData>
          </a:graphic>
        </p:graphicFrame>
        <p:sp>
          <p:nvSpPr>
            <p:cNvPr id="45" name="Arrow: Up 44">
              <a:extLst>
                <a:ext uri="{FF2B5EF4-FFF2-40B4-BE49-F238E27FC236}">
                  <a16:creationId xmlns:a16="http://schemas.microsoft.com/office/drawing/2014/main" id="{4429F745-BF1B-4A64-A888-7477C45F9D11}"/>
                </a:ext>
              </a:extLst>
            </p:cNvPr>
            <p:cNvSpPr/>
            <p:nvPr/>
          </p:nvSpPr>
          <p:spPr>
            <a:xfrm>
              <a:off x="6301930" y="6260798"/>
              <a:ext cx="184639" cy="226260"/>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Arrow: Up 45">
              <a:extLst>
                <a:ext uri="{FF2B5EF4-FFF2-40B4-BE49-F238E27FC236}">
                  <a16:creationId xmlns:a16="http://schemas.microsoft.com/office/drawing/2014/main" id="{E4B979D5-DE9C-470D-8035-D31C0AD7C177}"/>
                </a:ext>
              </a:extLst>
            </p:cNvPr>
            <p:cNvSpPr/>
            <p:nvPr/>
          </p:nvSpPr>
          <p:spPr>
            <a:xfrm>
              <a:off x="9628568" y="6269459"/>
              <a:ext cx="184639" cy="226262"/>
            </a:xfrm>
            <a:prstGeom prs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aphicFrame>
        <p:nvGraphicFramePr>
          <p:cNvPr id="47" name="Content Placeholder 8" descr="Table describing pivoting">
            <a:extLst>
              <a:ext uri="{FF2B5EF4-FFF2-40B4-BE49-F238E27FC236}">
                <a16:creationId xmlns:a16="http://schemas.microsoft.com/office/drawing/2014/main" id="{8F49E0D2-826A-45B4-A75C-8F442B3AB166}"/>
              </a:ext>
            </a:extLst>
          </p:cNvPr>
          <p:cNvGraphicFramePr>
            <a:graphicFrameLocks/>
          </p:cNvGraphicFramePr>
          <p:nvPr>
            <p:extLst>
              <p:ext uri="{D42A27DB-BD31-4B8C-83A1-F6EECF244321}">
                <p14:modId xmlns:p14="http://schemas.microsoft.com/office/powerpoint/2010/main" val="149000598"/>
              </p:ext>
            </p:extLst>
          </p:nvPr>
        </p:nvGraphicFramePr>
        <p:xfrm>
          <a:off x="472924" y="5895394"/>
          <a:ext cx="7319484" cy="365760"/>
        </p:xfrm>
        <a:graphic>
          <a:graphicData uri="http://schemas.openxmlformats.org/drawingml/2006/table">
            <a:tbl>
              <a:tblPr firstRow="1" bandRow="1">
                <a:tableStyleId>{5C22544A-7EE6-4342-B048-85BDC9FD1C3A}</a:tableStyleId>
              </a:tblPr>
              <a:tblGrid>
                <a:gridCol w="813276">
                  <a:extLst>
                    <a:ext uri="{9D8B030D-6E8A-4147-A177-3AD203B41FA5}">
                      <a16:colId xmlns:a16="http://schemas.microsoft.com/office/drawing/2014/main" val="2807146695"/>
                    </a:ext>
                  </a:extLst>
                </a:gridCol>
                <a:gridCol w="813276">
                  <a:extLst>
                    <a:ext uri="{9D8B030D-6E8A-4147-A177-3AD203B41FA5}">
                      <a16:colId xmlns:a16="http://schemas.microsoft.com/office/drawing/2014/main" val="2081512224"/>
                    </a:ext>
                  </a:extLst>
                </a:gridCol>
                <a:gridCol w="813276">
                  <a:extLst>
                    <a:ext uri="{9D8B030D-6E8A-4147-A177-3AD203B41FA5}">
                      <a16:colId xmlns:a16="http://schemas.microsoft.com/office/drawing/2014/main" val="2901639665"/>
                    </a:ext>
                  </a:extLst>
                </a:gridCol>
                <a:gridCol w="813276">
                  <a:extLst>
                    <a:ext uri="{9D8B030D-6E8A-4147-A177-3AD203B41FA5}">
                      <a16:colId xmlns:a16="http://schemas.microsoft.com/office/drawing/2014/main" val="977725973"/>
                    </a:ext>
                  </a:extLst>
                </a:gridCol>
                <a:gridCol w="813276">
                  <a:extLst>
                    <a:ext uri="{9D8B030D-6E8A-4147-A177-3AD203B41FA5}">
                      <a16:colId xmlns:a16="http://schemas.microsoft.com/office/drawing/2014/main" val="3058424217"/>
                    </a:ext>
                  </a:extLst>
                </a:gridCol>
                <a:gridCol w="813276">
                  <a:extLst>
                    <a:ext uri="{9D8B030D-6E8A-4147-A177-3AD203B41FA5}">
                      <a16:colId xmlns:a16="http://schemas.microsoft.com/office/drawing/2014/main" val="1724181186"/>
                    </a:ext>
                  </a:extLst>
                </a:gridCol>
                <a:gridCol w="813276">
                  <a:extLst>
                    <a:ext uri="{9D8B030D-6E8A-4147-A177-3AD203B41FA5}">
                      <a16:colId xmlns:a16="http://schemas.microsoft.com/office/drawing/2014/main" val="2970826691"/>
                    </a:ext>
                  </a:extLst>
                </a:gridCol>
                <a:gridCol w="813276">
                  <a:extLst>
                    <a:ext uri="{9D8B030D-6E8A-4147-A177-3AD203B41FA5}">
                      <a16:colId xmlns:a16="http://schemas.microsoft.com/office/drawing/2014/main" val="1789945243"/>
                    </a:ext>
                  </a:extLst>
                </a:gridCol>
                <a:gridCol w="813276">
                  <a:extLst>
                    <a:ext uri="{9D8B030D-6E8A-4147-A177-3AD203B41FA5}">
                      <a16:colId xmlns:a16="http://schemas.microsoft.com/office/drawing/2014/main" val="2206878071"/>
                    </a:ext>
                  </a:extLst>
                </a:gridCol>
              </a:tblGrid>
              <a:tr h="356871">
                <a:tc>
                  <a:txBody>
                    <a:bodyPr/>
                    <a:lstStyle/>
                    <a:p>
                      <a:r>
                        <a:rPr lang="en-US" dirty="0"/>
                        <a:t>2</a:t>
                      </a:r>
                    </a:p>
                  </a:txBody>
                  <a:tcPr/>
                </a:tc>
                <a:tc>
                  <a:txBody>
                    <a:bodyPr/>
                    <a:lstStyle/>
                    <a:p>
                      <a:r>
                        <a:rPr lang="en-US" dirty="0">
                          <a:solidFill>
                            <a:schemeClr val="bg1"/>
                          </a:solidFill>
                        </a:rPr>
                        <a:t>4</a:t>
                      </a:r>
                    </a:p>
                  </a:txBody>
                  <a:tcPr/>
                </a:tc>
                <a:tc>
                  <a:txBody>
                    <a:bodyPr/>
                    <a:lstStyle/>
                    <a:p>
                      <a:r>
                        <a:rPr lang="en-US" dirty="0">
                          <a:solidFill>
                            <a:schemeClr val="bg1"/>
                          </a:solidFill>
                        </a:rPr>
                        <a:t>1</a:t>
                      </a:r>
                    </a:p>
                  </a:txBody>
                  <a:tcPr/>
                </a:tc>
                <a:tc>
                  <a:txBody>
                    <a:bodyPr/>
                    <a:lstStyle/>
                    <a:p>
                      <a:r>
                        <a:rPr lang="en-US" dirty="0">
                          <a:solidFill>
                            <a:schemeClr val="bg1"/>
                          </a:solidFill>
                        </a:rPr>
                        <a:t>3</a:t>
                      </a:r>
                    </a:p>
                  </a:txBody>
                  <a:tcPr/>
                </a:tc>
                <a:tc>
                  <a:txBody>
                    <a:bodyPr/>
                    <a:lstStyle/>
                    <a:p>
                      <a:r>
                        <a:rPr lang="en-US" dirty="0">
                          <a:solidFill>
                            <a:schemeClr val="bg1"/>
                          </a:solidFill>
                        </a:rPr>
                        <a:t>5</a:t>
                      </a:r>
                    </a:p>
                  </a:txBody>
                  <a:tcPr/>
                </a:tc>
                <a:tc>
                  <a:txBody>
                    <a:bodyPr/>
                    <a:lstStyle/>
                    <a:p>
                      <a:r>
                        <a:rPr lang="en-US" dirty="0">
                          <a:solidFill>
                            <a:srgbClr val="00B0F0"/>
                          </a:solidFill>
                        </a:rPr>
                        <a:t>6</a:t>
                      </a:r>
                    </a:p>
                  </a:txBody>
                  <a:tcPr/>
                </a:tc>
                <a:tc>
                  <a:txBody>
                    <a:bodyPr/>
                    <a:lstStyle/>
                    <a:p>
                      <a:r>
                        <a:rPr lang="en-US" dirty="0">
                          <a:solidFill>
                            <a:srgbClr val="FFFF00"/>
                          </a:solidFill>
                        </a:rPr>
                        <a:t>9</a:t>
                      </a:r>
                    </a:p>
                  </a:txBody>
                  <a:tcPr/>
                </a:tc>
                <a:tc>
                  <a:txBody>
                    <a:bodyPr/>
                    <a:lstStyle/>
                    <a:p>
                      <a:r>
                        <a:rPr lang="en-US" sz="1800" dirty="0">
                          <a:solidFill>
                            <a:schemeClr val="bg1"/>
                          </a:solidFill>
                        </a:rPr>
                        <a:t>8</a:t>
                      </a:r>
                    </a:p>
                  </a:txBody>
                  <a:tcPr/>
                </a:tc>
                <a:tc>
                  <a:txBody>
                    <a:bodyPr/>
                    <a:lstStyle/>
                    <a:p>
                      <a:r>
                        <a:rPr lang="en-US" dirty="0">
                          <a:solidFill>
                            <a:srgbClr val="FFFF00"/>
                          </a:solidFill>
                        </a:rPr>
                        <a:t>7</a:t>
                      </a:r>
                    </a:p>
                  </a:txBody>
                  <a:tcPr/>
                </a:tc>
                <a:extLst>
                  <a:ext uri="{0D108BD9-81ED-4DB2-BD59-A6C34878D82A}">
                    <a16:rowId xmlns:a16="http://schemas.microsoft.com/office/drawing/2014/main" val="233261389"/>
                  </a:ext>
                </a:extLst>
              </a:tr>
            </a:tbl>
          </a:graphicData>
        </a:graphic>
      </p:graphicFrame>
      <p:grpSp>
        <p:nvGrpSpPr>
          <p:cNvPr id="4" name="Group 3" descr="Table describing pivoting">
            <a:extLst>
              <a:ext uri="{FF2B5EF4-FFF2-40B4-BE49-F238E27FC236}">
                <a16:creationId xmlns:a16="http://schemas.microsoft.com/office/drawing/2014/main" id="{586E0AA0-2DB6-4ACE-ADD1-A1D510C2999E}"/>
              </a:ext>
            </a:extLst>
          </p:cNvPr>
          <p:cNvGrpSpPr/>
          <p:nvPr/>
        </p:nvGrpSpPr>
        <p:grpSpPr>
          <a:xfrm>
            <a:off x="472301" y="2967579"/>
            <a:ext cx="7319484" cy="447672"/>
            <a:chOff x="579574" y="1846713"/>
            <a:chExt cx="9759312" cy="596894"/>
          </a:xfrm>
        </p:grpSpPr>
        <p:graphicFrame>
          <p:nvGraphicFramePr>
            <p:cNvPr id="50" name="Content Placeholder 8">
              <a:extLst>
                <a:ext uri="{FF2B5EF4-FFF2-40B4-BE49-F238E27FC236}">
                  <a16:creationId xmlns:a16="http://schemas.microsoft.com/office/drawing/2014/main" id="{AC46526D-8888-48D0-A8E2-15378A424390}"/>
                </a:ext>
              </a:extLst>
            </p:cNvPr>
            <p:cNvGraphicFramePr>
              <a:graphicFrameLocks/>
            </p:cNvGraphicFramePr>
            <p:nvPr>
              <p:extLst>
                <p:ext uri="{D42A27DB-BD31-4B8C-83A1-F6EECF244321}">
                  <p14:modId xmlns:p14="http://schemas.microsoft.com/office/powerpoint/2010/main" val="3637231959"/>
                </p:ext>
              </p:extLst>
            </p:nvPr>
          </p:nvGraphicFramePr>
          <p:xfrm>
            <a:off x="579574" y="1846713"/>
            <a:ext cx="9759312" cy="494452"/>
          </p:xfrm>
          <a:graphic>
            <a:graphicData uri="http://schemas.openxmlformats.org/drawingml/2006/table">
              <a:tbl>
                <a:tblPr firstRow="1" bandRow="1">
                  <a:tableStyleId>{5C22544A-7EE6-4342-B048-85BDC9FD1C3A}</a:tableStyleId>
                </a:tblPr>
                <a:tblGrid>
                  <a:gridCol w="813276">
                    <a:extLst>
                      <a:ext uri="{9D8B030D-6E8A-4147-A177-3AD203B41FA5}">
                        <a16:colId xmlns:a16="http://schemas.microsoft.com/office/drawing/2014/main" val="2807146695"/>
                      </a:ext>
                    </a:extLst>
                  </a:gridCol>
                  <a:gridCol w="813276">
                    <a:extLst>
                      <a:ext uri="{9D8B030D-6E8A-4147-A177-3AD203B41FA5}">
                        <a16:colId xmlns:a16="http://schemas.microsoft.com/office/drawing/2014/main" val="2081512224"/>
                      </a:ext>
                    </a:extLst>
                  </a:gridCol>
                  <a:gridCol w="813276">
                    <a:extLst>
                      <a:ext uri="{9D8B030D-6E8A-4147-A177-3AD203B41FA5}">
                        <a16:colId xmlns:a16="http://schemas.microsoft.com/office/drawing/2014/main" val="2901639665"/>
                      </a:ext>
                    </a:extLst>
                  </a:gridCol>
                  <a:gridCol w="813276">
                    <a:extLst>
                      <a:ext uri="{9D8B030D-6E8A-4147-A177-3AD203B41FA5}">
                        <a16:colId xmlns:a16="http://schemas.microsoft.com/office/drawing/2014/main" val="977725973"/>
                      </a:ext>
                    </a:extLst>
                  </a:gridCol>
                  <a:gridCol w="813276">
                    <a:extLst>
                      <a:ext uri="{9D8B030D-6E8A-4147-A177-3AD203B41FA5}">
                        <a16:colId xmlns:a16="http://schemas.microsoft.com/office/drawing/2014/main" val="3058424217"/>
                      </a:ext>
                    </a:extLst>
                  </a:gridCol>
                  <a:gridCol w="813276">
                    <a:extLst>
                      <a:ext uri="{9D8B030D-6E8A-4147-A177-3AD203B41FA5}">
                        <a16:colId xmlns:a16="http://schemas.microsoft.com/office/drawing/2014/main" val="1724181186"/>
                      </a:ext>
                    </a:extLst>
                  </a:gridCol>
                  <a:gridCol w="813276">
                    <a:extLst>
                      <a:ext uri="{9D8B030D-6E8A-4147-A177-3AD203B41FA5}">
                        <a16:colId xmlns:a16="http://schemas.microsoft.com/office/drawing/2014/main" val="2970826691"/>
                      </a:ext>
                    </a:extLst>
                  </a:gridCol>
                  <a:gridCol w="813276">
                    <a:extLst>
                      <a:ext uri="{9D8B030D-6E8A-4147-A177-3AD203B41FA5}">
                        <a16:colId xmlns:a16="http://schemas.microsoft.com/office/drawing/2014/main" val="1789945243"/>
                      </a:ext>
                    </a:extLst>
                  </a:gridCol>
                  <a:gridCol w="813276">
                    <a:extLst>
                      <a:ext uri="{9D8B030D-6E8A-4147-A177-3AD203B41FA5}">
                        <a16:colId xmlns:a16="http://schemas.microsoft.com/office/drawing/2014/main" val="2206878071"/>
                      </a:ext>
                    </a:extLst>
                  </a:gridCol>
                </a:tblGrid>
                <a:tr h="370840">
                  <a:tc>
                    <a:txBody>
                      <a:bodyPr/>
                      <a:lstStyle/>
                      <a:p>
                        <a:r>
                          <a:rPr lang="en-US" dirty="0"/>
                          <a:t>2</a:t>
                        </a:r>
                      </a:p>
                    </a:txBody>
                    <a:tcPr/>
                  </a:tc>
                  <a:tc>
                    <a:txBody>
                      <a:bodyPr/>
                      <a:lstStyle/>
                      <a:p>
                        <a:r>
                          <a:rPr lang="en-US" dirty="0">
                            <a:solidFill>
                              <a:srgbClr val="FFFF00"/>
                            </a:solidFill>
                          </a:rPr>
                          <a:t>9</a:t>
                        </a:r>
                      </a:p>
                    </a:txBody>
                    <a:tcPr/>
                  </a:tc>
                  <a:tc>
                    <a:txBody>
                      <a:bodyPr/>
                      <a:lstStyle/>
                      <a:p>
                        <a:r>
                          <a:rPr lang="en-US" dirty="0"/>
                          <a:t>8</a:t>
                        </a:r>
                      </a:p>
                    </a:txBody>
                    <a:tcPr/>
                  </a:tc>
                  <a:tc>
                    <a:txBody>
                      <a:bodyPr/>
                      <a:lstStyle/>
                      <a:p>
                        <a:r>
                          <a:rPr lang="en-US" dirty="0"/>
                          <a:t>4</a:t>
                        </a:r>
                      </a:p>
                    </a:txBody>
                    <a:tcPr/>
                  </a:tc>
                  <a:tc>
                    <a:txBody>
                      <a:bodyPr/>
                      <a:lstStyle/>
                      <a:p>
                        <a:r>
                          <a:rPr lang="en-US" dirty="0"/>
                          <a:t>1</a:t>
                        </a:r>
                      </a:p>
                    </a:txBody>
                    <a:tcPr/>
                  </a:tc>
                  <a:tc>
                    <a:txBody>
                      <a:bodyPr/>
                      <a:lstStyle/>
                      <a:p>
                        <a:r>
                          <a:rPr lang="en-US" dirty="0"/>
                          <a:t>7</a:t>
                        </a:r>
                      </a:p>
                    </a:txBody>
                    <a:tcPr/>
                  </a:tc>
                  <a:tc>
                    <a:txBody>
                      <a:bodyPr/>
                      <a:lstStyle/>
                      <a:p>
                        <a:r>
                          <a:rPr lang="en-US" dirty="0"/>
                          <a:t>3</a:t>
                        </a:r>
                      </a:p>
                    </a:txBody>
                    <a:tcPr/>
                  </a:tc>
                  <a:tc>
                    <a:txBody>
                      <a:bodyPr/>
                      <a:lstStyle/>
                      <a:p>
                        <a:r>
                          <a:rPr lang="en-US" dirty="0"/>
                          <a:t>5</a:t>
                        </a:r>
                      </a:p>
                    </a:txBody>
                    <a:tcPr/>
                  </a:tc>
                  <a:tc>
                    <a:txBody>
                      <a:bodyPr/>
                      <a:lstStyle/>
                      <a:p>
                        <a:r>
                          <a:rPr lang="en-US" dirty="0">
                            <a:solidFill>
                              <a:schemeClr val="tx1"/>
                            </a:solidFill>
                          </a:rPr>
                          <a:t>6</a:t>
                        </a:r>
                      </a:p>
                    </a:txBody>
                    <a:tcPr/>
                  </a:tc>
                  <a:extLst>
                    <a:ext uri="{0D108BD9-81ED-4DB2-BD59-A6C34878D82A}">
                      <a16:rowId xmlns:a16="http://schemas.microsoft.com/office/drawing/2014/main" val="233261389"/>
                    </a:ext>
                  </a:extLst>
                </a:tr>
              </a:tbl>
            </a:graphicData>
          </a:graphic>
        </p:graphicFrame>
        <p:sp>
          <p:nvSpPr>
            <p:cNvPr id="51" name="Arrow: Up 50">
              <a:extLst>
                <a:ext uri="{FF2B5EF4-FFF2-40B4-BE49-F238E27FC236}">
                  <a16:creationId xmlns:a16="http://schemas.microsoft.com/office/drawing/2014/main" id="{367F4BD6-668D-4509-830A-C7ABB3E52759}"/>
                </a:ext>
              </a:extLst>
            </p:cNvPr>
            <p:cNvSpPr/>
            <p:nvPr/>
          </p:nvSpPr>
          <p:spPr>
            <a:xfrm>
              <a:off x="1832013" y="2268432"/>
              <a:ext cx="151189" cy="163802"/>
            </a:xfrm>
            <a:prstGeom prs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Arrow: Up 51">
              <a:extLst>
                <a:ext uri="{FF2B5EF4-FFF2-40B4-BE49-F238E27FC236}">
                  <a16:creationId xmlns:a16="http://schemas.microsoft.com/office/drawing/2014/main" id="{EBE6713C-5F20-4241-ABF3-E1DE600CF711}"/>
                </a:ext>
              </a:extLst>
            </p:cNvPr>
            <p:cNvSpPr/>
            <p:nvPr/>
          </p:nvSpPr>
          <p:spPr>
            <a:xfrm>
              <a:off x="1638371" y="2265806"/>
              <a:ext cx="184639" cy="177801"/>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53" name="Group 52" descr="Table describing pivoting">
            <a:extLst>
              <a:ext uri="{FF2B5EF4-FFF2-40B4-BE49-F238E27FC236}">
                <a16:creationId xmlns:a16="http://schemas.microsoft.com/office/drawing/2014/main" id="{7832A505-2105-40F6-87C2-1ADA8F2B0B50}"/>
              </a:ext>
            </a:extLst>
          </p:cNvPr>
          <p:cNvGrpSpPr/>
          <p:nvPr/>
        </p:nvGrpSpPr>
        <p:grpSpPr>
          <a:xfrm>
            <a:off x="457862" y="2388913"/>
            <a:ext cx="7319484" cy="502209"/>
            <a:chOff x="579574" y="1846713"/>
            <a:chExt cx="9759312" cy="669611"/>
          </a:xfrm>
        </p:grpSpPr>
        <p:graphicFrame>
          <p:nvGraphicFramePr>
            <p:cNvPr id="54" name="Content Placeholder 8">
              <a:extLst>
                <a:ext uri="{FF2B5EF4-FFF2-40B4-BE49-F238E27FC236}">
                  <a16:creationId xmlns:a16="http://schemas.microsoft.com/office/drawing/2014/main" id="{6582AE97-5BA6-4A26-A49E-420996584A82}"/>
                </a:ext>
              </a:extLst>
            </p:cNvPr>
            <p:cNvGraphicFramePr>
              <a:graphicFrameLocks/>
            </p:cNvGraphicFramePr>
            <p:nvPr>
              <p:extLst>
                <p:ext uri="{D42A27DB-BD31-4B8C-83A1-F6EECF244321}">
                  <p14:modId xmlns:p14="http://schemas.microsoft.com/office/powerpoint/2010/main" val="3360084912"/>
                </p:ext>
              </p:extLst>
            </p:nvPr>
          </p:nvGraphicFramePr>
          <p:xfrm>
            <a:off x="579574" y="1846713"/>
            <a:ext cx="9759312" cy="494453"/>
          </p:xfrm>
          <a:graphic>
            <a:graphicData uri="http://schemas.openxmlformats.org/drawingml/2006/table">
              <a:tbl>
                <a:tblPr firstRow="1" bandRow="1">
                  <a:tableStyleId>{5C22544A-7EE6-4342-B048-85BDC9FD1C3A}</a:tableStyleId>
                </a:tblPr>
                <a:tblGrid>
                  <a:gridCol w="813276">
                    <a:extLst>
                      <a:ext uri="{9D8B030D-6E8A-4147-A177-3AD203B41FA5}">
                        <a16:colId xmlns:a16="http://schemas.microsoft.com/office/drawing/2014/main" val="2807146695"/>
                      </a:ext>
                    </a:extLst>
                  </a:gridCol>
                  <a:gridCol w="813276">
                    <a:extLst>
                      <a:ext uri="{9D8B030D-6E8A-4147-A177-3AD203B41FA5}">
                        <a16:colId xmlns:a16="http://schemas.microsoft.com/office/drawing/2014/main" val="2081512224"/>
                      </a:ext>
                    </a:extLst>
                  </a:gridCol>
                  <a:gridCol w="813276">
                    <a:extLst>
                      <a:ext uri="{9D8B030D-6E8A-4147-A177-3AD203B41FA5}">
                        <a16:colId xmlns:a16="http://schemas.microsoft.com/office/drawing/2014/main" val="2901639665"/>
                      </a:ext>
                    </a:extLst>
                  </a:gridCol>
                  <a:gridCol w="813276">
                    <a:extLst>
                      <a:ext uri="{9D8B030D-6E8A-4147-A177-3AD203B41FA5}">
                        <a16:colId xmlns:a16="http://schemas.microsoft.com/office/drawing/2014/main" val="977725973"/>
                      </a:ext>
                    </a:extLst>
                  </a:gridCol>
                  <a:gridCol w="813276">
                    <a:extLst>
                      <a:ext uri="{9D8B030D-6E8A-4147-A177-3AD203B41FA5}">
                        <a16:colId xmlns:a16="http://schemas.microsoft.com/office/drawing/2014/main" val="3058424217"/>
                      </a:ext>
                    </a:extLst>
                  </a:gridCol>
                  <a:gridCol w="813276">
                    <a:extLst>
                      <a:ext uri="{9D8B030D-6E8A-4147-A177-3AD203B41FA5}">
                        <a16:colId xmlns:a16="http://schemas.microsoft.com/office/drawing/2014/main" val="1724181186"/>
                      </a:ext>
                    </a:extLst>
                  </a:gridCol>
                  <a:gridCol w="813276">
                    <a:extLst>
                      <a:ext uri="{9D8B030D-6E8A-4147-A177-3AD203B41FA5}">
                        <a16:colId xmlns:a16="http://schemas.microsoft.com/office/drawing/2014/main" val="2970826691"/>
                      </a:ext>
                    </a:extLst>
                  </a:gridCol>
                  <a:gridCol w="813276">
                    <a:extLst>
                      <a:ext uri="{9D8B030D-6E8A-4147-A177-3AD203B41FA5}">
                        <a16:colId xmlns:a16="http://schemas.microsoft.com/office/drawing/2014/main" val="1789945243"/>
                      </a:ext>
                    </a:extLst>
                  </a:gridCol>
                  <a:gridCol w="813276">
                    <a:extLst>
                      <a:ext uri="{9D8B030D-6E8A-4147-A177-3AD203B41FA5}">
                        <a16:colId xmlns:a16="http://schemas.microsoft.com/office/drawing/2014/main" val="2206878071"/>
                      </a:ext>
                    </a:extLst>
                  </a:gridCol>
                </a:tblGrid>
                <a:tr h="370840">
                  <a:tc>
                    <a:txBody>
                      <a:bodyPr/>
                      <a:lstStyle/>
                      <a:p>
                        <a:r>
                          <a:rPr lang="en-US" dirty="0"/>
                          <a:t>2</a:t>
                        </a:r>
                      </a:p>
                    </a:txBody>
                    <a:tcPr/>
                  </a:tc>
                  <a:tc>
                    <a:txBody>
                      <a:bodyPr/>
                      <a:lstStyle/>
                      <a:p>
                        <a:r>
                          <a:rPr lang="en-US" dirty="0"/>
                          <a:t>9</a:t>
                        </a:r>
                      </a:p>
                    </a:txBody>
                    <a:tcPr/>
                  </a:tc>
                  <a:tc>
                    <a:txBody>
                      <a:bodyPr/>
                      <a:lstStyle/>
                      <a:p>
                        <a:r>
                          <a:rPr lang="en-US" dirty="0"/>
                          <a:t>8</a:t>
                        </a:r>
                      </a:p>
                    </a:txBody>
                    <a:tcPr/>
                  </a:tc>
                  <a:tc>
                    <a:txBody>
                      <a:bodyPr/>
                      <a:lstStyle/>
                      <a:p>
                        <a:r>
                          <a:rPr lang="en-US" dirty="0"/>
                          <a:t>4</a:t>
                        </a:r>
                      </a:p>
                    </a:txBody>
                    <a:tcPr/>
                  </a:tc>
                  <a:tc>
                    <a:txBody>
                      <a:bodyPr/>
                      <a:lstStyle/>
                      <a:p>
                        <a:r>
                          <a:rPr lang="en-US" dirty="0"/>
                          <a:t>1</a:t>
                        </a:r>
                      </a:p>
                    </a:txBody>
                    <a:tcPr/>
                  </a:tc>
                  <a:tc>
                    <a:txBody>
                      <a:bodyPr/>
                      <a:lstStyle/>
                      <a:p>
                        <a:r>
                          <a:rPr lang="en-US" dirty="0"/>
                          <a:t>7</a:t>
                        </a:r>
                      </a:p>
                    </a:txBody>
                    <a:tcPr/>
                  </a:tc>
                  <a:tc>
                    <a:txBody>
                      <a:bodyPr/>
                      <a:lstStyle/>
                      <a:p>
                        <a:r>
                          <a:rPr lang="en-US" dirty="0"/>
                          <a:t>3</a:t>
                        </a:r>
                      </a:p>
                    </a:txBody>
                    <a:tcPr/>
                  </a:tc>
                  <a:tc>
                    <a:txBody>
                      <a:bodyPr/>
                      <a:lstStyle/>
                      <a:p>
                        <a:r>
                          <a:rPr lang="en-US" dirty="0"/>
                          <a:t>5</a:t>
                        </a:r>
                      </a:p>
                    </a:txBody>
                    <a:tcPr/>
                  </a:tc>
                  <a:tc>
                    <a:txBody>
                      <a:bodyPr/>
                      <a:lstStyle/>
                      <a:p>
                        <a:r>
                          <a:rPr lang="en-US" dirty="0">
                            <a:solidFill>
                              <a:schemeClr val="tx1"/>
                            </a:solidFill>
                          </a:rPr>
                          <a:t>6</a:t>
                        </a:r>
                      </a:p>
                    </a:txBody>
                    <a:tcPr/>
                  </a:tc>
                  <a:extLst>
                    <a:ext uri="{0D108BD9-81ED-4DB2-BD59-A6C34878D82A}">
                      <a16:rowId xmlns:a16="http://schemas.microsoft.com/office/drawing/2014/main" val="233261389"/>
                    </a:ext>
                  </a:extLst>
                </a:tr>
              </a:tbl>
            </a:graphicData>
          </a:graphic>
        </p:graphicFrame>
        <p:sp>
          <p:nvSpPr>
            <p:cNvPr id="55" name="Arrow: Up 54">
              <a:extLst>
                <a:ext uri="{FF2B5EF4-FFF2-40B4-BE49-F238E27FC236}">
                  <a16:creationId xmlns:a16="http://schemas.microsoft.com/office/drawing/2014/main" id="{9F768C32-2659-4AEA-9F1B-BE20A04A82FC}"/>
                </a:ext>
              </a:extLst>
            </p:cNvPr>
            <p:cNvSpPr/>
            <p:nvPr/>
          </p:nvSpPr>
          <p:spPr>
            <a:xfrm>
              <a:off x="1000615" y="2312378"/>
              <a:ext cx="184639" cy="201304"/>
            </a:xfrm>
            <a:prstGeom prs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Arrow: Up 55">
              <a:extLst>
                <a:ext uri="{FF2B5EF4-FFF2-40B4-BE49-F238E27FC236}">
                  <a16:creationId xmlns:a16="http://schemas.microsoft.com/office/drawing/2014/main" id="{6C9B3573-3597-410A-939B-2BE6E7160629}"/>
                </a:ext>
              </a:extLst>
            </p:cNvPr>
            <p:cNvSpPr/>
            <p:nvPr/>
          </p:nvSpPr>
          <p:spPr>
            <a:xfrm>
              <a:off x="697775" y="2338523"/>
              <a:ext cx="184639" cy="177801"/>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aphicFrame>
        <p:nvGraphicFramePr>
          <p:cNvPr id="14" name="Content Placeholder 8">
            <a:extLst>
              <a:ext uri="{FF2B5EF4-FFF2-40B4-BE49-F238E27FC236}">
                <a16:creationId xmlns:a16="http://schemas.microsoft.com/office/drawing/2014/main" id="{889098A2-7661-44DE-B693-73B60C36F5BC}"/>
              </a:ext>
            </a:extLst>
          </p:cNvPr>
          <p:cNvGraphicFramePr>
            <a:graphicFrameLocks/>
          </p:cNvGraphicFramePr>
          <p:nvPr>
            <p:extLst>
              <p:ext uri="{D42A27DB-BD31-4B8C-83A1-F6EECF244321}">
                <p14:modId xmlns:p14="http://schemas.microsoft.com/office/powerpoint/2010/main" val="3640024622"/>
              </p:ext>
            </p:extLst>
          </p:nvPr>
        </p:nvGraphicFramePr>
        <p:xfrm>
          <a:off x="472924" y="4324786"/>
          <a:ext cx="7319484" cy="356871"/>
        </p:xfrm>
        <a:graphic>
          <a:graphicData uri="http://schemas.openxmlformats.org/drawingml/2006/table">
            <a:tbl>
              <a:tblPr firstRow="1" bandRow="1">
                <a:tableStyleId>{5C22544A-7EE6-4342-B048-85BDC9FD1C3A}</a:tableStyleId>
              </a:tblPr>
              <a:tblGrid>
                <a:gridCol w="813276">
                  <a:extLst>
                    <a:ext uri="{9D8B030D-6E8A-4147-A177-3AD203B41FA5}">
                      <a16:colId xmlns:a16="http://schemas.microsoft.com/office/drawing/2014/main" val="2807146695"/>
                    </a:ext>
                  </a:extLst>
                </a:gridCol>
                <a:gridCol w="813276">
                  <a:extLst>
                    <a:ext uri="{9D8B030D-6E8A-4147-A177-3AD203B41FA5}">
                      <a16:colId xmlns:a16="http://schemas.microsoft.com/office/drawing/2014/main" val="2081512224"/>
                    </a:ext>
                  </a:extLst>
                </a:gridCol>
                <a:gridCol w="813276">
                  <a:extLst>
                    <a:ext uri="{9D8B030D-6E8A-4147-A177-3AD203B41FA5}">
                      <a16:colId xmlns:a16="http://schemas.microsoft.com/office/drawing/2014/main" val="2901639665"/>
                    </a:ext>
                  </a:extLst>
                </a:gridCol>
                <a:gridCol w="813276">
                  <a:extLst>
                    <a:ext uri="{9D8B030D-6E8A-4147-A177-3AD203B41FA5}">
                      <a16:colId xmlns:a16="http://schemas.microsoft.com/office/drawing/2014/main" val="977725973"/>
                    </a:ext>
                  </a:extLst>
                </a:gridCol>
                <a:gridCol w="813276">
                  <a:extLst>
                    <a:ext uri="{9D8B030D-6E8A-4147-A177-3AD203B41FA5}">
                      <a16:colId xmlns:a16="http://schemas.microsoft.com/office/drawing/2014/main" val="3058424217"/>
                    </a:ext>
                  </a:extLst>
                </a:gridCol>
                <a:gridCol w="813276">
                  <a:extLst>
                    <a:ext uri="{9D8B030D-6E8A-4147-A177-3AD203B41FA5}">
                      <a16:colId xmlns:a16="http://schemas.microsoft.com/office/drawing/2014/main" val="1724181186"/>
                    </a:ext>
                  </a:extLst>
                </a:gridCol>
                <a:gridCol w="813276">
                  <a:extLst>
                    <a:ext uri="{9D8B030D-6E8A-4147-A177-3AD203B41FA5}">
                      <a16:colId xmlns:a16="http://schemas.microsoft.com/office/drawing/2014/main" val="2970826691"/>
                    </a:ext>
                  </a:extLst>
                </a:gridCol>
                <a:gridCol w="813276">
                  <a:extLst>
                    <a:ext uri="{9D8B030D-6E8A-4147-A177-3AD203B41FA5}">
                      <a16:colId xmlns:a16="http://schemas.microsoft.com/office/drawing/2014/main" val="1789945243"/>
                    </a:ext>
                  </a:extLst>
                </a:gridCol>
                <a:gridCol w="813276">
                  <a:extLst>
                    <a:ext uri="{9D8B030D-6E8A-4147-A177-3AD203B41FA5}">
                      <a16:colId xmlns:a16="http://schemas.microsoft.com/office/drawing/2014/main" val="2206878071"/>
                    </a:ext>
                  </a:extLst>
                </a:gridCol>
              </a:tblGrid>
              <a:tr h="356871">
                <a:tc>
                  <a:txBody>
                    <a:bodyPr/>
                    <a:lstStyle/>
                    <a:p>
                      <a:r>
                        <a:rPr lang="en-US" dirty="0"/>
                        <a:t>2</a:t>
                      </a:r>
                    </a:p>
                  </a:txBody>
                  <a:tcPr/>
                </a:tc>
                <a:tc>
                  <a:txBody>
                    <a:bodyPr/>
                    <a:lstStyle/>
                    <a:p>
                      <a:r>
                        <a:rPr lang="en-US" dirty="0"/>
                        <a:t>4</a:t>
                      </a:r>
                    </a:p>
                  </a:txBody>
                  <a:tcPr/>
                </a:tc>
                <a:tc>
                  <a:txBody>
                    <a:bodyPr/>
                    <a:lstStyle/>
                    <a:p>
                      <a:r>
                        <a:rPr lang="en-US" dirty="0">
                          <a:solidFill>
                            <a:schemeClr val="bg1"/>
                          </a:solidFill>
                        </a:rPr>
                        <a:t>1</a:t>
                      </a:r>
                    </a:p>
                  </a:txBody>
                  <a:tcPr/>
                </a:tc>
                <a:tc>
                  <a:txBody>
                    <a:bodyPr/>
                    <a:lstStyle/>
                    <a:p>
                      <a:r>
                        <a:rPr lang="en-US" dirty="0">
                          <a:solidFill>
                            <a:srgbClr val="FFFF00"/>
                          </a:solidFill>
                        </a:rPr>
                        <a:t>9</a:t>
                      </a:r>
                    </a:p>
                  </a:txBody>
                  <a:tcPr/>
                </a:tc>
                <a:tc>
                  <a:txBody>
                    <a:bodyPr/>
                    <a:lstStyle/>
                    <a:p>
                      <a:r>
                        <a:rPr lang="en-US" dirty="0">
                          <a:solidFill>
                            <a:srgbClr val="FFFF00"/>
                          </a:solidFill>
                        </a:rPr>
                        <a:t>8</a:t>
                      </a:r>
                    </a:p>
                  </a:txBody>
                  <a:tcPr/>
                </a:tc>
                <a:tc>
                  <a:txBody>
                    <a:bodyPr/>
                    <a:lstStyle/>
                    <a:p>
                      <a:r>
                        <a:rPr lang="en-US" dirty="0"/>
                        <a:t>7</a:t>
                      </a:r>
                    </a:p>
                  </a:txBody>
                  <a:tcPr/>
                </a:tc>
                <a:tc>
                  <a:txBody>
                    <a:bodyPr/>
                    <a:lstStyle/>
                    <a:p>
                      <a:r>
                        <a:rPr lang="en-US" dirty="0"/>
                        <a:t>3</a:t>
                      </a:r>
                    </a:p>
                  </a:txBody>
                  <a:tcPr/>
                </a:tc>
                <a:tc>
                  <a:txBody>
                    <a:bodyPr/>
                    <a:lstStyle/>
                    <a:p>
                      <a:r>
                        <a:rPr lang="en-US" dirty="0"/>
                        <a:t>5</a:t>
                      </a:r>
                    </a:p>
                  </a:txBody>
                  <a:tcPr/>
                </a:tc>
                <a:tc>
                  <a:txBody>
                    <a:bodyPr/>
                    <a:lstStyle/>
                    <a:p>
                      <a:r>
                        <a:rPr lang="en-US" dirty="0">
                          <a:solidFill>
                            <a:schemeClr val="tx1"/>
                          </a:solidFill>
                        </a:rPr>
                        <a:t>6</a:t>
                      </a:r>
                    </a:p>
                  </a:txBody>
                  <a:tcPr/>
                </a:tc>
                <a:extLst>
                  <a:ext uri="{0D108BD9-81ED-4DB2-BD59-A6C34878D82A}">
                    <a16:rowId xmlns:a16="http://schemas.microsoft.com/office/drawing/2014/main" val="233261389"/>
                  </a:ext>
                </a:extLst>
              </a:tr>
            </a:tbl>
          </a:graphicData>
        </a:graphic>
      </p:graphicFrame>
      <p:sp>
        <p:nvSpPr>
          <p:cNvPr id="40" name="Arrow: Up 39">
            <a:extLst>
              <a:ext uri="{FF2B5EF4-FFF2-40B4-BE49-F238E27FC236}">
                <a16:creationId xmlns:a16="http://schemas.microsoft.com/office/drawing/2014/main" id="{979478E8-7CA7-4182-BD50-68B5452F873D}"/>
              </a:ext>
            </a:extLst>
          </p:cNvPr>
          <p:cNvSpPr/>
          <p:nvPr/>
        </p:nvSpPr>
        <p:spPr>
          <a:xfrm>
            <a:off x="4609485" y="4656030"/>
            <a:ext cx="136661" cy="155773"/>
          </a:xfrm>
          <a:prstGeom prs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9" name="Arrow: Up 38">
            <a:extLst>
              <a:ext uri="{FF2B5EF4-FFF2-40B4-BE49-F238E27FC236}">
                <a16:creationId xmlns:a16="http://schemas.microsoft.com/office/drawing/2014/main" id="{9D908C3A-1391-44A6-98F3-5B253BC6D312}"/>
              </a:ext>
            </a:extLst>
          </p:cNvPr>
          <p:cNvSpPr/>
          <p:nvPr/>
        </p:nvSpPr>
        <p:spPr>
          <a:xfrm>
            <a:off x="3002184" y="4658813"/>
            <a:ext cx="136661" cy="147812"/>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Arrow: Up 36" descr="Table describing pivoting">
            <a:extLst>
              <a:ext uri="{FF2B5EF4-FFF2-40B4-BE49-F238E27FC236}">
                <a16:creationId xmlns:a16="http://schemas.microsoft.com/office/drawing/2014/main" id="{4D0AF8E2-96F3-486D-8F8A-ECB048308AC5}"/>
              </a:ext>
            </a:extLst>
          </p:cNvPr>
          <p:cNvSpPr/>
          <p:nvPr/>
        </p:nvSpPr>
        <p:spPr>
          <a:xfrm>
            <a:off x="1273151" y="4135275"/>
            <a:ext cx="138479" cy="111102"/>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Arrow: Up 37" descr="Table describing pivoting">
            <a:extLst>
              <a:ext uri="{FF2B5EF4-FFF2-40B4-BE49-F238E27FC236}">
                <a16:creationId xmlns:a16="http://schemas.microsoft.com/office/drawing/2014/main" id="{A8BA76B3-1DC0-47D0-BE7B-B2707814B0B6}"/>
              </a:ext>
            </a:extLst>
          </p:cNvPr>
          <p:cNvSpPr/>
          <p:nvPr/>
        </p:nvSpPr>
        <p:spPr>
          <a:xfrm>
            <a:off x="2977543" y="4138083"/>
            <a:ext cx="138479" cy="119015"/>
          </a:xfrm>
          <a:prstGeom prs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0" name="Group 19" descr="Table describing pivoting">
            <a:extLst>
              <a:ext uri="{FF2B5EF4-FFF2-40B4-BE49-F238E27FC236}">
                <a16:creationId xmlns:a16="http://schemas.microsoft.com/office/drawing/2014/main" id="{1F8E9610-48C3-45F4-9D2A-BDDB062F8EEB}"/>
              </a:ext>
            </a:extLst>
          </p:cNvPr>
          <p:cNvGrpSpPr/>
          <p:nvPr/>
        </p:nvGrpSpPr>
        <p:grpSpPr>
          <a:xfrm>
            <a:off x="865841" y="4683935"/>
            <a:ext cx="5553908" cy="174934"/>
            <a:chOff x="978235" y="5134612"/>
            <a:chExt cx="5553908" cy="174934"/>
          </a:xfrm>
        </p:grpSpPr>
        <p:sp>
          <p:nvSpPr>
            <p:cNvPr id="60" name="Double Brace 59">
              <a:extLst>
                <a:ext uri="{FF2B5EF4-FFF2-40B4-BE49-F238E27FC236}">
                  <a16:creationId xmlns:a16="http://schemas.microsoft.com/office/drawing/2014/main" id="{16F8984E-0DC3-4F98-90BF-E6DC94B15316}"/>
                </a:ext>
              </a:extLst>
            </p:cNvPr>
            <p:cNvSpPr/>
            <p:nvPr/>
          </p:nvSpPr>
          <p:spPr>
            <a:xfrm>
              <a:off x="3251246" y="5136959"/>
              <a:ext cx="1373493" cy="147813"/>
            </a:xfrm>
            <a:prstGeom prst="bracePair">
              <a:avLst/>
            </a:prstGeom>
            <a:solidFill>
              <a:schemeClr val="tx1"/>
            </a:solidFill>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50" b="1" dirty="0">
                  <a:solidFill>
                    <a:schemeClr val="bg1"/>
                  </a:solidFill>
                </a:rPr>
                <a:t>Larger than pivot</a:t>
              </a:r>
            </a:p>
          </p:txBody>
        </p:sp>
        <p:sp>
          <p:nvSpPr>
            <p:cNvPr id="18" name="Double Brace 17">
              <a:extLst>
                <a:ext uri="{FF2B5EF4-FFF2-40B4-BE49-F238E27FC236}">
                  <a16:creationId xmlns:a16="http://schemas.microsoft.com/office/drawing/2014/main" id="{0B8A79AE-1954-4480-A472-38BD41A10B66}"/>
                </a:ext>
              </a:extLst>
            </p:cNvPr>
            <p:cNvSpPr/>
            <p:nvPr/>
          </p:nvSpPr>
          <p:spPr>
            <a:xfrm>
              <a:off x="978235" y="5137146"/>
              <a:ext cx="1621297" cy="154803"/>
            </a:xfrm>
            <a:prstGeom prst="bracePair">
              <a:avLst/>
            </a:prstGeom>
            <a:solidFill>
              <a:srgbClr val="FFFF00"/>
            </a:solidFill>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50" b="1" dirty="0"/>
                <a:t>Smaller than pivot</a:t>
              </a:r>
            </a:p>
          </p:txBody>
        </p:sp>
        <p:sp>
          <p:nvSpPr>
            <p:cNvPr id="61" name="Double Brace 60">
              <a:extLst>
                <a:ext uri="{FF2B5EF4-FFF2-40B4-BE49-F238E27FC236}">
                  <a16:creationId xmlns:a16="http://schemas.microsoft.com/office/drawing/2014/main" id="{4540DA11-04AE-4EE7-A066-012D9491D7BE}"/>
                </a:ext>
              </a:extLst>
            </p:cNvPr>
            <p:cNvSpPr/>
            <p:nvPr/>
          </p:nvSpPr>
          <p:spPr>
            <a:xfrm>
              <a:off x="5034118" y="5134612"/>
              <a:ext cx="1498025" cy="174934"/>
            </a:xfrm>
            <a:prstGeom prst="bracePair">
              <a:avLst/>
            </a:prstGeom>
            <a:solidFill>
              <a:schemeClr val="bg1">
                <a:lumMod val="85000"/>
              </a:schemeClr>
            </a:solidFill>
            <a:ln w="28575"/>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50" b="1" dirty="0"/>
                <a:t>Untested yet</a:t>
              </a:r>
            </a:p>
          </p:txBody>
        </p:sp>
      </p:grpSp>
      <p:sp>
        <p:nvSpPr>
          <p:cNvPr id="49" name="Arrow: Up 48" descr="Table describing pivoting">
            <a:extLst>
              <a:ext uri="{FF2B5EF4-FFF2-40B4-BE49-F238E27FC236}">
                <a16:creationId xmlns:a16="http://schemas.microsoft.com/office/drawing/2014/main" id="{E564363E-ACAE-4FEF-8C5D-4D1C21EFAD8B}"/>
              </a:ext>
            </a:extLst>
          </p:cNvPr>
          <p:cNvSpPr/>
          <p:nvPr/>
        </p:nvSpPr>
        <p:spPr>
          <a:xfrm>
            <a:off x="5447376" y="6251382"/>
            <a:ext cx="138479" cy="133351"/>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2" name="Group 21">
            <a:extLst>
              <a:ext uri="{FF2B5EF4-FFF2-40B4-BE49-F238E27FC236}">
                <a16:creationId xmlns:a16="http://schemas.microsoft.com/office/drawing/2014/main" id="{63F70D16-DAA7-DB45-C62C-972F9EBDD54C}"/>
              </a:ext>
            </a:extLst>
          </p:cNvPr>
          <p:cNvGrpSpPr/>
          <p:nvPr/>
        </p:nvGrpSpPr>
        <p:grpSpPr>
          <a:xfrm>
            <a:off x="412142" y="905570"/>
            <a:ext cx="9116277" cy="1356217"/>
            <a:chOff x="457862" y="868748"/>
            <a:chExt cx="9116277" cy="1356217"/>
          </a:xfrm>
        </p:grpSpPr>
        <p:sp>
          <p:nvSpPr>
            <p:cNvPr id="21" name="Rectangle 20">
              <a:extLst>
                <a:ext uri="{FF2B5EF4-FFF2-40B4-BE49-F238E27FC236}">
                  <a16:creationId xmlns:a16="http://schemas.microsoft.com/office/drawing/2014/main" id="{E82E06A5-F6CF-F8ED-BEBD-5265D2CD4FAF}"/>
                </a:ext>
              </a:extLst>
            </p:cNvPr>
            <p:cNvSpPr/>
            <p:nvPr/>
          </p:nvSpPr>
          <p:spPr>
            <a:xfrm>
              <a:off x="457862" y="868748"/>
              <a:ext cx="8448179" cy="1356217"/>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E1FFD95E-B5FB-853B-7433-4313AA84D5DE}"/>
                </a:ext>
              </a:extLst>
            </p:cNvPr>
            <p:cNvGrpSpPr/>
            <p:nvPr/>
          </p:nvGrpSpPr>
          <p:grpSpPr>
            <a:xfrm>
              <a:off x="546513" y="980913"/>
              <a:ext cx="7096644" cy="740698"/>
              <a:chOff x="472301" y="1063625"/>
              <a:chExt cx="7096644" cy="740698"/>
            </a:xfrm>
          </p:grpSpPr>
          <p:grpSp>
            <p:nvGrpSpPr>
              <p:cNvPr id="11" name="Group 10">
                <a:extLst>
                  <a:ext uri="{FF2B5EF4-FFF2-40B4-BE49-F238E27FC236}">
                    <a16:creationId xmlns:a16="http://schemas.microsoft.com/office/drawing/2014/main" id="{6B136E63-1FA8-2BD5-17AB-2930C202529A}"/>
                  </a:ext>
                </a:extLst>
              </p:cNvPr>
              <p:cNvGrpSpPr/>
              <p:nvPr/>
            </p:nvGrpSpPr>
            <p:grpSpPr>
              <a:xfrm>
                <a:off x="472301" y="1441276"/>
                <a:ext cx="7096644" cy="363047"/>
                <a:chOff x="658907" y="1275334"/>
                <a:chExt cx="7096644" cy="363047"/>
              </a:xfrm>
            </p:grpSpPr>
            <p:grpSp>
              <p:nvGrpSpPr>
                <p:cNvPr id="19" name="Group 18">
                  <a:extLst>
                    <a:ext uri="{FF2B5EF4-FFF2-40B4-BE49-F238E27FC236}">
                      <a16:creationId xmlns:a16="http://schemas.microsoft.com/office/drawing/2014/main" id="{D096276E-3F2D-9CA1-DAFA-2AC9029659AA}"/>
                    </a:ext>
                  </a:extLst>
                </p:cNvPr>
                <p:cNvGrpSpPr/>
                <p:nvPr/>
              </p:nvGrpSpPr>
              <p:grpSpPr>
                <a:xfrm>
                  <a:off x="3467257" y="1275334"/>
                  <a:ext cx="4288294" cy="338554"/>
                  <a:chOff x="3467257" y="1275334"/>
                  <a:chExt cx="4288294" cy="338554"/>
                </a:xfrm>
              </p:grpSpPr>
              <p:sp>
                <p:nvSpPr>
                  <p:cNvPr id="57" name="Arrow: Up 56">
                    <a:extLst>
                      <a:ext uri="{FF2B5EF4-FFF2-40B4-BE49-F238E27FC236}">
                        <a16:creationId xmlns:a16="http://schemas.microsoft.com/office/drawing/2014/main" id="{E531B523-EAAD-4CF9-9D06-BC00CBB4D395}"/>
                      </a:ext>
                    </a:extLst>
                  </p:cNvPr>
                  <p:cNvSpPr/>
                  <p:nvPr/>
                </p:nvSpPr>
                <p:spPr>
                  <a:xfrm>
                    <a:off x="3467257" y="1285123"/>
                    <a:ext cx="215812" cy="261204"/>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TextBox 12">
                    <a:extLst>
                      <a:ext uri="{FF2B5EF4-FFF2-40B4-BE49-F238E27FC236}">
                        <a16:creationId xmlns:a16="http://schemas.microsoft.com/office/drawing/2014/main" id="{58C0349A-FD36-4F4F-B37F-BD4549B9375D}"/>
                      </a:ext>
                    </a:extLst>
                  </p:cNvPr>
                  <p:cNvSpPr txBox="1"/>
                  <p:nvPr/>
                </p:nvSpPr>
                <p:spPr>
                  <a:xfrm>
                    <a:off x="3732387" y="1275334"/>
                    <a:ext cx="4023164" cy="338554"/>
                  </a:xfrm>
                  <a:prstGeom prst="rect">
                    <a:avLst/>
                  </a:prstGeom>
                  <a:noFill/>
                </p:spPr>
                <p:txBody>
                  <a:bodyPr wrap="square" rtlCol="0">
                    <a:spAutoFit/>
                  </a:bodyPr>
                  <a:lstStyle/>
                  <a:p>
                    <a:r>
                      <a:rPr lang="en-US" sz="1600" b="1" dirty="0">
                        <a:solidFill>
                          <a:srgbClr val="0070C0"/>
                        </a:solidFill>
                      </a:rPr>
                      <a:t>: next number (possibly) higher than pivot </a:t>
                    </a:r>
                  </a:p>
                </p:txBody>
              </p:sp>
            </p:grpSp>
            <p:grpSp>
              <p:nvGrpSpPr>
                <p:cNvPr id="16" name="Group 15">
                  <a:extLst>
                    <a:ext uri="{FF2B5EF4-FFF2-40B4-BE49-F238E27FC236}">
                      <a16:creationId xmlns:a16="http://schemas.microsoft.com/office/drawing/2014/main" id="{CF67506E-460D-435F-9AE6-09B707E87A62}"/>
                    </a:ext>
                  </a:extLst>
                </p:cNvPr>
                <p:cNvGrpSpPr/>
                <p:nvPr/>
              </p:nvGrpSpPr>
              <p:grpSpPr>
                <a:xfrm>
                  <a:off x="658907" y="1291692"/>
                  <a:ext cx="1744062" cy="338554"/>
                  <a:chOff x="5477950" y="1290719"/>
                  <a:chExt cx="1716116" cy="451405"/>
                </a:xfrm>
              </p:grpSpPr>
              <p:sp>
                <p:nvSpPr>
                  <p:cNvPr id="58" name="Arrow: Up 57">
                    <a:extLst>
                      <a:ext uri="{FF2B5EF4-FFF2-40B4-BE49-F238E27FC236}">
                        <a16:creationId xmlns:a16="http://schemas.microsoft.com/office/drawing/2014/main" id="{B3CE3268-62E9-4000-A188-86DC576CA02A}"/>
                      </a:ext>
                    </a:extLst>
                  </p:cNvPr>
                  <p:cNvSpPr/>
                  <p:nvPr/>
                </p:nvSpPr>
                <p:spPr>
                  <a:xfrm>
                    <a:off x="5477950" y="1336362"/>
                    <a:ext cx="167623" cy="303318"/>
                  </a:xfrm>
                  <a:prstGeom prs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TextBox 58">
                    <a:extLst>
                      <a:ext uri="{FF2B5EF4-FFF2-40B4-BE49-F238E27FC236}">
                        <a16:creationId xmlns:a16="http://schemas.microsoft.com/office/drawing/2014/main" id="{93F802DB-C715-4B8E-B06C-C266638EDFA1}"/>
                      </a:ext>
                    </a:extLst>
                  </p:cNvPr>
                  <p:cNvSpPr txBox="1"/>
                  <p:nvPr/>
                </p:nvSpPr>
                <p:spPr>
                  <a:xfrm>
                    <a:off x="5694101" y="1290719"/>
                    <a:ext cx="1499965" cy="451405"/>
                  </a:xfrm>
                  <a:prstGeom prst="rect">
                    <a:avLst/>
                  </a:prstGeom>
                  <a:noFill/>
                </p:spPr>
                <p:txBody>
                  <a:bodyPr wrap="square" rtlCol="0">
                    <a:spAutoFit/>
                  </a:bodyPr>
                  <a:lstStyle/>
                  <a:p>
                    <a:r>
                      <a:rPr lang="en-US" sz="1600" b="1" dirty="0">
                        <a:solidFill>
                          <a:srgbClr val="0070C0"/>
                        </a:solidFill>
                      </a:rPr>
                      <a:t>: next number</a:t>
                    </a:r>
                    <a:endParaRPr lang="en-US" sz="1050" b="1" dirty="0">
                      <a:solidFill>
                        <a:srgbClr val="0070C0"/>
                      </a:solidFill>
                    </a:endParaRPr>
                  </a:p>
                </p:txBody>
              </p:sp>
            </p:grpSp>
            <p:grpSp>
              <p:nvGrpSpPr>
                <p:cNvPr id="17" name="Group 16">
                  <a:extLst>
                    <a:ext uri="{FF2B5EF4-FFF2-40B4-BE49-F238E27FC236}">
                      <a16:creationId xmlns:a16="http://schemas.microsoft.com/office/drawing/2014/main" id="{DC1C4355-A20E-392D-A6FF-4A4D301F56C5}"/>
                    </a:ext>
                  </a:extLst>
                </p:cNvPr>
                <p:cNvGrpSpPr/>
                <p:nvPr/>
              </p:nvGrpSpPr>
              <p:grpSpPr>
                <a:xfrm>
                  <a:off x="2393008" y="1299827"/>
                  <a:ext cx="949599" cy="338554"/>
                  <a:chOff x="2393008" y="1299827"/>
                  <a:chExt cx="949599" cy="338554"/>
                </a:xfrm>
              </p:grpSpPr>
              <p:sp>
                <p:nvSpPr>
                  <p:cNvPr id="63" name="Arrow: Up 62">
                    <a:extLst>
                      <a:ext uri="{FF2B5EF4-FFF2-40B4-BE49-F238E27FC236}">
                        <a16:creationId xmlns:a16="http://schemas.microsoft.com/office/drawing/2014/main" id="{5BCF3684-7980-40D5-A655-A03614B520B1}"/>
                      </a:ext>
                    </a:extLst>
                  </p:cNvPr>
                  <p:cNvSpPr/>
                  <p:nvPr/>
                </p:nvSpPr>
                <p:spPr>
                  <a:xfrm>
                    <a:off x="2393008" y="1317632"/>
                    <a:ext cx="195634" cy="213673"/>
                  </a:xfrm>
                  <a:prstGeom prst="up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 name="TextBox 63">
                    <a:extLst>
                      <a:ext uri="{FF2B5EF4-FFF2-40B4-BE49-F238E27FC236}">
                        <a16:creationId xmlns:a16="http://schemas.microsoft.com/office/drawing/2014/main" id="{0EE80521-BE03-4FBA-B299-8C5C73015F5D}"/>
                      </a:ext>
                    </a:extLst>
                  </p:cNvPr>
                  <p:cNvSpPr txBox="1"/>
                  <p:nvPr/>
                </p:nvSpPr>
                <p:spPr>
                  <a:xfrm>
                    <a:off x="2586437" y="1299827"/>
                    <a:ext cx="756170" cy="338554"/>
                  </a:xfrm>
                  <a:prstGeom prst="rect">
                    <a:avLst/>
                  </a:prstGeom>
                  <a:noFill/>
                </p:spPr>
                <p:txBody>
                  <a:bodyPr wrap="square" rtlCol="0">
                    <a:spAutoFit/>
                  </a:bodyPr>
                  <a:lstStyle/>
                  <a:p>
                    <a:r>
                      <a:rPr lang="en-US" sz="1600" b="1" dirty="0">
                        <a:solidFill>
                          <a:srgbClr val="0070C0"/>
                        </a:solidFill>
                      </a:rPr>
                      <a:t>: Pivot</a:t>
                    </a:r>
                    <a:endParaRPr lang="en-US" sz="1050" b="1" dirty="0">
                      <a:solidFill>
                        <a:srgbClr val="0070C0"/>
                      </a:solidFill>
                    </a:endParaRPr>
                  </a:p>
                </p:txBody>
              </p:sp>
            </p:grpSp>
          </p:grpSp>
          <p:sp>
            <p:nvSpPr>
              <p:cNvPr id="12" name="TextBox 11">
                <a:extLst>
                  <a:ext uri="{FF2B5EF4-FFF2-40B4-BE49-F238E27FC236}">
                    <a16:creationId xmlns:a16="http://schemas.microsoft.com/office/drawing/2014/main" id="{4679F340-EB23-5DC2-BC87-424DC5235F18}"/>
                  </a:ext>
                </a:extLst>
              </p:cNvPr>
              <p:cNvSpPr txBox="1"/>
              <p:nvPr/>
            </p:nvSpPr>
            <p:spPr>
              <a:xfrm>
                <a:off x="472301" y="1063625"/>
                <a:ext cx="1280299" cy="369332"/>
              </a:xfrm>
              <a:prstGeom prst="rect">
                <a:avLst/>
              </a:prstGeom>
              <a:noFill/>
            </p:spPr>
            <p:txBody>
              <a:bodyPr wrap="square" rtlCol="0">
                <a:spAutoFit/>
              </a:bodyPr>
              <a:lstStyle/>
              <a:p>
                <a:r>
                  <a:rPr lang="en-US" b="1" dirty="0"/>
                  <a:t>Algorithm:</a:t>
                </a:r>
              </a:p>
            </p:txBody>
          </p:sp>
        </p:grpSp>
        <p:grpSp>
          <p:nvGrpSpPr>
            <p:cNvPr id="7" name="Group 6">
              <a:extLst>
                <a:ext uri="{FF2B5EF4-FFF2-40B4-BE49-F238E27FC236}">
                  <a16:creationId xmlns:a16="http://schemas.microsoft.com/office/drawing/2014/main" id="{04767811-482F-4F75-8397-49B5F6AFE1D7}"/>
                </a:ext>
              </a:extLst>
            </p:cNvPr>
            <p:cNvGrpSpPr/>
            <p:nvPr/>
          </p:nvGrpSpPr>
          <p:grpSpPr>
            <a:xfrm>
              <a:off x="476664" y="1738153"/>
              <a:ext cx="9097475" cy="369332"/>
              <a:chOff x="573257" y="2095657"/>
              <a:chExt cx="9137580" cy="369332"/>
            </a:xfrm>
          </p:grpSpPr>
          <p:sp>
            <p:nvSpPr>
              <p:cNvPr id="6" name="TextBox 5">
                <a:extLst>
                  <a:ext uri="{FF2B5EF4-FFF2-40B4-BE49-F238E27FC236}">
                    <a16:creationId xmlns:a16="http://schemas.microsoft.com/office/drawing/2014/main" id="{3542B87A-B713-4A23-A795-71464D742876}"/>
                  </a:ext>
                </a:extLst>
              </p:cNvPr>
              <p:cNvSpPr txBox="1"/>
              <p:nvPr/>
            </p:nvSpPr>
            <p:spPr>
              <a:xfrm>
                <a:off x="573257" y="2095657"/>
                <a:ext cx="9137580" cy="369332"/>
              </a:xfrm>
              <a:prstGeom prst="rect">
                <a:avLst/>
              </a:prstGeom>
              <a:noFill/>
            </p:spPr>
            <p:txBody>
              <a:bodyPr wrap="square" rtlCol="0">
                <a:spAutoFit/>
              </a:bodyPr>
              <a:lstStyle/>
              <a:p>
                <a:r>
                  <a:rPr lang="en-US" b="1" dirty="0"/>
                  <a:t>If (green num &lt; pivot (6) ) then {swap(yellow, green); move yellow </a:t>
                </a:r>
                <a:r>
                  <a:rPr lang="en-US" b="1" dirty="0">
                    <a:sym typeface="Wingdings" panose="05000000000000000000" pitchFamily="2" charset="2"/>
                  </a:rPr>
                  <a:t>}; </a:t>
                </a:r>
                <a:r>
                  <a:rPr lang="en-US" b="1" dirty="0"/>
                  <a:t>move green     </a:t>
                </a:r>
                <a:r>
                  <a:rPr lang="en-US" b="1" dirty="0">
                    <a:sym typeface="Wingdings" panose="05000000000000000000" pitchFamily="2" charset="2"/>
                  </a:rPr>
                  <a:t></a:t>
                </a:r>
                <a:endParaRPr lang="en-US" b="1" dirty="0"/>
              </a:p>
            </p:txBody>
          </p:sp>
          <p:sp>
            <p:nvSpPr>
              <p:cNvPr id="48" name="Arrow: Up 47">
                <a:extLst>
                  <a:ext uri="{FF2B5EF4-FFF2-40B4-BE49-F238E27FC236}">
                    <a16:creationId xmlns:a16="http://schemas.microsoft.com/office/drawing/2014/main" id="{ED2F4777-AE3B-4971-9429-BF74E5CC57BA}"/>
                  </a:ext>
                </a:extLst>
              </p:cNvPr>
              <p:cNvSpPr/>
              <p:nvPr/>
            </p:nvSpPr>
            <p:spPr>
              <a:xfrm>
                <a:off x="8581250" y="2178223"/>
                <a:ext cx="138479" cy="150978"/>
              </a:xfrm>
              <a:prstGeom prs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4070567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7" presetClass="path" presetSubtype="0" accel="50000" decel="50000" fill="hold" grpId="1" nodeType="clickEffect">
                                  <p:stCondLst>
                                    <p:cond delay="0"/>
                                  </p:stCondLst>
                                  <p:childTnLst>
                                    <p:animMotion origin="layout" path="M 2.77778E-6 0.0037 L 0.025 0.04097 C 0.03021 0.0493 0.03802 0.05393 0.04618 0.05393 C 0.05555 0.05393 0.06302 0.0493 0.06823 0.04097 L 0.0934 0.0037 " pathEditMode="relative" rAng="0" ptsTypes="AAAAA">
                                      <p:cBhvr>
                                        <p:cTn id="18" dur="2000" fill="hold"/>
                                        <p:tgtEl>
                                          <p:spTgt spid="36"/>
                                        </p:tgtEl>
                                        <p:attrNameLst>
                                          <p:attrName>ppt_x</p:attrName>
                                          <p:attrName>ppt_y</p:attrName>
                                        </p:attrNameLst>
                                      </p:cBhvr>
                                      <p:rCtr x="4670" y="2500"/>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7" presetClass="path" presetSubtype="0" accel="50000" decel="50000" fill="hold" grpId="1" nodeType="clickEffect">
                                  <p:stCondLst>
                                    <p:cond delay="0"/>
                                  </p:stCondLst>
                                  <p:childTnLst>
                                    <p:animMotion origin="layout" path="M -1.38889E-6 0.00417 L 0.02587 0.04097 C 0.03125 0.04931 0.03941 0.05394 0.04792 0.05394 C 0.05764 0.05394 0.06545 0.04931 0.07083 0.04097 L 0.09688 0.00417 " pathEditMode="relative" rAng="0" ptsTypes="AAAAA">
                                      <p:cBhvr>
                                        <p:cTn id="30" dur="2000" fill="hold"/>
                                        <p:tgtEl>
                                          <p:spTgt spid="37"/>
                                        </p:tgtEl>
                                        <p:attrNameLst>
                                          <p:attrName>ppt_x</p:attrName>
                                          <p:attrName>ppt_y</p:attrName>
                                        </p:attrNameLst>
                                      </p:cBhvr>
                                      <p:rCtr x="4844" y="2477"/>
                                    </p:animMotion>
                                  </p:childTnLst>
                                </p:cTn>
                              </p:par>
                            </p:childTnLst>
                          </p:cTn>
                        </p:par>
                      </p:childTnLst>
                    </p:cTn>
                  </p:par>
                  <p:par>
                    <p:cTn id="31" fill="hold">
                      <p:stCondLst>
                        <p:cond delay="indefinite"/>
                      </p:stCondLst>
                      <p:childTnLst>
                        <p:par>
                          <p:cTn id="32" fill="hold">
                            <p:stCondLst>
                              <p:cond delay="0"/>
                            </p:stCondLst>
                            <p:childTnLst>
                              <p:par>
                                <p:cTn id="33" presetID="37" presetClass="path" presetSubtype="0" accel="50000" decel="50000" fill="hold" grpId="1" nodeType="clickEffect">
                                  <p:stCondLst>
                                    <p:cond delay="0"/>
                                  </p:stCondLst>
                                  <p:childTnLst>
                                    <p:animMotion origin="layout" path="M 2.77778E-7 0.00301 L 0.02309 0.04074 C 0.02795 0.0493 0.03524 0.05393 0.04288 0.05393 C 0.05156 0.05393 0.05851 0.0493 0.06337 0.04074 L 0.08663 0.00301 " pathEditMode="relative" rAng="0" ptsTypes="AAAAA">
                                      <p:cBhvr>
                                        <p:cTn id="34" dur="2000" fill="hold"/>
                                        <p:tgtEl>
                                          <p:spTgt spid="38"/>
                                        </p:tgtEl>
                                        <p:attrNameLst>
                                          <p:attrName>ppt_x</p:attrName>
                                          <p:attrName>ppt_y</p:attrName>
                                        </p:attrNameLst>
                                      </p:cBhvr>
                                      <p:rCtr x="4323" y="2546"/>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6" grpId="0" animBg="1"/>
      <p:bldP spid="36" grpId="1" animBg="1"/>
      <p:bldP spid="40" grpId="0" animBg="1"/>
      <p:bldP spid="39" grpId="0" animBg="1"/>
      <p:bldP spid="37" grpId="0" animBg="1"/>
      <p:bldP spid="37" grpId="1" animBg="1"/>
      <p:bldP spid="38" grpId="0" animBg="1"/>
      <p:bldP spid="38" grpId="1" animBg="1"/>
      <p:bldP spid="4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a:extLst>
              <a:ext uri="{FF2B5EF4-FFF2-40B4-BE49-F238E27FC236}">
                <a16:creationId xmlns:a16="http://schemas.microsoft.com/office/drawing/2014/main" id="{3FB0FF62-3C61-4A36-B7AC-9E715405AE28}"/>
              </a:ext>
            </a:extLst>
          </p:cNvPr>
          <p:cNvSpPr>
            <a:spLocks noGrp="1"/>
          </p:cNvSpPr>
          <p:nvPr>
            <p:ph type="title"/>
          </p:nvPr>
        </p:nvSpPr>
        <p:spPr>
          <a:xfrm>
            <a:off x="800032" y="751738"/>
            <a:ext cx="6858317" cy="532399"/>
          </a:xfrm>
        </p:spPr>
        <p:txBody>
          <a:bodyPr>
            <a:normAutofit fontScale="90000"/>
          </a:bodyPr>
          <a:lstStyle/>
          <a:p>
            <a:pPr eaLnBrk="1" hangingPunct="1"/>
            <a:r>
              <a:rPr lang="en-US" altLang="en-US" dirty="0"/>
              <a:t>Finding 4</a:t>
            </a:r>
            <a:r>
              <a:rPr lang="en-US" altLang="en-US" baseline="30000" dirty="0"/>
              <a:t>th</a:t>
            </a:r>
            <a:r>
              <a:rPr lang="en-US" altLang="en-US" dirty="0"/>
              <a:t> Smallest Value of Array</a:t>
            </a:r>
          </a:p>
        </p:txBody>
      </p:sp>
      <p:sp>
        <p:nvSpPr>
          <p:cNvPr id="3" name="Slide Number Placeholder 2">
            <a:extLst>
              <a:ext uri="{FF2B5EF4-FFF2-40B4-BE49-F238E27FC236}">
                <a16:creationId xmlns:a16="http://schemas.microsoft.com/office/drawing/2014/main" id="{9D527F2F-148F-40C0-9942-B5A89B6EAA98}"/>
              </a:ext>
            </a:extLst>
          </p:cNvPr>
          <p:cNvSpPr>
            <a:spLocks noGrp="1"/>
          </p:cNvSpPr>
          <p:nvPr>
            <p:ph type="sldNum" sz="quarter" idx="4294967295"/>
          </p:nvPr>
        </p:nvSpPr>
        <p:spPr>
          <a:xfrm>
            <a:off x="8353425" y="295275"/>
            <a:ext cx="790575" cy="768350"/>
          </a:xfrm>
          <a:prstGeom prst="rect">
            <a:avLst/>
          </a:prstGeom>
        </p:spPr>
        <p:txBody>
          <a:bodyPr/>
          <a:lstStyle/>
          <a:p>
            <a:fld id="{312DBC7C-989A-49D7-933E-43FD57C8AB85}" type="slidenum">
              <a:rPr lang="en-US" altLang="en-US" smtClean="0"/>
              <a:pPr/>
              <a:t>13</a:t>
            </a:fld>
            <a:endParaRPr lang="en-US" altLang="en-US"/>
          </a:p>
        </p:txBody>
      </p:sp>
      <p:grpSp>
        <p:nvGrpSpPr>
          <p:cNvPr id="5" name="Group 4" descr="Table describing pivoting">
            <a:extLst>
              <a:ext uri="{FF2B5EF4-FFF2-40B4-BE49-F238E27FC236}">
                <a16:creationId xmlns:a16="http://schemas.microsoft.com/office/drawing/2014/main" id="{587697E4-DFDE-4A81-BC34-A5D62B9D4490}"/>
              </a:ext>
            </a:extLst>
          </p:cNvPr>
          <p:cNvGrpSpPr/>
          <p:nvPr/>
        </p:nvGrpSpPr>
        <p:grpSpPr>
          <a:xfrm>
            <a:off x="916162" y="1804506"/>
            <a:ext cx="5586294" cy="4489614"/>
            <a:chOff x="916162" y="1804506"/>
            <a:chExt cx="5489826" cy="4100205"/>
          </a:xfrm>
        </p:grpSpPr>
        <p:graphicFrame>
          <p:nvGraphicFramePr>
            <p:cNvPr id="14" name="Content Placeholder 8">
              <a:extLst>
                <a:ext uri="{FF2B5EF4-FFF2-40B4-BE49-F238E27FC236}">
                  <a16:creationId xmlns:a16="http://schemas.microsoft.com/office/drawing/2014/main" id="{889098A2-7661-44DE-B693-73B60C36F5BC}"/>
                </a:ext>
              </a:extLst>
            </p:cNvPr>
            <p:cNvGraphicFramePr>
              <a:graphicFrameLocks/>
            </p:cNvGraphicFramePr>
            <p:nvPr>
              <p:extLst>
                <p:ext uri="{D42A27DB-BD31-4B8C-83A1-F6EECF244321}">
                  <p14:modId xmlns:p14="http://schemas.microsoft.com/office/powerpoint/2010/main" val="3063423108"/>
                </p:ext>
              </p:extLst>
            </p:nvPr>
          </p:nvGraphicFramePr>
          <p:xfrm>
            <a:off x="1011173" y="1866496"/>
            <a:ext cx="5394815" cy="244438"/>
          </p:xfrm>
          <a:graphic>
            <a:graphicData uri="http://schemas.openxmlformats.org/drawingml/2006/table">
              <a:tbl>
                <a:tblPr firstRow="1" bandRow="1">
                  <a:tableStyleId>{5C22544A-7EE6-4342-B048-85BDC9FD1C3A}</a:tableStyleId>
                </a:tblPr>
                <a:tblGrid>
                  <a:gridCol w="609957">
                    <a:extLst>
                      <a:ext uri="{9D8B030D-6E8A-4147-A177-3AD203B41FA5}">
                        <a16:colId xmlns:a16="http://schemas.microsoft.com/office/drawing/2014/main" val="2807146695"/>
                      </a:ext>
                    </a:extLst>
                  </a:gridCol>
                  <a:gridCol w="609957">
                    <a:extLst>
                      <a:ext uri="{9D8B030D-6E8A-4147-A177-3AD203B41FA5}">
                        <a16:colId xmlns:a16="http://schemas.microsoft.com/office/drawing/2014/main" val="2081512224"/>
                      </a:ext>
                    </a:extLst>
                  </a:gridCol>
                  <a:gridCol w="609957">
                    <a:extLst>
                      <a:ext uri="{9D8B030D-6E8A-4147-A177-3AD203B41FA5}">
                        <a16:colId xmlns:a16="http://schemas.microsoft.com/office/drawing/2014/main" val="2901639665"/>
                      </a:ext>
                    </a:extLst>
                  </a:gridCol>
                  <a:gridCol w="609957">
                    <a:extLst>
                      <a:ext uri="{9D8B030D-6E8A-4147-A177-3AD203B41FA5}">
                        <a16:colId xmlns:a16="http://schemas.microsoft.com/office/drawing/2014/main" val="977725973"/>
                      </a:ext>
                    </a:extLst>
                  </a:gridCol>
                  <a:gridCol w="609957">
                    <a:extLst>
                      <a:ext uri="{9D8B030D-6E8A-4147-A177-3AD203B41FA5}">
                        <a16:colId xmlns:a16="http://schemas.microsoft.com/office/drawing/2014/main" val="3058424217"/>
                      </a:ext>
                    </a:extLst>
                  </a:gridCol>
                  <a:gridCol w="609957">
                    <a:extLst>
                      <a:ext uri="{9D8B030D-6E8A-4147-A177-3AD203B41FA5}">
                        <a16:colId xmlns:a16="http://schemas.microsoft.com/office/drawing/2014/main" val="1724181186"/>
                      </a:ext>
                    </a:extLst>
                  </a:gridCol>
                  <a:gridCol w="609957">
                    <a:extLst>
                      <a:ext uri="{9D8B030D-6E8A-4147-A177-3AD203B41FA5}">
                        <a16:colId xmlns:a16="http://schemas.microsoft.com/office/drawing/2014/main" val="2970826691"/>
                      </a:ext>
                    </a:extLst>
                  </a:gridCol>
                  <a:gridCol w="609957">
                    <a:extLst>
                      <a:ext uri="{9D8B030D-6E8A-4147-A177-3AD203B41FA5}">
                        <a16:colId xmlns:a16="http://schemas.microsoft.com/office/drawing/2014/main" val="1789945243"/>
                      </a:ext>
                    </a:extLst>
                  </a:gridCol>
                  <a:gridCol w="609957">
                    <a:extLst>
                      <a:ext uri="{9D8B030D-6E8A-4147-A177-3AD203B41FA5}">
                        <a16:colId xmlns:a16="http://schemas.microsoft.com/office/drawing/2014/main" val="2206878071"/>
                      </a:ext>
                    </a:extLst>
                  </a:gridCol>
                </a:tblGrid>
                <a:tr h="267653">
                  <a:tc>
                    <a:txBody>
                      <a:bodyPr/>
                      <a:lstStyle/>
                      <a:p>
                        <a:r>
                          <a:rPr lang="en-US" sz="1000" dirty="0"/>
                          <a:t>2</a:t>
                        </a:r>
                      </a:p>
                    </a:txBody>
                    <a:tcPr marL="68580" marR="68580" marT="34290" marB="34290"/>
                  </a:tc>
                  <a:tc>
                    <a:txBody>
                      <a:bodyPr/>
                      <a:lstStyle/>
                      <a:p>
                        <a:r>
                          <a:rPr lang="en-US" sz="1000" dirty="0"/>
                          <a:t>4</a:t>
                        </a:r>
                      </a:p>
                    </a:txBody>
                    <a:tcPr marL="68580" marR="68580" marT="34290" marB="34290"/>
                  </a:tc>
                  <a:tc>
                    <a:txBody>
                      <a:bodyPr/>
                      <a:lstStyle/>
                      <a:p>
                        <a:r>
                          <a:rPr lang="en-US" sz="1000" dirty="0"/>
                          <a:t>1</a:t>
                        </a:r>
                      </a:p>
                    </a:txBody>
                    <a:tcPr marL="68580" marR="68580" marT="34290" marB="34290"/>
                  </a:tc>
                  <a:tc>
                    <a:txBody>
                      <a:bodyPr/>
                      <a:lstStyle/>
                      <a:p>
                        <a:r>
                          <a:rPr lang="en-US" sz="1000" dirty="0"/>
                          <a:t>3</a:t>
                        </a:r>
                      </a:p>
                    </a:txBody>
                    <a:tcPr marL="68580" marR="68580" marT="34290" marB="34290"/>
                  </a:tc>
                  <a:tc>
                    <a:txBody>
                      <a:bodyPr/>
                      <a:lstStyle/>
                      <a:p>
                        <a:r>
                          <a:rPr lang="en-US" sz="1000" dirty="0"/>
                          <a:t>5</a:t>
                        </a:r>
                      </a:p>
                    </a:txBody>
                    <a:tcPr marL="68580" marR="68580" marT="34290" marB="34290"/>
                  </a:tc>
                  <a:tc>
                    <a:txBody>
                      <a:bodyPr/>
                      <a:lstStyle/>
                      <a:p>
                        <a:r>
                          <a:rPr lang="en-US" sz="1000" dirty="0"/>
                          <a:t>6</a:t>
                        </a:r>
                      </a:p>
                    </a:txBody>
                    <a:tcPr marL="68580" marR="68580" marT="34290" marB="34290"/>
                  </a:tc>
                  <a:tc>
                    <a:txBody>
                      <a:bodyPr/>
                      <a:lstStyle/>
                      <a:p>
                        <a:r>
                          <a:rPr lang="en-US" sz="1000" dirty="0"/>
                          <a:t>9</a:t>
                        </a:r>
                      </a:p>
                    </a:txBody>
                    <a:tcPr marL="68580" marR="68580" marT="34290" marB="34290"/>
                  </a:tc>
                  <a:tc>
                    <a:txBody>
                      <a:bodyPr/>
                      <a:lstStyle/>
                      <a:p>
                        <a:r>
                          <a:rPr lang="en-US" sz="1000" dirty="0"/>
                          <a:t>8</a:t>
                        </a:r>
                      </a:p>
                    </a:txBody>
                    <a:tcPr marL="68580" marR="68580" marT="34290" marB="34290"/>
                  </a:tc>
                  <a:tc>
                    <a:txBody>
                      <a:bodyPr/>
                      <a:lstStyle/>
                      <a:p>
                        <a:r>
                          <a:rPr lang="en-US" sz="1000" dirty="0"/>
                          <a:t>7</a:t>
                        </a:r>
                      </a:p>
                    </a:txBody>
                    <a:tcPr marL="68580" marR="68580" marT="34290" marB="34290"/>
                  </a:tc>
                  <a:extLst>
                    <a:ext uri="{0D108BD9-81ED-4DB2-BD59-A6C34878D82A}">
                      <a16:rowId xmlns:a16="http://schemas.microsoft.com/office/drawing/2014/main" val="233261389"/>
                    </a:ext>
                  </a:extLst>
                </a:tr>
              </a:tbl>
            </a:graphicData>
          </a:graphic>
        </p:graphicFrame>
        <p:sp>
          <p:nvSpPr>
            <p:cNvPr id="12" name="TextBox 11">
              <a:extLst>
                <a:ext uri="{FF2B5EF4-FFF2-40B4-BE49-F238E27FC236}">
                  <a16:creationId xmlns:a16="http://schemas.microsoft.com/office/drawing/2014/main" id="{772991B3-2969-4F25-8671-94DE5D2713FE}"/>
                </a:ext>
              </a:extLst>
            </p:cNvPr>
            <p:cNvSpPr txBox="1"/>
            <p:nvPr/>
          </p:nvSpPr>
          <p:spPr>
            <a:xfrm>
              <a:off x="2241466" y="2087615"/>
              <a:ext cx="646235" cy="300082"/>
            </a:xfrm>
            <a:prstGeom prst="rect">
              <a:avLst/>
            </a:prstGeom>
            <a:noFill/>
          </p:spPr>
          <p:txBody>
            <a:bodyPr wrap="square" rtlCol="0">
              <a:spAutoFit/>
            </a:bodyPr>
            <a:lstStyle/>
            <a:p>
              <a:r>
                <a:rPr lang="en-US" sz="1350" dirty="0"/>
                <a:t>4&lt;6</a:t>
              </a:r>
            </a:p>
          </p:txBody>
        </p:sp>
        <p:graphicFrame>
          <p:nvGraphicFramePr>
            <p:cNvPr id="16" name="Content Placeholder 8">
              <a:extLst>
                <a:ext uri="{FF2B5EF4-FFF2-40B4-BE49-F238E27FC236}">
                  <a16:creationId xmlns:a16="http://schemas.microsoft.com/office/drawing/2014/main" id="{03E56BB7-2900-4F9D-A4EA-334548DDDF05}"/>
                </a:ext>
              </a:extLst>
            </p:cNvPr>
            <p:cNvGraphicFramePr>
              <a:graphicFrameLocks/>
            </p:cNvGraphicFramePr>
            <p:nvPr>
              <p:extLst>
                <p:ext uri="{D42A27DB-BD31-4B8C-83A1-F6EECF244321}">
                  <p14:modId xmlns:p14="http://schemas.microsoft.com/office/powerpoint/2010/main" val="3659847088"/>
                </p:ext>
              </p:extLst>
            </p:nvPr>
          </p:nvGraphicFramePr>
          <p:xfrm>
            <a:off x="1000143" y="2499455"/>
            <a:ext cx="5394815" cy="254006"/>
          </p:xfrm>
          <a:graphic>
            <a:graphicData uri="http://schemas.openxmlformats.org/drawingml/2006/table">
              <a:tbl>
                <a:tblPr firstRow="1" bandRow="1">
                  <a:tableStyleId>{5C22544A-7EE6-4342-B048-85BDC9FD1C3A}</a:tableStyleId>
                </a:tblPr>
                <a:tblGrid>
                  <a:gridCol w="609957">
                    <a:extLst>
                      <a:ext uri="{9D8B030D-6E8A-4147-A177-3AD203B41FA5}">
                        <a16:colId xmlns:a16="http://schemas.microsoft.com/office/drawing/2014/main" val="2807146695"/>
                      </a:ext>
                    </a:extLst>
                  </a:gridCol>
                  <a:gridCol w="609957">
                    <a:extLst>
                      <a:ext uri="{9D8B030D-6E8A-4147-A177-3AD203B41FA5}">
                        <a16:colId xmlns:a16="http://schemas.microsoft.com/office/drawing/2014/main" val="2081512224"/>
                      </a:ext>
                    </a:extLst>
                  </a:gridCol>
                  <a:gridCol w="609957">
                    <a:extLst>
                      <a:ext uri="{9D8B030D-6E8A-4147-A177-3AD203B41FA5}">
                        <a16:colId xmlns:a16="http://schemas.microsoft.com/office/drawing/2014/main" val="2901639665"/>
                      </a:ext>
                    </a:extLst>
                  </a:gridCol>
                  <a:gridCol w="609957">
                    <a:extLst>
                      <a:ext uri="{9D8B030D-6E8A-4147-A177-3AD203B41FA5}">
                        <a16:colId xmlns:a16="http://schemas.microsoft.com/office/drawing/2014/main" val="977725973"/>
                      </a:ext>
                    </a:extLst>
                  </a:gridCol>
                  <a:gridCol w="609957">
                    <a:extLst>
                      <a:ext uri="{9D8B030D-6E8A-4147-A177-3AD203B41FA5}">
                        <a16:colId xmlns:a16="http://schemas.microsoft.com/office/drawing/2014/main" val="3058424217"/>
                      </a:ext>
                    </a:extLst>
                  </a:gridCol>
                  <a:gridCol w="609957">
                    <a:extLst>
                      <a:ext uri="{9D8B030D-6E8A-4147-A177-3AD203B41FA5}">
                        <a16:colId xmlns:a16="http://schemas.microsoft.com/office/drawing/2014/main" val="1724181186"/>
                      </a:ext>
                    </a:extLst>
                  </a:gridCol>
                  <a:gridCol w="609957">
                    <a:extLst>
                      <a:ext uri="{9D8B030D-6E8A-4147-A177-3AD203B41FA5}">
                        <a16:colId xmlns:a16="http://schemas.microsoft.com/office/drawing/2014/main" val="2970826691"/>
                      </a:ext>
                    </a:extLst>
                  </a:gridCol>
                  <a:gridCol w="609957">
                    <a:extLst>
                      <a:ext uri="{9D8B030D-6E8A-4147-A177-3AD203B41FA5}">
                        <a16:colId xmlns:a16="http://schemas.microsoft.com/office/drawing/2014/main" val="1789945243"/>
                      </a:ext>
                    </a:extLst>
                  </a:gridCol>
                  <a:gridCol w="609957">
                    <a:extLst>
                      <a:ext uri="{9D8B030D-6E8A-4147-A177-3AD203B41FA5}">
                        <a16:colId xmlns:a16="http://schemas.microsoft.com/office/drawing/2014/main" val="2206878071"/>
                      </a:ext>
                    </a:extLst>
                  </a:gridCol>
                </a:tblGrid>
                <a:tr h="278130">
                  <a:tc>
                    <a:txBody>
                      <a:bodyPr/>
                      <a:lstStyle/>
                      <a:p>
                        <a:r>
                          <a:rPr lang="en-US" sz="1000" dirty="0"/>
                          <a:t>2</a:t>
                        </a:r>
                      </a:p>
                    </a:txBody>
                    <a:tcPr marL="68580" marR="68580" marT="34290" marB="34290"/>
                  </a:tc>
                  <a:tc>
                    <a:txBody>
                      <a:bodyPr/>
                      <a:lstStyle/>
                      <a:p>
                        <a:r>
                          <a:rPr lang="en-US" sz="1000" dirty="0"/>
                          <a:t>4</a:t>
                        </a:r>
                      </a:p>
                    </a:txBody>
                    <a:tcPr marL="68580" marR="68580" marT="34290" marB="34290"/>
                  </a:tc>
                  <a:tc>
                    <a:txBody>
                      <a:bodyPr/>
                      <a:lstStyle/>
                      <a:p>
                        <a:r>
                          <a:rPr lang="en-US" sz="1000" dirty="0"/>
                          <a:t>1</a:t>
                        </a:r>
                      </a:p>
                    </a:txBody>
                    <a:tcPr marL="68580" marR="68580" marT="34290" marB="34290"/>
                  </a:tc>
                  <a:tc>
                    <a:txBody>
                      <a:bodyPr/>
                      <a:lstStyle/>
                      <a:p>
                        <a:r>
                          <a:rPr lang="en-US" sz="1000" dirty="0"/>
                          <a:t>3</a:t>
                        </a:r>
                      </a:p>
                    </a:txBody>
                    <a:tcPr marL="68580" marR="68580" marT="34290" marB="34290"/>
                  </a:tc>
                  <a:tc>
                    <a:txBody>
                      <a:bodyPr/>
                      <a:lstStyle/>
                      <a:p>
                        <a:r>
                          <a:rPr lang="en-US" sz="1000" dirty="0"/>
                          <a:t>5</a:t>
                        </a:r>
                      </a:p>
                    </a:txBody>
                    <a:tcPr marL="68580" marR="68580" marT="34290" marB="34290"/>
                  </a:tc>
                  <a:tc>
                    <a:txBody>
                      <a:bodyPr/>
                      <a:lstStyle/>
                      <a:p>
                        <a:r>
                          <a:rPr lang="en-US" sz="1000" dirty="0"/>
                          <a:t>6</a:t>
                        </a:r>
                      </a:p>
                    </a:txBody>
                    <a:tcPr marL="68580" marR="68580" marT="34290" marB="34290"/>
                  </a:tc>
                  <a:tc>
                    <a:txBody>
                      <a:bodyPr/>
                      <a:lstStyle/>
                      <a:p>
                        <a:r>
                          <a:rPr lang="en-US" sz="1000" dirty="0"/>
                          <a:t>9</a:t>
                        </a:r>
                      </a:p>
                    </a:txBody>
                    <a:tcPr marL="68580" marR="68580" marT="34290" marB="34290"/>
                  </a:tc>
                  <a:tc>
                    <a:txBody>
                      <a:bodyPr/>
                      <a:lstStyle/>
                      <a:p>
                        <a:r>
                          <a:rPr lang="en-US" sz="1000" dirty="0"/>
                          <a:t>8</a:t>
                        </a:r>
                      </a:p>
                    </a:txBody>
                    <a:tcPr marL="68580" marR="68580" marT="34290" marB="34290"/>
                  </a:tc>
                  <a:tc>
                    <a:txBody>
                      <a:bodyPr/>
                      <a:lstStyle/>
                      <a:p>
                        <a:r>
                          <a:rPr lang="en-US" sz="1000" dirty="0"/>
                          <a:t>7</a:t>
                        </a:r>
                      </a:p>
                    </a:txBody>
                    <a:tcPr marL="68580" marR="68580" marT="34290" marB="34290"/>
                  </a:tc>
                  <a:extLst>
                    <a:ext uri="{0D108BD9-81ED-4DB2-BD59-A6C34878D82A}">
                      <a16:rowId xmlns:a16="http://schemas.microsoft.com/office/drawing/2014/main" val="233261389"/>
                    </a:ext>
                  </a:extLst>
                </a:tr>
              </a:tbl>
            </a:graphicData>
          </a:graphic>
        </p:graphicFrame>
        <p:grpSp>
          <p:nvGrpSpPr>
            <p:cNvPr id="13" name="Group 12">
              <a:extLst>
                <a:ext uri="{FF2B5EF4-FFF2-40B4-BE49-F238E27FC236}">
                  <a16:creationId xmlns:a16="http://schemas.microsoft.com/office/drawing/2014/main" id="{B05261C5-02CF-46DB-A4E0-F96F55795A28}"/>
                </a:ext>
              </a:extLst>
            </p:cNvPr>
            <p:cNvGrpSpPr/>
            <p:nvPr/>
          </p:nvGrpSpPr>
          <p:grpSpPr>
            <a:xfrm>
              <a:off x="2540797" y="2817431"/>
              <a:ext cx="1229099" cy="507832"/>
              <a:chOff x="4083774" y="3726406"/>
              <a:chExt cx="1239838" cy="677108"/>
            </a:xfrm>
          </p:grpSpPr>
          <p:sp>
            <p:nvSpPr>
              <p:cNvPr id="19" name="Arrow: Up 18">
                <a:extLst>
                  <a:ext uri="{FF2B5EF4-FFF2-40B4-BE49-F238E27FC236}">
                    <a16:creationId xmlns:a16="http://schemas.microsoft.com/office/drawing/2014/main" id="{DD99106A-E473-48EB-802C-453FDF029F7F}"/>
                  </a:ext>
                </a:extLst>
              </p:cNvPr>
              <p:cNvSpPr/>
              <p:nvPr/>
            </p:nvSpPr>
            <p:spPr>
              <a:xfrm>
                <a:off x="5045190" y="3827171"/>
                <a:ext cx="278422" cy="387292"/>
              </a:xfrm>
              <a:prstGeom prst="upArrow">
                <a:avLst>
                  <a:gd name="adj1" fmla="val 32679"/>
                  <a:gd name="adj2" fmla="val 5000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TextBox 19">
                <a:extLst>
                  <a:ext uri="{FF2B5EF4-FFF2-40B4-BE49-F238E27FC236}">
                    <a16:creationId xmlns:a16="http://schemas.microsoft.com/office/drawing/2014/main" id="{E628D8FF-B0B1-437F-B84B-6AE16C2126DB}"/>
                  </a:ext>
                </a:extLst>
              </p:cNvPr>
              <p:cNvSpPr txBox="1"/>
              <p:nvPr/>
            </p:nvSpPr>
            <p:spPr>
              <a:xfrm>
                <a:off x="4083774" y="3726406"/>
                <a:ext cx="1214673" cy="677108"/>
              </a:xfrm>
              <a:prstGeom prst="rect">
                <a:avLst/>
              </a:prstGeom>
              <a:noFill/>
            </p:spPr>
            <p:txBody>
              <a:bodyPr wrap="square" rtlCol="0">
                <a:spAutoFit/>
              </a:bodyPr>
              <a:lstStyle/>
              <a:p>
                <a:r>
                  <a:rPr lang="en-US" sz="1350" dirty="0"/>
                  <a:t>New pivot</a:t>
                </a:r>
              </a:p>
              <a:p>
                <a:r>
                  <a:rPr lang="en-US" sz="1350" dirty="0"/>
                  <a:t>(4 &lt; 5)</a:t>
                </a:r>
              </a:p>
            </p:txBody>
          </p:sp>
        </p:grpSp>
        <p:sp>
          <p:nvSpPr>
            <p:cNvPr id="15" name="Oval 14">
              <a:extLst>
                <a:ext uri="{FF2B5EF4-FFF2-40B4-BE49-F238E27FC236}">
                  <a16:creationId xmlns:a16="http://schemas.microsoft.com/office/drawing/2014/main" id="{7720B4BC-75D9-40C7-B633-E1472F66307A}"/>
                </a:ext>
              </a:extLst>
            </p:cNvPr>
            <p:cNvSpPr/>
            <p:nvPr/>
          </p:nvSpPr>
          <p:spPr>
            <a:xfrm>
              <a:off x="955776" y="1804506"/>
              <a:ext cx="3460363" cy="373452"/>
            </a:xfrm>
            <a:prstGeom prst="ellipse">
              <a:avLst/>
            </a:prstGeom>
            <a:solidFill>
              <a:schemeClr val="bg1">
                <a:lumMod val="65000"/>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aphicFrame>
          <p:nvGraphicFramePr>
            <p:cNvPr id="23" name="Content Placeholder 8">
              <a:extLst>
                <a:ext uri="{FF2B5EF4-FFF2-40B4-BE49-F238E27FC236}">
                  <a16:creationId xmlns:a16="http://schemas.microsoft.com/office/drawing/2014/main" id="{B9A26859-EE11-422F-8DDB-BA929EEF7237}"/>
                </a:ext>
              </a:extLst>
            </p:cNvPr>
            <p:cNvGraphicFramePr>
              <a:graphicFrameLocks/>
            </p:cNvGraphicFramePr>
            <p:nvPr>
              <p:extLst>
                <p:ext uri="{D42A27DB-BD31-4B8C-83A1-F6EECF244321}">
                  <p14:modId xmlns:p14="http://schemas.microsoft.com/office/powerpoint/2010/main" val="600157163"/>
                </p:ext>
              </p:extLst>
            </p:nvPr>
          </p:nvGraphicFramePr>
          <p:xfrm>
            <a:off x="1000143" y="3426565"/>
            <a:ext cx="5394815" cy="254006"/>
          </p:xfrm>
          <a:graphic>
            <a:graphicData uri="http://schemas.openxmlformats.org/drawingml/2006/table">
              <a:tbl>
                <a:tblPr firstRow="1" bandRow="1">
                  <a:tableStyleId>{5C22544A-7EE6-4342-B048-85BDC9FD1C3A}</a:tableStyleId>
                </a:tblPr>
                <a:tblGrid>
                  <a:gridCol w="609957">
                    <a:extLst>
                      <a:ext uri="{9D8B030D-6E8A-4147-A177-3AD203B41FA5}">
                        <a16:colId xmlns:a16="http://schemas.microsoft.com/office/drawing/2014/main" val="2807146695"/>
                      </a:ext>
                    </a:extLst>
                  </a:gridCol>
                  <a:gridCol w="609957">
                    <a:extLst>
                      <a:ext uri="{9D8B030D-6E8A-4147-A177-3AD203B41FA5}">
                        <a16:colId xmlns:a16="http://schemas.microsoft.com/office/drawing/2014/main" val="2081512224"/>
                      </a:ext>
                    </a:extLst>
                  </a:gridCol>
                  <a:gridCol w="609957">
                    <a:extLst>
                      <a:ext uri="{9D8B030D-6E8A-4147-A177-3AD203B41FA5}">
                        <a16:colId xmlns:a16="http://schemas.microsoft.com/office/drawing/2014/main" val="2901639665"/>
                      </a:ext>
                    </a:extLst>
                  </a:gridCol>
                  <a:gridCol w="609957">
                    <a:extLst>
                      <a:ext uri="{9D8B030D-6E8A-4147-A177-3AD203B41FA5}">
                        <a16:colId xmlns:a16="http://schemas.microsoft.com/office/drawing/2014/main" val="977725973"/>
                      </a:ext>
                    </a:extLst>
                  </a:gridCol>
                  <a:gridCol w="609957">
                    <a:extLst>
                      <a:ext uri="{9D8B030D-6E8A-4147-A177-3AD203B41FA5}">
                        <a16:colId xmlns:a16="http://schemas.microsoft.com/office/drawing/2014/main" val="3058424217"/>
                      </a:ext>
                    </a:extLst>
                  </a:gridCol>
                  <a:gridCol w="609957">
                    <a:extLst>
                      <a:ext uri="{9D8B030D-6E8A-4147-A177-3AD203B41FA5}">
                        <a16:colId xmlns:a16="http://schemas.microsoft.com/office/drawing/2014/main" val="1724181186"/>
                      </a:ext>
                    </a:extLst>
                  </a:gridCol>
                  <a:gridCol w="609957">
                    <a:extLst>
                      <a:ext uri="{9D8B030D-6E8A-4147-A177-3AD203B41FA5}">
                        <a16:colId xmlns:a16="http://schemas.microsoft.com/office/drawing/2014/main" val="2970826691"/>
                      </a:ext>
                    </a:extLst>
                  </a:gridCol>
                  <a:gridCol w="609957">
                    <a:extLst>
                      <a:ext uri="{9D8B030D-6E8A-4147-A177-3AD203B41FA5}">
                        <a16:colId xmlns:a16="http://schemas.microsoft.com/office/drawing/2014/main" val="1789945243"/>
                      </a:ext>
                    </a:extLst>
                  </a:gridCol>
                  <a:gridCol w="609957">
                    <a:extLst>
                      <a:ext uri="{9D8B030D-6E8A-4147-A177-3AD203B41FA5}">
                        <a16:colId xmlns:a16="http://schemas.microsoft.com/office/drawing/2014/main" val="2206878071"/>
                      </a:ext>
                    </a:extLst>
                  </a:gridCol>
                </a:tblGrid>
                <a:tr h="278130">
                  <a:tc>
                    <a:txBody>
                      <a:bodyPr/>
                      <a:lstStyle/>
                      <a:p>
                        <a:r>
                          <a:rPr lang="en-US" sz="1000" dirty="0"/>
                          <a:t>2</a:t>
                        </a:r>
                      </a:p>
                    </a:txBody>
                    <a:tcPr marL="68580" marR="68580" marT="34290" marB="34290"/>
                  </a:tc>
                  <a:tc>
                    <a:txBody>
                      <a:bodyPr/>
                      <a:lstStyle/>
                      <a:p>
                        <a:r>
                          <a:rPr lang="en-US" sz="1000" dirty="0"/>
                          <a:t>4</a:t>
                        </a:r>
                      </a:p>
                    </a:txBody>
                    <a:tcPr marL="68580" marR="68580" marT="34290" marB="34290"/>
                  </a:tc>
                  <a:tc>
                    <a:txBody>
                      <a:bodyPr/>
                      <a:lstStyle/>
                      <a:p>
                        <a:r>
                          <a:rPr lang="en-US" sz="1000" dirty="0"/>
                          <a:t>1</a:t>
                        </a:r>
                      </a:p>
                    </a:txBody>
                    <a:tcPr marL="68580" marR="68580" marT="34290" marB="34290"/>
                  </a:tc>
                  <a:tc>
                    <a:txBody>
                      <a:bodyPr/>
                      <a:lstStyle/>
                      <a:p>
                        <a:r>
                          <a:rPr lang="en-US" sz="1000" dirty="0"/>
                          <a:t>3</a:t>
                        </a:r>
                      </a:p>
                    </a:txBody>
                    <a:tcPr marL="68580" marR="68580" marT="34290" marB="34290"/>
                  </a:tc>
                  <a:tc>
                    <a:txBody>
                      <a:bodyPr/>
                      <a:lstStyle/>
                      <a:p>
                        <a:r>
                          <a:rPr lang="en-US" sz="1000" dirty="0"/>
                          <a:t>5</a:t>
                        </a:r>
                      </a:p>
                    </a:txBody>
                    <a:tcPr marL="68580" marR="68580" marT="34290" marB="34290"/>
                  </a:tc>
                  <a:tc>
                    <a:txBody>
                      <a:bodyPr/>
                      <a:lstStyle/>
                      <a:p>
                        <a:r>
                          <a:rPr lang="en-US" sz="1000" dirty="0"/>
                          <a:t>6</a:t>
                        </a:r>
                      </a:p>
                    </a:txBody>
                    <a:tcPr marL="68580" marR="68580" marT="34290" marB="34290"/>
                  </a:tc>
                  <a:tc>
                    <a:txBody>
                      <a:bodyPr/>
                      <a:lstStyle/>
                      <a:p>
                        <a:r>
                          <a:rPr lang="en-US" sz="1000" dirty="0"/>
                          <a:t>9</a:t>
                        </a:r>
                      </a:p>
                    </a:txBody>
                    <a:tcPr marL="68580" marR="68580" marT="34290" marB="34290"/>
                  </a:tc>
                  <a:tc>
                    <a:txBody>
                      <a:bodyPr/>
                      <a:lstStyle/>
                      <a:p>
                        <a:r>
                          <a:rPr lang="en-US" sz="1000" dirty="0"/>
                          <a:t>8</a:t>
                        </a:r>
                      </a:p>
                    </a:txBody>
                    <a:tcPr marL="68580" marR="68580" marT="34290" marB="34290"/>
                  </a:tc>
                  <a:tc>
                    <a:txBody>
                      <a:bodyPr/>
                      <a:lstStyle/>
                      <a:p>
                        <a:r>
                          <a:rPr lang="en-US" sz="1000" dirty="0"/>
                          <a:t>7</a:t>
                        </a:r>
                      </a:p>
                    </a:txBody>
                    <a:tcPr marL="68580" marR="68580" marT="34290" marB="34290"/>
                  </a:tc>
                  <a:extLst>
                    <a:ext uri="{0D108BD9-81ED-4DB2-BD59-A6C34878D82A}">
                      <a16:rowId xmlns:a16="http://schemas.microsoft.com/office/drawing/2014/main" val="233261389"/>
                    </a:ext>
                  </a:extLst>
                </a:tr>
              </a:tbl>
            </a:graphicData>
          </a:graphic>
        </p:graphicFrame>
        <p:grpSp>
          <p:nvGrpSpPr>
            <p:cNvPr id="24" name="Group 23">
              <a:extLst>
                <a:ext uri="{FF2B5EF4-FFF2-40B4-BE49-F238E27FC236}">
                  <a16:creationId xmlns:a16="http://schemas.microsoft.com/office/drawing/2014/main" id="{44135014-6501-4491-A6C9-0DA3F687E734}"/>
                </a:ext>
              </a:extLst>
            </p:cNvPr>
            <p:cNvGrpSpPr/>
            <p:nvPr/>
          </p:nvGrpSpPr>
          <p:grpSpPr>
            <a:xfrm>
              <a:off x="1868905" y="3752174"/>
              <a:ext cx="1446748" cy="365069"/>
              <a:chOff x="4223697" y="3827171"/>
              <a:chExt cx="1100017" cy="486758"/>
            </a:xfrm>
          </p:grpSpPr>
          <p:sp>
            <p:nvSpPr>
              <p:cNvPr id="25" name="Arrow: Up 24">
                <a:extLst>
                  <a:ext uri="{FF2B5EF4-FFF2-40B4-BE49-F238E27FC236}">
                    <a16:creationId xmlns:a16="http://schemas.microsoft.com/office/drawing/2014/main" id="{00D9CBED-9DF4-4833-B3AA-3BA898465B3A}"/>
                  </a:ext>
                </a:extLst>
              </p:cNvPr>
              <p:cNvSpPr/>
              <p:nvPr/>
            </p:nvSpPr>
            <p:spPr>
              <a:xfrm>
                <a:off x="5045190" y="3827171"/>
                <a:ext cx="278422" cy="387292"/>
              </a:xfrm>
              <a:prstGeom prst="up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TextBox 25">
                <a:extLst>
                  <a:ext uri="{FF2B5EF4-FFF2-40B4-BE49-F238E27FC236}">
                    <a16:creationId xmlns:a16="http://schemas.microsoft.com/office/drawing/2014/main" id="{390B7D6F-310B-492F-A20C-A60729004BBA}"/>
                  </a:ext>
                </a:extLst>
              </p:cNvPr>
              <p:cNvSpPr txBox="1"/>
              <p:nvPr/>
            </p:nvSpPr>
            <p:spPr>
              <a:xfrm>
                <a:off x="4223697" y="3913820"/>
                <a:ext cx="1100017" cy="400109"/>
              </a:xfrm>
              <a:prstGeom prst="rect">
                <a:avLst/>
              </a:prstGeom>
              <a:noFill/>
            </p:spPr>
            <p:txBody>
              <a:bodyPr wrap="square" rtlCol="0">
                <a:spAutoFit/>
              </a:bodyPr>
              <a:lstStyle/>
              <a:p>
                <a:r>
                  <a:rPr lang="en-US" sz="1350" dirty="0"/>
                  <a:t>New Pivot</a:t>
                </a:r>
              </a:p>
            </p:txBody>
          </p:sp>
        </p:grpSp>
        <p:sp>
          <p:nvSpPr>
            <p:cNvPr id="27" name="Oval 26">
              <a:extLst>
                <a:ext uri="{FF2B5EF4-FFF2-40B4-BE49-F238E27FC236}">
                  <a16:creationId xmlns:a16="http://schemas.microsoft.com/office/drawing/2014/main" id="{7BEAD1DC-6A7D-4340-9B71-1EAABE295A05}"/>
                </a:ext>
              </a:extLst>
            </p:cNvPr>
            <p:cNvSpPr/>
            <p:nvPr/>
          </p:nvSpPr>
          <p:spPr>
            <a:xfrm>
              <a:off x="964489" y="3374450"/>
              <a:ext cx="2529398" cy="350202"/>
            </a:xfrm>
            <a:prstGeom prst="ellipse">
              <a:avLst/>
            </a:prstGeom>
            <a:solidFill>
              <a:schemeClr val="bg1">
                <a:lumMod val="65000"/>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4" name="Group 3">
              <a:extLst>
                <a:ext uri="{FF2B5EF4-FFF2-40B4-BE49-F238E27FC236}">
                  <a16:creationId xmlns:a16="http://schemas.microsoft.com/office/drawing/2014/main" id="{6C885BA7-1D1B-4087-8F99-DA4C9696862E}"/>
                </a:ext>
              </a:extLst>
            </p:cNvPr>
            <p:cNvGrpSpPr/>
            <p:nvPr/>
          </p:nvGrpSpPr>
          <p:grpSpPr>
            <a:xfrm>
              <a:off x="1011173" y="4991133"/>
              <a:ext cx="5394815" cy="913578"/>
              <a:chOff x="1211699" y="4726439"/>
              <a:chExt cx="5394815" cy="913578"/>
            </a:xfrm>
          </p:grpSpPr>
          <p:graphicFrame>
            <p:nvGraphicFramePr>
              <p:cNvPr id="28" name="Content Placeholder 8">
                <a:extLst>
                  <a:ext uri="{FF2B5EF4-FFF2-40B4-BE49-F238E27FC236}">
                    <a16:creationId xmlns:a16="http://schemas.microsoft.com/office/drawing/2014/main" id="{538553A2-E736-49F6-A569-ECE8E1528AB1}"/>
                  </a:ext>
                </a:extLst>
              </p:cNvPr>
              <p:cNvGraphicFramePr>
                <a:graphicFrameLocks/>
              </p:cNvGraphicFramePr>
              <p:nvPr>
                <p:extLst>
                  <p:ext uri="{D42A27DB-BD31-4B8C-83A1-F6EECF244321}">
                    <p14:modId xmlns:p14="http://schemas.microsoft.com/office/powerpoint/2010/main" val="1837563391"/>
                  </p:ext>
                </p:extLst>
              </p:nvPr>
            </p:nvGraphicFramePr>
            <p:xfrm>
              <a:off x="1211699" y="4726439"/>
              <a:ext cx="5394815" cy="254006"/>
            </p:xfrm>
            <a:graphic>
              <a:graphicData uri="http://schemas.openxmlformats.org/drawingml/2006/table">
                <a:tbl>
                  <a:tblPr firstRow="1" bandRow="1">
                    <a:tableStyleId>{5C22544A-7EE6-4342-B048-85BDC9FD1C3A}</a:tableStyleId>
                  </a:tblPr>
                  <a:tblGrid>
                    <a:gridCol w="609957">
                      <a:extLst>
                        <a:ext uri="{9D8B030D-6E8A-4147-A177-3AD203B41FA5}">
                          <a16:colId xmlns:a16="http://schemas.microsoft.com/office/drawing/2014/main" val="2807146695"/>
                        </a:ext>
                      </a:extLst>
                    </a:gridCol>
                    <a:gridCol w="609957">
                      <a:extLst>
                        <a:ext uri="{9D8B030D-6E8A-4147-A177-3AD203B41FA5}">
                          <a16:colId xmlns:a16="http://schemas.microsoft.com/office/drawing/2014/main" val="2081512224"/>
                        </a:ext>
                      </a:extLst>
                    </a:gridCol>
                    <a:gridCol w="609957">
                      <a:extLst>
                        <a:ext uri="{9D8B030D-6E8A-4147-A177-3AD203B41FA5}">
                          <a16:colId xmlns:a16="http://schemas.microsoft.com/office/drawing/2014/main" val="2901639665"/>
                        </a:ext>
                      </a:extLst>
                    </a:gridCol>
                    <a:gridCol w="609957">
                      <a:extLst>
                        <a:ext uri="{9D8B030D-6E8A-4147-A177-3AD203B41FA5}">
                          <a16:colId xmlns:a16="http://schemas.microsoft.com/office/drawing/2014/main" val="977725973"/>
                        </a:ext>
                      </a:extLst>
                    </a:gridCol>
                    <a:gridCol w="609957">
                      <a:extLst>
                        <a:ext uri="{9D8B030D-6E8A-4147-A177-3AD203B41FA5}">
                          <a16:colId xmlns:a16="http://schemas.microsoft.com/office/drawing/2014/main" val="3058424217"/>
                        </a:ext>
                      </a:extLst>
                    </a:gridCol>
                    <a:gridCol w="609957">
                      <a:extLst>
                        <a:ext uri="{9D8B030D-6E8A-4147-A177-3AD203B41FA5}">
                          <a16:colId xmlns:a16="http://schemas.microsoft.com/office/drawing/2014/main" val="1724181186"/>
                        </a:ext>
                      </a:extLst>
                    </a:gridCol>
                    <a:gridCol w="609957">
                      <a:extLst>
                        <a:ext uri="{9D8B030D-6E8A-4147-A177-3AD203B41FA5}">
                          <a16:colId xmlns:a16="http://schemas.microsoft.com/office/drawing/2014/main" val="2970826691"/>
                        </a:ext>
                      </a:extLst>
                    </a:gridCol>
                    <a:gridCol w="609957">
                      <a:extLst>
                        <a:ext uri="{9D8B030D-6E8A-4147-A177-3AD203B41FA5}">
                          <a16:colId xmlns:a16="http://schemas.microsoft.com/office/drawing/2014/main" val="1789945243"/>
                        </a:ext>
                      </a:extLst>
                    </a:gridCol>
                    <a:gridCol w="609957">
                      <a:extLst>
                        <a:ext uri="{9D8B030D-6E8A-4147-A177-3AD203B41FA5}">
                          <a16:colId xmlns:a16="http://schemas.microsoft.com/office/drawing/2014/main" val="2206878071"/>
                        </a:ext>
                      </a:extLst>
                    </a:gridCol>
                  </a:tblGrid>
                  <a:tr h="278130">
                    <a:tc>
                      <a:txBody>
                        <a:bodyPr/>
                        <a:lstStyle/>
                        <a:p>
                          <a:r>
                            <a:rPr lang="en-US" sz="1000" dirty="0"/>
                            <a:t>2</a:t>
                          </a:r>
                        </a:p>
                      </a:txBody>
                      <a:tcPr marL="68580" marR="68580" marT="34290" marB="34290"/>
                    </a:tc>
                    <a:tc>
                      <a:txBody>
                        <a:bodyPr/>
                        <a:lstStyle/>
                        <a:p>
                          <a:r>
                            <a:rPr lang="en-US" sz="1000" dirty="0"/>
                            <a:t>1</a:t>
                          </a:r>
                        </a:p>
                      </a:txBody>
                      <a:tcPr marL="68580" marR="68580" marT="34290" marB="34290"/>
                    </a:tc>
                    <a:tc>
                      <a:txBody>
                        <a:bodyPr/>
                        <a:lstStyle/>
                        <a:p>
                          <a:r>
                            <a:rPr lang="en-US" sz="1000" dirty="0"/>
                            <a:t>3</a:t>
                          </a:r>
                        </a:p>
                      </a:txBody>
                      <a:tcPr marL="68580" marR="68580" marT="34290" marB="34290"/>
                    </a:tc>
                    <a:tc>
                      <a:txBody>
                        <a:bodyPr/>
                        <a:lstStyle/>
                        <a:p>
                          <a:r>
                            <a:rPr lang="en-US" sz="1000" dirty="0"/>
                            <a:t>4</a:t>
                          </a:r>
                        </a:p>
                      </a:txBody>
                      <a:tcPr marL="68580" marR="68580" marT="34290" marB="34290"/>
                    </a:tc>
                    <a:tc>
                      <a:txBody>
                        <a:bodyPr/>
                        <a:lstStyle/>
                        <a:p>
                          <a:r>
                            <a:rPr lang="en-US" sz="1000" dirty="0"/>
                            <a:t>5</a:t>
                          </a:r>
                        </a:p>
                      </a:txBody>
                      <a:tcPr marL="68580" marR="68580" marT="34290" marB="34290"/>
                    </a:tc>
                    <a:tc>
                      <a:txBody>
                        <a:bodyPr/>
                        <a:lstStyle/>
                        <a:p>
                          <a:r>
                            <a:rPr lang="en-US" sz="1000" dirty="0"/>
                            <a:t>6</a:t>
                          </a:r>
                        </a:p>
                      </a:txBody>
                      <a:tcPr marL="68580" marR="68580" marT="34290" marB="34290"/>
                    </a:tc>
                    <a:tc>
                      <a:txBody>
                        <a:bodyPr/>
                        <a:lstStyle/>
                        <a:p>
                          <a:r>
                            <a:rPr lang="en-US" sz="1000" dirty="0"/>
                            <a:t>9</a:t>
                          </a:r>
                        </a:p>
                      </a:txBody>
                      <a:tcPr marL="68580" marR="68580" marT="34290" marB="34290"/>
                    </a:tc>
                    <a:tc>
                      <a:txBody>
                        <a:bodyPr/>
                        <a:lstStyle/>
                        <a:p>
                          <a:r>
                            <a:rPr lang="en-US" sz="1000" dirty="0"/>
                            <a:t>8</a:t>
                          </a:r>
                        </a:p>
                      </a:txBody>
                      <a:tcPr marL="68580" marR="68580" marT="34290" marB="34290"/>
                    </a:tc>
                    <a:tc>
                      <a:txBody>
                        <a:bodyPr/>
                        <a:lstStyle/>
                        <a:p>
                          <a:r>
                            <a:rPr lang="en-US" sz="1000" dirty="0"/>
                            <a:t>7</a:t>
                          </a:r>
                        </a:p>
                      </a:txBody>
                      <a:tcPr marL="68580" marR="68580" marT="34290" marB="34290"/>
                    </a:tc>
                    <a:extLst>
                      <a:ext uri="{0D108BD9-81ED-4DB2-BD59-A6C34878D82A}">
                        <a16:rowId xmlns:a16="http://schemas.microsoft.com/office/drawing/2014/main" val="233261389"/>
                      </a:ext>
                    </a:extLst>
                  </a:tr>
                </a:tbl>
              </a:graphicData>
            </a:graphic>
          </p:graphicFrame>
          <p:grpSp>
            <p:nvGrpSpPr>
              <p:cNvPr id="29" name="Group 28">
                <a:extLst>
                  <a:ext uri="{FF2B5EF4-FFF2-40B4-BE49-F238E27FC236}">
                    <a16:creationId xmlns:a16="http://schemas.microsoft.com/office/drawing/2014/main" id="{B271720F-EC7D-4D01-839B-D80A7D6B995F}"/>
                  </a:ext>
                </a:extLst>
              </p:cNvPr>
              <p:cNvGrpSpPr/>
              <p:nvPr/>
            </p:nvGrpSpPr>
            <p:grpSpPr>
              <a:xfrm>
                <a:off x="2911436" y="5057037"/>
                <a:ext cx="749909" cy="364878"/>
                <a:chOff x="3725013" y="3737968"/>
                <a:chExt cx="999878" cy="486504"/>
              </a:xfrm>
            </p:grpSpPr>
            <p:sp>
              <p:nvSpPr>
                <p:cNvPr id="30" name="Arrow: Up 29">
                  <a:extLst>
                    <a:ext uri="{FF2B5EF4-FFF2-40B4-BE49-F238E27FC236}">
                      <a16:creationId xmlns:a16="http://schemas.microsoft.com/office/drawing/2014/main" id="{68FF5273-B8C2-4666-AC10-C4F5356B664A}"/>
                    </a:ext>
                  </a:extLst>
                </p:cNvPr>
                <p:cNvSpPr/>
                <p:nvPr/>
              </p:nvSpPr>
              <p:spPr>
                <a:xfrm>
                  <a:off x="4227278" y="3737968"/>
                  <a:ext cx="278422" cy="387292"/>
                </a:xfrm>
                <a:prstGeom prst="up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TextBox 30">
                  <a:extLst>
                    <a:ext uri="{FF2B5EF4-FFF2-40B4-BE49-F238E27FC236}">
                      <a16:creationId xmlns:a16="http://schemas.microsoft.com/office/drawing/2014/main" id="{D7C89D00-9DAE-4EDC-83CC-8834899D9B8D}"/>
                    </a:ext>
                  </a:extLst>
                </p:cNvPr>
                <p:cNvSpPr txBox="1"/>
                <p:nvPr/>
              </p:nvSpPr>
              <p:spPr>
                <a:xfrm>
                  <a:off x="3725013" y="3824363"/>
                  <a:ext cx="999878" cy="400109"/>
                </a:xfrm>
                <a:prstGeom prst="rect">
                  <a:avLst/>
                </a:prstGeom>
                <a:noFill/>
              </p:spPr>
              <p:txBody>
                <a:bodyPr wrap="square" rtlCol="0">
                  <a:spAutoFit/>
                </a:bodyPr>
                <a:lstStyle/>
                <a:p>
                  <a:r>
                    <a:rPr lang="en-US" sz="1350" b="1" dirty="0">
                      <a:solidFill>
                        <a:srgbClr val="00B050"/>
                      </a:solidFill>
                    </a:rPr>
                    <a:t>4th</a:t>
                  </a:r>
                </a:p>
              </p:txBody>
            </p:sp>
          </p:grpSp>
          <p:sp>
            <p:nvSpPr>
              <p:cNvPr id="2" name="TextBox 1">
                <a:extLst>
                  <a:ext uri="{FF2B5EF4-FFF2-40B4-BE49-F238E27FC236}">
                    <a16:creationId xmlns:a16="http://schemas.microsoft.com/office/drawing/2014/main" id="{6E3784BE-ADDE-4754-82D4-9D36F67C16FD}"/>
                  </a:ext>
                </a:extLst>
              </p:cNvPr>
              <p:cNvSpPr txBox="1"/>
              <p:nvPr/>
            </p:nvSpPr>
            <p:spPr>
              <a:xfrm>
                <a:off x="3389318" y="5270685"/>
                <a:ext cx="2276037" cy="369332"/>
              </a:xfrm>
              <a:prstGeom prst="rect">
                <a:avLst/>
              </a:prstGeom>
              <a:noFill/>
            </p:spPr>
            <p:txBody>
              <a:bodyPr wrap="square" rtlCol="0">
                <a:spAutoFit/>
              </a:bodyPr>
              <a:lstStyle/>
              <a:p>
                <a:r>
                  <a:rPr lang="en-US" b="1" dirty="0">
                    <a:highlight>
                      <a:srgbClr val="FFFF00"/>
                    </a:highlight>
                  </a:rPr>
                  <a:t>Got the answer!!</a:t>
                </a:r>
              </a:p>
            </p:txBody>
          </p:sp>
        </p:grpSp>
        <p:sp>
          <p:nvSpPr>
            <p:cNvPr id="32" name="Arrow: Up 31">
              <a:extLst>
                <a:ext uri="{FF2B5EF4-FFF2-40B4-BE49-F238E27FC236}">
                  <a16:creationId xmlns:a16="http://schemas.microsoft.com/office/drawing/2014/main" id="{243FBB4F-A196-4DDB-A53A-2958C7DABE12}"/>
                </a:ext>
              </a:extLst>
            </p:cNvPr>
            <p:cNvSpPr/>
            <p:nvPr/>
          </p:nvSpPr>
          <p:spPr>
            <a:xfrm>
              <a:off x="4117994" y="2153095"/>
              <a:ext cx="208817" cy="290469"/>
            </a:xfrm>
            <a:prstGeom prst="up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4" name="Group 33">
              <a:extLst>
                <a:ext uri="{FF2B5EF4-FFF2-40B4-BE49-F238E27FC236}">
                  <a16:creationId xmlns:a16="http://schemas.microsoft.com/office/drawing/2014/main" id="{5D7306F3-A883-4900-B3B8-5084C97AE301}"/>
                </a:ext>
              </a:extLst>
            </p:cNvPr>
            <p:cNvGrpSpPr/>
            <p:nvPr/>
          </p:nvGrpSpPr>
          <p:grpSpPr>
            <a:xfrm>
              <a:off x="1000143" y="4169150"/>
              <a:ext cx="5394815" cy="585506"/>
              <a:chOff x="1211699" y="4726439"/>
              <a:chExt cx="5394815" cy="585506"/>
            </a:xfrm>
          </p:grpSpPr>
          <p:graphicFrame>
            <p:nvGraphicFramePr>
              <p:cNvPr id="35" name="Content Placeholder 8">
                <a:extLst>
                  <a:ext uri="{FF2B5EF4-FFF2-40B4-BE49-F238E27FC236}">
                    <a16:creationId xmlns:a16="http://schemas.microsoft.com/office/drawing/2014/main" id="{A905E0D8-40CC-4878-94DE-BBEAA72289DC}"/>
                  </a:ext>
                </a:extLst>
              </p:cNvPr>
              <p:cNvGraphicFramePr>
                <a:graphicFrameLocks/>
              </p:cNvGraphicFramePr>
              <p:nvPr>
                <p:extLst>
                  <p:ext uri="{D42A27DB-BD31-4B8C-83A1-F6EECF244321}">
                    <p14:modId xmlns:p14="http://schemas.microsoft.com/office/powerpoint/2010/main" val="3861771442"/>
                  </p:ext>
                </p:extLst>
              </p:nvPr>
            </p:nvGraphicFramePr>
            <p:xfrm>
              <a:off x="1211699" y="4726439"/>
              <a:ext cx="5394815" cy="254006"/>
            </p:xfrm>
            <a:graphic>
              <a:graphicData uri="http://schemas.openxmlformats.org/drawingml/2006/table">
                <a:tbl>
                  <a:tblPr firstRow="1" bandRow="1">
                    <a:tableStyleId>{5C22544A-7EE6-4342-B048-85BDC9FD1C3A}</a:tableStyleId>
                  </a:tblPr>
                  <a:tblGrid>
                    <a:gridCol w="609957">
                      <a:extLst>
                        <a:ext uri="{9D8B030D-6E8A-4147-A177-3AD203B41FA5}">
                          <a16:colId xmlns:a16="http://schemas.microsoft.com/office/drawing/2014/main" val="2807146695"/>
                        </a:ext>
                      </a:extLst>
                    </a:gridCol>
                    <a:gridCol w="609957">
                      <a:extLst>
                        <a:ext uri="{9D8B030D-6E8A-4147-A177-3AD203B41FA5}">
                          <a16:colId xmlns:a16="http://schemas.microsoft.com/office/drawing/2014/main" val="2081512224"/>
                        </a:ext>
                      </a:extLst>
                    </a:gridCol>
                    <a:gridCol w="609957">
                      <a:extLst>
                        <a:ext uri="{9D8B030D-6E8A-4147-A177-3AD203B41FA5}">
                          <a16:colId xmlns:a16="http://schemas.microsoft.com/office/drawing/2014/main" val="2901639665"/>
                        </a:ext>
                      </a:extLst>
                    </a:gridCol>
                    <a:gridCol w="609957">
                      <a:extLst>
                        <a:ext uri="{9D8B030D-6E8A-4147-A177-3AD203B41FA5}">
                          <a16:colId xmlns:a16="http://schemas.microsoft.com/office/drawing/2014/main" val="977725973"/>
                        </a:ext>
                      </a:extLst>
                    </a:gridCol>
                    <a:gridCol w="609957">
                      <a:extLst>
                        <a:ext uri="{9D8B030D-6E8A-4147-A177-3AD203B41FA5}">
                          <a16:colId xmlns:a16="http://schemas.microsoft.com/office/drawing/2014/main" val="3058424217"/>
                        </a:ext>
                      </a:extLst>
                    </a:gridCol>
                    <a:gridCol w="609957">
                      <a:extLst>
                        <a:ext uri="{9D8B030D-6E8A-4147-A177-3AD203B41FA5}">
                          <a16:colId xmlns:a16="http://schemas.microsoft.com/office/drawing/2014/main" val="1724181186"/>
                        </a:ext>
                      </a:extLst>
                    </a:gridCol>
                    <a:gridCol w="609957">
                      <a:extLst>
                        <a:ext uri="{9D8B030D-6E8A-4147-A177-3AD203B41FA5}">
                          <a16:colId xmlns:a16="http://schemas.microsoft.com/office/drawing/2014/main" val="2970826691"/>
                        </a:ext>
                      </a:extLst>
                    </a:gridCol>
                    <a:gridCol w="609957">
                      <a:extLst>
                        <a:ext uri="{9D8B030D-6E8A-4147-A177-3AD203B41FA5}">
                          <a16:colId xmlns:a16="http://schemas.microsoft.com/office/drawing/2014/main" val="1789945243"/>
                        </a:ext>
                      </a:extLst>
                    </a:gridCol>
                    <a:gridCol w="609957">
                      <a:extLst>
                        <a:ext uri="{9D8B030D-6E8A-4147-A177-3AD203B41FA5}">
                          <a16:colId xmlns:a16="http://schemas.microsoft.com/office/drawing/2014/main" val="2206878071"/>
                        </a:ext>
                      </a:extLst>
                    </a:gridCol>
                  </a:tblGrid>
                  <a:tr h="278130">
                    <a:tc>
                      <a:txBody>
                        <a:bodyPr/>
                        <a:lstStyle/>
                        <a:p>
                          <a:r>
                            <a:rPr lang="en-US" sz="1000" dirty="0"/>
                            <a:t>2</a:t>
                          </a:r>
                        </a:p>
                      </a:txBody>
                      <a:tcPr marL="68580" marR="68580" marT="34290" marB="34290"/>
                    </a:tc>
                    <a:tc>
                      <a:txBody>
                        <a:bodyPr/>
                        <a:lstStyle/>
                        <a:p>
                          <a:r>
                            <a:rPr lang="en-US" sz="1000" dirty="0"/>
                            <a:t>1</a:t>
                          </a:r>
                        </a:p>
                      </a:txBody>
                      <a:tcPr marL="68580" marR="68580" marT="34290" marB="34290"/>
                    </a:tc>
                    <a:tc>
                      <a:txBody>
                        <a:bodyPr/>
                        <a:lstStyle/>
                        <a:p>
                          <a:r>
                            <a:rPr lang="en-US" sz="1000" dirty="0"/>
                            <a:t>3</a:t>
                          </a:r>
                        </a:p>
                      </a:txBody>
                      <a:tcPr marL="68580" marR="68580" marT="34290" marB="34290"/>
                    </a:tc>
                    <a:tc>
                      <a:txBody>
                        <a:bodyPr/>
                        <a:lstStyle/>
                        <a:p>
                          <a:r>
                            <a:rPr lang="en-US" sz="1000" dirty="0"/>
                            <a:t>4</a:t>
                          </a:r>
                        </a:p>
                      </a:txBody>
                      <a:tcPr marL="68580" marR="68580" marT="34290" marB="34290"/>
                    </a:tc>
                    <a:tc>
                      <a:txBody>
                        <a:bodyPr/>
                        <a:lstStyle/>
                        <a:p>
                          <a:r>
                            <a:rPr lang="en-US" sz="1000" dirty="0"/>
                            <a:t>5</a:t>
                          </a:r>
                        </a:p>
                      </a:txBody>
                      <a:tcPr marL="68580" marR="68580" marT="34290" marB="34290"/>
                    </a:tc>
                    <a:tc>
                      <a:txBody>
                        <a:bodyPr/>
                        <a:lstStyle/>
                        <a:p>
                          <a:r>
                            <a:rPr lang="en-US" sz="1000" dirty="0"/>
                            <a:t>6</a:t>
                          </a:r>
                        </a:p>
                      </a:txBody>
                      <a:tcPr marL="68580" marR="68580" marT="34290" marB="34290"/>
                    </a:tc>
                    <a:tc>
                      <a:txBody>
                        <a:bodyPr/>
                        <a:lstStyle/>
                        <a:p>
                          <a:r>
                            <a:rPr lang="en-US" sz="1000" dirty="0"/>
                            <a:t>9</a:t>
                          </a:r>
                        </a:p>
                      </a:txBody>
                      <a:tcPr marL="68580" marR="68580" marT="34290" marB="34290"/>
                    </a:tc>
                    <a:tc>
                      <a:txBody>
                        <a:bodyPr/>
                        <a:lstStyle/>
                        <a:p>
                          <a:r>
                            <a:rPr lang="en-US" sz="1000" dirty="0"/>
                            <a:t>8</a:t>
                          </a:r>
                        </a:p>
                      </a:txBody>
                      <a:tcPr marL="68580" marR="68580" marT="34290" marB="34290"/>
                    </a:tc>
                    <a:tc>
                      <a:txBody>
                        <a:bodyPr/>
                        <a:lstStyle/>
                        <a:p>
                          <a:r>
                            <a:rPr lang="en-US" sz="1000" dirty="0"/>
                            <a:t>7</a:t>
                          </a:r>
                        </a:p>
                      </a:txBody>
                      <a:tcPr marL="68580" marR="68580" marT="34290" marB="34290"/>
                    </a:tc>
                    <a:extLst>
                      <a:ext uri="{0D108BD9-81ED-4DB2-BD59-A6C34878D82A}">
                        <a16:rowId xmlns:a16="http://schemas.microsoft.com/office/drawing/2014/main" val="233261389"/>
                      </a:ext>
                    </a:extLst>
                  </a:tr>
                </a:tbl>
              </a:graphicData>
            </a:graphic>
          </p:graphicFrame>
          <p:sp>
            <p:nvSpPr>
              <p:cNvPr id="38" name="Arrow: Up 37">
                <a:extLst>
                  <a:ext uri="{FF2B5EF4-FFF2-40B4-BE49-F238E27FC236}">
                    <a16:creationId xmlns:a16="http://schemas.microsoft.com/office/drawing/2014/main" id="{175E6981-29C7-469A-8AEE-369466F9EFF7}"/>
                  </a:ext>
                </a:extLst>
              </p:cNvPr>
              <p:cNvSpPr/>
              <p:nvPr/>
            </p:nvSpPr>
            <p:spPr>
              <a:xfrm>
                <a:off x="2595018" y="5021476"/>
                <a:ext cx="255465" cy="290469"/>
              </a:xfrm>
              <a:prstGeom prst="up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0" name="TextBox 39">
              <a:extLst>
                <a:ext uri="{FF2B5EF4-FFF2-40B4-BE49-F238E27FC236}">
                  <a16:creationId xmlns:a16="http://schemas.microsoft.com/office/drawing/2014/main" id="{3870F2CF-79D4-42F8-B929-EAD2282296FA}"/>
                </a:ext>
              </a:extLst>
            </p:cNvPr>
            <p:cNvSpPr txBox="1"/>
            <p:nvPr/>
          </p:nvSpPr>
          <p:spPr>
            <a:xfrm>
              <a:off x="1440953" y="4473744"/>
              <a:ext cx="1446748" cy="507831"/>
            </a:xfrm>
            <a:prstGeom prst="rect">
              <a:avLst/>
            </a:prstGeom>
            <a:noFill/>
          </p:spPr>
          <p:txBody>
            <a:bodyPr wrap="square" rtlCol="0">
              <a:spAutoFit/>
            </a:bodyPr>
            <a:lstStyle/>
            <a:p>
              <a:r>
                <a:rPr lang="en-US" sz="1350" dirty="0"/>
                <a:t>New Pivot</a:t>
              </a:r>
            </a:p>
            <a:p>
              <a:r>
                <a:rPr lang="en-US" sz="1350" dirty="0"/>
                <a:t>(4 &gt; 3)</a:t>
              </a:r>
            </a:p>
          </p:txBody>
        </p:sp>
        <p:sp>
          <p:nvSpPr>
            <p:cNvPr id="41" name="Oval 40">
              <a:extLst>
                <a:ext uri="{FF2B5EF4-FFF2-40B4-BE49-F238E27FC236}">
                  <a16:creationId xmlns:a16="http://schemas.microsoft.com/office/drawing/2014/main" id="{26D1E024-D750-42C6-9171-8B33E07951DA}"/>
                </a:ext>
              </a:extLst>
            </p:cNvPr>
            <p:cNvSpPr/>
            <p:nvPr/>
          </p:nvSpPr>
          <p:spPr>
            <a:xfrm>
              <a:off x="916162" y="4100269"/>
              <a:ext cx="1843075" cy="363918"/>
            </a:xfrm>
            <a:prstGeom prst="ellipse">
              <a:avLst/>
            </a:prstGeom>
            <a:solidFill>
              <a:schemeClr val="bg1">
                <a:lumMod val="65000"/>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2" name="Oval 41">
              <a:extLst>
                <a:ext uri="{FF2B5EF4-FFF2-40B4-BE49-F238E27FC236}">
                  <a16:creationId xmlns:a16="http://schemas.microsoft.com/office/drawing/2014/main" id="{DF7D8AF5-352D-4183-97B7-522650D72DF4}"/>
                </a:ext>
              </a:extLst>
            </p:cNvPr>
            <p:cNvSpPr/>
            <p:nvPr/>
          </p:nvSpPr>
          <p:spPr>
            <a:xfrm>
              <a:off x="928910" y="2427383"/>
              <a:ext cx="3099755" cy="403214"/>
            </a:xfrm>
            <a:prstGeom prst="ellipse">
              <a:avLst/>
            </a:prstGeom>
            <a:solidFill>
              <a:schemeClr val="bg1">
                <a:lumMod val="65000"/>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3" name="Oval 42">
              <a:extLst>
                <a:ext uri="{FF2B5EF4-FFF2-40B4-BE49-F238E27FC236}">
                  <a16:creationId xmlns:a16="http://schemas.microsoft.com/office/drawing/2014/main" id="{5173DFB6-213C-4A5C-A6CD-779C838076D3}"/>
                </a:ext>
              </a:extLst>
            </p:cNvPr>
            <p:cNvSpPr/>
            <p:nvPr/>
          </p:nvSpPr>
          <p:spPr>
            <a:xfrm>
              <a:off x="2759237" y="4931787"/>
              <a:ext cx="701582" cy="363918"/>
            </a:xfrm>
            <a:prstGeom prst="ellipse">
              <a:avLst/>
            </a:prstGeom>
            <a:solidFill>
              <a:schemeClr val="bg1">
                <a:lumMod val="65000"/>
                <a:alpha val="1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Tree>
    <p:extLst>
      <p:ext uri="{BB962C8B-B14F-4D97-AF65-F5344CB8AC3E}">
        <p14:creationId xmlns:p14="http://schemas.microsoft.com/office/powerpoint/2010/main" val="3989836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C5DCE-A066-B047-74B5-2AF1492152D1}"/>
              </a:ext>
            </a:extLst>
          </p:cNvPr>
          <p:cNvSpPr>
            <a:spLocks noGrp="1"/>
          </p:cNvSpPr>
          <p:nvPr>
            <p:ph type="title"/>
          </p:nvPr>
        </p:nvSpPr>
        <p:spPr/>
        <p:txBody>
          <a:bodyPr/>
          <a:lstStyle/>
          <a:p>
            <a:r>
              <a:rPr lang="en-US" dirty="0"/>
              <a:t>Time Efficiency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262F20E-4973-F35B-3E97-0BAFC511720F}"/>
                  </a:ext>
                </a:extLst>
              </p:cNvPr>
              <p:cNvSpPr>
                <a:spLocks noGrp="1"/>
              </p:cNvSpPr>
              <p:nvPr>
                <p:ph idx="1"/>
              </p:nvPr>
            </p:nvSpPr>
            <p:spPr>
              <a:xfrm>
                <a:off x="628650" y="1371600"/>
                <a:ext cx="8174990" cy="4876800"/>
              </a:xfrm>
            </p:spPr>
            <p:txBody>
              <a:bodyPr/>
              <a:lstStyle/>
              <a:p>
                <a:pPr>
                  <a:defRPr/>
                </a:pPr>
                <a:r>
                  <a:rPr lang="en-US" sz="2400" b="1" dirty="0">
                    <a:sym typeface="Wingdings" panose="05000000000000000000" pitchFamily="2" charset="2"/>
                  </a:rPr>
                  <a:t>A recursive solution (</a:t>
                </a:r>
                <a:r>
                  <a:rPr lang="en-US" sz="2400" b="1" dirty="0">
                    <a:solidFill>
                      <a:srgbClr val="C00000"/>
                    </a:solidFill>
                    <a:sym typeface="Wingdings" panose="05000000000000000000" pitchFamily="2" charset="2"/>
                  </a:rPr>
                  <a:t>best</a:t>
                </a:r>
                <a:r>
                  <a:rPr lang="en-US" sz="2400" b="1" dirty="0">
                    <a:sym typeface="Wingdings" panose="05000000000000000000" pitchFamily="2" charset="2"/>
                  </a:rPr>
                  <a:t> case):</a:t>
                </a:r>
              </a:p>
              <a:p>
                <a:pPr marL="0" indent="0">
                  <a:lnSpc>
                    <a:spcPct val="120000"/>
                  </a:lnSpc>
                  <a:buNone/>
                  <a:defRPr/>
                </a:pPr>
                <a:r>
                  <a:rPr lang="en-US" sz="2000" b="0" dirty="0">
                    <a:sym typeface="Wingdings" panose="05000000000000000000" pitchFamily="2" charset="2"/>
                  </a:rPr>
                  <a:t>    </a:t>
                </a:r>
                <a:r>
                  <a:rPr lang="en-US" sz="2400" b="0" dirty="0">
                    <a:sym typeface="Wingdings" panose="05000000000000000000" pitchFamily="2" charset="2"/>
                  </a:rPr>
                  <a:t> </a:t>
                </a:r>
                <a14:m>
                  <m:oMath xmlns:m="http://schemas.openxmlformats.org/officeDocument/2006/math">
                    <m:r>
                      <a:rPr lang="en-US" sz="2400" b="0" i="1" dirty="0" smtClean="0">
                        <a:latin typeface="Cambria Math" panose="02040503050406030204" pitchFamily="18" charset="0"/>
                        <a:sym typeface="Wingdings" panose="05000000000000000000" pitchFamily="2" charset="2"/>
                      </a:rPr>
                      <m:t>𝑛</m:t>
                    </m:r>
                    <m:r>
                      <a:rPr lang="en-US" sz="2400" b="0" i="0" smtClean="0">
                        <a:latin typeface="Cambria Math" panose="02040503050406030204" pitchFamily="18" charset="0"/>
                        <a:sym typeface="Wingdings" panose="05000000000000000000" pitchFamily="2" charset="2"/>
                      </a:rPr>
                      <m:t>+</m:t>
                    </m:r>
                    <m:f>
                      <m:fPr>
                        <m:ctrlPr>
                          <a:rPr lang="en-US" sz="2400" b="0" i="1" smtClean="0">
                            <a:latin typeface="Cambria Math" panose="02040503050406030204" pitchFamily="18" charset="0"/>
                            <a:sym typeface="Wingdings" panose="05000000000000000000" pitchFamily="2" charset="2"/>
                          </a:rPr>
                        </m:ctrlPr>
                      </m:fPr>
                      <m:num>
                        <m:r>
                          <a:rPr lang="en-US" sz="2400" b="0" i="1" smtClean="0">
                            <a:latin typeface="Cambria Math" panose="02040503050406030204" pitchFamily="18" charset="0"/>
                            <a:sym typeface="Wingdings" panose="05000000000000000000" pitchFamily="2" charset="2"/>
                          </a:rPr>
                          <m:t>𝑛</m:t>
                        </m:r>
                      </m:num>
                      <m:den>
                        <m:r>
                          <a:rPr lang="en-US" sz="2400" b="0" i="1" smtClean="0">
                            <a:latin typeface="Cambria Math" panose="02040503050406030204" pitchFamily="18" charset="0"/>
                            <a:sym typeface="Wingdings" panose="05000000000000000000" pitchFamily="2" charset="2"/>
                          </a:rPr>
                          <m:t>2</m:t>
                        </m:r>
                      </m:den>
                    </m:f>
                    <m:r>
                      <a:rPr lang="en-US" sz="2400" b="0" i="1" smtClean="0">
                        <a:latin typeface="Cambria Math" panose="02040503050406030204" pitchFamily="18" charset="0"/>
                        <a:ea typeface="Cambria Math" panose="02040503050406030204" pitchFamily="18" charset="0"/>
                        <a:sym typeface="Wingdings" panose="05000000000000000000" pitchFamily="2" charset="2"/>
                      </a:rPr>
                      <m:t>+</m:t>
                    </m:r>
                    <m:f>
                      <m:fPr>
                        <m:ctrlPr>
                          <a:rPr lang="en-US" sz="2400" b="0" i="1" smtClean="0">
                            <a:latin typeface="Cambria Math" panose="02040503050406030204" pitchFamily="18" charset="0"/>
                            <a:ea typeface="Cambria Math" panose="02040503050406030204" pitchFamily="18" charset="0"/>
                            <a:sym typeface="Wingdings" panose="05000000000000000000" pitchFamily="2" charset="2"/>
                          </a:rPr>
                        </m:ctrlPr>
                      </m:fPr>
                      <m:num>
                        <m:r>
                          <a:rPr lang="en-US" sz="2400" b="0" i="1" smtClean="0">
                            <a:latin typeface="Cambria Math" panose="02040503050406030204" pitchFamily="18" charset="0"/>
                            <a:ea typeface="Cambria Math" panose="02040503050406030204" pitchFamily="18" charset="0"/>
                            <a:sym typeface="Wingdings" panose="05000000000000000000" pitchFamily="2" charset="2"/>
                          </a:rPr>
                          <m:t>𝑛</m:t>
                        </m:r>
                      </m:num>
                      <m:den>
                        <m:r>
                          <a:rPr lang="en-US" sz="2400" b="0" i="1" smtClean="0">
                            <a:latin typeface="Cambria Math" panose="02040503050406030204" pitchFamily="18" charset="0"/>
                            <a:ea typeface="Cambria Math" panose="02040503050406030204" pitchFamily="18" charset="0"/>
                            <a:sym typeface="Wingdings" panose="05000000000000000000" pitchFamily="2" charset="2"/>
                          </a:rPr>
                          <m:t>4</m:t>
                        </m:r>
                      </m:den>
                    </m:f>
                    <m:r>
                      <a:rPr lang="en-US" sz="2400" b="0" i="1" smtClean="0">
                        <a:latin typeface="Cambria Math" panose="02040503050406030204" pitchFamily="18" charset="0"/>
                        <a:ea typeface="Cambria Math" panose="02040503050406030204" pitchFamily="18" charset="0"/>
                        <a:sym typeface="Wingdings" panose="05000000000000000000" pitchFamily="2" charset="2"/>
                      </a:rPr>
                      <m:t>+</m:t>
                    </m:r>
                    <m:f>
                      <m:fPr>
                        <m:ctrlPr>
                          <a:rPr lang="en-US" sz="2400" b="0" i="1" smtClean="0">
                            <a:latin typeface="Cambria Math" panose="02040503050406030204" pitchFamily="18" charset="0"/>
                            <a:ea typeface="Cambria Math" panose="02040503050406030204" pitchFamily="18" charset="0"/>
                            <a:sym typeface="Wingdings" panose="05000000000000000000" pitchFamily="2" charset="2"/>
                          </a:rPr>
                        </m:ctrlPr>
                      </m:fPr>
                      <m:num>
                        <m:r>
                          <a:rPr lang="en-US" sz="2400" b="0" i="1" smtClean="0">
                            <a:latin typeface="Cambria Math" panose="02040503050406030204" pitchFamily="18" charset="0"/>
                            <a:ea typeface="Cambria Math" panose="02040503050406030204" pitchFamily="18" charset="0"/>
                            <a:sym typeface="Wingdings" panose="05000000000000000000" pitchFamily="2" charset="2"/>
                          </a:rPr>
                          <m:t>𝑛</m:t>
                        </m:r>
                      </m:num>
                      <m:den>
                        <m:r>
                          <a:rPr lang="en-US" sz="2400" b="0" i="1" smtClean="0">
                            <a:latin typeface="Cambria Math" panose="02040503050406030204" pitchFamily="18" charset="0"/>
                            <a:ea typeface="Cambria Math" panose="02040503050406030204" pitchFamily="18" charset="0"/>
                            <a:sym typeface="Wingdings" panose="05000000000000000000" pitchFamily="2" charset="2"/>
                          </a:rPr>
                          <m:t>8</m:t>
                        </m:r>
                      </m:den>
                    </m:f>
                    <m:r>
                      <a:rPr lang="en-US" sz="2400" b="0" i="1" smtClean="0">
                        <a:latin typeface="Cambria Math" panose="02040503050406030204" pitchFamily="18" charset="0"/>
                        <a:ea typeface="Cambria Math" panose="02040503050406030204" pitchFamily="18" charset="0"/>
                        <a:sym typeface="Wingdings" panose="05000000000000000000" pitchFamily="2" charset="2"/>
                      </a:rPr>
                      <m:t>+ …+4+2+1</m:t>
                    </m:r>
                  </m:oMath>
                </a14:m>
                <a:r>
                  <a:rPr lang="en-US" sz="2400" b="0" dirty="0">
                    <a:sym typeface="Wingdings" panose="05000000000000000000" pitchFamily="2" charset="2"/>
                  </a:rPr>
                  <a:t> </a:t>
                </a:r>
                <a14:m>
                  <m:oMath xmlns:m="http://schemas.openxmlformats.org/officeDocument/2006/math">
                    <m:r>
                      <a:rPr lang="en-US" sz="2400" b="0" i="1" dirty="0" smtClean="0">
                        <a:latin typeface="Cambria Math" panose="02040503050406030204" pitchFamily="18" charset="0"/>
                        <a:sym typeface="Wingdings" panose="05000000000000000000" pitchFamily="2" charset="2"/>
                      </a:rPr>
                      <m:t> </m:t>
                    </m:r>
                  </m:oMath>
                </a14:m>
                <a:r>
                  <a:rPr lang="en-US" sz="2400" b="0" i="1" dirty="0">
                    <a:latin typeface="Cambria Math" panose="02040503050406030204" pitchFamily="18" charset="0"/>
                    <a:sym typeface="Wingdings" panose="05000000000000000000" pitchFamily="2" charset="2"/>
                  </a:rPr>
                  <a:t> </a:t>
                </a:r>
                <a:r>
                  <a:rPr lang="en-US" sz="2400" dirty="0">
                    <a:solidFill>
                      <a:schemeClr val="accent1"/>
                    </a:solidFill>
                    <a:latin typeface="Cambria Math" panose="02040503050406030204" pitchFamily="18" charset="0"/>
                    <a:sym typeface="Wingdings" panose="05000000000000000000" pitchFamily="2" charset="2"/>
                  </a:rPr>
                  <a:t>(Geometric series)</a:t>
                </a:r>
              </a:p>
              <a:p>
                <a:pPr marL="0" indent="0">
                  <a:lnSpc>
                    <a:spcPct val="120000"/>
                  </a:lnSpc>
                  <a:buNone/>
                  <a:defRPr/>
                </a:pPr>
                <a14:m>
                  <m:oMathPara xmlns:m="http://schemas.openxmlformats.org/officeDocument/2006/math">
                    <m:oMathParaPr>
                      <m:jc m:val="left"/>
                    </m:oMathParaPr>
                    <m:oMath xmlns:m="http://schemas.openxmlformats.org/officeDocument/2006/math">
                      <m:r>
                        <a:rPr lang="en-US" sz="2000" b="0" i="1" dirty="0" smtClean="0">
                          <a:latin typeface="Cambria Math" panose="02040503050406030204" pitchFamily="18" charset="0"/>
                          <a:sym typeface="Wingdings" panose="05000000000000000000" pitchFamily="2" charset="2"/>
                        </a:rPr>
                        <m:t>     =</m:t>
                      </m:r>
                      <m:d>
                        <m:dPr>
                          <m:ctrlPr>
                            <a:rPr lang="en-US" sz="2000" b="0" i="1" dirty="0" smtClean="0">
                              <a:latin typeface="Cambria Math" panose="02040503050406030204" pitchFamily="18" charset="0"/>
                              <a:sym typeface="Wingdings" panose="05000000000000000000" pitchFamily="2" charset="2"/>
                            </a:rPr>
                          </m:ctrlPr>
                        </m:dPr>
                        <m:e>
                          <m:f>
                            <m:fPr>
                              <m:ctrlPr>
                                <a:rPr lang="en-US" sz="2000" b="0" i="1" dirty="0" smtClean="0">
                                  <a:latin typeface="Cambria Math" panose="02040503050406030204" pitchFamily="18" charset="0"/>
                                  <a:sym typeface="Wingdings" panose="05000000000000000000" pitchFamily="2" charset="2"/>
                                </a:rPr>
                              </m:ctrlPr>
                            </m:fPr>
                            <m:num>
                              <m:r>
                                <a:rPr lang="en-US" sz="2000" b="0" i="1" dirty="0" smtClean="0">
                                  <a:latin typeface="Cambria Math" panose="02040503050406030204" pitchFamily="18" charset="0"/>
                                  <a:sym typeface="Wingdings" panose="05000000000000000000" pitchFamily="2" charset="2"/>
                                </a:rPr>
                                <m:t>1</m:t>
                              </m:r>
                            </m:num>
                            <m:den>
                              <m:r>
                                <a:rPr lang="en-US" sz="2000" b="0" i="1" dirty="0" smtClean="0">
                                  <a:latin typeface="Cambria Math" panose="02040503050406030204" pitchFamily="18" charset="0"/>
                                  <a:sym typeface="Wingdings" panose="05000000000000000000" pitchFamily="2" charset="2"/>
                                </a:rPr>
                                <m:t>1−</m:t>
                              </m:r>
                              <m:r>
                                <a:rPr lang="en-US" sz="2000" b="0" i="1" dirty="0" smtClean="0">
                                  <a:latin typeface="Cambria Math" panose="02040503050406030204" pitchFamily="18" charset="0"/>
                                  <a:sym typeface="Wingdings" panose="05000000000000000000" pitchFamily="2" charset="2"/>
                                </a:rPr>
                                <m:t>𝑟</m:t>
                              </m:r>
                            </m:den>
                          </m:f>
                        </m:e>
                      </m:d>
                      <m:r>
                        <a:rPr lang="en-US" sz="2000" b="0" i="1" dirty="0" smtClean="0">
                          <a:latin typeface="Cambria Math" panose="02040503050406030204" pitchFamily="18" charset="0"/>
                          <a:sym typeface="Wingdings" panose="05000000000000000000" pitchFamily="2" charset="2"/>
                        </a:rPr>
                        <m:t>𝑛</m:t>
                      </m:r>
                      <m:r>
                        <a:rPr lang="en-US" sz="2000" b="0" i="1" dirty="0" smtClean="0">
                          <a:latin typeface="Cambria Math" panose="02040503050406030204" pitchFamily="18" charset="0"/>
                          <a:sym typeface="Wingdings" panose="05000000000000000000" pitchFamily="2" charset="2"/>
                        </a:rPr>
                        <m:t>=</m:t>
                      </m:r>
                      <m:f>
                        <m:fPr>
                          <m:ctrlPr>
                            <a:rPr lang="en-US" sz="2000" b="0" i="1" dirty="0" smtClean="0">
                              <a:latin typeface="Cambria Math" panose="02040503050406030204" pitchFamily="18" charset="0"/>
                              <a:sym typeface="Wingdings" panose="05000000000000000000" pitchFamily="2" charset="2"/>
                            </a:rPr>
                          </m:ctrlPr>
                        </m:fPr>
                        <m:num>
                          <m:r>
                            <a:rPr lang="en-US" sz="2000" b="0" i="1" dirty="0" smtClean="0">
                              <a:latin typeface="Cambria Math" panose="02040503050406030204" pitchFamily="18" charset="0"/>
                              <a:sym typeface="Wingdings" panose="05000000000000000000" pitchFamily="2" charset="2"/>
                            </a:rPr>
                            <m:t>1</m:t>
                          </m:r>
                        </m:num>
                        <m:den>
                          <m:r>
                            <a:rPr lang="en-US" sz="2000" b="0" i="1" dirty="0" smtClean="0">
                              <a:latin typeface="Cambria Math" panose="02040503050406030204" pitchFamily="18" charset="0"/>
                              <a:sym typeface="Wingdings" panose="05000000000000000000" pitchFamily="2" charset="2"/>
                            </a:rPr>
                            <m:t>1−</m:t>
                          </m:r>
                          <m:f>
                            <m:fPr>
                              <m:ctrlPr>
                                <a:rPr lang="en-US" sz="2000" b="0" i="1" dirty="0" smtClean="0">
                                  <a:latin typeface="Cambria Math" panose="02040503050406030204" pitchFamily="18" charset="0"/>
                                  <a:sym typeface="Wingdings" panose="05000000000000000000" pitchFamily="2" charset="2"/>
                                </a:rPr>
                              </m:ctrlPr>
                            </m:fPr>
                            <m:num>
                              <m:r>
                                <a:rPr lang="en-US" sz="2000" b="0" i="1" dirty="0" smtClean="0">
                                  <a:latin typeface="Cambria Math" panose="02040503050406030204" pitchFamily="18" charset="0"/>
                                  <a:sym typeface="Wingdings" panose="05000000000000000000" pitchFamily="2" charset="2"/>
                                </a:rPr>
                                <m:t>1</m:t>
                              </m:r>
                            </m:num>
                            <m:den>
                              <m:r>
                                <a:rPr lang="en-US" sz="2000" b="0" i="1" dirty="0" smtClean="0">
                                  <a:latin typeface="Cambria Math" panose="02040503050406030204" pitchFamily="18" charset="0"/>
                                  <a:sym typeface="Wingdings" panose="05000000000000000000" pitchFamily="2" charset="2"/>
                                </a:rPr>
                                <m:t>2</m:t>
                              </m:r>
                            </m:den>
                          </m:f>
                        </m:den>
                      </m:f>
                      <m:r>
                        <a:rPr lang="en-US" sz="2000" b="0" i="1" dirty="0" smtClean="0">
                          <a:latin typeface="Cambria Math" panose="02040503050406030204" pitchFamily="18" charset="0"/>
                          <a:sym typeface="Wingdings" panose="05000000000000000000" pitchFamily="2" charset="2"/>
                        </a:rPr>
                        <m:t>𝑛</m:t>
                      </m:r>
                      <m:r>
                        <a:rPr lang="en-US" sz="2000" b="0" i="1" dirty="0" smtClean="0">
                          <a:latin typeface="Cambria Math" panose="02040503050406030204" pitchFamily="18" charset="0"/>
                          <a:sym typeface="Wingdings" panose="05000000000000000000" pitchFamily="2" charset="2"/>
                        </a:rPr>
                        <m:t>=2</m:t>
                      </m:r>
                      <m:r>
                        <a:rPr lang="en-US" sz="2000" b="0" i="1" dirty="0" smtClean="0">
                          <a:latin typeface="Cambria Math" panose="02040503050406030204" pitchFamily="18" charset="0"/>
                          <a:sym typeface="Wingdings" panose="05000000000000000000" pitchFamily="2" charset="2"/>
                        </a:rPr>
                        <m:t>𝑛</m:t>
                      </m:r>
                      <m:r>
                        <a:rPr lang="en-US" sz="2000" b="0" i="1" dirty="0" smtClean="0">
                          <a:latin typeface="Cambria Math" panose="02040503050406030204" pitchFamily="18" charset="0"/>
                          <a:sym typeface="Wingdings" panose="05000000000000000000" pitchFamily="2" charset="2"/>
                        </a:rPr>
                        <m:t>=</m:t>
                      </m:r>
                      <m:r>
                        <a:rPr lang="en-US" sz="2000" b="0" i="1" dirty="0" smtClean="0">
                          <a:latin typeface="Cambria Math" panose="02040503050406030204" pitchFamily="18" charset="0"/>
                          <a:sym typeface="Wingdings" panose="05000000000000000000" pitchFamily="2" charset="2"/>
                        </a:rPr>
                        <m:t>𝑂</m:t>
                      </m:r>
                      <m:r>
                        <a:rPr lang="en-US" sz="2000" b="0" i="1" dirty="0" smtClean="0">
                          <a:latin typeface="Cambria Math" panose="02040503050406030204" pitchFamily="18" charset="0"/>
                          <a:sym typeface="Wingdings" panose="05000000000000000000" pitchFamily="2" charset="2"/>
                        </a:rPr>
                        <m:t>(</m:t>
                      </m:r>
                      <m:r>
                        <a:rPr lang="en-US" sz="2000" b="0" i="1" dirty="0" smtClean="0">
                          <a:latin typeface="Cambria Math" panose="02040503050406030204" pitchFamily="18" charset="0"/>
                          <a:sym typeface="Wingdings" panose="05000000000000000000" pitchFamily="2" charset="2"/>
                        </a:rPr>
                        <m:t>𝑛</m:t>
                      </m:r>
                      <m:r>
                        <a:rPr lang="en-US" sz="2000" b="0" i="1" dirty="0" smtClean="0">
                          <a:latin typeface="Cambria Math" panose="02040503050406030204" pitchFamily="18" charset="0"/>
                          <a:sym typeface="Wingdings" panose="05000000000000000000" pitchFamily="2" charset="2"/>
                        </a:rPr>
                        <m:t>)</m:t>
                      </m:r>
                    </m:oMath>
                  </m:oMathPara>
                </a14:m>
                <a:endParaRPr lang="en-US" sz="2000" b="0" dirty="0">
                  <a:sym typeface="Wingdings" panose="05000000000000000000" pitchFamily="2" charset="2"/>
                </a:endParaRPr>
              </a:p>
              <a:p>
                <a:pPr>
                  <a:defRPr/>
                </a:pPr>
                <a:r>
                  <a:rPr lang="en-US" sz="2400" dirty="0">
                    <a:sym typeface="Wingdings" panose="05000000000000000000" pitchFamily="2" charset="2"/>
                  </a:rPr>
                  <a:t>Time efficiency is dependent on input data arrangement</a:t>
                </a:r>
              </a:p>
              <a:p>
                <a:pPr>
                  <a:defRPr/>
                </a:pPr>
                <a:r>
                  <a:rPr lang="en-US" sz="2400" dirty="0">
                    <a:sym typeface="Wingdings" panose="05000000000000000000" pitchFamily="2" charset="2"/>
                  </a:rPr>
                  <a:t>Time efficiency </a:t>
                </a:r>
                <a:r>
                  <a:rPr lang="en-US" sz="2400" b="1" dirty="0">
                    <a:sym typeface="Wingdings" panose="05000000000000000000" pitchFamily="2" charset="2"/>
                  </a:rPr>
                  <a:t>(</a:t>
                </a:r>
                <a:r>
                  <a:rPr lang="en-US" sz="2400" b="1" dirty="0">
                    <a:solidFill>
                      <a:srgbClr val="FF0000"/>
                    </a:solidFill>
                    <a:sym typeface="Wingdings" panose="05000000000000000000" pitchFamily="2" charset="2"/>
                  </a:rPr>
                  <a:t>e</a:t>
                </a:r>
                <a:r>
                  <a:rPr lang="en-US" sz="2400" dirty="0">
                    <a:solidFill>
                      <a:srgbClr val="FF0000"/>
                    </a:solidFill>
                    <a:sym typeface="Wingdings" panose="05000000000000000000" pitchFamily="2" charset="2"/>
                  </a:rPr>
                  <a:t>xpected</a:t>
                </a:r>
                <a:r>
                  <a:rPr lang="en-US" sz="2400" b="1" dirty="0">
                    <a:sym typeface="Wingdings" panose="05000000000000000000" pitchFamily="2" charset="2"/>
                  </a:rPr>
                  <a:t> running time) </a:t>
                </a:r>
                <a:r>
                  <a:rPr lang="en-US" sz="2400" dirty="0">
                    <a:sym typeface="Wingdings" panose="05000000000000000000" pitchFamily="2" charset="2"/>
                  </a:rPr>
                  <a:t>: </a:t>
                </a:r>
                <a:r>
                  <a:rPr lang="en-US" sz="2400" b="1" dirty="0">
                    <a:solidFill>
                      <a:schemeClr val="accent1"/>
                    </a:solidFill>
                    <a:sym typeface="Wingdings" panose="05000000000000000000" pitchFamily="2" charset="2"/>
                  </a:rPr>
                  <a:t>O(n)</a:t>
                </a:r>
                <a:r>
                  <a:rPr lang="en-US" sz="2400" b="1" dirty="0">
                    <a:sym typeface="Wingdings" panose="05000000000000000000" pitchFamily="2" charset="2"/>
                  </a:rPr>
                  <a:t> </a:t>
                </a:r>
                <a:r>
                  <a:rPr lang="en-US" sz="2400" dirty="0">
                    <a:sym typeface="Wingdings" panose="05000000000000000000" pitchFamily="2" charset="2"/>
                  </a:rPr>
                  <a:t>assuming randomly distributed input data arrangement</a:t>
                </a:r>
                <a:endParaRPr lang="en-US" sz="2400" dirty="0"/>
              </a:p>
            </p:txBody>
          </p:sp>
        </mc:Choice>
        <mc:Fallback>
          <p:sp>
            <p:nvSpPr>
              <p:cNvPr id="3" name="Content Placeholder 2">
                <a:extLst>
                  <a:ext uri="{FF2B5EF4-FFF2-40B4-BE49-F238E27FC236}">
                    <a16:creationId xmlns:a16="http://schemas.microsoft.com/office/drawing/2014/main" id="{B262F20E-4973-F35B-3E97-0BAFC511720F}"/>
                  </a:ext>
                </a:extLst>
              </p:cNvPr>
              <p:cNvSpPr>
                <a:spLocks noGrp="1" noRot="1" noChangeAspect="1" noMove="1" noResize="1" noEditPoints="1" noAdjustHandles="1" noChangeArrowheads="1" noChangeShapeType="1" noTextEdit="1"/>
              </p:cNvSpPr>
              <p:nvPr>
                <p:ph idx="1"/>
              </p:nvPr>
            </p:nvSpPr>
            <p:spPr>
              <a:xfrm>
                <a:off x="628650" y="1371600"/>
                <a:ext cx="8174990" cy="4876800"/>
              </a:xfrm>
              <a:blipFill>
                <a:blip r:embed="rId2"/>
                <a:stretch>
                  <a:fillRect l="-746" t="-1625"/>
                </a:stretch>
              </a:blipFill>
            </p:spPr>
            <p:txBody>
              <a:bodyPr/>
              <a:lstStyle/>
              <a:p>
                <a:r>
                  <a:rPr lang="en-US">
                    <a:noFill/>
                  </a:rPr>
                  <a:t> </a:t>
                </a:r>
              </a:p>
            </p:txBody>
          </p:sp>
        </mc:Fallback>
      </mc:AlternateContent>
    </p:spTree>
    <p:extLst>
      <p:ext uri="{BB962C8B-B14F-4D97-AF65-F5344CB8AC3E}">
        <p14:creationId xmlns:p14="http://schemas.microsoft.com/office/powerpoint/2010/main" val="3709453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a:extLst>
              <a:ext uri="{FF2B5EF4-FFF2-40B4-BE49-F238E27FC236}">
                <a16:creationId xmlns:a16="http://schemas.microsoft.com/office/drawing/2014/main" id="{3FB0FF62-3C61-4A36-B7AC-9E715405AE28}"/>
              </a:ext>
            </a:extLst>
          </p:cNvPr>
          <p:cNvSpPr>
            <a:spLocks noGrp="1"/>
          </p:cNvSpPr>
          <p:nvPr>
            <p:ph type="title"/>
          </p:nvPr>
        </p:nvSpPr>
        <p:spPr>
          <a:xfrm>
            <a:off x="222967" y="608637"/>
            <a:ext cx="7426462" cy="532399"/>
          </a:xfrm>
        </p:spPr>
        <p:txBody>
          <a:bodyPr>
            <a:normAutofit fontScale="90000"/>
          </a:bodyPr>
          <a:lstStyle/>
          <a:p>
            <a:pPr eaLnBrk="1" hangingPunct="1"/>
            <a:r>
              <a:rPr lang="en-US" altLang="en-US" dirty="0"/>
              <a:t>Finding k</a:t>
            </a:r>
            <a:r>
              <a:rPr lang="en-US" altLang="en-US" baseline="30000" dirty="0"/>
              <a:t>th</a:t>
            </a:r>
            <a:r>
              <a:rPr lang="en-US" altLang="en-US" dirty="0"/>
              <a:t> Smallest Value of Array</a:t>
            </a:r>
          </a:p>
        </p:txBody>
      </p:sp>
      <p:sp>
        <p:nvSpPr>
          <p:cNvPr id="8" name="Content Placeholder 7">
            <a:extLst>
              <a:ext uri="{FF2B5EF4-FFF2-40B4-BE49-F238E27FC236}">
                <a16:creationId xmlns:a16="http://schemas.microsoft.com/office/drawing/2014/main" id="{C6CE3A94-5CA5-460E-9194-677F0812C559}"/>
              </a:ext>
            </a:extLst>
          </p:cNvPr>
          <p:cNvSpPr>
            <a:spLocks noGrp="1"/>
          </p:cNvSpPr>
          <p:nvPr>
            <p:ph idx="1"/>
          </p:nvPr>
        </p:nvSpPr>
        <p:spPr>
          <a:xfrm>
            <a:off x="231129" y="1441689"/>
            <a:ext cx="3656943" cy="3434041"/>
          </a:xfrm>
          <a:ln w="19050">
            <a:solidFill>
              <a:schemeClr val="tx1"/>
            </a:solidFill>
          </a:ln>
        </p:spPr>
        <p:txBody>
          <a:bodyPr>
            <a:normAutofit fontScale="92500"/>
          </a:bodyPr>
          <a:lstStyle/>
          <a:p>
            <a:pPr marL="0" indent="0">
              <a:lnSpc>
                <a:spcPct val="100000"/>
              </a:lnSpc>
              <a:buNone/>
            </a:pPr>
            <a:r>
              <a:rPr lang="en-US" sz="2100" b="0" dirty="0">
                <a:latin typeface="Consolas" panose="020B0609020204030204" pitchFamily="49" charset="0"/>
              </a:rPr>
              <a:t>#</a:t>
            </a:r>
            <a:r>
              <a:rPr lang="en-US" sz="2100" b="0" dirty="0">
                <a:solidFill>
                  <a:srgbClr val="FF0000"/>
                </a:solidFill>
                <a:latin typeface="Consolas" panose="020B0609020204030204" pitchFamily="49" charset="0"/>
              </a:rPr>
              <a:t>x:pivot,i:yellow,j:green </a:t>
            </a:r>
          </a:p>
          <a:p>
            <a:pPr marL="0" indent="0" fontAlgn="base">
              <a:lnSpc>
                <a:spcPct val="110000"/>
              </a:lnSpc>
              <a:spcBef>
                <a:spcPts val="600"/>
              </a:spcBef>
              <a:buNone/>
            </a:pPr>
            <a:r>
              <a:rPr lang="en-US" sz="2100" b="0" dirty="0">
                <a:latin typeface="Consolas" panose="020B0609020204030204" pitchFamily="49" charset="0"/>
              </a:rPr>
              <a:t>def </a:t>
            </a:r>
            <a:r>
              <a:rPr lang="en-US" sz="2100" b="0" dirty="0">
                <a:solidFill>
                  <a:srgbClr val="FF0000"/>
                </a:solidFill>
                <a:latin typeface="Consolas" panose="020B0609020204030204" pitchFamily="49" charset="0"/>
              </a:rPr>
              <a:t>partition</a:t>
            </a:r>
            <a:r>
              <a:rPr lang="en-US" sz="2100" b="0" dirty="0">
                <a:latin typeface="Consolas" panose="020B0609020204030204" pitchFamily="49" charset="0"/>
              </a:rPr>
              <a:t>(</a:t>
            </a:r>
            <a:r>
              <a:rPr lang="en-US" sz="2100" b="0" dirty="0" err="1">
                <a:latin typeface="Consolas" panose="020B0609020204030204" pitchFamily="49" charset="0"/>
              </a:rPr>
              <a:t>arr</a:t>
            </a:r>
            <a:r>
              <a:rPr lang="en-US" sz="2100" b="0" dirty="0">
                <a:latin typeface="Consolas" panose="020B0609020204030204" pitchFamily="49" charset="0"/>
              </a:rPr>
              <a:t>, l, r): </a:t>
            </a:r>
            <a:br>
              <a:rPr lang="en-US" sz="2100" b="0" dirty="0">
                <a:latin typeface="Consolas" panose="020B0609020204030204" pitchFamily="49" charset="0"/>
              </a:rPr>
            </a:br>
            <a:r>
              <a:rPr lang="en-US" sz="2100" b="0" dirty="0">
                <a:latin typeface="Consolas" panose="020B0609020204030204" pitchFamily="49" charset="0"/>
              </a:rPr>
              <a:t>    x = </a:t>
            </a:r>
            <a:r>
              <a:rPr lang="en-US" sz="2100" b="0" dirty="0" err="1">
                <a:latin typeface="Consolas" panose="020B0609020204030204" pitchFamily="49" charset="0"/>
              </a:rPr>
              <a:t>arr</a:t>
            </a:r>
            <a:r>
              <a:rPr lang="en-US" sz="2100" b="0" dirty="0">
                <a:latin typeface="Consolas" panose="020B0609020204030204" pitchFamily="49" charset="0"/>
              </a:rPr>
              <a:t>[r] # rightmost</a:t>
            </a:r>
            <a:br>
              <a:rPr lang="en-US" sz="2100" b="0" dirty="0">
                <a:latin typeface="Consolas" panose="020B0609020204030204" pitchFamily="49" charset="0"/>
              </a:rPr>
            </a:br>
            <a:r>
              <a:rPr lang="en-US" sz="2100" b="0" dirty="0">
                <a:latin typeface="Consolas" panose="020B0609020204030204" pitchFamily="49" charset="0"/>
              </a:rPr>
              <a:t>    </a:t>
            </a:r>
            <a:r>
              <a:rPr lang="en-US" sz="2100" b="0" dirty="0" err="1">
                <a:latin typeface="Consolas" panose="020B0609020204030204" pitchFamily="49" charset="0"/>
              </a:rPr>
              <a:t>i</a:t>
            </a:r>
            <a:r>
              <a:rPr lang="en-US" sz="2100" b="0" dirty="0">
                <a:latin typeface="Consolas" panose="020B0609020204030204" pitchFamily="49" charset="0"/>
              </a:rPr>
              <a:t> = l   #next higher</a:t>
            </a:r>
            <a:br>
              <a:rPr lang="en-US" sz="2100" b="0" dirty="0">
                <a:latin typeface="Consolas" panose="020B0609020204030204" pitchFamily="49" charset="0"/>
              </a:rPr>
            </a:br>
            <a:r>
              <a:rPr lang="en-US" sz="2100" b="0" dirty="0">
                <a:latin typeface="Consolas" panose="020B0609020204030204" pitchFamily="49" charset="0"/>
              </a:rPr>
              <a:t>    for j in range(l, r): </a:t>
            </a:r>
            <a:br>
              <a:rPr lang="en-US" sz="2100" b="0" dirty="0">
                <a:latin typeface="Consolas" panose="020B0609020204030204" pitchFamily="49" charset="0"/>
              </a:rPr>
            </a:br>
            <a:r>
              <a:rPr lang="en-US" sz="2100" b="0" dirty="0">
                <a:latin typeface="Consolas" panose="020B0609020204030204" pitchFamily="49" charset="0"/>
              </a:rPr>
              <a:t>      if (</a:t>
            </a:r>
            <a:r>
              <a:rPr lang="en-US" sz="2100" b="0" dirty="0" err="1">
                <a:latin typeface="Consolas" panose="020B0609020204030204" pitchFamily="49" charset="0"/>
              </a:rPr>
              <a:t>arr</a:t>
            </a:r>
            <a:r>
              <a:rPr lang="en-US" sz="2100" b="0" dirty="0">
                <a:latin typeface="Consolas" panose="020B0609020204030204" pitchFamily="49" charset="0"/>
              </a:rPr>
              <a:t>[j] &lt;= x): </a:t>
            </a:r>
            <a:br>
              <a:rPr lang="en-US" sz="2100" b="0" dirty="0">
                <a:latin typeface="Consolas" panose="020B0609020204030204" pitchFamily="49" charset="0"/>
              </a:rPr>
            </a:br>
            <a:r>
              <a:rPr lang="en-US" sz="2100" b="0" dirty="0">
                <a:latin typeface="Consolas" panose="020B0609020204030204" pitchFamily="49" charset="0"/>
              </a:rPr>
              <a:t>        swap(</a:t>
            </a:r>
            <a:r>
              <a:rPr lang="en-US" sz="2100" b="0" dirty="0" err="1">
                <a:latin typeface="Consolas" panose="020B0609020204030204" pitchFamily="49" charset="0"/>
              </a:rPr>
              <a:t>arr</a:t>
            </a:r>
            <a:r>
              <a:rPr lang="en-US" sz="2100" b="0" dirty="0">
                <a:latin typeface="Consolas" panose="020B0609020204030204" pitchFamily="49" charset="0"/>
              </a:rPr>
              <a:t>, </a:t>
            </a:r>
            <a:r>
              <a:rPr lang="en-US" sz="2100" b="0" dirty="0" err="1">
                <a:latin typeface="Consolas" panose="020B0609020204030204" pitchFamily="49" charset="0"/>
              </a:rPr>
              <a:t>i</a:t>
            </a:r>
            <a:r>
              <a:rPr lang="en-US" sz="2100" b="0" dirty="0">
                <a:latin typeface="Consolas" panose="020B0609020204030204" pitchFamily="49" charset="0"/>
              </a:rPr>
              <a:t>, j)  </a:t>
            </a:r>
            <a:br>
              <a:rPr lang="en-US" sz="2100" b="0" dirty="0">
                <a:latin typeface="Consolas" panose="020B0609020204030204" pitchFamily="49" charset="0"/>
              </a:rPr>
            </a:br>
            <a:r>
              <a:rPr lang="en-US" sz="2100" b="0" dirty="0">
                <a:latin typeface="Consolas" panose="020B0609020204030204" pitchFamily="49" charset="0"/>
              </a:rPr>
              <a:t>        </a:t>
            </a:r>
            <a:r>
              <a:rPr lang="en-US" sz="2100" b="0" dirty="0" err="1">
                <a:latin typeface="Consolas" panose="020B0609020204030204" pitchFamily="49" charset="0"/>
              </a:rPr>
              <a:t>i</a:t>
            </a:r>
            <a:r>
              <a:rPr lang="en-US" sz="2100" b="0" dirty="0">
                <a:latin typeface="Consolas" panose="020B0609020204030204" pitchFamily="49" charset="0"/>
              </a:rPr>
              <a:t> += 1</a:t>
            </a:r>
            <a:br>
              <a:rPr lang="en-US" sz="2100" b="0" dirty="0">
                <a:latin typeface="Consolas" panose="020B0609020204030204" pitchFamily="49" charset="0"/>
              </a:rPr>
            </a:br>
            <a:r>
              <a:rPr lang="en-US" sz="2100" b="0" dirty="0">
                <a:latin typeface="Consolas" panose="020B0609020204030204" pitchFamily="49" charset="0"/>
              </a:rPr>
              <a:t>    swap(</a:t>
            </a:r>
            <a:r>
              <a:rPr lang="en-US" sz="2100" b="0" dirty="0" err="1">
                <a:latin typeface="Consolas" panose="020B0609020204030204" pitchFamily="49" charset="0"/>
              </a:rPr>
              <a:t>arr</a:t>
            </a:r>
            <a:r>
              <a:rPr lang="en-US" sz="2100" b="0" dirty="0">
                <a:latin typeface="Consolas" panose="020B0609020204030204" pitchFamily="49" charset="0"/>
              </a:rPr>
              <a:t>, </a:t>
            </a:r>
            <a:r>
              <a:rPr lang="en-US" sz="2100" b="0" dirty="0" err="1">
                <a:latin typeface="Consolas" panose="020B0609020204030204" pitchFamily="49" charset="0"/>
              </a:rPr>
              <a:t>i</a:t>
            </a:r>
            <a:r>
              <a:rPr lang="en-US" sz="2100" b="0" dirty="0">
                <a:latin typeface="Consolas" panose="020B0609020204030204" pitchFamily="49" charset="0"/>
              </a:rPr>
              <a:t>, r)  </a:t>
            </a:r>
            <a:br>
              <a:rPr lang="en-US" sz="2100" b="0" dirty="0">
                <a:latin typeface="Consolas" panose="020B0609020204030204" pitchFamily="49" charset="0"/>
              </a:rPr>
            </a:br>
            <a:r>
              <a:rPr lang="en-US" sz="2100" b="0" dirty="0">
                <a:latin typeface="Consolas" panose="020B0609020204030204" pitchFamily="49" charset="0"/>
              </a:rPr>
              <a:t>    return </a:t>
            </a:r>
            <a:r>
              <a:rPr lang="en-US" sz="2100" b="0" dirty="0" err="1">
                <a:latin typeface="Consolas" panose="020B0609020204030204" pitchFamily="49" charset="0"/>
              </a:rPr>
              <a:t>i</a:t>
            </a:r>
            <a:endParaRPr lang="en-US" sz="2100" b="0" dirty="0">
              <a:latin typeface="Consolas" panose="020B0609020204030204" pitchFamily="49" charset="0"/>
            </a:endParaRPr>
          </a:p>
        </p:txBody>
      </p:sp>
      <p:sp>
        <p:nvSpPr>
          <p:cNvPr id="3" name="Slide Number Placeholder 2">
            <a:extLst>
              <a:ext uri="{FF2B5EF4-FFF2-40B4-BE49-F238E27FC236}">
                <a16:creationId xmlns:a16="http://schemas.microsoft.com/office/drawing/2014/main" id="{9D527F2F-148F-40C0-9942-B5A89B6EAA98}"/>
              </a:ext>
            </a:extLst>
          </p:cNvPr>
          <p:cNvSpPr>
            <a:spLocks noGrp="1"/>
          </p:cNvSpPr>
          <p:nvPr>
            <p:ph type="sldNum" sz="quarter" idx="4294967295"/>
          </p:nvPr>
        </p:nvSpPr>
        <p:spPr>
          <a:xfrm>
            <a:off x="8353425" y="295275"/>
            <a:ext cx="790575" cy="768350"/>
          </a:xfrm>
          <a:prstGeom prst="rect">
            <a:avLst/>
          </a:prstGeom>
        </p:spPr>
        <p:txBody>
          <a:bodyPr/>
          <a:lstStyle/>
          <a:p>
            <a:fld id="{312DBC7C-989A-49D7-933E-43FD57C8AB85}" type="slidenum">
              <a:rPr lang="en-US" altLang="en-US" smtClean="0"/>
              <a:pPr/>
              <a:t>15</a:t>
            </a:fld>
            <a:endParaRPr lang="en-US" altLang="en-US"/>
          </a:p>
        </p:txBody>
      </p:sp>
      <p:sp>
        <p:nvSpPr>
          <p:cNvPr id="14" name="Rectangle 13">
            <a:extLst>
              <a:ext uri="{FF2B5EF4-FFF2-40B4-BE49-F238E27FC236}">
                <a16:creationId xmlns:a16="http://schemas.microsoft.com/office/drawing/2014/main" id="{49BFB4D1-FDD0-48A4-93BF-908CCB8188EF}"/>
              </a:ext>
            </a:extLst>
          </p:cNvPr>
          <p:cNvSpPr/>
          <p:nvPr/>
        </p:nvSpPr>
        <p:spPr>
          <a:xfrm>
            <a:off x="3936198" y="1441689"/>
            <a:ext cx="5045545" cy="4093428"/>
          </a:xfrm>
          <a:prstGeom prst="rect">
            <a:avLst/>
          </a:prstGeom>
          <a:ln w="19050">
            <a:solidFill>
              <a:schemeClr val="tx1"/>
            </a:solidFill>
          </a:ln>
        </p:spPr>
        <p:txBody>
          <a:bodyPr wrap="square">
            <a:spAutoFit/>
          </a:bodyPr>
          <a:lstStyle/>
          <a:p>
            <a:pPr lvl="0" eaLnBrk="0" fontAlgn="base" hangingPunct="0">
              <a:spcBef>
                <a:spcPct val="0"/>
              </a:spcBef>
              <a:spcAft>
                <a:spcPct val="0"/>
              </a:spcAft>
            </a:pPr>
            <a:r>
              <a:rPr lang="en-US" altLang="en-US" sz="2000" dirty="0">
                <a:solidFill>
                  <a:srgbClr val="000000"/>
                </a:solidFill>
                <a:latin typeface="Calibri" panose="020F0502020204030204" pitchFamily="34" charset="0"/>
                <a:cs typeface="Calibri" panose="020F0502020204030204" pitchFamily="34" charset="0"/>
              </a:rPr>
              <a:t>def </a:t>
            </a:r>
            <a:r>
              <a:rPr lang="en-US" altLang="en-US" sz="2000" b="1" dirty="0" err="1">
                <a:solidFill>
                  <a:srgbClr val="FF0000"/>
                </a:solidFill>
                <a:latin typeface="Calibri" panose="020F0502020204030204" pitchFamily="34" charset="0"/>
                <a:cs typeface="Calibri" panose="020F0502020204030204" pitchFamily="34" charset="0"/>
              </a:rPr>
              <a:t>kthSmallest</a:t>
            </a:r>
            <a:r>
              <a:rPr lang="en-US" altLang="en-US" sz="2000" dirty="0">
                <a:solidFill>
                  <a:srgbClr val="000000"/>
                </a:solidFill>
                <a:latin typeface="Calibri" panose="020F0502020204030204" pitchFamily="34" charset="0"/>
                <a:cs typeface="Calibri" panose="020F0502020204030204" pitchFamily="34" charset="0"/>
              </a:rPr>
              <a:t>(</a:t>
            </a:r>
            <a:r>
              <a:rPr lang="en-US" altLang="en-US" sz="2000" dirty="0" err="1">
                <a:solidFill>
                  <a:srgbClr val="000000"/>
                </a:solidFill>
                <a:latin typeface="Calibri" panose="020F0502020204030204" pitchFamily="34" charset="0"/>
                <a:cs typeface="Calibri" panose="020F0502020204030204" pitchFamily="34" charset="0"/>
              </a:rPr>
              <a:t>arr</a:t>
            </a:r>
            <a:r>
              <a:rPr lang="en-US" altLang="en-US" sz="2000" dirty="0">
                <a:solidFill>
                  <a:srgbClr val="000000"/>
                </a:solidFill>
                <a:latin typeface="Calibri" panose="020F0502020204030204" pitchFamily="34" charset="0"/>
                <a:cs typeface="Calibri" panose="020F0502020204030204" pitchFamily="34" charset="0"/>
              </a:rPr>
              <a:t>, l, r, k): </a:t>
            </a:r>
          </a:p>
          <a:p>
            <a:pPr lvl="0" eaLnBrk="0" fontAlgn="base" hangingPunct="0">
              <a:spcBef>
                <a:spcPct val="0"/>
              </a:spcBef>
              <a:spcAft>
                <a:spcPct val="0"/>
              </a:spcAft>
            </a:pPr>
            <a:r>
              <a:rPr lang="en-US" altLang="en-US" sz="2000" dirty="0">
                <a:solidFill>
                  <a:srgbClr val="000000"/>
                </a:solidFill>
                <a:latin typeface="Calibri" panose="020F0502020204030204" pitchFamily="34" charset="0"/>
                <a:cs typeface="Calibri" panose="020F0502020204030204" pitchFamily="34" charset="0"/>
              </a:rPr>
              <a:t>    if (k &gt; 0 and k &lt;= r - l + 1): </a:t>
            </a:r>
          </a:p>
          <a:p>
            <a:pPr lvl="0" eaLnBrk="0" fontAlgn="base" hangingPunct="0">
              <a:spcBef>
                <a:spcPct val="0"/>
              </a:spcBef>
              <a:spcAft>
                <a:spcPct val="0"/>
              </a:spcAft>
            </a:pPr>
            <a:r>
              <a:rPr lang="en-US" altLang="en-US" sz="2000" dirty="0">
                <a:solidFill>
                  <a:srgbClr val="000000"/>
                </a:solidFill>
                <a:latin typeface="Calibri" panose="020F0502020204030204" pitchFamily="34" charset="0"/>
                <a:cs typeface="Calibri" panose="020F0502020204030204" pitchFamily="34" charset="0"/>
              </a:rPr>
              <a:t>        pos = </a:t>
            </a:r>
            <a:r>
              <a:rPr lang="en-US" altLang="en-US" sz="2000" dirty="0">
                <a:solidFill>
                  <a:srgbClr val="FF0000"/>
                </a:solidFill>
                <a:latin typeface="Calibri" panose="020F0502020204030204" pitchFamily="34" charset="0"/>
                <a:cs typeface="Calibri" panose="020F0502020204030204" pitchFamily="34" charset="0"/>
              </a:rPr>
              <a:t>partition</a:t>
            </a:r>
            <a:r>
              <a:rPr lang="en-US" altLang="en-US" sz="2000" dirty="0">
                <a:solidFill>
                  <a:srgbClr val="000000"/>
                </a:solidFill>
                <a:latin typeface="Calibri" panose="020F0502020204030204" pitchFamily="34" charset="0"/>
                <a:cs typeface="Calibri" panose="020F0502020204030204" pitchFamily="34" charset="0"/>
              </a:rPr>
              <a:t>(</a:t>
            </a:r>
            <a:r>
              <a:rPr lang="en-US" altLang="en-US" sz="2000" dirty="0" err="1">
                <a:solidFill>
                  <a:srgbClr val="000000"/>
                </a:solidFill>
                <a:latin typeface="Calibri" panose="020F0502020204030204" pitchFamily="34" charset="0"/>
                <a:cs typeface="Calibri" panose="020F0502020204030204" pitchFamily="34" charset="0"/>
              </a:rPr>
              <a:t>arr</a:t>
            </a:r>
            <a:r>
              <a:rPr lang="en-US" altLang="en-US" sz="2000" dirty="0">
                <a:solidFill>
                  <a:srgbClr val="000000"/>
                </a:solidFill>
                <a:latin typeface="Calibri" panose="020F0502020204030204" pitchFamily="34" charset="0"/>
                <a:cs typeface="Calibri" panose="020F0502020204030204" pitchFamily="34" charset="0"/>
              </a:rPr>
              <a:t>, l, r)  </a:t>
            </a:r>
          </a:p>
          <a:p>
            <a:pPr lvl="0" eaLnBrk="0" fontAlgn="base" hangingPunct="0">
              <a:spcBef>
                <a:spcPct val="0"/>
              </a:spcBef>
              <a:spcAft>
                <a:spcPct val="0"/>
              </a:spcAft>
            </a:pPr>
            <a:r>
              <a:rPr lang="en-US" altLang="en-US" sz="2000" dirty="0">
                <a:solidFill>
                  <a:srgbClr val="000000"/>
                </a:solidFill>
                <a:latin typeface="Calibri" panose="020F0502020204030204" pitchFamily="34" charset="0"/>
                <a:cs typeface="Calibri" panose="020F0502020204030204" pitchFamily="34" charset="0"/>
              </a:rPr>
              <a:t>        # If position is same as k  </a:t>
            </a:r>
          </a:p>
          <a:p>
            <a:pPr lvl="0" eaLnBrk="0" fontAlgn="base" hangingPunct="0">
              <a:spcBef>
                <a:spcPct val="0"/>
              </a:spcBef>
              <a:spcAft>
                <a:spcPct val="0"/>
              </a:spcAft>
            </a:pPr>
            <a:r>
              <a:rPr lang="en-US" altLang="en-US" sz="2000" dirty="0">
                <a:solidFill>
                  <a:srgbClr val="000000"/>
                </a:solidFill>
                <a:latin typeface="Calibri" panose="020F0502020204030204" pitchFamily="34" charset="0"/>
                <a:cs typeface="Calibri" panose="020F0502020204030204" pitchFamily="34" charset="0"/>
              </a:rPr>
              <a:t>        if (pos - l == k - 1):  </a:t>
            </a:r>
          </a:p>
          <a:p>
            <a:pPr lvl="0" eaLnBrk="0" fontAlgn="base" hangingPunct="0">
              <a:spcBef>
                <a:spcPct val="0"/>
              </a:spcBef>
              <a:spcAft>
                <a:spcPct val="0"/>
              </a:spcAft>
            </a:pPr>
            <a:r>
              <a:rPr lang="en-US" altLang="en-US" sz="2000" dirty="0">
                <a:solidFill>
                  <a:srgbClr val="000000"/>
                </a:solidFill>
                <a:latin typeface="Calibri" panose="020F0502020204030204" pitchFamily="34" charset="0"/>
                <a:cs typeface="Calibri" panose="020F0502020204030204" pitchFamily="34" charset="0"/>
              </a:rPr>
              <a:t>            return </a:t>
            </a:r>
            <a:r>
              <a:rPr lang="en-US" altLang="en-US" sz="2000" dirty="0" err="1">
                <a:solidFill>
                  <a:srgbClr val="000000"/>
                </a:solidFill>
                <a:latin typeface="Calibri" panose="020F0502020204030204" pitchFamily="34" charset="0"/>
                <a:cs typeface="Calibri" panose="020F0502020204030204" pitchFamily="34" charset="0"/>
              </a:rPr>
              <a:t>arr</a:t>
            </a:r>
            <a:r>
              <a:rPr lang="en-US" altLang="en-US" sz="2000" dirty="0">
                <a:solidFill>
                  <a:srgbClr val="000000"/>
                </a:solidFill>
                <a:latin typeface="Calibri" panose="020F0502020204030204" pitchFamily="34" charset="0"/>
                <a:cs typeface="Calibri" panose="020F0502020204030204" pitchFamily="34" charset="0"/>
              </a:rPr>
              <a:t>[pos] </a:t>
            </a:r>
          </a:p>
          <a:p>
            <a:pPr lvl="0" eaLnBrk="0" fontAlgn="base" hangingPunct="0">
              <a:spcBef>
                <a:spcPct val="0"/>
              </a:spcBef>
              <a:spcAft>
                <a:spcPct val="0"/>
              </a:spcAft>
            </a:pPr>
            <a:endParaRPr lang="en-US" altLang="en-US" sz="2000" dirty="0">
              <a:solidFill>
                <a:srgbClr val="000000"/>
              </a:solidFill>
              <a:latin typeface="Calibri" panose="020F0502020204030204" pitchFamily="34" charset="0"/>
              <a:cs typeface="Calibri" panose="020F0502020204030204" pitchFamily="34" charset="0"/>
            </a:endParaRPr>
          </a:p>
          <a:p>
            <a:pPr lvl="0" eaLnBrk="0" fontAlgn="base" hangingPunct="0">
              <a:spcBef>
                <a:spcPct val="0"/>
              </a:spcBef>
              <a:spcAft>
                <a:spcPct val="0"/>
              </a:spcAft>
            </a:pPr>
            <a:r>
              <a:rPr lang="en-US" altLang="en-US" sz="2000" dirty="0">
                <a:solidFill>
                  <a:srgbClr val="000000"/>
                </a:solidFill>
                <a:latin typeface="Calibri" panose="020F0502020204030204" pitchFamily="34" charset="0"/>
                <a:cs typeface="Calibri" panose="020F0502020204030204" pitchFamily="34" charset="0"/>
              </a:rPr>
              <a:t>        # recur for left subarray  </a:t>
            </a:r>
          </a:p>
          <a:p>
            <a:pPr lvl="0" eaLnBrk="0" fontAlgn="base" hangingPunct="0">
              <a:spcBef>
                <a:spcPct val="0"/>
              </a:spcBef>
              <a:spcAft>
                <a:spcPct val="0"/>
              </a:spcAft>
            </a:pPr>
            <a:r>
              <a:rPr lang="en-US" altLang="en-US" sz="2000" dirty="0">
                <a:solidFill>
                  <a:srgbClr val="000000"/>
                </a:solidFill>
                <a:latin typeface="Calibri" panose="020F0502020204030204" pitchFamily="34" charset="0"/>
                <a:cs typeface="Calibri" panose="020F0502020204030204" pitchFamily="34" charset="0"/>
              </a:rPr>
              <a:t>        if (pos - l &gt; k - 1):</a:t>
            </a:r>
          </a:p>
          <a:p>
            <a:pPr lvl="0" eaLnBrk="0" fontAlgn="base" hangingPunct="0">
              <a:spcBef>
                <a:spcPct val="0"/>
              </a:spcBef>
              <a:spcAft>
                <a:spcPct val="0"/>
              </a:spcAft>
            </a:pPr>
            <a:r>
              <a:rPr lang="en-US" altLang="en-US" sz="2000" dirty="0">
                <a:solidFill>
                  <a:srgbClr val="000000"/>
                </a:solidFill>
                <a:latin typeface="Calibri" panose="020F0502020204030204" pitchFamily="34" charset="0"/>
                <a:cs typeface="Calibri" panose="020F0502020204030204" pitchFamily="34" charset="0"/>
              </a:rPr>
              <a:t>            </a:t>
            </a:r>
            <a:r>
              <a:rPr lang="en-US" altLang="en-US" sz="2000" dirty="0">
                <a:solidFill>
                  <a:srgbClr val="000000"/>
                </a:solidFill>
                <a:highlight>
                  <a:srgbClr val="FFFF00"/>
                </a:highlight>
                <a:latin typeface="Calibri" panose="020F0502020204030204" pitchFamily="34" charset="0"/>
                <a:cs typeface="Calibri" panose="020F0502020204030204" pitchFamily="34" charset="0"/>
              </a:rPr>
              <a:t>return</a:t>
            </a:r>
            <a:r>
              <a:rPr lang="en-US" altLang="en-US" sz="2000" dirty="0">
                <a:solidFill>
                  <a:srgbClr val="000000"/>
                </a:solidFill>
                <a:latin typeface="Calibri" panose="020F0502020204030204" pitchFamily="34" charset="0"/>
                <a:cs typeface="Calibri" panose="020F0502020204030204" pitchFamily="34" charset="0"/>
              </a:rPr>
              <a:t> </a:t>
            </a:r>
            <a:r>
              <a:rPr lang="en-US" altLang="en-US" sz="2000" dirty="0" err="1">
                <a:solidFill>
                  <a:srgbClr val="FF0000"/>
                </a:solidFill>
                <a:latin typeface="Calibri" panose="020F0502020204030204" pitchFamily="34" charset="0"/>
                <a:cs typeface="Calibri" panose="020F0502020204030204" pitchFamily="34" charset="0"/>
              </a:rPr>
              <a:t>kthSmallest</a:t>
            </a:r>
            <a:r>
              <a:rPr lang="en-US" altLang="en-US" sz="2000" dirty="0">
                <a:solidFill>
                  <a:srgbClr val="000000"/>
                </a:solidFill>
                <a:latin typeface="Calibri" panose="020F0502020204030204" pitchFamily="34" charset="0"/>
                <a:cs typeface="Calibri" panose="020F0502020204030204" pitchFamily="34" charset="0"/>
              </a:rPr>
              <a:t>(</a:t>
            </a:r>
            <a:r>
              <a:rPr lang="en-US" altLang="en-US" sz="2000" dirty="0" err="1">
                <a:solidFill>
                  <a:srgbClr val="000000"/>
                </a:solidFill>
                <a:latin typeface="Calibri" panose="020F0502020204030204" pitchFamily="34" charset="0"/>
                <a:cs typeface="Calibri" panose="020F0502020204030204" pitchFamily="34" charset="0"/>
              </a:rPr>
              <a:t>arr</a:t>
            </a:r>
            <a:r>
              <a:rPr lang="en-US" altLang="en-US" sz="2000" dirty="0">
                <a:solidFill>
                  <a:srgbClr val="000000"/>
                </a:solidFill>
                <a:latin typeface="Calibri" panose="020F0502020204030204" pitchFamily="34" charset="0"/>
                <a:cs typeface="Calibri" panose="020F0502020204030204" pitchFamily="34" charset="0"/>
              </a:rPr>
              <a:t>, l, pos - 1, k)  </a:t>
            </a:r>
          </a:p>
          <a:p>
            <a:pPr lvl="0" eaLnBrk="0" fontAlgn="base" hangingPunct="0">
              <a:spcBef>
                <a:spcPct val="0"/>
              </a:spcBef>
              <a:spcAft>
                <a:spcPct val="0"/>
              </a:spcAft>
            </a:pPr>
            <a:endParaRPr lang="en-US" altLang="en-US" sz="2000" dirty="0">
              <a:solidFill>
                <a:srgbClr val="000000"/>
              </a:solidFill>
              <a:latin typeface="Calibri" panose="020F0502020204030204" pitchFamily="34" charset="0"/>
              <a:cs typeface="Calibri" panose="020F0502020204030204" pitchFamily="34" charset="0"/>
            </a:endParaRPr>
          </a:p>
          <a:p>
            <a:pPr lvl="0" eaLnBrk="0" fontAlgn="base" hangingPunct="0">
              <a:spcBef>
                <a:spcPct val="0"/>
              </a:spcBef>
              <a:spcAft>
                <a:spcPct val="0"/>
              </a:spcAft>
            </a:pPr>
            <a:r>
              <a:rPr lang="en-US" altLang="en-US" sz="1000" dirty="0">
                <a:solidFill>
                  <a:srgbClr val="000000"/>
                </a:solidFill>
                <a:latin typeface="Calibri" panose="020F0502020204030204" pitchFamily="34" charset="0"/>
                <a:cs typeface="Calibri" panose="020F0502020204030204" pitchFamily="34" charset="0"/>
              </a:rPr>
              <a:t>                </a:t>
            </a:r>
            <a:r>
              <a:rPr lang="en-US" altLang="en-US" sz="2000" dirty="0">
                <a:solidFill>
                  <a:srgbClr val="000000"/>
                </a:solidFill>
                <a:latin typeface="Calibri" panose="020F0502020204030204" pitchFamily="34" charset="0"/>
                <a:cs typeface="Calibri" panose="020F0502020204030204" pitchFamily="34" charset="0"/>
              </a:rPr>
              <a:t>#recur for right subarray  </a:t>
            </a:r>
          </a:p>
          <a:p>
            <a:pPr lvl="0" eaLnBrk="0" fontAlgn="base" hangingPunct="0">
              <a:spcBef>
                <a:spcPct val="0"/>
              </a:spcBef>
              <a:spcAft>
                <a:spcPct val="0"/>
              </a:spcAft>
            </a:pPr>
            <a:r>
              <a:rPr lang="en-US" altLang="en-US" sz="2000" dirty="0">
                <a:solidFill>
                  <a:srgbClr val="000000"/>
                </a:solidFill>
                <a:latin typeface="Calibri" panose="020F0502020204030204" pitchFamily="34" charset="0"/>
                <a:cs typeface="Calibri" panose="020F0502020204030204" pitchFamily="34" charset="0"/>
              </a:rPr>
              <a:t>        </a:t>
            </a:r>
            <a:r>
              <a:rPr lang="en-US" altLang="en-US" dirty="0">
                <a:solidFill>
                  <a:srgbClr val="000000"/>
                </a:solidFill>
                <a:highlight>
                  <a:srgbClr val="FFFF00"/>
                </a:highlight>
                <a:latin typeface="Calibri" panose="020F0502020204030204" pitchFamily="34" charset="0"/>
                <a:cs typeface="Calibri" panose="020F0502020204030204" pitchFamily="34" charset="0"/>
              </a:rPr>
              <a:t>return</a:t>
            </a:r>
            <a:r>
              <a:rPr lang="en-US" altLang="en-US" dirty="0">
                <a:solidFill>
                  <a:srgbClr val="000000"/>
                </a:solidFill>
                <a:latin typeface="Calibri" panose="020F0502020204030204" pitchFamily="34" charset="0"/>
                <a:cs typeface="Calibri" panose="020F0502020204030204" pitchFamily="34" charset="0"/>
              </a:rPr>
              <a:t> </a:t>
            </a:r>
            <a:r>
              <a:rPr lang="en-US" altLang="en-US" dirty="0" err="1">
                <a:solidFill>
                  <a:srgbClr val="FF0000"/>
                </a:solidFill>
                <a:latin typeface="Calibri" panose="020F0502020204030204" pitchFamily="34" charset="0"/>
                <a:cs typeface="Calibri" panose="020F0502020204030204" pitchFamily="34" charset="0"/>
              </a:rPr>
              <a:t>kthSmallest</a:t>
            </a:r>
            <a:r>
              <a:rPr lang="en-US" altLang="en-US" dirty="0">
                <a:solidFill>
                  <a:srgbClr val="000000"/>
                </a:solidFill>
                <a:latin typeface="Calibri" panose="020F0502020204030204" pitchFamily="34" charset="0"/>
                <a:cs typeface="Calibri" panose="020F0502020204030204" pitchFamily="34" charset="0"/>
              </a:rPr>
              <a:t>(</a:t>
            </a:r>
            <a:r>
              <a:rPr lang="en-US" altLang="en-US" dirty="0" err="1">
                <a:solidFill>
                  <a:srgbClr val="000000"/>
                </a:solidFill>
                <a:latin typeface="Calibri" panose="020F0502020204030204" pitchFamily="34" charset="0"/>
                <a:cs typeface="Calibri" panose="020F0502020204030204" pitchFamily="34" charset="0"/>
              </a:rPr>
              <a:t>arr</a:t>
            </a:r>
            <a:r>
              <a:rPr lang="en-US" altLang="en-US" dirty="0">
                <a:solidFill>
                  <a:srgbClr val="000000"/>
                </a:solidFill>
                <a:latin typeface="Calibri" panose="020F0502020204030204" pitchFamily="34" charset="0"/>
                <a:cs typeface="Calibri" panose="020F0502020204030204" pitchFamily="34" charset="0"/>
              </a:rPr>
              <a:t>, pos + 1, r,  k - pos + l - 1)</a:t>
            </a:r>
            <a:endParaRPr lang="en-US" altLang="en-US" dirty="0">
              <a:latin typeface="Arial" panose="020B0604020202020204" pitchFamily="34"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552DECB-AB0E-4935-8904-88B6D8A9DC0F}"/>
                  </a:ext>
                </a:extLst>
              </p:cNvPr>
              <p:cNvSpPr txBox="1"/>
              <p:nvPr/>
            </p:nvSpPr>
            <p:spPr>
              <a:xfrm>
                <a:off x="231129" y="4997313"/>
                <a:ext cx="3623254" cy="1291379"/>
              </a:xfrm>
              <a:prstGeom prst="rect">
                <a:avLst/>
              </a:prstGeom>
              <a:solidFill>
                <a:srgbClr val="FFFF00"/>
              </a:solidFill>
              <a:ln w="19050">
                <a:solidFill>
                  <a:schemeClr val="tx1"/>
                </a:solidFill>
              </a:ln>
            </p:spPr>
            <p:txBody>
              <a:bodyPr wrap="square" rtlCol="0">
                <a:spAutoFit/>
              </a:bodyPr>
              <a:lstStyle/>
              <a:p>
                <a:r>
                  <a:rPr lang="en-US" b="1" dirty="0"/>
                  <a:t>What’s the </a:t>
                </a:r>
                <a14:m>
                  <m:oMath xmlns:m="http://schemas.openxmlformats.org/officeDocument/2006/math">
                    <m:r>
                      <a:rPr lang="en-US" b="1" i="1" dirty="0" smtClean="0">
                        <a:latin typeface="Cambria Math" panose="02040503050406030204" pitchFamily="18" charset="0"/>
                      </a:rPr>
                      <m:t>𝑻</m:t>
                    </m:r>
                    <m:r>
                      <a:rPr lang="en-US" b="1" i="1" dirty="0" smtClean="0">
                        <a:latin typeface="Cambria Math" panose="02040503050406030204" pitchFamily="18" charset="0"/>
                      </a:rPr>
                      <m:t>(</m:t>
                    </m:r>
                    <m:r>
                      <a:rPr lang="en-US" b="1" i="1" dirty="0" smtClean="0">
                        <a:latin typeface="Cambria Math" panose="02040503050406030204" pitchFamily="18" charset="0"/>
                      </a:rPr>
                      <m:t>𝒏</m:t>
                    </m:r>
                    <m:r>
                      <a:rPr lang="en-US" b="1" i="1" dirty="0" smtClean="0">
                        <a:latin typeface="Cambria Math" panose="02040503050406030204" pitchFamily="18" charset="0"/>
                      </a:rPr>
                      <m:t>) </m:t>
                    </m:r>
                  </m:oMath>
                </a14:m>
                <a:r>
                  <a:rPr lang="en-US" b="1" dirty="0"/>
                  <a:t>expression for this algorithm if n is divided in n/2?</a:t>
                </a:r>
              </a:p>
              <a:p>
                <a:endParaRPr lang="en-US" b="1" dirty="0"/>
              </a:p>
              <a:p>
                <a14:m>
                  <m:oMath xmlns:m="http://schemas.openxmlformats.org/officeDocument/2006/math">
                    <m:r>
                      <a:rPr lang="en-US" b="1" i="1" dirty="0">
                        <a:latin typeface="Cambria Math" panose="02040503050406030204" pitchFamily="18" charset="0"/>
                      </a:rPr>
                      <m:t>𝑻</m:t>
                    </m:r>
                    <m:r>
                      <a:rPr lang="en-US" b="1" i="1" dirty="0">
                        <a:latin typeface="Cambria Math" panose="02040503050406030204" pitchFamily="18" charset="0"/>
                      </a:rPr>
                      <m:t>(</m:t>
                    </m:r>
                    <m:r>
                      <a:rPr lang="en-US" b="1" i="1" dirty="0">
                        <a:latin typeface="Cambria Math" panose="02040503050406030204" pitchFamily="18" charset="0"/>
                      </a:rPr>
                      <m:t>𝒏</m:t>
                    </m:r>
                    <m:r>
                      <a:rPr lang="en-US" b="1" i="1" dirty="0">
                        <a:latin typeface="Cambria Math" panose="02040503050406030204" pitchFamily="18" charset="0"/>
                      </a:rPr>
                      <m:t>)</m:t>
                    </m:r>
                  </m:oMath>
                </a14:m>
                <a:r>
                  <a:rPr lang="en-US" b="1" dirty="0"/>
                  <a:t> </a:t>
                </a:r>
                <a14:m>
                  <m:oMath xmlns:m="http://schemas.openxmlformats.org/officeDocument/2006/math">
                    <m:r>
                      <a:rPr lang="en-US" b="1" i="1" dirty="0" smtClean="0">
                        <a:latin typeface="Cambria Math" panose="02040503050406030204" pitchFamily="18" charset="0"/>
                      </a:rPr>
                      <m:t>= </m:t>
                    </m:r>
                    <m:r>
                      <a:rPr lang="en-US" b="1" i="1" dirty="0" smtClean="0">
                        <a:latin typeface="Cambria Math" panose="02040503050406030204" pitchFamily="18" charset="0"/>
                      </a:rPr>
                      <m:t>𝑻</m:t>
                    </m:r>
                    <m:r>
                      <a:rPr lang="en-US" b="1" i="1" dirty="0" smtClean="0">
                        <a:latin typeface="Cambria Math" panose="02040503050406030204" pitchFamily="18" charset="0"/>
                      </a:rPr>
                      <m:t>(</m:t>
                    </m:r>
                    <m:f>
                      <m:fPr>
                        <m:ctrlPr>
                          <a:rPr lang="en-US" b="1" i="1" dirty="0" smtClean="0">
                            <a:latin typeface="Cambria Math" panose="02040503050406030204" pitchFamily="18" charset="0"/>
                          </a:rPr>
                        </m:ctrlPr>
                      </m:fPr>
                      <m:num>
                        <m:r>
                          <a:rPr lang="en-US" b="1" i="1" dirty="0" smtClean="0">
                            <a:latin typeface="Cambria Math" panose="02040503050406030204" pitchFamily="18" charset="0"/>
                          </a:rPr>
                          <m:t>𝒏</m:t>
                        </m:r>
                      </m:num>
                      <m:den>
                        <m:r>
                          <a:rPr lang="en-US" b="1" i="1" dirty="0" smtClean="0">
                            <a:latin typeface="Cambria Math" panose="02040503050406030204" pitchFamily="18" charset="0"/>
                          </a:rPr>
                          <m:t>𝟐</m:t>
                        </m:r>
                      </m:den>
                    </m:f>
                    <m:r>
                      <a:rPr lang="en-US" b="1" i="1" dirty="0" smtClean="0">
                        <a:latin typeface="Cambria Math" panose="02040503050406030204" pitchFamily="18" charset="0"/>
                      </a:rPr>
                      <m:t>) +</m:t>
                    </m:r>
                    <m:r>
                      <a:rPr lang="en-US" b="1" i="1" dirty="0" smtClean="0">
                        <a:latin typeface="Cambria Math" panose="02040503050406030204" pitchFamily="18" charset="0"/>
                      </a:rPr>
                      <m:t>𝒏</m:t>
                    </m:r>
                  </m:oMath>
                </a14:m>
                <a:endParaRPr lang="en-US" b="1" dirty="0"/>
              </a:p>
            </p:txBody>
          </p:sp>
        </mc:Choice>
        <mc:Fallback xmlns="">
          <p:sp>
            <p:nvSpPr>
              <p:cNvPr id="4" name="TextBox 3">
                <a:extLst>
                  <a:ext uri="{FF2B5EF4-FFF2-40B4-BE49-F238E27FC236}">
                    <a16:creationId xmlns:a16="http://schemas.microsoft.com/office/drawing/2014/main" id="{3552DECB-AB0E-4935-8904-88B6D8A9DC0F}"/>
                  </a:ext>
                </a:extLst>
              </p:cNvPr>
              <p:cNvSpPr txBox="1">
                <a:spLocks noRot="1" noChangeAspect="1" noMove="1" noResize="1" noEditPoints="1" noAdjustHandles="1" noChangeArrowheads="1" noChangeShapeType="1" noTextEdit="1"/>
              </p:cNvSpPr>
              <p:nvPr/>
            </p:nvSpPr>
            <p:spPr>
              <a:xfrm>
                <a:off x="231129" y="4997313"/>
                <a:ext cx="3623254" cy="1291379"/>
              </a:xfrm>
              <a:prstGeom prst="rect">
                <a:avLst/>
              </a:prstGeom>
              <a:blipFill>
                <a:blip r:embed="rId2"/>
                <a:stretch>
                  <a:fillRect l="-1340" t="-2326"/>
                </a:stretch>
              </a:blipFill>
              <a:ln w="1905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31582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1" presetClass="entr" presetSubtype="0" fill="hold" nodeType="with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nimBg="1"/>
      <p:bldP spid="14"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205E2-9916-43D9-A27B-2E3A0E9A6CEE}"/>
              </a:ext>
            </a:extLst>
          </p:cNvPr>
          <p:cNvSpPr>
            <a:spLocks noGrp="1"/>
          </p:cNvSpPr>
          <p:nvPr>
            <p:ph type="ctrTitle"/>
          </p:nvPr>
        </p:nvSpPr>
        <p:spPr>
          <a:xfrm>
            <a:off x="866440" y="2679362"/>
            <a:ext cx="7403800" cy="1384638"/>
          </a:xfrm>
          <a:solidFill>
            <a:schemeClr val="tx1"/>
          </a:solidFill>
        </p:spPr>
        <p:txBody>
          <a:bodyPr anchor="ctr"/>
          <a:lstStyle/>
          <a:p>
            <a:r>
              <a:rPr lang="en-US" dirty="0">
                <a:solidFill>
                  <a:schemeClr val="bg1"/>
                </a:solidFill>
              </a:rPr>
              <a:t>Quicksort</a:t>
            </a:r>
          </a:p>
        </p:txBody>
      </p:sp>
      <p:sp>
        <p:nvSpPr>
          <p:cNvPr id="6" name="Subtitle 5">
            <a:extLst>
              <a:ext uri="{FF2B5EF4-FFF2-40B4-BE49-F238E27FC236}">
                <a16:creationId xmlns:a16="http://schemas.microsoft.com/office/drawing/2014/main" id="{5B5D7354-35E5-4E50-82C8-A08D46C2A0EA}"/>
              </a:ext>
            </a:extLst>
          </p:cNvPr>
          <p:cNvSpPr>
            <a:spLocks noGrp="1"/>
          </p:cNvSpPr>
          <p:nvPr>
            <p:ph type="subTitle" idx="1"/>
          </p:nvPr>
        </p:nvSpPr>
        <p:spPr>
          <a:xfrm>
            <a:off x="866440" y="4293720"/>
            <a:ext cx="6653380" cy="1041973"/>
          </a:xfrm>
        </p:spPr>
        <p:txBody>
          <a:bodyPr/>
          <a:lstStyle/>
          <a:p>
            <a:pPr marL="285750" indent="-285750" algn="l">
              <a:buFontTx/>
              <a:buChar char="-"/>
            </a:pPr>
            <a:r>
              <a:rPr lang="en-US" sz="2400" b="0" dirty="0"/>
              <a:t>An extension of k</a:t>
            </a:r>
            <a:r>
              <a:rPr lang="en-US" sz="2400" b="0" baseline="30000" dirty="0"/>
              <a:t>th</a:t>
            </a:r>
            <a:r>
              <a:rPr lang="en-US" sz="2400" b="0" dirty="0"/>
              <a:t> smallest algorithm</a:t>
            </a:r>
          </a:p>
          <a:p>
            <a:pPr marL="285750" indent="-285750" algn="l">
              <a:buFontTx/>
              <a:buChar char="-"/>
            </a:pPr>
            <a:r>
              <a:rPr lang="en-US" sz="2400" b="0" dirty="0"/>
              <a:t>A </a:t>
            </a:r>
            <a:r>
              <a:rPr lang="en-US" sz="2400" dirty="0"/>
              <a:t>randomized</a:t>
            </a:r>
            <a:r>
              <a:rPr lang="en-US" sz="2400" b="0" dirty="0"/>
              <a:t> algorithm</a:t>
            </a:r>
          </a:p>
          <a:p>
            <a:pPr marL="285750" indent="-285750">
              <a:buFontTx/>
              <a:buChar char="-"/>
            </a:pPr>
            <a:endParaRPr lang="en-US" dirty="0"/>
          </a:p>
        </p:txBody>
      </p:sp>
      <p:sp>
        <p:nvSpPr>
          <p:cNvPr id="4" name="Slide Number Placeholder 3">
            <a:extLst>
              <a:ext uri="{FF2B5EF4-FFF2-40B4-BE49-F238E27FC236}">
                <a16:creationId xmlns:a16="http://schemas.microsoft.com/office/drawing/2014/main" id="{E5A8E7D3-E71E-4326-9F6E-D807B4BBC39B}"/>
              </a:ext>
            </a:extLst>
          </p:cNvPr>
          <p:cNvSpPr>
            <a:spLocks noGrp="1"/>
          </p:cNvSpPr>
          <p:nvPr>
            <p:ph type="sldNum" sz="quarter" idx="4294967295"/>
          </p:nvPr>
        </p:nvSpPr>
        <p:spPr>
          <a:xfrm>
            <a:off x="8353425" y="295275"/>
            <a:ext cx="790575" cy="768350"/>
          </a:xfrm>
          <a:prstGeom prst="rect">
            <a:avLst/>
          </a:prstGeom>
        </p:spPr>
        <p:txBody>
          <a:bodyPr/>
          <a:lstStyle/>
          <a:p>
            <a:fld id="{71D73388-25A5-4F64-A6E2-B296E1C8FF4A}" type="slidenum">
              <a:rPr lang="en-US" smtClean="0"/>
              <a:t>16</a:t>
            </a:fld>
            <a:endParaRPr lang="en-US" dirty="0"/>
          </a:p>
        </p:txBody>
      </p:sp>
    </p:spTree>
    <p:extLst>
      <p:ext uri="{BB962C8B-B14F-4D97-AF65-F5344CB8AC3E}">
        <p14:creationId xmlns:p14="http://schemas.microsoft.com/office/powerpoint/2010/main" val="2188990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5C57239-2F94-6994-4019-70B15847EC35}"/>
              </a:ext>
            </a:extLst>
          </p:cNvPr>
          <p:cNvGrpSpPr/>
          <p:nvPr/>
        </p:nvGrpSpPr>
        <p:grpSpPr>
          <a:xfrm>
            <a:off x="6062869" y="3038169"/>
            <a:ext cx="2931311" cy="1225718"/>
            <a:chOff x="6371923" y="2929347"/>
            <a:chExt cx="2879483" cy="1123904"/>
          </a:xfrm>
        </p:grpSpPr>
        <p:pic>
          <p:nvPicPr>
            <p:cNvPr id="6" name="Picture 2">
              <a:extLst>
                <a:ext uri="{FF2B5EF4-FFF2-40B4-BE49-F238E27FC236}">
                  <a16:creationId xmlns:a16="http://schemas.microsoft.com/office/drawing/2014/main" id="{81F3C87C-4AD9-4F9D-B74A-4324CB35D9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1923" y="2929347"/>
              <a:ext cx="2879483" cy="1094013"/>
            </a:xfrm>
            <a:prstGeom prst="rect">
              <a:avLst/>
            </a:prstGeom>
            <a:noFill/>
            <a:ln>
              <a:noFill/>
            </a:ln>
            <a:effectLst>
              <a:outerShdw blurRad="292100" dist="139700" dir="2700000" algn="tl" rotWithShape="0">
                <a:srgbClr val="333333">
                  <a:alpha val="64998"/>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a:extLst>
                <a:ext uri="{FF2B5EF4-FFF2-40B4-BE49-F238E27FC236}">
                  <a16:creationId xmlns:a16="http://schemas.microsoft.com/office/drawing/2014/main" id="{E4A70CE9-424B-181F-2E91-DE0B2E6C4D9E}"/>
                </a:ext>
              </a:extLst>
            </p:cNvPr>
            <p:cNvSpPr txBox="1"/>
            <p:nvPr/>
          </p:nvSpPr>
          <p:spPr>
            <a:xfrm>
              <a:off x="7327994" y="3745474"/>
              <a:ext cx="967339" cy="307777"/>
            </a:xfrm>
            <a:prstGeom prst="rect">
              <a:avLst/>
            </a:prstGeom>
            <a:solidFill>
              <a:schemeClr val="bg1"/>
            </a:solidFill>
          </p:spPr>
          <p:txBody>
            <a:bodyPr wrap="square" rtlCol="0">
              <a:spAutoFit/>
            </a:bodyPr>
            <a:lstStyle/>
            <a:p>
              <a:pPr algn="ctr"/>
              <a:r>
                <a:rPr lang="en-US" sz="1400" dirty="0"/>
                <a:t>q</a:t>
              </a:r>
            </a:p>
          </p:txBody>
        </p:sp>
      </p:grpSp>
      <p:sp>
        <p:nvSpPr>
          <p:cNvPr id="2" name="Title 1">
            <a:extLst>
              <a:ext uri="{FF2B5EF4-FFF2-40B4-BE49-F238E27FC236}">
                <a16:creationId xmlns:a16="http://schemas.microsoft.com/office/drawing/2014/main" id="{CFC3D731-35AB-461A-836C-89590F6F40FC}"/>
              </a:ext>
            </a:extLst>
          </p:cNvPr>
          <p:cNvSpPr>
            <a:spLocks noGrp="1"/>
          </p:cNvSpPr>
          <p:nvPr>
            <p:ph type="title"/>
          </p:nvPr>
        </p:nvSpPr>
        <p:spPr>
          <a:xfrm>
            <a:off x="528832" y="295275"/>
            <a:ext cx="7886700" cy="644751"/>
          </a:xfrm>
        </p:spPr>
        <p:txBody>
          <a:bodyPr/>
          <a:lstStyle/>
          <a:p>
            <a:r>
              <a:rPr lang="en-US" dirty="0">
                <a:effectLst>
                  <a:outerShdw blurRad="38100" dist="38100" dir="2700000" algn="tl">
                    <a:srgbClr val="000000">
                      <a:alpha val="43137"/>
                    </a:srgbClr>
                  </a:outerShdw>
                </a:effectLst>
              </a:rPr>
              <a:t>Quick Sort – </a:t>
            </a:r>
            <a:r>
              <a:rPr lang="en-US" dirty="0">
                <a:solidFill>
                  <a:srgbClr val="0070C0"/>
                </a:solidFill>
              </a:rPr>
              <a:t>a randomized algorithm</a:t>
            </a:r>
          </a:p>
        </p:txBody>
      </p:sp>
      <p:sp>
        <p:nvSpPr>
          <p:cNvPr id="3" name="Content Placeholder 2">
            <a:extLst>
              <a:ext uri="{FF2B5EF4-FFF2-40B4-BE49-F238E27FC236}">
                <a16:creationId xmlns:a16="http://schemas.microsoft.com/office/drawing/2014/main" id="{5B05E79A-88C4-4FE4-9842-36B53A080FD9}"/>
              </a:ext>
            </a:extLst>
          </p:cNvPr>
          <p:cNvSpPr>
            <a:spLocks noGrp="1"/>
          </p:cNvSpPr>
          <p:nvPr>
            <p:ph idx="1"/>
          </p:nvPr>
        </p:nvSpPr>
        <p:spPr>
          <a:xfrm>
            <a:off x="628650" y="1242905"/>
            <a:ext cx="7886700" cy="4514777"/>
          </a:xfrm>
        </p:spPr>
        <p:txBody>
          <a:bodyPr>
            <a:noAutofit/>
          </a:bodyPr>
          <a:lstStyle/>
          <a:p>
            <a:pPr marL="0" indent="0">
              <a:buNone/>
            </a:pPr>
            <a:r>
              <a:rPr lang="en-US" sz="2800" b="1" u="sng" dirty="0">
                <a:solidFill>
                  <a:schemeClr val="accent1">
                    <a:lumMod val="75000"/>
                  </a:schemeClr>
                </a:solidFill>
              </a:rPr>
              <a:t>Algorithm description</a:t>
            </a:r>
            <a:r>
              <a:rPr lang="en-US" sz="2800" u="sng" dirty="0"/>
              <a:t>:</a:t>
            </a:r>
          </a:p>
          <a:p>
            <a:pPr marL="0" indent="0">
              <a:buNone/>
            </a:pPr>
            <a:endParaRPr lang="en-US" sz="1800" dirty="0"/>
          </a:p>
          <a:p>
            <a:pPr marL="0" indent="0">
              <a:lnSpc>
                <a:spcPct val="110000"/>
              </a:lnSpc>
              <a:spcBef>
                <a:spcPts val="300"/>
              </a:spcBef>
              <a:buNone/>
            </a:pPr>
            <a:r>
              <a:rPr lang="en-US" sz="2000" dirty="0"/>
              <a:t>Quicksort, like merge sort, applies divide-and-conquer paradigm:</a:t>
            </a:r>
          </a:p>
          <a:p>
            <a:pPr>
              <a:lnSpc>
                <a:spcPct val="110000"/>
              </a:lnSpc>
              <a:spcBef>
                <a:spcPts val="300"/>
              </a:spcBef>
              <a:buFont typeface="+mj-lt"/>
              <a:buAutoNum type="arabicPeriod"/>
            </a:pPr>
            <a:r>
              <a:rPr lang="en-US" sz="1800" b="1" dirty="0"/>
              <a:t>Divide: </a:t>
            </a:r>
            <a:r>
              <a:rPr lang="en-US" sz="1800" dirty="0"/>
              <a:t>Partition (rearrange) the array </a:t>
            </a:r>
            <a:r>
              <a:rPr lang="en-US" sz="1800" dirty="0">
                <a:solidFill>
                  <a:srgbClr val="0070C0"/>
                </a:solidFill>
              </a:rPr>
              <a:t>A[first .. last], p = A[q]</a:t>
            </a:r>
          </a:p>
          <a:p>
            <a:pPr marL="274320" lvl="1" indent="0">
              <a:lnSpc>
                <a:spcPct val="110000"/>
              </a:lnSpc>
              <a:spcBef>
                <a:spcPts val="300"/>
              </a:spcBef>
              <a:buNone/>
            </a:pPr>
            <a:r>
              <a:rPr lang="en-US" sz="1800" dirty="0"/>
              <a:t>Two subarrays A[first .. q -1](S</a:t>
            </a:r>
            <a:r>
              <a:rPr lang="en-US" sz="1800" baseline="-25000" dirty="0"/>
              <a:t>1</a:t>
            </a:r>
            <a:r>
              <a:rPr lang="en-US" sz="1800" dirty="0"/>
              <a:t>), p=A[q], A[q +1 .. last](S</a:t>
            </a:r>
            <a:r>
              <a:rPr lang="en-US" sz="1800" baseline="-25000" dirty="0"/>
              <a:t>2</a:t>
            </a:r>
            <a:r>
              <a:rPr lang="en-US" sz="1800" dirty="0"/>
              <a:t>)</a:t>
            </a:r>
          </a:p>
          <a:p>
            <a:pPr marL="834390" lvl="2" indent="-285750">
              <a:lnSpc>
                <a:spcPct val="110000"/>
              </a:lnSpc>
              <a:spcBef>
                <a:spcPts val="300"/>
              </a:spcBef>
            </a:pPr>
            <a:r>
              <a:rPr lang="en-US" sz="2000" dirty="0"/>
              <a:t>Each element of S</a:t>
            </a:r>
            <a:r>
              <a:rPr lang="en-US" sz="2000" baseline="-25000" dirty="0"/>
              <a:t>1</a:t>
            </a:r>
            <a:r>
              <a:rPr lang="en-US" sz="2000" dirty="0"/>
              <a:t> &lt;= p, and  p &lt;= S</a:t>
            </a:r>
            <a:r>
              <a:rPr lang="en-US" sz="2000" baseline="-25000" dirty="0"/>
              <a:t>2</a:t>
            </a:r>
            <a:endParaRPr lang="en-US" sz="2000" dirty="0">
              <a:solidFill>
                <a:srgbClr val="FF0000"/>
              </a:solidFill>
            </a:endParaRPr>
          </a:p>
          <a:p>
            <a:pPr marL="834390" lvl="2" indent="-285750">
              <a:lnSpc>
                <a:spcPct val="110000"/>
              </a:lnSpc>
              <a:spcBef>
                <a:spcPts val="300"/>
              </a:spcBef>
            </a:pPr>
            <a:r>
              <a:rPr lang="en-US" sz="2000" dirty="0">
                <a:solidFill>
                  <a:srgbClr val="FF0000"/>
                </a:solidFill>
              </a:rPr>
              <a:t>Returning q as the result of this partitioning</a:t>
            </a:r>
            <a:r>
              <a:rPr lang="en-US" sz="2000" dirty="0"/>
              <a:t>.</a:t>
            </a:r>
          </a:p>
          <a:p>
            <a:pPr marL="0" indent="0">
              <a:lnSpc>
                <a:spcPct val="110000"/>
              </a:lnSpc>
              <a:spcBef>
                <a:spcPts val="300"/>
              </a:spcBef>
              <a:buNone/>
            </a:pPr>
            <a:endParaRPr lang="en-US" b="1" dirty="0"/>
          </a:p>
          <a:p>
            <a:pPr>
              <a:lnSpc>
                <a:spcPct val="110000"/>
              </a:lnSpc>
              <a:spcBef>
                <a:spcPts val="300"/>
              </a:spcBef>
              <a:buFont typeface="+mj-lt"/>
              <a:buAutoNum type="arabicPeriod"/>
            </a:pPr>
            <a:r>
              <a:rPr lang="en-US" b="1" dirty="0"/>
              <a:t>Conquer &amp; combine: </a:t>
            </a:r>
            <a:r>
              <a:rPr lang="en-US" sz="2000" b="0" dirty="0"/>
              <a:t>Sort the two subarrays A[first .. q – 1] and A[q+1 .. last] by recursive calls. Because the final subarrays are already sorted, no further work is needed</a:t>
            </a:r>
          </a:p>
        </p:txBody>
      </p:sp>
      <p:sp>
        <p:nvSpPr>
          <p:cNvPr id="9" name="Slide Number Placeholder 8">
            <a:extLst>
              <a:ext uri="{FF2B5EF4-FFF2-40B4-BE49-F238E27FC236}">
                <a16:creationId xmlns:a16="http://schemas.microsoft.com/office/drawing/2014/main" id="{574428C7-B859-427E-9F82-A638599AF762}"/>
              </a:ext>
            </a:extLst>
          </p:cNvPr>
          <p:cNvSpPr>
            <a:spLocks noGrp="1"/>
          </p:cNvSpPr>
          <p:nvPr>
            <p:ph type="sldNum" sz="quarter" idx="4294967295"/>
          </p:nvPr>
        </p:nvSpPr>
        <p:spPr>
          <a:xfrm>
            <a:off x="8353425" y="295275"/>
            <a:ext cx="790575" cy="768350"/>
          </a:xfrm>
          <a:prstGeom prst="rect">
            <a:avLst/>
          </a:prstGeom>
        </p:spPr>
        <p:txBody>
          <a:bodyPr/>
          <a:lstStyle/>
          <a:p>
            <a:fld id="{71D73388-25A5-4F64-A6E2-B296E1C8FF4A}" type="slidenum">
              <a:rPr lang="en-US" smtClean="0"/>
              <a:t>17</a:t>
            </a:fld>
            <a:endParaRPr lang="en-US" dirty="0"/>
          </a:p>
        </p:txBody>
      </p:sp>
    </p:spTree>
    <p:extLst>
      <p:ext uri="{BB962C8B-B14F-4D97-AF65-F5344CB8AC3E}">
        <p14:creationId xmlns:p14="http://schemas.microsoft.com/office/powerpoint/2010/main" val="779174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D731-35AB-461A-836C-89590F6F40FC}"/>
              </a:ext>
            </a:extLst>
          </p:cNvPr>
          <p:cNvSpPr>
            <a:spLocks noGrp="1"/>
          </p:cNvSpPr>
          <p:nvPr>
            <p:ph type="title"/>
          </p:nvPr>
        </p:nvSpPr>
        <p:spPr>
          <a:xfrm>
            <a:off x="583224" y="849212"/>
            <a:ext cx="7886700" cy="644751"/>
          </a:xfrm>
        </p:spPr>
        <p:txBody>
          <a:bodyPr/>
          <a:lstStyle/>
          <a:p>
            <a:r>
              <a:rPr lang="en-US" dirty="0">
                <a:effectLst>
                  <a:outerShdw blurRad="38100" dist="38100" dir="2700000" algn="tl">
                    <a:srgbClr val="000000">
                      <a:alpha val="43137"/>
                    </a:srgbClr>
                  </a:outerShdw>
                </a:effectLst>
              </a:rPr>
              <a:t>Quick Sort – </a:t>
            </a:r>
            <a:r>
              <a:rPr lang="en-US" dirty="0">
                <a:solidFill>
                  <a:srgbClr val="0070C0"/>
                </a:solidFill>
              </a:rPr>
              <a:t>a randomized algorithm</a:t>
            </a:r>
          </a:p>
        </p:txBody>
      </p:sp>
      <p:sp>
        <p:nvSpPr>
          <p:cNvPr id="9" name="Slide Number Placeholder 8">
            <a:extLst>
              <a:ext uri="{FF2B5EF4-FFF2-40B4-BE49-F238E27FC236}">
                <a16:creationId xmlns:a16="http://schemas.microsoft.com/office/drawing/2014/main" id="{574428C7-B859-427E-9F82-A638599AF762}"/>
              </a:ext>
            </a:extLst>
          </p:cNvPr>
          <p:cNvSpPr>
            <a:spLocks noGrp="1"/>
          </p:cNvSpPr>
          <p:nvPr>
            <p:ph type="sldNum" sz="quarter" idx="4294967295"/>
          </p:nvPr>
        </p:nvSpPr>
        <p:spPr>
          <a:xfrm>
            <a:off x="8353425" y="295275"/>
            <a:ext cx="790575" cy="768350"/>
          </a:xfrm>
          <a:prstGeom prst="rect">
            <a:avLst/>
          </a:prstGeom>
        </p:spPr>
        <p:txBody>
          <a:bodyPr/>
          <a:lstStyle/>
          <a:p>
            <a:fld id="{71D73388-25A5-4F64-A6E2-B296E1C8FF4A}" type="slidenum">
              <a:rPr lang="en-US" smtClean="0"/>
              <a:t>18</a:t>
            </a:fld>
            <a:endParaRPr lang="en-US" dirty="0"/>
          </a:p>
        </p:txBody>
      </p:sp>
      <p:grpSp>
        <p:nvGrpSpPr>
          <p:cNvPr id="7" name="Group 6">
            <a:extLst>
              <a:ext uri="{FF2B5EF4-FFF2-40B4-BE49-F238E27FC236}">
                <a16:creationId xmlns:a16="http://schemas.microsoft.com/office/drawing/2014/main" id="{EA850D27-A585-45C7-8C1A-6DE3006BF71D}"/>
              </a:ext>
            </a:extLst>
          </p:cNvPr>
          <p:cNvGrpSpPr/>
          <p:nvPr/>
        </p:nvGrpSpPr>
        <p:grpSpPr>
          <a:xfrm>
            <a:off x="481832" y="2356294"/>
            <a:ext cx="8398452" cy="2723181"/>
            <a:chOff x="481832" y="2356294"/>
            <a:chExt cx="8398452" cy="2723181"/>
          </a:xfrm>
        </p:grpSpPr>
        <p:sp>
          <p:nvSpPr>
            <p:cNvPr id="4" name="TextBox 3">
              <a:extLst>
                <a:ext uri="{FF2B5EF4-FFF2-40B4-BE49-F238E27FC236}">
                  <a16:creationId xmlns:a16="http://schemas.microsoft.com/office/drawing/2014/main" id="{F82CB173-FEA1-4618-BC70-4E875AD58CFF}"/>
                </a:ext>
              </a:extLst>
            </p:cNvPr>
            <p:cNvSpPr txBox="1"/>
            <p:nvPr/>
          </p:nvSpPr>
          <p:spPr>
            <a:xfrm>
              <a:off x="481832" y="2356294"/>
              <a:ext cx="3422707" cy="1541319"/>
            </a:xfrm>
            <a:prstGeom prst="rect">
              <a:avLst/>
            </a:prstGeom>
            <a:solidFill>
              <a:schemeClr val="tx1"/>
            </a:solidFill>
            <a:ln w="12700">
              <a:solidFill>
                <a:schemeClr val="tx1"/>
              </a:solidFill>
            </a:ln>
          </p:spPr>
          <p:txBody>
            <a:bodyPr wrap="square" rtlCol="0">
              <a:spAutoFit/>
            </a:bodyPr>
            <a:lstStyle/>
            <a:p>
              <a:pPr>
                <a:lnSpc>
                  <a:spcPct val="120000"/>
                </a:lnSpc>
              </a:pPr>
              <a:r>
                <a:rPr lang="en-US" sz="1600" dirty="0">
                  <a:solidFill>
                    <a:srgbClr val="FFFF00"/>
                  </a:solidFill>
                </a:rPr>
                <a:t>def quicksort (</a:t>
              </a:r>
              <a:r>
                <a:rPr lang="en-US" sz="1600" dirty="0" err="1">
                  <a:solidFill>
                    <a:srgbClr val="FFFF00"/>
                  </a:solidFill>
                </a:rPr>
                <a:t>arr,low,high</a:t>
              </a:r>
              <a:r>
                <a:rPr lang="en-US" sz="1600" dirty="0">
                  <a:solidFill>
                    <a:srgbClr val="FFFF00"/>
                  </a:solidFill>
                </a:rPr>
                <a:t>): </a:t>
              </a:r>
            </a:p>
            <a:p>
              <a:pPr>
                <a:lnSpc>
                  <a:spcPct val="120000"/>
                </a:lnSpc>
              </a:pPr>
              <a:r>
                <a:rPr lang="en-US" sz="1600" dirty="0">
                  <a:solidFill>
                    <a:schemeClr val="bg1"/>
                  </a:solidFill>
                </a:rPr>
                <a:t>    if low &lt; high: </a:t>
              </a:r>
            </a:p>
            <a:p>
              <a:pPr>
                <a:lnSpc>
                  <a:spcPct val="120000"/>
                </a:lnSpc>
              </a:pPr>
              <a:r>
                <a:rPr lang="en-US" sz="1600" dirty="0">
                  <a:solidFill>
                    <a:schemeClr val="bg1"/>
                  </a:solidFill>
                </a:rPr>
                <a:t>	pi = partition(</a:t>
              </a:r>
              <a:r>
                <a:rPr lang="en-US" sz="1600" dirty="0" err="1">
                  <a:solidFill>
                    <a:schemeClr val="bg1"/>
                  </a:solidFill>
                </a:rPr>
                <a:t>arr,low,high</a:t>
              </a:r>
              <a:r>
                <a:rPr lang="en-US" sz="1600" dirty="0">
                  <a:solidFill>
                    <a:schemeClr val="bg1"/>
                  </a:solidFill>
                </a:rPr>
                <a:t>) </a:t>
              </a:r>
            </a:p>
            <a:p>
              <a:pPr>
                <a:lnSpc>
                  <a:spcPct val="120000"/>
                </a:lnSpc>
              </a:pPr>
              <a:r>
                <a:rPr lang="en-US" sz="1600" dirty="0">
                  <a:solidFill>
                    <a:schemeClr val="bg1"/>
                  </a:solidFill>
                </a:rPr>
                <a:t>        	</a:t>
              </a:r>
              <a:r>
                <a:rPr lang="en-US" sz="1600" dirty="0" err="1">
                  <a:solidFill>
                    <a:schemeClr val="bg1"/>
                  </a:solidFill>
                </a:rPr>
                <a:t>quickSort</a:t>
              </a:r>
              <a:r>
                <a:rPr lang="en-US" sz="1600" dirty="0">
                  <a:solidFill>
                    <a:schemeClr val="bg1"/>
                  </a:solidFill>
                </a:rPr>
                <a:t>(</a:t>
              </a:r>
              <a:r>
                <a:rPr lang="en-US" sz="1600" dirty="0" err="1">
                  <a:solidFill>
                    <a:schemeClr val="bg1"/>
                  </a:solidFill>
                </a:rPr>
                <a:t>arr</a:t>
              </a:r>
              <a:r>
                <a:rPr lang="en-US" sz="1600" dirty="0">
                  <a:solidFill>
                    <a:schemeClr val="bg1"/>
                  </a:solidFill>
                </a:rPr>
                <a:t>, low, pi-1) </a:t>
              </a:r>
            </a:p>
            <a:p>
              <a:pPr>
                <a:lnSpc>
                  <a:spcPct val="120000"/>
                </a:lnSpc>
              </a:pPr>
              <a:r>
                <a:rPr lang="en-US" sz="1600" dirty="0">
                  <a:solidFill>
                    <a:schemeClr val="bg1"/>
                  </a:solidFill>
                </a:rPr>
                <a:t>        	</a:t>
              </a:r>
              <a:r>
                <a:rPr lang="en-US" sz="1600" dirty="0" err="1">
                  <a:solidFill>
                    <a:schemeClr val="bg1"/>
                  </a:solidFill>
                </a:rPr>
                <a:t>quickSort</a:t>
              </a:r>
              <a:r>
                <a:rPr lang="en-US" sz="1600" dirty="0">
                  <a:solidFill>
                    <a:schemeClr val="bg1"/>
                  </a:solidFill>
                </a:rPr>
                <a:t>(</a:t>
              </a:r>
              <a:r>
                <a:rPr lang="en-US" sz="1600" dirty="0" err="1">
                  <a:solidFill>
                    <a:schemeClr val="bg1"/>
                  </a:solidFill>
                </a:rPr>
                <a:t>arr</a:t>
              </a:r>
              <a:r>
                <a:rPr lang="en-US" sz="1600" dirty="0">
                  <a:solidFill>
                    <a:schemeClr val="bg1"/>
                  </a:solidFill>
                </a:rPr>
                <a:t>, pi+1, high)</a:t>
              </a:r>
            </a:p>
          </p:txBody>
        </p:sp>
        <p:sp>
          <p:nvSpPr>
            <p:cNvPr id="5" name="TextBox 4">
              <a:extLst>
                <a:ext uri="{FF2B5EF4-FFF2-40B4-BE49-F238E27FC236}">
                  <a16:creationId xmlns:a16="http://schemas.microsoft.com/office/drawing/2014/main" id="{14EFD6D6-9B9D-462F-A503-F69E907861EB}"/>
                </a:ext>
              </a:extLst>
            </p:cNvPr>
            <p:cNvSpPr txBox="1"/>
            <p:nvPr/>
          </p:nvSpPr>
          <p:spPr>
            <a:xfrm>
              <a:off x="4007330" y="2356294"/>
              <a:ext cx="4872954" cy="2723181"/>
            </a:xfrm>
            <a:prstGeom prst="rect">
              <a:avLst/>
            </a:prstGeom>
            <a:solidFill>
              <a:schemeClr val="tx1"/>
            </a:solidFill>
            <a:ln w="19050">
              <a:solidFill>
                <a:schemeClr val="tx1"/>
              </a:solidFill>
            </a:ln>
          </p:spPr>
          <p:txBody>
            <a:bodyPr wrap="square" rtlCol="0">
              <a:spAutoFit/>
            </a:bodyPr>
            <a:lstStyle/>
            <a:p>
              <a:pPr>
                <a:lnSpc>
                  <a:spcPct val="120000"/>
                </a:lnSpc>
              </a:pPr>
              <a:r>
                <a:rPr lang="en-US" sz="1600" dirty="0">
                  <a:solidFill>
                    <a:srgbClr val="FFFF00"/>
                  </a:solidFill>
                </a:rPr>
                <a:t>def partition (</a:t>
              </a:r>
              <a:r>
                <a:rPr lang="en-US" sz="1600" dirty="0" err="1">
                  <a:solidFill>
                    <a:srgbClr val="FFFF00"/>
                  </a:solidFill>
                </a:rPr>
                <a:t>arr,low,high</a:t>
              </a:r>
              <a:r>
                <a:rPr lang="en-US" sz="1600" dirty="0">
                  <a:solidFill>
                    <a:srgbClr val="FFFF00"/>
                  </a:solidFill>
                </a:rPr>
                <a:t>): </a:t>
              </a:r>
            </a:p>
            <a:p>
              <a:pPr>
                <a:lnSpc>
                  <a:spcPct val="120000"/>
                </a:lnSpc>
              </a:pPr>
              <a:r>
                <a:rPr lang="en-US" sz="1600" dirty="0">
                  <a:solidFill>
                    <a:schemeClr val="bg1"/>
                  </a:solidFill>
                </a:rPr>
                <a:t>    </a:t>
              </a:r>
              <a:r>
                <a:rPr lang="en-US" sz="1600" dirty="0" err="1">
                  <a:solidFill>
                    <a:schemeClr val="bg1"/>
                  </a:solidFill>
                </a:rPr>
                <a:t>i</a:t>
              </a:r>
              <a:r>
                <a:rPr lang="en-US" sz="1600" dirty="0">
                  <a:solidFill>
                    <a:schemeClr val="bg1"/>
                  </a:solidFill>
                </a:rPr>
                <a:t> = ( low-1 )              # index of smaller element </a:t>
              </a:r>
            </a:p>
            <a:p>
              <a:pPr>
                <a:lnSpc>
                  <a:spcPct val="120000"/>
                </a:lnSpc>
              </a:pPr>
              <a:r>
                <a:rPr lang="en-US" sz="1600" dirty="0">
                  <a:solidFill>
                    <a:schemeClr val="bg1"/>
                  </a:solidFill>
                </a:rPr>
                <a:t>    pivot = </a:t>
              </a:r>
              <a:r>
                <a:rPr lang="en-US" sz="1600" dirty="0" err="1">
                  <a:solidFill>
                    <a:schemeClr val="bg1"/>
                  </a:solidFill>
                </a:rPr>
                <a:t>arr</a:t>
              </a:r>
              <a:r>
                <a:rPr lang="en-US" sz="1600" dirty="0">
                  <a:solidFill>
                    <a:schemeClr val="bg1"/>
                  </a:solidFill>
                </a:rPr>
                <a:t>[high]     # pivot </a:t>
              </a:r>
            </a:p>
            <a:p>
              <a:pPr>
                <a:lnSpc>
                  <a:spcPct val="120000"/>
                </a:lnSpc>
              </a:pPr>
              <a:r>
                <a:rPr lang="en-US" sz="1600" dirty="0">
                  <a:solidFill>
                    <a:schemeClr val="bg1"/>
                  </a:solidFill>
                </a:rPr>
                <a:t>    for j in range(low , high): </a:t>
              </a:r>
            </a:p>
            <a:p>
              <a:pPr>
                <a:lnSpc>
                  <a:spcPct val="120000"/>
                </a:lnSpc>
              </a:pPr>
              <a:r>
                <a:rPr lang="en-US" sz="1600" dirty="0">
                  <a:solidFill>
                    <a:schemeClr val="bg1"/>
                  </a:solidFill>
                </a:rPr>
                <a:t>          if   </a:t>
              </a:r>
              <a:r>
                <a:rPr lang="en-US" sz="1600" dirty="0" err="1">
                  <a:solidFill>
                    <a:schemeClr val="bg1"/>
                  </a:solidFill>
                </a:rPr>
                <a:t>arr</a:t>
              </a:r>
              <a:r>
                <a:rPr lang="en-US" sz="1600" dirty="0">
                  <a:solidFill>
                    <a:schemeClr val="bg1"/>
                  </a:solidFill>
                </a:rPr>
                <a:t>[j] &lt;= pivot: </a:t>
              </a:r>
            </a:p>
            <a:p>
              <a:pPr>
                <a:lnSpc>
                  <a:spcPct val="120000"/>
                </a:lnSpc>
              </a:pPr>
              <a:r>
                <a:rPr lang="en-US" sz="1600" dirty="0">
                  <a:solidFill>
                    <a:schemeClr val="bg1"/>
                  </a:solidFill>
                </a:rPr>
                <a:t>		</a:t>
              </a:r>
              <a:r>
                <a:rPr lang="en-US" sz="1600" dirty="0" err="1">
                  <a:solidFill>
                    <a:schemeClr val="bg1"/>
                  </a:solidFill>
                </a:rPr>
                <a:t>i</a:t>
              </a:r>
              <a:r>
                <a:rPr lang="en-US" sz="1600" dirty="0">
                  <a:solidFill>
                    <a:schemeClr val="bg1"/>
                  </a:solidFill>
                </a:rPr>
                <a:t> = i+1 </a:t>
              </a:r>
            </a:p>
            <a:p>
              <a:pPr>
                <a:lnSpc>
                  <a:spcPct val="120000"/>
                </a:lnSpc>
              </a:pPr>
              <a:r>
                <a:rPr lang="en-US" sz="1600" dirty="0">
                  <a:solidFill>
                    <a:schemeClr val="bg1"/>
                  </a:solidFill>
                </a:rPr>
                <a:t>            	</a:t>
              </a:r>
              <a:r>
                <a:rPr lang="en-US" sz="1600" dirty="0" err="1">
                  <a:solidFill>
                    <a:schemeClr val="bg1"/>
                  </a:solidFill>
                </a:rPr>
                <a:t>arr</a:t>
              </a:r>
              <a:r>
                <a:rPr lang="en-US" sz="1600" dirty="0">
                  <a:solidFill>
                    <a:schemeClr val="bg1"/>
                  </a:solidFill>
                </a:rPr>
                <a:t>[</a:t>
              </a:r>
              <a:r>
                <a:rPr lang="en-US" sz="1600" dirty="0" err="1">
                  <a:solidFill>
                    <a:schemeClr val="bg1"/>
                  </a:solidFill>
                </a:rPr>
                <a:t>i</a:t>
              </a:r>
              <a:r>
                <a:rPr lang="en-US" sz="1600" dirty="0">
                  <a:solidFill>
                    <a:schemeClr val="bg1"/>
                  </a:solidFill>
                </a:rPr>
                <a:t>],</a:t>
              </a:r>
              <a:r>
                <a:rPr lang="en-US" sz="1600" dirty="0" err="1">
                  <a:solidFill>
                    <a:schemeClr val="bg1"/>
                  </a:solidFill>
                </a:rPr>
                <a:t>arr</a:t>
              </a:r>
              <a:r>
                <a:rPr lang="en-US" sz="1600" dirty="0">
                  <a:solidFill>
                    <a:schemeClr val="bg1"/>
                  </a:solidFill>
                </a:rPr>
                <a:t>[j] = </a:t>
              </a:r>
              <a:r>
                <a:rPr lang="en-US" sz="1600" dirty="0" err="1">
                  <a:solidFill>
                    <a:schemeClr val="bg1"/>
                  </a:solidFill>
                </a:rPr>
                <a:t>arr</a:t>
              </a:r>
              <a:r>
                <a:rPr lang="en-US" sz="1600" dirty="0">
                  <a:solidFill>
                    <a:schemeClr val="bg1"/>
                  </a:solidFill>
                </a:rPr>
                <a:t>[j],</a:t>
              </a:r>
              <a:r>
                <a:rPr lang="en-US" sz="1600" dirty="0" err="1">
                  <a:solidFill>
                    <a:schemeClr val="bg1"/>
                  </a:solidFill>
                </a:rPr>
                <a:t>arr</a:t>
              </a:r>
              <a:r>
                <a:rPr lang="en-US" sz="1600" dirty="0">
                  <a:solidFill>
                    <a:schemeClr val="bg1"/>
                  </a:solidFill>
                </a:rPr>
                <a:t>[</a:t>
              </a:r>
              <a:r>
                <a:rPr lang="en-US" sz="1600" dirty="0" err="1">
                  <a:solidFill>
                    <a:schemeClr val="bg1"/>
                  </a:solidFill>
                </a:rPr>
                <a:t>i</a:t>
              </a:r>
              <a:r>
                <a:rPr lang="en-US" sz="1600" dirty="0">
                  <a:solidFill>
                    <a:schemeClr val="bg1"/>
                  </a:solidFill>
                </a:rPr>
                <a:t>] </a:t>
              </a:r>
            </a:p>
            <a:p>
              <a:pPr>
                <a:lnSpc>
                  <a:spcPct val="120000"/>
                </a:lnSpc>
              </a:pPr>
              <a:r>
                <a:rPr lang="en-US" sz="1600" dirty="0">
                  <a:solidFill>
                    <a:schemeClr val="bg1"/>
                  </a:solidFill>
                </a:rPr>
                <a:t>    </a:t>
              </a:r>
              <a:r>
                <a:rPr lang="en-US" sz="1600" dirty="0" err="1">
                  <a:solidFill>
                    <a:schemeClr val="bg1"/>
                  </a:solidFill>
                </a:rPr>
                <a:t>arr</a:t>
              </a:r>
              <a:r>
                <a:rPr lang="en-US" sz="1600" dirty="0">
                  <a:solidFill>
                    <a:schemeClr val="bg1"/>
                  </a:solidFill>
                </a:rPr>
                <a:t>[i+1],</a:t>
              </a:r>
              <a:r>
                <a:rPr lang="en-US" sz="1600" dirty="0" err="1">
                  <a:solidFill>
                    <a:schemeClr val="bg1"/>
                  </a:solidFill>
                </a:rPr>
                <a:t>arr</a:t>
              </a:r>
              <a:r>
                <a:rPr lang="en-US" sz="1600" dirty="0">
                  <a:solidFill>
                    <a:schemeClr val="bg1"/>
                  </a:solidFill>
                </a:rPr>
                <a:t>[high] = </a:t>
              </a:r>
              <a:r>
                <a:rPr lang="en-US" sz="1600" dirty="0" err="1">
                  <a:solidFill>
                    <a:schemeClr val="bg1"/>
                  </a:solidFill>
                </a:rPr>
                <a:t>arr</a:t>
              </a:r>
              <a:r>
                <a:rPr lang="en-US" sz="1600" dirty="0">
                  <a:solidFill>
                    <a:schemeClr val="bg1"/>
                  </a:solidFill>
                </a:rPr>
                <a:t>[high],</a:t>
              </a:r>
              <a:r>
                <a:rPr lang="en-US" sz="1600" dirty="0" err="1">
                  <a:solidFill>
                    <a:schemeClr val="bg1"/>
                  </a:solidFill>
                </a:rPr>
                <a:t>arr</a:t>
              </a:r>
              <a:r>
                <a:rPr lang="en-US" sz="1600" dirty="0">
                  <a:solidFill>
                    <a:schemeClr val="bg1"/>
                  </a:solidFill>
                </a:rPr>
                <a:t>[i+1] </a:t>
              </a:r>
            </a:p>
            <a:p>
              <a:pPr>
                <a:lnSpc>
                  <a:spcPct val="120000"/>
                </a:lnSpc>
              </a:pPr>
              <a:r>
                <a:rPr lang="en-US" sz="1600" dirty="0">
                  <a:solidFill>
                    <a:schemeClr val="bg1"/>
                  </a:solidFill>
                </a:rPr>
                <a:t>    return ( i+1 )</a:t>
              </a:r>
            </a:p>
          </p:txBody>
        </p:sp>
      </p:grpSp>
      <p:grpSp>
        <p:nvGrpSpPr>
          <p:cNvPr id="8" name="Group 7">
            <a:extLst>
              <a:ext uri="{FF2B5EF4-FFF2-40B4-BE49-F238E27FC236}">
                <a16:creationId xmlns:a16="http://schemas.microsoft.com/office/drawing/2014/main" id="{BA059346-A589-4C0D-A9FD-9EF2586CB019}"/>
              </a:ext>
            </a:extLst>
          </p:cNvPr>
          <p:cNvGrpSpPr/>
          <p:nvPr/>
        </p:nvGrpSpPr>
        <p:grpSpPr>
          <a:xfrm>
            <a:off x="348218" y="3904960"/>
            <a:ext cx="2841556" cy="1511604"/>
            <a:chOff x="348218" y="3904960"/>
            <a:chExt cx="2841556" cy="1511604"/>
          </a:xfrm>
        </p:grpSpPr>
        <p:sp>
          <p:nvSpPr>
            <p:cNvPr id="6" name="TextBox 5">
              <a:extLst>
                <a:ext uri="{FF2B5EF4-FFF2-40B4-BE49-F238E27FC236}">
                  <a16:creationId xmlns:a16="http://schemas.microsoft.com/office/drawing/2014/main" id="{66C5C206-9E62-4E1B-B85F-F5655A687EE8}"/>
                </a:ext>
              </a:extLst>
            </p:cNvPr>
            <p:cNvSpPr txBox="1"/>
            <p:nvPr/>
          </p:nvSpPr>
          <p:spPr>
            <a:xfrm>
              <a:off x="348218" y="4493234"/>
              <a:ext cx="2405143" cy="923330"/>
            </a:xfrm>
            <a:prstGeom prst="rect">
              <a:avLst/>
            </a:prstGeom>
            <a:noFill/>
          </p:spPr>
          <p:txBody>
            <a:bodyPr wrap="square" rtlCol="0">
              <a:spAutoFit/>
            </a:bodyPr>
            <a:lstStyle/>
            <a:p>
              <a:r>
                <a:rPr lang="en-US" dirty="0">
                  <a:highlight>
                    <a:srgbClr val="FFFF00"/>
                  </a:highlight>
                </a:rPr>
                <a:t>Q1) How is it different from merge sort ?</a:t>
              </a:r>
            </a:p>
          </p:txBody>
        </p:sp>
        <p:sp>
          <p:nvSpPr>
            <p:cNvPr id="10" name="Arrow: Curved Up 9">
              <a:extLst>
                <a:ext uri="{FF2B5EF4-FFF2-40B4-BE49-F238E27FC236}">
                  <a16:creationId xmlns:a16="http://schemas.microsoft.com/office/drawing/2014/main" id="{76F13F36-4A66-4DF7-BE5C-84D5A6E9E161}"/>
                </a:ext>
              </a:extLst>
            </p:cNvPr>
            <p:cNvSpPr/>
            <p:nvPr/>
          </p:nvSpPr>
          <p:spPr>
            <a:xfrm rot="18121743">
              <a:off x="2314033" y="4416460"/>
              <a:ext cx="1387242" cy="36424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 name="Group 2">
            <a:extLst>
              <a:ext uri="{FF2B5EF4-FFF2-40B4-BE49-F238E27FC236}">
                <a16:creationId xmlns:a16="http://schemas.microsoft.com/office/drawing/2014/main" id="{52780F4B-76B6-4FBD-8EE6-26808E35BC83}"/>
              </a:ext>
            </a:extLst>
          </p:cNvPr>
          <p:cNvGrpSpPr/>
          <p:nvPr/>
        </p:nvGrpSpPr>
        <p:grpSpPr>
          <a:xfrm>
            <a:off x="348218" y="3979016"/>
            <a:ext cx="3123589" cy="2599584"/>
            <a:chOff x="348218" y="3979016"/>
            <a:chExt cx="3123589" cy="2599584"/>
          </a:xfrm>
        </p:grpSpPr>
        <p:sp>
          <p:nvSpPr>
            <p:cNvPr id="13" name="TextBox 12">
              <a:extLst>
                <a:ext uri="{FF2B5EF4-FFF2-40B4-BE49-F238E27FC236}">
                  <a16:creationId xmlns:a16="http://schemas.microsoft.com/office/drawing/2014/main" id="{0ED04763-602B-49A5-89FE-8B62232622DF}"/>
                </a:ext>
              </a:extLst>
            </p:cNvPr>
            <p:cNvSpPr txBox="1"/>
            <p:nvPr/>
          </p:nvSpPr>
          <p:spPr>
            <a:xfrm>
              <a:off x="348218" y="5655270"/>
              <a:ext cx="2405143" cy="923330"/>
            </a:xfrm>
            <a:prstGeom prst="rect">
              <a:avLst/>
            </a:prstGeom>
            <a:noFill/>
          </p:spPr>
          <p:txBody>
            <a:bodyPr wrap="square" rtlCol="0">
              <a:spAutoFit/>
            </a:bodyPr>
            <a:lstStyle/>
            <a:p>
              <a:r>
                <a:rPr lang="en-US" dirty="0">
                  <a:highlight>
                    <a:srgbClr val="FFFF00"/>
                  </a:highlight>
                </a:rPr>
                <a:t>Q2) How is it different from K</a:t>
              </a:r>
              <a:r>
                <a:rPr lang="en-US" baseline="30000" dirty="0">
                  <a:highlight>
                    <a:srgbClr val="FFFF00"/>
                  </a:highlight>
                </a:rPr>
                <a:t>th</a:t>
              </a:r>
              <a:r>
                <a:rPr lang="en-US" dirty="0">
                  <a:highlight>
                    <a:srgbClr val="FFFF00"/>
                  </a:highlight>
                </a:rPr>
                <a:t> smallest?</a:t>
              </a:r>
            </a:p>
          </p:txBody>
        </p:sp>
        <p:sp>
          <p:nvSpPr>
            <p:cNvPr id="14" name="Arrow: Curved Up 13">
              <a:extLst>
                <a:ext uri="{FF2B5EF4-FFF2-40B4-BE49-F238E27FC236}">
                  <a16:creationId xmlns:a16="http://schemas.microsoft.com/office/drawing/2014/main" id="{84DFAFC5-9789-4640-B974-3C51D79C2BB2}"/>
                </a:ext>
              </a:extLst>
            </p:cNvPr>
            <p:cNvSpPr/>
            <p:nvPr/>
          </p:nvSpPr>
          <p:spPr>
            <a:xfrm rot="18121743">
              <a:off x="2064275" y="5022307"/>
              <a:ext cx="2450823" cy="36424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1" name="TextBox 10">
            <a:extLst>
              <a:ext uri="{FF2B5EF4-FFF2-40B4-BE49-F238E27FC236}">
                <a16:creationId xmlns:a16="http://schemas.microsoft.com/office/drawing/2014/main" id="{CD8E1A31-6386-4B63-A010-6431514CE090}"/>
              </a:ext>
            </a:extLst>
          </p:cNvPr>
          <p:cNvSpPr txBox="1"/>
          <p:nvPr/>
        </p:nvSpPr>
        <p:spPr>
          <a:xfrm>
            <a:off x="4117041" y="5416564"/>
            <a:ext cx="4678742" cy="382657"/>
          </a:xfrm>
          <a:prstGeom prst="rect">
            <a:avLst/>
          </a:prstGeom>
          <a:noFill/>
        </p:spPr>
        <p:txBody>
          <a:bodyPr wrap="square" rtlCol="0">
            <a:spAutoFit/>
          </a:bodyPr>
          <a:lstStyle/>
          <a:p>
            <a:r>
              <a:rPr lang="en-US" dirty="0"/>
              <a:t>The same </a:t>
            </a:r>
            <a:r>
              <a:rPr lang="en-US" dirty="0">
                <a:solidFill>
                  <a:schemeClr val="accent1"/>
                </a:solidFill>
              </a:rPr>
              <a:t>partition() </a:t>
            </a:r>
            <a:r>
              <a:rPr lang="en-US" dirty="0"/>
              <a:t>of Quick Select Algorithm</a:t>
            </a:r>
          </a:p>
        </p:txBody>
      </p:sp>
    </p:spTree>
    <p:extLst>
      <p:ext uri="{BB962C8B-B14F-4D97-AF65-F5344CB8AC3E}">
        <p14:creationId xmlns:p14="http://schemas.microsoft.com/office/powerpoint/2010/main" val="2593126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D731-35AB-461A-836C-89590F6F40FC}"/>
              </a:ext>
            </a:extLst>
          </p:cNvPr>
          <p:cNvSpPr>
            <a:spLocks noGrp="1"/>
          </p:cNvSpPr>
          <p:nvPr>
            <p:ph type="title"/>
          </p:nvPr>
        </p:nvSpPr>
        <p:spPr>
          <a:xfrm>
            <a:off x="592550" y="431918"/>
            <a:ext cx="7327170" cy="644751"/>
          </a:xfrm>
        </p:spPr>
        <p:txBody>
          <a:bodyPr>
            <a:normAutofit/>
          </a:bodyPr>
          <a:lstStyle/>
          <a:p>
            <a:r>
              <a:rPr lang="en-US" dirty="0">
                <a:effectLst>
                  <a:outerShdw blurRad="38100" dist="38100" dir="2700000" algn="tl">
                    <a:srgbClr val="000000">
                      <a:alpha val="43137"/>
                    </a:srgbClr>
                  </a:outerShdw>
                </a:effectLst>
              </a:rPr>
              <a:t>Quick Sort – Partition Review</a:t>
            </a:r>
            <a:endParaRPr lang="en-US" dirty="0">
              <a:solidFill>
                <a:srgbClr val="0070C0"/>
              </a:solidFill>
            </a:endParaRPr>
          </a:p>
        </p:txBody>
      </p:sp>
      <p:pic>
        <p:nvPicPr>
          <p:cNvPr id="8" name="Content Placeholder 7" descr="Quick sort example">
            <a:extLst>
              <a:ext uri="{FF2B5EF4-FFF2-40B4-BE49-F238E27FC236}">
                <a16:creationId xmlns:a16="http://schemas.microsoft.com/office/drawing/2014/main" id="{D526F48F-CF19-4D5B-A2AA-A0160349A6AD}"/>
              </a:ext>
            </a:extLst>
          </p:cNvPr>
          <p:cNvPicPr>
            <a:picLocks noGrp="1" noChangeAspect="1"/>
          </p:cNvPicPr>
          <p:nvPr>
            <p:ph idx="1"/>
          </p:nvPr>
        </p:nvPicPr>
        <p:blipFill>
          <a:blip r:embed="rId2"/>
          <a:stretch>
            <a:fillRect/>
          </a:stretch>
        </p:blipFill>
        <p:spPr>
          <a:xfrm>
            <a:off x="569668" y="3668085"/>
            <a:ext cx="2607469" cy="2657475"/>
          </a:xfrm>
          <a:prstGeom prst="rect">
            <a:avLst/>
          </a:prstGeom>
        </p:spPr>
      </p:pic>
      <p:sp>
        <p:nvSpPr>
          <p:cNvPr id="4" name="Slide Number Placeholder 3">
            <a:extLst>
              <a:ext uri="{FF2B5EF4-FFF2-40B4-BE49-F238E27FC236}">
                <a16:creationId xmlns:a16="http://schemas.microsoft.com/office/drawing/2014/main" id="{3F4F9673-4A7F-4B39-A047-E5CBAB4D7D52}"/>
              </a:ext>
            </a:extLst>
          </p:cNvPr>
          <p:cNvSpPr>
            <a:spLocks noGrp="1"/>
          </p:cNvSpPr>
          <p:nvPr>
            <p:ph type="sldNum" sz="quarter" idx="4294967295"/>
          </p:nvPr>
        </p:nvSpPr>
        <p:spPr>
          <a:xfrm>
            <a:off x="8353425" y="295275"/>
            <a:ext cx="790575" cy="768350"/>
          </a:xfrm>
          <a:prstGeom prst="rect">
            <a:avLst/>
          </a:prstGeom>
        </p:spPr>
        <p:txBody>
          <a:bodyPr/>
          <a:lstStyle/>
          <a:p>
            <a:fld id="{71D73388-25A5-4F64-A6E2-B296E1C8FF4A}" type="slidenum">
              <a:rPr lang="en-US" smtClean="0"/>
              <a:t>19</a:t>
            </a:fld>
            <a:endParaRPr lang="en-US" dirty="0"/>
          </a:p>
        </p:txBody>
      </p:sp>
      <p:pic>
        <p:nvPicPr>
          <p:cNvPr id="9" name="Picture 8" descr="Quick sort example">
            <a:extLst>
              <a:ext uri="{FF2B5EF4-FFF2-40B4-BE49-F238E27FC236}">
                <a16:creationId xmlns:a16="http://schemas.microsoft.com/office/drawing/2014/main" id="{9F7D5CF3-4A3F-4145-80E7-588EC220DA9E}"/>
              </a:ext>
            </a:extLst>
          </p:cNvPr>
          <p:cNvPicPr>
            <a:picLocks noChangeAspect="1"/>
          </p:cNvPicPr>
          <p:nvPr/>
        </p:nvPicPr>
        <p:blipFill>
          <a:blip r:embed="rId3"/>
          <a:stretch>
            <a:fillRect/>
          </a:stretch>
        </p:blipFill>
        <p:spPr>
          <a:xfrm>
            <a:off x="3096127" y="3773631"/>
            <a:ext cx="2650331" cy="2143125"/>
          </a:xfrm>
          <a:prstGeom prst="rect">
            <a:avLst/>
          </a:prstGeom>
        </p:spPr>
      </p:pic>
      <p:sp>
        <p:nvSpPr>
          <p:cNvPr id="10" name="TextBox 9">
            <a:extLst>
              <a:ext uri="{FF2B5EF4-FFF2-40B4-BE49-F238E27FC236}">
                <a16:creationId xmlns:a16="http://schemas.microsoft.com/office/drawing/2014/main" id="{C5B76A6A-9107-437F-9647-9700D3D7FD99}"/>
              </a:ext>
            </a:extLst>
          </p:cNvPr>
          <p:cNvSpPr txBox="1"/>
          <p:nvPr/>
        </p:nvSpPr>
        <p:spPr>
          <a:xfrm>
            <a:off x="569668" y="1259175"/>
            <a:ext cx="8156161" cy="2169825"/>
          </a:xfrm>
          <a:prstGeom prst="rect">
            <a:avLst/>
          </a:prstGeom>
          <a:noFill/>
        </p:spPr>
        <p:txBody>
          <a:bodyPr wrap="square" rtlCol="0">
            <a:spAutoFit/>
          </a:bodyPr>
          <a:lstStyle/>
          <a:p>
            <a:pPr>
              <a:spcBef>
                <a:spcPts val="600"/>
              </a:spcBef>
            </a:pPr>
            <a:r>
              <a:rPr lang="en-US" sz="2000" b="1" u="sng" dirty="0">
                <a:latin typeface="Garamond" panose="02020404030301010803" pitchFamily="18" charset="0"/>
              </a:rPr>
              <a:t>The operation of PARTITION:</a:t>
            </a:r>
            <a:endParaRPr lang="en-US" u="sng" dirty="0">
              <a:latin typeface="Garamond" panose="02020404030301010803" pitchFamily="18" charset="0"/>
            </a:endParaRPr>
          </a:p>
          <a:p>
            <a:pPr marL="100013" indent="-214313">
              <a:spcBef>
                <a:spcPts val="600"/>
              </a:spcBef>
              <a:buFontTx/>
              <a:buChar char="-"/>
            </a:pPr>
            <a:r>
              <a:rPr lang="en-US" dirty="0">
                <a:latin typeface="Garamond" panose="02020404030301010803" pitchFamily="18" charset="0"/>
              </a:rPr>
              <a:t>Array entry </a:t>
            </a:r>
            <a:r>
              <a:rPr lang="en-US" b="1" dirty="0">
                <a:latin typeface="Garamond" panose="02020404030301010803" pitchFamily="18" charset="0"/>
              </a:rPr>
              <a:t>A[r]</a:t>
            </a:r>
            <a:r>
              <a:rPr lang="en-US" dirty="0">
                <a:latin typeface="Garamond" panose="02020404030301010803" pitchFamily="18" charset="0"/>
              </a:rPr>
              <a:t> becomes the </a:t>
            </a:r>
            <a:r>
              <a:rPr lang="en-US" b="1" dirty="0">
                <a:latin typeface="Garamond" panose="02020404030301010803" pitchFamily="18" charset="0"/>
              </a:rPr>
              <a:t>pivot</a:t>
            </a:r>
            <a:r>
              <a:rPr lang="en-US" dirty="0">
                <a:latin typeface="Garamond" panose="02020404030301010803" pitchFamily="18" charset="0"/>
              </a:rPr>
              <a:t> element x. </a:t>
            </a:r>
          </a:p>
          <a:p>
            <a:pPr marL="100013" indent="-214313">
              <a:spcBef>
                <a:spcPts val="600"/>
              </a:spcBef>
              <a:buFontTx/>
              <a:buChar char="-"/>
            </a:pPr>
            <a:r>
              <a:rPr lang="en-US" dirty="0">
                <a:latin typeface="Garamond" panose="02020404030301010803" pitchFamily="18" charset="0"/>
              </a:rPr>
              <a:t>Lightly shaded array elements with values </a:t>
            </a:r>
            <a:r>
              <a:rPr lang="en-US" b="1" i="1" dirty="0">
                <a:latin typeface="Garamond" panose="02020404030301010803" pitchFamily="18" charset="0"/>
              </a:rPr>
              <a:t>no greater than x</a:t>
            </a:r>
            <a:r>
              <a:rPr lang="en-US" dirty="0">
                <a:latin typeface="Garamond" panose="02020404030301010803" pitchFamily="18" charset="0"/>
              </a:rPr>
              <a:t>.</a:t>
            </a:r>
          </a:p>
          <a:p>
            <a:pPr marL="100013" indent="-214313">
              <a:spcBef>
                <a:spcPts val="600"/>
              </a:spcBef>
              <a:buFontTx/>
              <a:buChar char="-"/>
            </a:pPr>
            <a:r>
              <a:rPr lang="en-US" dirty="0">
                <a:latin typeface="Garamond" panose="02020404030301010803" pitchFamily="18" charset="0"/>
              </a:rPr>
              <a:t>Heavily shaded elements are with values </a:t>
            </a:r>
            <a:r>
              <a:rPr lang="en-US" b="1" i="1" dirty="0">
                <a:latin typeface="Garamond" panose="02020404030301010803" pitchFamily="18" charset="0"/>
              </a:rPr>
              <a:t>greater than x</a:t>
            </a:r>
            <a:r>
              <a:rPr lang="en-US" dirty="0">
                <a:latin typeface="Garamond" panose="02020404030301010803" pitchFamily="18" charset="0"/>
              </a:rPr>
              <a:t>. </a:t>
            </a:r>
          </a:p>
          <a:p>
            <a:pPr marL="100013" indent="-214313">
              <a:spcBef>
                <a:spcPts val="600"/>
              </a:spcBef>
              <a:buFontTx/>
              <a:buChar char="-"/>
            </a:pPr>
            <a:r>
              <a:rPr lang="en-US" dirty="0">
                <a:latin typeface="Garamond" panose="02020404030301010803" pitchFamily="18" charset="0"/>
              </a:rPr>
              <a:t>The unshaded elements have not yet been processes, and</a:t>
            </a:r>
          </a:p>
          <a:p>
            <a:pPr marL="100013" indent="-214313">
              <a:spcBef>
                <a:spcPts val="600"/>
              </a:spcBef>
              <a:buFontTx/>
              <a:buChar char="-"/>
            </a:pPr>
            <a:r>
              <a:rPr lang="en-US" dirty="0">
                <a:latin typeface="Garamond" panose="02020404030301010803" pitchFamily="18" charset="0"/>
              </a:rPr>
              <a:t>the </a:t>
            </a:r>
            <a:r>
              <a:rPr lang="en-US" b="1" i="1" dirty="0">
                <a:latin typeface="Garamond" panose="02020404030301010803" pitchFamily="18" charset="0"/>
              </a:rPr>
              <a:t>final</a:t>
            </a:r>
            <a:r>
              <a:rPr lang="en-US" dirty="0">
                <a:latin typeface="Garamond" panose="02020404030301010803" pitchFamily="18" charset="0"/>
              </a:rPr>
              <a:t> white element is the pivot x.</a:t>
            </a:r>
          </a:p>
        </p:txBody>
      </p:sp>
      <p:grpSp>
        <p:nvGrpSpPr>
          <p:cNvPr id="6" name="Group 5" descr="Quick sort example">
            <a:extLst>
              <a:ext uri="{FF2B5EF4-FFF2-40B4-BE49-F238E27FC236}">
                <a16:creationId xmlns:a16="http://schemas.microsoft.com/office/drawing/2014/main" id="{E501941F-0C31-468B-B19E-92531DA1E3F1}"/>
              </a:ext>
            </a:extLst>
          </p:cNvPr>
          <p:cNvGrpSpPr/>
          <p:nvPr/>
        </p:nvGrpSpPr>
        <p:grpSpPr>
          <a:xfrm>
            <a:off x="5875726" y="3885432"/>
            <a:ext cx="3019684" cy="2031324"/>
            <a:chOff x="6208326" y="3993734"/>
            <a:chExt cx="2449771" cy="912598"/>
          </a:xfrm>
        </p:grpSpPr>
        <p:sp>
          <p:nvSpPr>
            <p:cNvPr id="12" name="TextBox 11" descr="Quick sort loop invariant">
              <a:extLst>
                <a:ext uri="{FF2B5EF4-FFF2-40B4-BE49-F238E27FC236}">
                  <a16:creationId xmlns:a16="http://schemas.microsoft.com/office/drawing/2014/main" id="{CC18B7DD-03F4-4C1F-97EF-B4DC75195015}"/>
                </a:ext>
              </a:extLst>
            </p:cNvPr>
            <p:cNvSpPr txBox="1"/>
            <p:nvPr/>
          </p:nvSpPr>
          <p:spPr>
            <a:xfrm>
              <a:off x="6208326" y="3993734"/>
              <a:ext cx="2449771" cy="912598"/>
            </a:xfrm>
            <a:prstGeom prst="rect">
              <a:avLst/>
            </a:prstGeom>
            <a:solidFill>
              <a:srgbClr val="FFFF00"/>
            </a:solidFill>
            <a:ln w="19050">
              <a:solidFill>
                <a:schemeClr val="tx1"/>
              </a:solidFill>
            </a:ln>
          </p:spPr>
          <p:txBody>
            <a:bodyPr wrap="square" rtlCol="0">
              <a:spAutoFit/>
            </a:bodyPr>
            <a:lstStyle/>
            <a:p>
              <a:r>
                <a:rPr lang="en-US" b="1" dirty="0"/>
                <a:t>Correctness check: </a:t>
              </a:r>
            </a:p>
            <a:p>
              <a:r>
                <a:rPr lang="en-US" sz="1350" dirty="0"/>
                <a:t>Check the loop invariant:</a:t>
              </a:r>
            </a:p>
            <a:p>
              <a:endParaRPr lang="en-US" sz="1350" dirty="0"/>
            </a:p>
            <a:p>
              <a:endParaRPr lang="en-US" sz="1350" dirty="0"/>
            </a:p>
            <a:p>
              <a:endParaRPr lang="en-US" sz="1350" dirty="0"/>
            </a:p>
            <a:p>
              <a:endParaRPr lang="en-US" sz="1350" dirty="0"/>
            </a:p>
            <a:p>
              <a:r>
                <a:rPr lang="en-US" sz="1350" dirty="0"/>
                <a:t>** Mathematical induction on the loop invariant</a:t>
              </a:r>
            </a:p>
            <a:p>
              <a:r>
                <a:rPr lang="en-US" sz="1350" b="1" dirty="0">
                  <a:solidFill>
                    <a:srgbClr val="C00000"/>
                  </a:solidFill>
                </a:rPr>
                <a:t>** </a:t>
              </a:r>
              <a:r>
                <a:rPr lang="en-US" sz="1200" b="1" dirty="0">
                  <a:solidFill>
                    <a:srgbClr val="C00000"/>
                  </a:solidFill>
                </a:rPr>
                <a:t>(Page 173)</a:t>
              </a:r>
              <a:endParaRPr lang="en-US" sz="1350" b="1" dirty="0">
                <a:solidFill>
                  <a:srgbClr val="C00000"/>
                </a:solidFill>
              </a:endParaRPr>
            </a:p>
          </p:txBody>
        </p:sp>
        <p:pic>
          <p:nvPicPr>
            <p:cNvPr id="13" name="Picture 12">
              <a:extLst>
                <a:ext uri="{FF2B5EF4-FFF2-40B4-BE49-F238E27FC236}">
                  <a16:creationId xmlns:a16="http://schemas.microsoft.com/office/drawing/2014/main" id="{3289A415-50CB-4202-9D4B-C6A571C23485}"/>
                </a:ext>
              </a:extLst>
            </p:cNvPr>
            <p:cNvPicPr>
              <a:picLocks noChangeAspect="1"/>
            </p:cNvPicPr>
            <p:nvPr/>
          </p:nvPicPr>
          <p:blipFill>
            <a:blip r:embed="rId4"/>
            <a:stretch>
              <a:fillRect/>
            </a:stretch>
          </p:blipFill>
          <p:spPr>
            <a:xfrm>
              <a:off x="6272101" y="4266243"/>
              <a:ext cx="2322220" cy="265989"/>
            </a:xfrm>
            <a:prstGeom prst="rect">
              <a:avLst/>
            </a:prstGeom>
          </p:spPr>
        </p:pic>
      </p:grpSp>
    </p:spTree>
    <p:extLst>
      <p:ext uri="{BB962C8B-B14F-4D97-AF65-F5344CB8AC3E}">
        <p14:creationId xmlns:p14="http://schemas.microsoft.com/office/powerpoint/2010/main" val="869554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51327"/>
            <a:ext cx="7886700" cy="573321"/>
          </a:xfrm>
        </p:spPr>
        <p:txBody>
          <a:bodyPr/>
          <a:lstStyle/>
          <a:p>
            <a:r>
              <a:rPr lang="en-US" dirty="0"/>
              <a:t>Last Lectures We’ve learned</a:t>
            </a:r>
          </a:p>
        </p:txBody>
      </p:sp>
      <p:sp>
        <p:nvSpPr>
          <p:cNvPr id="3" name="Content Placeholder 2"/>
          <p:cNvSpPr>
            <a:spLocks noGrp="1"/>
          </p:cNvSpPr>
          <p:nvPr>
            <p:ph idx="1"/>
          </p:nvPr>
        </p:nvSpPr>
        <p:spPr>
          <a:xfrm>
            <a:off x="533959" y="1774507"/>
            <a:ext cx="7819466" cy="3839135"/>
          </a:xfrm>
        </p:spPr>
        <p:txBody>
          <a:bodyPr>
            <a:normAutofit/>
          </a:bodyPr>
          <a:lstStyle/>
          <a:p>
            <a:r>
              <a:rPr lang="en-US" sz="2400" dirty="0"/>
              <a:t>Asymptotic analysis: various notations</a:t>
            </a:r>
          </a:p>
          <a:p>
            <a:r>
              <a:rPr lang="en-US" sz="2400" dirty="0"/>
              <a:t>Recurrence Relations!</a:t>
            </a:r>
          </a:p>
          <a:p>
            <a:pPr lvl="1"/>
            <a:r>
              <a:rPr lang="en-US" dirty="0"/>
              <a:t>Calculate the runtime of a recursive algorithm</a:t>
            </a:r>
            <a:endParaRPr lang="en-US" sz="2100" dirty="0"/>
          </a:p>
          <a:p>
            <a:r>
              <a:rPr lang="en-US" sz="2400" dirty="0"/>
              <a:t>The Master Method</a:t>
            </a:r>
          </a:p>
          <a:p>
            <a:pPr lvl="1"/>
            <a:r>
              <a:rPr lang="en-US" dirty="0"/>
              <a:t>A useful theorem to answer the runtime of a recursive algorithm easily and quickly.</a:t>
            </a:r>
            <a:r>
              <a:rPr lang="en-US" sz="2100" b="1" i="1" dirty="0"/>
              <a:t> </a:t>
            </a:r>
          </a:p>
          <a:p>
            <a:r>
              <a:rPr lang="en-US" sz="2400" dirty="0"/>
              <a:t>The Substitution Method</a:t>
            </a:r>
          </a:p>
          <a:p>
            <a:pPr lvl="1"/>
            <a:r>
              <a:rPr lang="en-US" sz="2100" dirty="0"/>
              <a:t>Prove thoughtfully guessed hypothesis of run-time efficiencies using mathematical induction mechanism</a:t>
            </a:r>
          </a:p>
        </p:txBody>
      </p:sp>
      <p:sp>
        <p:nvSpPr>
          <p:cNvPr id="5" name="Slide Number Placeholder 4">
            <a:extLst>
              <a:ext uri="{FF2B5EF4-FFF2-40B4-BE49-F238E27FC236}">
                <a16:creationId xmlns:a16="http://schemas.microsoft.com/office/drawing/2014/main" id="{5D141C02-72E2-468A-AC65-4106CDD8E27C}"/>
              </a:ext>
            </a:extLst>
          </p:cNvPr>
          <p:cNvSpPr>
            <a:spLocks noGrp="1"/>
          </p:cNvSpPr>
          <p:nvPr>
            <p:ph type="sldNum" sz="quarter" idx="4294967295"/>
          </p:nvPr>
        </p:nvSpPr>
        <p:spPr>
          <a:xfrm>
            <a:off x="8353425" y="295275"/>
            <a:ext cx="790575" cy="768350"/>
          </a:xfrm>
          <a:prstGeom prst="rect">
            <a:avLst/>
          </a:prstGeom>
        </p:spPr>
        <p:txBody>
          <a:bodyPr/>
          <a:lstStyle/>
          <a:p>
            <a:fld id="{71D73388-25A5-4F64-A6E2-B296E1C8FF4A}" type="slidenum">
              <a:rPr lang="en-US" smtClean="0"/>
              <a:t>2</a:t>
            </a:fld>
            <a:endParaRPr lang="en-US" dirty="0"/>
          </a:p>
        </p:txBody>
      </p:sp>
    </p:spTree>
    <p:extLst>
      <p:ext uri="{BB962C8B-B14F-4D97-AF65-F5344CB8AC3E}">
        <p14:creationId xmlns:p14="http://schemas.microsoft.com/office/powerpoint/2010/main" val="98449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346F7-BC40-4281-932A-03123F01B762}"/>
              </a:ext>
            </a:extLst>
          </p:cNvPr>
          <p:cNvSpPr>
            <a:spLocks noGrp="1"/>
          </p:cNvSpPr>
          <p:nvPr>
            <p:ph type="title"/>
          </p:nvPr>
        </p:nvSpPr>
        <p:spPr>
          <a:xfrm>
            <a:off x="520117" y="529648"/>
            <a:ext cx="6343672" cy="709865"/>
          </a:xfrm>
        </p:spPr>
        <p:txBody>
          <a:bodyPr/>
          <a:lstStyle/>
          <a:p>
            <a:r>
              <a:rPr lang="en-US" dirty="0">
                <a:effectLst>
                  <a:outerShdw blurRad="38100" dist="38100" dir="2700000" algn="tl">
                    <a:srgbClr val="000000">
                      <a:alpha val="43137"/>
                    </a:srgbClr>
                  </a:outerShdw>
                </a:effectLst>
              </a:rPr>
              <a:t>Correctness of Quicksort</a:t>
            </a:r>
          </a:p>
        </p:txBody>
      </p:sp>
      <p:sp>
        <p:nvSpPr>
          <p:cNvPr id="3" name="Content Placeholder 2">
            <a:extLst>
              <a:ext uri="{FF2B5EF4-FFF2-40B4-BE49-F238E27FC236}">
                <a16:creationId xmlns:a16="http://schemas.microsoft.com/office/drawing/2014/main" id="{876B147A-A6EA-42C1-9F5D-2136CE292512}"/>
              </a:ext>
            </a:extLst>
          </p:cNvPr>
          <p:cNvSpPr>
            <a:spLocks noGrp="1"/>
          </p:cNvSpPr>
          <p:nvPr>
            <p:ph idx="1"/>
          </p:nvPr>
        </p:nvSpPr>
        <p:spPr>
          <a:xfrm>
            <a:off x="520117" y="1507644"/>
            <a:ext cx="8464492" cy="4981387"/>
          </a:xfrm>
        </p:spPr>
        <p:txBody>
          <a:bodyPr>
            <a:noAutofit/>
          </a:bodyPr>
          <a:lstStyle/>
          <a:p>
            <a:pPr>
              <a:lnSpc>
                <a:spcPct val="100000"/>
              </a:lnSpc>
            </a:pPr>
            <a:r>
              <a:rPr lang="en-US" dirty="0"/>
              <a:t>Using simple mathematical induction</a:t>
            </a:r>
          </a:p>
          <a:p>
            <a:r>
              <a:rPr lang="en-US" b="1" dirty="0"/>
              <a:t>Induction Hypothesis:</a:t>
            </a:r>
          </a:p>
          <a:p>
            <a:pPr marL="514350" lvl="2" indent="0">
              <a:lnSpc>
                <a:spcPct val="100000"/>
              </a:lnSpc>
              <a:buNone/>
            </a:pPr>
            <a:r>
              <a:rPr lang="en-US" sz="2200" dirty="0"/>
              <a:t>Assume that Quicksort correctly sorts any array of 𝑘 elements for all 𝑘≤𝑛. This is the induction hypothesis.</a:t>
            </a:r>
          </a:p>
          <a:p>
            <a:pPr>
              <a:lnSpc>
                <a:spcPct val="100000"/>
              </a:lnSpc>
            </a:pPr>
            <a:r>
              <a:rPr lang="en-US" sz="2600" dirty="0"/>
              <a:t>Inductive step</a:t>
            </a:r>
          </a:p>
          <a:p>
            <a:pPr marL="0" indent="0">
              <a:lnSpc>
                <a:spcPct val="100000"/>
              </a:lnSpc>
              <a:buNone/>
            </a:pPr>
            <a:r>
              <a:rPr lang="en-US" sz="2600" dirty="0"/>
              <a:t>     </a:t>
            </a:r>
          </a:p>
        </p:txBody>
      </p:sp>
      <p:sp>
        <p:nvSpPr>
          <p:cNvPr id="5" name="Slide Number Placeholder 4">
            <a:extLst>
              <a:ext uri="{FF2B5EF4-FFF2-40B4-BE49-F238E27FC236}">
                <a16:creationId xmlns:a16="http://schemas.microsoft.com/office/drawing/2014/main" id="{8C805DFE-1577-42BA-82B1-2322C3165320}"/>
              </a:ext>
            </a:extLst>
          </p:cNvPr>
          <p:cNvSpPr>
            <a:spLocks noGrp="1"/>
          </p:cNvSpPr>
          <p:nvPr>
            <p:ph type="sldNum" sz="quarter" idx="4294967295"/>
          </p:nvPr>
        </p:nvSpPr>
        <p:spPr>
          <a:xfrm>
            <a:off x="8353425" y="295275"/>
            <a:ext cx="790575" cy="768350"/>
          </a:xfrm>
          <a:prstGeom prst="rect">
            <a:avLst/>
          </a:prstGeom>
        </p:spPr>
        <p:txBody>
          <a:bodyPr/>
          <a:lstStyle/>
          <a:p>
            <a:fld id="{71D73388-25A5-4F64-A6E2-B296E1C8FF4A}" type="slidenum">
              <a:rPr lang="en-US" smtClean="0"/>
              <a:t>20</a:t>
            </a:fld>
            <a:endParaRPr lang="en-US" dirty="0"/>
          </a:p>
        </p:txBody>
      </p:sp>
      <p:graphicFrame>
        <p:nvGraphicFramePr>
          <p:cNvPr id="4" name="Table 3">
            <a:extLst>
              <a:ext uri="{FF2B5EF4-FFF2-40B4-BE49-F238E27FC236}">
                <a16:creationId xmlns:a16="http://schemas.microsoft.com/office/drawing/2014/main" id="{DAF53ADD-C895-4516-769F-4E0CAD15426E}"/>
              </a:ext>
            </a:extLst>
          </p:cNvPr>
          <p:cNvGraphicFramePr>
            <a:graphicFrameLocks noGrp="1"/>
          </p:cNvGraphicFramePr>
          <p:nvPr>
            <p:extLst>
              <p:ext uri="{D42A27DB-BD31-4B8C-83A1-F6EECF244321}">
                <p14:modId xmlns:p14="http://schemas.microsoft.com/office/powerpoint/2010/main" val="41414012"/>
              </p:ext>
            </p:extLst>
          </p:nvPr>
        </p:nvGraphicFramePr>
        <p:xfrm>
          <a:off x="972179" y="3722757"/>
          <a:ext cx="7560367" cy="844274"/>
        </p:xfrm>
        <a:graphic>
          <a:graphicData uri="http://schemas.openxmlformats.org/drawingml/2006/table">
            <a:tbl>
              <a:tblPr firstRow="1" bandRow="1">
                <a:tableStyleId>{5C22544A-7EE6-4342-B048-85BDC9FD1C3A}</a:tableStyleId>
              </a:tblPr>
              <a:tblGrid>
                <a:gridCol w="3460474">
                  <a:extLst>
                    <a:ext uri="{9D8B030D-6E8A-4147-A177-3AD203B41FA5}">
                      <a16:colId xmlns:a16="http://schemas.microsoft.com/office/drawing/2014/main" val="3384441636"/>
                    </a:ext>
                  </a:extLst>
                </a:gridCol>
                <a:gridCol w="831267">
                  <a:extLst>
                    <a:ext uri="{9D8B030D-6E8A-4147-A177-3AD203B41FA5}">
                      <a16:colId xmlns:a16="http://schemas.microsoft.com/office/drawing/2014/main" val="3366438220"/>
                    </a:ext>
                  </a:extLst>
                </a:gridCol>
                <a:gridCol w="3268626">
                  <a:extLst>
                    <a:ext uri="{9D8B030D-6E8A-4147-A177-3AD203B41FA5}">
                      <a16:colId xmlns:a16="http://schemas.microsoft.com/office/drawing/2014/main" val="2695478506"/>
                    </a:ext>
                  </a:extLst>
                </a:gridCol>
              </a:tblGrid>
              <a:tr h="844274">
                <a:tc>
                  <a:txBody>
                    <a:bodyPr/>
                    <a:lstStyle/>
                    <a:p>
                      <a:pPr algn="ctr"/>
                      <a:r>
                        <a:rPr lang="en-US" sz="1800" dirty="0"/>
                        <a:t>Less than x and sorted by hypothesis</a:t>
                      </a:r>
                    </a:p>
                  </a:txBody>
                  <a:tcPr anchor="ctr"/>
                </a:tc>
                <a:tc>
                  <a:txBody>
                    <a:bodyPr/>
                    <a:lstStyle/>
                    <a:p>
                      <a:pPr algn="ctr"/>
                      <a:r>
                        <a:rPr lang="en-US" sz="1800" dirty="0"/>
                        <a:t>x</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dirty="0"/>
                        <a:t>Larger than x and sorted by hypothesis</a:t>
                      </a:r>
                    </a:p>
                  </a:txBody>
                  <a:tcPr anchor="ctr"/>
                </a:tc>
                <a:extLst>
                  <a:ext uri="{0D108BD9-81ED-4DB2-BD59-A6C34878D82A}">
                    <a16:rowId xmlns:a16="http://schemas.microsoft.com/office/drawing/2014/main" val="3213091247"/>
                  </a:ext>
                </a:extLst>
              </a:tr>
            </a:tbl>
          </a:graphicData>
        </a:graphic>
      </p:graphicFrame>
    </p:spTree>
    <p:extLst>
      <p:ext uri="{BB962C8B-B14F-4D97-AF65-F5344CB8AC3E}">
        <p14:creationId xmlns:p14="http://schemas.microsoft.com/office/powerpoint/2010/main" val="2773358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346F7-BC40-4281-932A-03123F01B762}"/>
              </a:ext>
            </a:extLst>
          </p:cNvPr>
          <p:cNvSpPr>
            <a:spLocks noGrp="1"/>
          </p:cNvSpPr>
          <p:nvPr>
            <p:ph type="title"/>
          </p:nvPr>
        </p:nvSpPr>
        <p:spPr>
          <a:xfrm>
            <a:off x="520117" y="529648"/>
            <a:ext cx="6343672" cy="709865"/>
          </a:xfrm>
        </p:spPr>
        <p:txBody>
          <a:bodyPr/>
          <a:lstStyle/>
          <a:p>
            <a:r>
              <a:rPr lang="en-US" dirty="0">
                <a:effectLst>
                  <a:outerShdw blurRad="38100" dist="38100" dir="2700000" algn="tl">
                    <a:srgbClr val="000000">
                      <a:alpha val="43137"/>
                    </a:srgbClr>
                  </a:outerShdw>
                </a:effectLst>
              </a:rPr>
              <a:t>Running time of Quick Sort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76B147A-A6EA-42C1-9F5D-2136CE292512}"/>
                  </a:ext>
                </a:extLst>
              </p:cNvPr>
              <p:cNvSpPr>
                <a:spLocks noGrp="1"/>
              </p:cNvSpPr>
              <p:nvPr>
                <p:ph idx="1"/>
              </p:nvPr>
            </p:nvSpPr>
            <p:spPr>
              <a:xfrm>
                <a:off x="520117" y="1507644"/>
                <a:ext cx="8464492" cy="4981387"/>
              </a:xfrm>
            </p:spPr>
            <p:txBody>
              <a:bodyPr>
                <a:noAutofit/>
              </a:bodyPr>
              <a:lstStyle/>
              <a:p>
                <a:pPr>
                  <a:lnSpc>
                    <a:spcPct val="100000"/>
                  </a:lnSpc>
                </a:pPr>
                <a14:m>
                  <m:oMath xmlns:m="http://schemas.openxmlformats.org/officeDocument/2006/math">
                    <m:r>
                      <a:rPr lang="en-US" b="1" i="1" smtClean="0">
                        <a:latin typeface="Cambria Math" charset="0"/>
                      </a:rPr>
                      <m:t>𝑻</m:t>
                    </m:r>
                    <m:d>
                      <m:dPr>
                        <m:ctrlPr>
                          <a:rPr lang="en-US" b="1" i="1">
                            <a:latin typeface="Cambria Math" panose="02040503050406030204" pitchFamily="18" charset="0"/>
                          </a:rPr>
                        </m:ctrlPr>
                      </m:dPr>
                      <m:e>
                        <m:r>
                          <a:rPr lang="en-US" b="1" i="1">
                            <a:latin typeface="Cambria Math" charset="0"/>
                          </a:rPr>
                          <m:t>𝒏</m:t>
                        </m:r>
                      </m:e>
                    </m:d>
                    <m:r>
                      <a:rPr lang="en-US" b="1" i="1">
                        <a:latin typeface="Cambria Math" charset="0"/>
                      </a:rPr>
                      <m:t>=</m:t>
                    </m:r>
                    <m:r>
                      <a:rPr lang="en-US" b="1" i="1">
                        <a:latin typeface="Cambria Math" charset="0"/>
                      </a:rPr>
                      <m:t>𝑻</m:t>
                    </m:r>
                    <m:d>
                      <m:dPr>
                        <m:ctrlPr>
                          <a:rPr lang="en-US" b="1" i="1">
                            <a:latin typeface="Cambria Math" panose="02040503050406030204" pitchFamily="18" charset="0"/>
                          </a:rPr>
                        </m:ctrlPr>
                      </m:dPr>
                      <m:e>
                        <m:r>
                          <a:rPr lang="en-US" b="1" i="1">
                            <a:latin typeface="Cambria Math" charset="0"/>
                          </a:rPr>
                          <m:t>|</m:t>
                        </m:r>
                        <m:r>
                          <a:rPr lang="en-US" b="1" i="1">
                            <a:latin typeface="Cambria Math" charset="0"/>
                          </a:rPr>
                          <m:t>𝑳</m:t>
                        </m:r>
                        <m:r>
                          <a:rPr lang="en-US" b="1" i="1">
                            <a:latin typeface="Cambria Math" charset="0"/>
                          </a:rPr>
                          <m:t>|</m:t>
                        </m:r>
                      </m:e>
                    </m:d>
                    <m:r>
                      <a:rPr lang="en-US" b="1" i="1">
                        <a:latin typeface="Cambria Math" charset="0"/>
                      </a:rPr>
                      <m:t>+</m:t>
                    </m:r>
                    <m:r>
                      <a:rPr lang="en-US" b="1" i="1">
                        <a:latin typeface="Cambria Math" charset="0"/>
                      </a:rPr>
                      <m:t>𝑻</m:t>
                    </m:r>
                    <m:d>
                      <m:dPr>
                        <m:ctrlPr>
                          <a:rPr lang="en-US" b="1" i="1">
                            <a:latin typeface="Cambria Math" panose="02040503050406030204" pitchFamily="18" charset="0"/>
                          </a:rPr>
                        </m:ctrlPr>
                      </m:dPr>
                      <m:e>
                        <m:d>
                          <m:dPr>
                            <m:begChr m:val="|"/>
                            <m:endChr m:val="|"/>
                            <m:ctrlPr>
                              <a:rPr lang="en-US" b="1" i="1">
                                <a:latin typeface="Cambria Math" panose="02040503050406030204" pitchFamily="18" charset="0"/>
                              </a:rPr>
                            </m:ctrlPr>
                          </m:dPr>
                          <m:e>
                            <m:r>
                              <a:rPr lang="en-US" b="1" i="1">
                                <a:latin typeface="Cambria Math" charset="0"/>
                              </a:rPr>
                              <m:t>𝑹</m:t>
                            </m:r>
                          </m:e>
                        </m:d>
                      </m:e>
                    </m:d>
                    <m:r>
                      <a:rPr lang="en-US" b="1" i="1">
                        <a:latin typeface="Cambria Math" charset="0"/>
                      </a:rPr>
                      <m:t>+ </m:t>
                    </m:r>
                    <m:r>
                      <a:rPr lang="en-US" b="1" i="1">
                        <a:latin typeface="Cambria Math" charset="0"/>
                      </a:rPr>
                      <m:t>𝑶</m:t>
                    </m:r>
                    <m:d>
                      <m:dPr>
                        <m:ctrlPr>
                          <a:rPr lang="en-US" b="1" i="1">
                            <a:latin typeface="Cambria Math" panose="02040503050406030204" pitchFamily="18" charset="0"/>
                          </a:rPr>
                        </m:ctrlPr>
                      </m:dPr>
                      <m:e>
                        <m:r>
                          <a:rPr lang="en-US" b="1" i="1">
                            <a:latin typeface="Cambria Math" charset="0"/>
                          </a:rPr>
                          <m:t>𝒏</m:t>
                        </m:r>
                      </m:e>
                    </m:d>
                  </m:oMath>
                </a14:m>
                <a:endParaRPr lang="en-US" sz="900" b="1" dirty="0"/>
              </a:p>
              <a:p>
                <a:pPr>
                  <a:lnSpc>
                    <a:spcPct val="100000"/>
                  </a:lnSpc>
                </a:pPr>
                <a:r>
                  <a:rPr lang="en-US" b="0" dirty="0"/>
                  <a:t>It would be really nice if the pivot splits the array exactly in half every time </a:t>
                </a:r>
                <a:r>
                  <a:rPr lang="mr-IN" b="0" dirty="0"/>
                  <a:t>…</a:t>
                </a:r>
                <a:r>
                  <a:rPr lang="en-US" b="0" dirty="0"/>
                  <a:t> like merge sort</a:t>
                </a:r>
              </a:p>
              <a:p>
                <a:pPr marL="342900" lvl="1" indent="0">
                  <a:lnSpc>
                    <a:spcPct val="100000"/>
                  </a:lnSpc>
                  <a:buNone/>
                </a:pPr>
                <a14:m>
                  <m:oMath xmlns:m="http://schemas.openxmlformats.org/officeDocument/2006/math">
                    <m:r>
                      <a:rPr lang="en-US" sz="1800" i="1" smtClean="0">
                        <a:solidFill>
                          <a:schemeClr val="tx1"/>
                        </a:solidFill>
                        <a:latin typeface="Cambria Math" charset="0"/>
                      </a:rPr>
                      <m:t>𝑇</m:t>
                    </m:r>
                    <m:d>
                      <m:dPr>
                        <m:ctrlPr>
                          <a:rPr lang="en-US" sz="1800" i="1">
                            <a:solidFill>
                              <a:schemeClr val="tx1"/>
                            </a:solidFill>
                            <a:latin typeface="Cambria Math" panose="02040503050406030204" pitchFamily="18" charset="0"/>
                          </a:rPr>
                        </m:ctrlPr>
                      </m:dPr>
                      <m:e>
                        <m:r>
                          <a:rPr lang="en-US" sz="1800" i="1">
                            <a:solidFill>
                              <a:schemeClr val="tx1"/>
                            </a:solidFill>
                            <a:latin typeface="Cambria Math" charset="0"/>
                          </a:rPr>
                          <m:t>𝑛</m:t>
                        </m:r>
                      </m:e>
                    </m:d>
                    <m:r>
                      <a:rPr lang="en-US" sz="1800" i="1">
                        <a:solidFill>
                          <a:schemeClr val="tx1"/>
                        </a:solidFill>
                        <a:latin typeface="Cambria Math" charset="0"/>
                      </a:rPr>
                      <m:t>=2⋅</m:t>
                    </m:r>
                    <m:r>
                      <a:rPr lang="en-US" sz="1800" i="1">
                        <a:solidFill>
                          <a:schemeClr val="tx1"/>
                        </a:solidFill>
                        <a:latin typeface="Cambria Math" charset="0"/>
                      </a:rPr>
                      <m:t>𝑇</m:t>
                    </m:r>
                    <m:d>
                      <m:dPr>
                        <m:ctrlPr>
                          <a:rPr lang="en-US" sz="1800" i="1">
                            <a:solidFill>
                              <a:schemeClr val="tx1"/>
                            </a:solidFill>
                            <a:latin typeface="Cambria Math" panose="02040503050406030204" pitchFamily="18" charset="0"/>
                          </a:rPr>
                        </m:ctrlPr>
                      </m:dPr>
                      <m:e>
                        <m:f>
                          <m:fPr>
                            <m:ctrlPr>
                              <a:rPr lang="en-US" sz="1800" i="1">
                                <a:solidFill>
                                  <a:schemeClr val="tx1"/>
                                </a:solidFill>
                                <a:latin typeface="Cambria Math" panose="02040503050406030204" pitchFamily="18" charset="0"/>
                              </a:rPr>
                            </m:ctrlPr>
                          </m:fPr>
                          <m:num>
                            <m:r>
                              <a:rPr lang="en-US" sz="1800" i="1">
                                <a:solidFill>
                                  <a:schemeClr val="tx1"/>
                                </a:solidFill>
                                <a:latin typeface="Cambria Math" charset="0"/>
                              </a:rPr>
                              <m:t>𝑛</m:t>
                            </m:r>
                          </m:num>
                          <m:den>
                            <m:r>
                              <a:rPr lang="en-US" sz="1800" i="1">
                                <a:solidFill>
                                  <a:schemeClr val="tx1"/>
                                </a:solidFill>
                                <a:latin typeface="Cambria Math" charset="0"/>
                              </a:rPr>
                              <m:t>2</m:t>
                            </m:r>
                          </m:den>
                        </m:f>
                      </m:e>
                    </m:d>
                    <m:r>
                      <a:rPr lang="en-US" sz="1800" i="1">
                        <a:solidFill>
                          <a:schemeClr val="tx1"/>
                        </a:solidFill>
                        <a:latin typeface="Cambria Math" charset="0"/>
                      </a:rPr>
                      <m:t>+</m:t>
                    </m:r>
                    <m:r>
                      <a:rPr lang="en-US" sz="1800" i="1">
                        <a:solidFill>
                          <a:schemeClr val="tx1"/>
                        </a:solidFill>
                        <a:latin typeface="Cambria Math" charset="0"/>
                      </a:rPr>
                      <m:t>𝑂</m:t>
                    </m:r>
                    <m:d>
                      <m:dPr>
                        <m:ctrlPr>
                          <a:rPr lang="en-US" sz="1800" i="1">
                            <a:solidFill>
                              <a:schemeClr val="tx1"/>
                            </a:solidFill>
                            <a:latin typeface="Cambria Math" panose="02040503050406030204" pitchFamily="18" charset="0"/>
                          </a:rPr>
                        </m:ctrlPr>
                      </m:dPr>
                      <m:e>
                        <m:r>
                          <a:rPr lang="en-US" sz="1800" i="1">
                            <a:solidFill>
                              <a:schemeClr val="tx1"/>
                            </a:solidFill>
                            <a:latin typeface="Cambria Math" charset="0"/>
                          </a:rPr>
                          <m:t>𝑛</m:t>
                        </m:r>
                      </m:e>
                    </m:d>
                  </m:oMath>
                </a14:m>
                <a:r>
                  <a:rPr lang="en-US" sz="1800" dirty="0">
                    <a:solidFill>
                      <a:schemeClr val="tx1"/>
                    </a:solidFill>
                  </a:rPr>
                  <a:t> </a:t>
                </a:r>
              </a:p>
              <a:p>
                <a:pPr marL="342900" lvl="1" indent="0">
                  <a:lnSpc>
                    <a:spcPct val="100000"/>
                  </a:lnSpc>
                  <a:buNone/>
                </a:pPr>
                <a:r>
                  <a:rPr lang="en-US" sz="1800" b="1" dirty="0">
                    <a:solidFill>
                      <a:srgbClr val="FF0000"/>
                    </a:solidFill>
                    <a:sym typeface="Wingdings" panose="05000000000000000000" pitchFamily="2" charset="2"/>
                  </a:rPr>
                  <a:t> </a:t>
                </a:r>
                <a14:m>
                  <m:oMath xmlns:m="http://schemas.openxmlformats.org/officeDocument/2006/math">
                    <m:r>
                      <a:rPr lang="en-US" sz="1800" b="1" i="1" dirty="0">
                        <a:solidFill>
                          <a:srgbClr val="FF0000"/>
                        </a:solidFill>
                        <a:latin typeface="Cambria Math" charset="0"/>
                      </a:rPr>
                      <m:t>𝑻</m:t>
                    </m:r>
                    <m:r>
                      <a:rPr lang="en-US" sz="1800" b="1" i="1" dirty="0">
                        <a:solidFill>
                          <a:srgbClr val="FF0000"/>
                        </a:solidFill>
                        <a:latin typeface="Cambria Math" charset="0"/>
                      </a:rPr>
                      <m:t>(</m:t>
                    </m:r>
                    <m:r>
                      <a:rPr lang="en-US" sz="1800" b="1" i="1" dirty="0">
                        <a:solidFill>
                          <a:srgbClr val="FF0000"/>
                        </a:solidFill>
                        <a:latin typeface="Cambria Math" charset="0"/>
                      </a:rPr>
                      <m:t>𝒏</m:t>
                    </m:r>
                    <m:r>
                      <a:rPr lang="en-US" sz="1800" b="1" i="1" dirty="0">
                        <a:solidFill>
                          <a:srgbClr val="FF0000"/>
                        </a:solidFill>
                        <a:latin typeface="Cambria Math" charset="0"/>
                      </a:rPr>
                      <m:t>) = </m:t>
                    </m:r>
                    <m:r>
                      <a:rPr lang="en-US" sz="1800" b="1" i="1" dirty="0">
                        <a:solidFill>
                          <a:srgbClr val="FF0000"/>
                        </a:solidFill>
                        <a:latin typeface="Cambria Math" charset="0"/>
                      </a:rPr>
                      <m:t>𝑶</m:t>
                    </m:r>
                    <m:r>
                      <a:rPr lang="en-US" sz="1800" b="1" i="1" dirty="0">
                        <a:solidFill>
                          <a:srgbClr val="FF0000"/>
                        </a:solidFill>
                        <a:latin typeface="Cambria Math" charset="0"/>
                      </a:rPr>
                      <m:t>(</m:t>
                    </m:r>
                    <m:r>
                      <a:rPr lang="en-US" sz="1800" b="1" i="1" dirty="0" err="1">
                        <a:solidFill>
                          <a:srgbClr val="FF0000"/>
                        </a:solidFill>
                        <a:latin typeface="Cambria Math" charset="0"/>
                      </a:rPr>
                      <m:t>𝒏</m:t>
                    </m:r>
                    <m:func>
                      <m:funcPr>
                        <m:ctrlPr>
                          <a:rPr lang="en-US" sz="1800" b="1" i="1" dirty="0">
                            <a:solidFill>
                              <a:srgbClr val="FF0000"/>
                            </a:solidFill>
                            <a:latin typeface="Cambria Math" panose="02040503050406030204" pitchFamily="18" charset="0"/>
                          </a:rPr>
                        </m:ctrlPr>
                      </m:funcPr>
                      <m:fName>
                        <m:r>
                          <a:rPr lang="en-US" sz="1800" b="1" i="1" dirty="0" err="1">
                            <a:solidFill>
                              <a:srgbClr val="FF0000"/>
                            </a:solidFill>
                            <a:latin typeface="Cambria Math" charset="0"/>
                          </a:rPr>
                          <m:t>𝐥𝐨𝐠</m:t>
                        </m:r>
                      </m:fName>
                      <m:e>
                        <m:r>
                          <a:rPr lang="en-US" sz="1800" b="1" i="1" dirty="0">
                            <a:solidFill>
                              <a:srgbClr val="FF0000"/>
                            </a:solidFill>
                            <a:latin typeface="Cambria Math" charset="0"/>
                          </a:rPr>
                          <m:t>(</m:t>
                        </m:r>
                        <m:r>
                          <a:rPr lang="en-US" sz="1800" b="1" i="1" dirty="0">
                            <a:solidFill>
                              <a:srgbClr val="FF0000"/>
                            </a:solidFill>
                            <a:latin typeface="Cambria Math" charset="0"/>
                          </a:rPr>
                          <m:t>𝒏</m:t>
                        </m:r>
                        <m:r>
                          <a:rPr lang="en-US" sz="1800" b="1" i="1" dirty="0">
                            <a:solidFill>
                              <a:srgbClr val="FF0000"/>
                            </a:solidFill>
                            <a:latin typeface="Cambria Math" charset="0"/>
                          </a:rPr>
                          <m:t>)</m:t>
                        </m:r>
                      </m:e>
                    </m:func>
                    <m:r>
                      <a:rPr lang="en-US" sz="1800" b="1" i="1" dirty="0">
                        <a:solidFill>
                          <a:srgbClr val="FF0000"/>
                        </a:solidFill>
                        <a:latin typeface="Cambria Math" charset="0"/>
                      </a:rPr>
                      <m:t>)</m:t>
                    </m:r>
                  </m:oMath>
                </a14:m>
                <a:r>
                  <a:rPr lang="en-US" sz="1800" b="1" dirty="0">
                    <a:solidFill>
                      <a:srgbClr val="FF0000"/>
                    </a:solidFill>
                  </a:rPr>
                  <a:t>  from </a:t>
                </a:r>
                <a:r>
                  <a:rPr lang="en-US" sz="1800" b="1" dirty="0" err="1">
                    <a:solidFill>
                      <a:srgbClr val="FF0000"/>
                    </a:solidFill>
                  </a:rPr>
                  <a:t>Mergesort</a:t>
                </a:r>
                <a:endParaRPr lang="en-US" sz="1800" b="1" dirty="0">
                  <a:solidFill>
                    <a:schemeClr val="tx1"/>
                  </a:solidFill>
                </a:endParaRPr>
              </a:p>
              <a:p>
                <a:pPr>
                  <a:lnSpc>
                    <a:spcPct val="100000"/>
                  </a:lnSpc>
                </a:pPr>
                <a:r>
                  <a:rPr lang="en-US" b="1" dirty="0"/>
                  <a:t>Proof if split to half: </a:t>
                </a:r>
              </a:p>
              <a:p>
                <a:pPr marL="342900" lvl="1" indent="0">
                  <a:lnSpc>
                    <a:spcPct val="100000"/>
                  </a:lnSpc>
                  <a:buNone/>
                </a:pPr>
                <a:r>
                  <a:rPr lang="en-US" sz="1800" b="1" i="1" dirty="0"/>
                  <a:t>Expected</a:t>
                </a:r>
                <a:r>
                  <a:rPr lang="en-US" sz="1800" dirty="0"/>
                  <a:t> # of items of each side (</a:t>
                </a:r>
                <a14:m>
                  <m:oMath xmlns:m="http://schemas.openxmlformats.org/officeDocument/2006/math">
                    <m:d>
                      <m:dPr>
                        <m:begChr m:val="|"/>
                        <m:endChr m:val="|"/>
                        <m:ctrlPr>
                          <a:rPr lang="en-US" sz="1800" i="1" dirty="0">
                            <a:latin typeface="Cambria Math" panose="02040503050406030204" pitchFamily="18" charset="0"/>
                            <a:sym typeface="Wingdings"/>
                          </a:rPr>
                        </m:ctrlPr>
                      </m:dPr>
                      <m:e>
                        <m:r>
                          <a:rPr lang="en-US" sz="1800" i="1" dirty="0">
                            <a:latin typeface="Cambria Math" charset="0"/>
                            <a:sym typeface="Wingdings"/>
                          </a:rPr>
                          <m:t>𝐿</m:t>
                        </m:r>
                      </m:e>
                    </m:d>
                    <m:r>
                      <a:rPr lang="en-US" sz="1800" i="1" dirty="0">
                        <a:latin typeface="Cambria Math" panose="02040503050406030204" pitchFamily="18" charset="0"/>
                        <a:sym typeface="Wingdings"/>
                      </a:rPr>
                      <m:t> </m:t>
                    </m:r>
                    <m:r>
                      <a:rPr lang="en-US" sz="1800" b="0" i="0" dirty="0" smtClean="0">
                        <a:latin typeface="Cambria Math" panose="02040503050406030204" pitchFamily="18" charset="0"/>
                        <a:sym typeface="Wingdings"/>
                      </a:rPr>
                      <m:t>:</m:t>
                    </m:r>
                    <m:r>
                      <m:rPr>
                        <m:sty m:val="p"/>
                      </m:rPr>
                      <a:rPr lang="en-US" sz="1800" b="0" i="0" dirty="0" smtClean="0">
                        <a:latin typeface="Cambria Math" panose="02040503050406030204" pitchFamily="18" charset="0"/>
                        <a:sym typeface="Wingdings"/>
                      </a:rPr>
                      <m:t>left</m:t>
                    </m:r>
                    <m:r>
                      <a:rPr lang="en-US" sz="1800" b="0" i="0" dirty="0" smtClean="0">
                        <a:latin typeface="Cambria Math" panose="02040503050406030204" pitchFamily="18" charset="0"/>
                        <a:sym typeface="Wingdings"/>
                      </a:rPr>
                      <m:t>,</m:t>
                    </m:r>
                    <m:d>
                      <m:dPr>
                        <m:begChr m:val="|"/>
                        <m:endChr m:val="|"/>
                        <m:ctrlPr>
                          <a:rPr lang="en-US" sz="1800" i="1" dirty="0">
                            <a:latin typeface="Cambria Math" panose="02040503050406030204" pitchFamily="18" charset="0"/>
                            <a:sym typeface="Wingdings"/>
                          </a:rPr>
                        </m:ctrlPr>
                      </m:dPr>
                      <m:e>
                        <m:r>
                          <a:rPr lang="en-US" sz="1800" i="1" dirty="0">
                            <a:latin typeface="Cambria Math" charset="0"/>
                            <a:sym typeface="Wingdings"/>
                          </a:rPr>
                          <m:t>𝑅</m:t>
                        </m:r>
                      </m:e>
                    </m:d>
                  </m:oMath>
                </a14:m>
                <a:r>
                  <a:rPr lang="en-US" sz="1800" dirty="0"/>
                  <a:t> : right) of the pivot:  </a:t>
                </a:r>
                <a:endParaRPr lang="en-US" sz="1800" i="1" dirty="0">
                  <a:latin typeface="Cambria Math" charset="0"/>
                </a:endParaRPr>
              </a:p>
              <a:p>
                <a:pPr marL="685800" lvl="2" indent="0">
                  <a:lnSpc>
                    <a:spcPct val="100000"/>
                  </a:lnSpc>
                  <a:buNone/>
                </a:pPr>
                <a14:m>
                  <m:oMath xmlns:m="http://schemas.openxmlformats.org/officeDocument/2006/math">
                    <m:r>
                      <a:rPr lang="en-US" sz="1600" i="1" dirty="0">
                        <a:latin typeface="Cambria Math" charset="0"/>
                      </a:rPr>
                      <m:t>𝐸</m:t>
                    </m:r>
                    <m:d>
                      <m:dPr>
                        <m:begChr m:val="["/>
                        <m:endChr m:val="]"/>
                        <m:ctrlPr>
                          <a:rPr lang="en-US" sz="1600" i="1" dirty="0">
                            <a:latin typeface="Cambria Math" panose="02040503050406030204" pitchFamily="18" charset="0"/>
                            <a:sym typeface="Wingdings"/>
                          </a:rPr>
                        </m:ctrlPr>
                      </m:dPr>
                      <m:e>
                        <m:d>
                          <m:dPr>
                            <m:begChr m:val="|"/>
                            <m:endChr m:val="|"/>
                            <m:ctrlPr>
                              <a:rPr lang="en-US" sz="1600" i="1" dirty="0">
                                <a:latin typeface="Cambria Math" panose="02040503050406030204" pitchFamily="18" charset="0"/>
                                <a:sym typeface="Wingdings"/>
                              </a:rPr>
                            </m:ctrlPr>
                          </m:dPr>
                          <m:e>
                            <m:r>
                              <a:rPr lang="en-US" sz="1600" i="1" dirty="0">
                                <a:latin typeface="Cambria Math" charset="0"/>
                                <a:sym typeface="Wingdings"/>
                              </a:rPr>
                              <m:t>𝐿</m:t>
                            </m:r>
                          </m:e>
                        </m:d>
                      </m:e>
                    </m:d>
                    <m:r>
                      <a:rPr lang="en-US" sz="1600" i="1" dirty="0">
                        <a:latin typeface="Cambria Math" charset="0"/>
                        <a:sym typeface="Wingdings"/>
                      </a:rPr>
                      <m:t>= </m:t>
                    </m:r>
                    <m:r>
                      <a:rPr lang="en-US" sz="1600" i="1" dirty="0">
                        <a:latin typeface="Cambria Math" charset="0"/>
                        <a:sym typeface="Wingdings"/>
                      </a:rPr>
                      <m:t>𝐸</m:t>
                    </m:r>
                    <m:d>
                      <m:dPr>
                        <m:begChr m:val="["/>
                        <m:endChr m:val="]"/>
                        <m:ctrlPr>
                          <a:rPr lang="en-US" sz="1600" i="1" dirty="0">
                            <a:latin typeface="Cambria Math" panose="02040503050406030204" pitchFamily="18" charset="0"/>
                            <a:sym typeface="Wingdings"/>
                          </a:rPr>
                        </m:ctrlPr>
                      </m:dPr>
                      <m:e>
                        <m:d>
                          <m:dPr>
                            <m:begChr m:val="|"/>
                            <m:endChr m:val="|"/>
                            <m:ctrlPr>
                              <a:rPr lang="en-US" sz="1600" i="1" dirty="0">
                                <a:latin typeface="Cambria Math" panose="02040503050406030204" pitchFamily="18" charset="0"/>
                                <a:sym typeface="Wingdings"/>
                              </a:rPr>
                            </m:ctrlPr>
                          </m:dPr>
                          <m:e>
                            <m:r>
                              <a:rPr lang="en-US" sz="1600" i="1" dirty="0">
                                <a:latin typeface="Cambria Math" charset="0"/>
                                <a:sym typeface="Wingdings"/>
                              </a:rPr>
                              <m:t>𝑅</m:t>
                            </m:r>
                          </m:e>
                        </m:d>
                      </m:e>
                    </m:d>
                    <m:r>
                      <a:rPr lang="en-US" sz="1600" i="1" dirty="0">
                        <a:latin typeface="Cambria Math" charset="0"/>
                        <a:sym typeface="Wingdings"/>
                      </a:rPr>
                      <m:t>=</m:t>
                    </m:r>
                    <m:f>
                      <m:fPr>
                        <m:ctrlPr>
                          <a:rPr lang="en-US" sz="1600" i="1" dirty="0">
                            <a:latin typeface="Cambria Math" panose="02040503050406030204" pitchFamily="18" charset="0"/>
                            <a:sym typeface="Wingdings"/>
                          </a:rPr>
                        </m:ctrlPr>
                      </m:fPr>
                      <m:num>
                        <m:r>
                          <a:rPr lang="en-US" sz="1600" i="1" dirty="0">
                            <a:latin typeface="Cambria Math" charset="0"/>
                            <a:sym typeface="Wingdings"/>
                          </a:rPr>
                          <m:t>𝑛</m:t>
                        </m:r>
                        <m:r>
                          <a:rPr lang="en-US" sz="1600" i="1" dirty="0">
                            <a:latin typeface="Cambria Math" charset="0"/>
                            <a:sym typeface="Wingdings"/>
                          </a:rPr>
                          <m:t>−1</m:t>
                        </m:r>
                      </m:num>
                      <m:den>
                        <m:r>
                          <a:rPr lang="en-US" sz="1600" i="1" dirty="0">
                            <a:latin typeface="Cambria Math" charset="0"/>
                            <a:sym typeface="Wingdings"/>
                          </a:rPr>
                          <m:t>2</m:t>
                        </m:r>
                      </m:den>
                    </m:f>
                  </m:oMath>
                </a14:m>
                <a:r>
                  <a:rPr lang="en-US" sz="1600" dirty="0"/>
                  <a:t>  </a:t>
                </a:r>
              </a:p>
              <a:p>
                <a:pPr marL="342900" lvl="1" indent="0">
                  <a:lnSpc>
                    <a:spcPct val="100000"/>
                  </a:lnSpc>
                  <a:buNone/>
                </a:pPr>
                <a:r>
                  <a:rPr lang="en-US" sz="1800" dirty="0"/>
                  <a:t>Running time: </a:t>
                </a:r>
                <a14:m>
                  <m:oMath xmlns:m="http://schemas.openxmlformats.org/officeDocument/2006/math">
                    <m:r>
                      <a:rPr lang="en-US" i="1" dirty="0">
                        <a:solidFill>
                          <a:schemeClr val="tx1"/>
                        </a:solidFill>
                        <a:latin typeface="Cambria Math" charset="0"/>
                      </a:rPr>
                      <m:t>𝑇</m:t>
                    </m:r>
                    <m:d>
                      <m:dPr>
                        <m:ctrlPr>
                          <a:rPr lang="en-US" i="1" dirty="0">
                            <a:solidFill>
                              <a:schemeClr val="tx1"/>
                            </a:solidFill>
                            <a:latin typeface="Cambria Math" panose="02040503050406030204" pitchFamily="18" charset="0"/>
                          </a:rPr>
                        </m:ctrlPr>
                      </m:dPr>
                      <m:e>
                        <m:r>
                          <a:rPr lang="en-US" i="1" dirty="0">
                            <a:solidFill>
                              <a:schemeClr val="tx1"/>
                            </a:solidFill>
                            <a:latin typeface="Cambria Math" charset="0"/>
                          </a:rPr>
                          <m:t>𝑛</m:t>
                        </m:r>
                      </m:e>
                    </m:d>
                    <m:r>
                      <a:rPr lang="en-US" i="1" dirty="0">
                        <a:solidFill>
                          <a:schemeClr val="tx1"/>
                        </a:solidFill>
                        <a:latin typeface="Cambria Math" panose="02040503050406030204" pitchFamily="18" charset="0"/>
                      </a:rPr>
                      <m:t>=2</m:t>
                    </m:r>
                    <m:r>
                      <a:rPr lang="en-US" i="1" dirty="0">
                        <a:solidFill>
                          <a:schemeClr val="tx1"/>
                        </a:solidFill>
                        <a:latin typeface="Cambria Math" panose="02040503050406030204" pitchFamily="18" charset="0"/>
                      </a:rPr>
                      <m:t>𝑇</m:t>
                    </m:r>
                    <m:d>
                      <m:dPr>
                        <m:ctrlPr>
                          <a:rPr lang="en-US" i="1" dirty="0">
                            <a:solidFill>
                              <a:schemeClr val="tx1"/>
                            </a:solidFill>
                            <a:latin typeface="Cambria Math" panose="02040503050406030204" pitchFamily="18" charset="0"/>
                          </a:rPr>
                        </m:ctrlPr>
                      </m:dPr>
                      <m:e>
                        <m:f>
                          <m:fPr>
                            <m:ctrlPr>
                              <a:rPr lang="en-US" i="1" dirty="0">
                                <a:solidFill>
                                  <a:schemeClr val="tx1"/>
                                </a:solidFill>
                                <a:latin typeface="Cambria Math" panose="02040503050406030204" pitchFamily="18" charset="0"/>
                              </a:rPr>
                            </m:ctrlPr>
                          </m:fPr>
                          <m:num>
                            <m:r>
                              <a:rPr lang="en-US" i="1" dirty="0">
                                <a:solidFill>
                                  <a:schemeClr val="tx1"/>
                                </a:solidFill>
                                <a:latin typeface="Cambria Math" panose="02040503050406030204" pitchFamily="18" charset="0"/>
                              </a:rPr>
                              <m:t>𝑛</m:t>
                            </m:r>
                            <m:r>
                              <a:rPr lang="en-US" i="1" dirty="0">
                                <a:solidFill>
                                  <a:schemeClr val="tx1"/>
                                </a:solidFill>
                                <a:latin typeface="Cambria Math" panose="02040503050406030204" pitchFamily="18" charset="0"/>
                              </a:rPr>
                              <m:t>−1</m:t>
                            </m:r>
                          </m:num>
                          <m:den>
                            <m:r>
                              <a:rPr lang="en-US" i="1" dirty="0">
                                <a:solidFill>
                                  <a:schemeClr val="tx1"/>
                                </a:solidFill>
                                <a:latin typeface="Cambria Math" panose="02040503050406030204" pitchFamily="18" charset="0"/>
                              </a:rPr>
                              <m:t>2</m:t>
                            </m:r>
                          </m:den>
                        </m:f>
                      </m:e>
                    </m:d>
                    <m:r>
                      <a:rPr lang="en-US" i="1" dirty="0">
                        <a:solidFill>
                          <a:schemeClr val="tx1"/>
                        </a:solidFill>
                        <a:latin typeface="Cambria Math" panose="02040503050406030204" pitchFamily="18" charset="0"/>
                      </a:rPr>
                      <m:t>+</m:t>
                    </m:r>
                    <m:r>
                      <a:rPr lang="en-US" i="1" dirty="0">
                        <a:solidFill>
                          <a:schemeClr val="tx1"/>
                        </a:solidFill>
                        <a:latin typeface="Cambria Math" panose="02040503050406030204" pitchFamily="18" charset="0"/>
                      </a:rPr>
                      <m:t>𝑂</m:t>
                    </m:r>
                    <m:d>
                      <m:dPr>
                        <m:ctrlPr>
                          <a:rPr lang="en-US" i="1" dirty="0">
                            <a:solidFill>
                              <a:schemeClr val="tx1"/>
                            </a:solidFill>
                            <a:latin typeface="Cambria Math" panose="02040503050406030204" pitchFamily="18" charset="0"/>
                          </a:rPr>
                        </m:ctrlPr>
                      </m:dPr>
                      <m:e>
                        <m:r>
                          <a:rPr lang="en-US" i="1" dirty="0">
                            <a:solidFill>
                              <a:schemeClr val="tx1"/>
                            </a:solidFill>
                            <a:latin typeface="Cambria Math" panose="02040503050406030204" pitchFamily="18" charset="0"/>
                          </a:rPr>
                          <m:t>𝑛</m:t>
                        </m:r>
                      </m:e>
                    </m:d>
                    <m:r>
                      <a:rPr lang="en-US" i="1" dirty="0">
                        <a:solidFill>
                          <a:schemeClr val="tx1"/>
                        </a:solidFill>
                        <a:latin typeface="Cambria Math" panose="02040503050406030204" pitchFamily="18" charset="0"/>
                      </a:rPr>
                      <m:t>=⇒</m:t>
                    </m:r>
                    <m:r>
                      <a:rPr lang="en-US" i="1" dirty="0">
                        <a:solidFill>
                          <a:schemeClr val="accent4"/>
                        </a:solidFill>
                        <a:latin typeface="Cambria Math" panose="02040503050406030204" pitchFamily="18" charset="0"/>
                      </a:rPr>
                      <m:t> </m:t>
                    </m:r>
                    <m:r>
                      <a:rPr lang="en-US" b="1" i="1" dirty="0">
                        <a:latin typeface="Cambria Math" charset="0"/>
                      </a:rPr>
                      <m:t>𝑻</m:t>
                    </m:r>
                    <m:d>
                      <m:dPr>
                        <m:ctrlPr>
                          <a:rPr lang="en-US" b="1" i="1" dirty="0">
                            <a:latin typeface="Cambria Math" panose="02040503050406030204" pitchFamily="18" charset="0"/>
                          </a:rPr>
                        </m:ctrlPr>
                      </m:dPr>
                      <m:e>
                        <m:r>
                          <a:rPr lang="en-US" b="1" i="1" dirty="0">
                            <a:latin typeface="Cambria Math" charset="0"/>
                          </a:rPr>
                          <m:t>𝒏</m:t>
                        </m:r>
                      </m:e>
                    </m:d>
                  </m:oMath>
                </a14:m>
                <a:r>
                  <a:rPr lang="en-US" b="1" i="1" dirty="0">
                    <a:latin typeface="Cambria Math" charset="0"/>
                  </a:rPr>
                  <a:t>  </a:t>
                </a:r>
                <a:r>
                  <a:rPr lang="en-US" dirty="0">
                    <a:latin typeface="Cambria Math" charset="0"/>
                  </a:rPr>
                  <a:t>(== Merge sort)</a:t>
                </a:r>
              </a:p>
              <a:p>
                <a:pPr marL="342900" lvl="1" indent="0">
                  <a:lnSpc>
                    <a:spcPct val="100000"/>
                  </a:lnSpc>
                  <a:spcBef>
                    <a:spcPts val="300"/>
                  </a:spcBef>
                  <a:buNone/>
                </a:pPr>
                <a14:m>
                  <m:oMath xmlns:m="http://schemas.openxmlformats.org/officeDocument/2006/math">
                    <m:r>
                      <a:rPr lang="en-US" sz="2000" b="1" i="1" dirty="0">
                        <a:latin typeface="Cambria Math" charset="0"/>
                      </a:rPr>
                      <m:t> </m:t>
                    </m:r>
                    <m:r>
                      <m:rPr>
                        <m:sty m:val="p"/>
                      </m:rPr>
                      <a:rPr lang="en-US" sz="2000" dirty="0">
                        <a:latin typeface="Cambria Math" panose="02040503050406030204" pitchFamily="18" charset="0"/>
                      </a:rPr>
                      <m:t>So</m:t>
                    </m:r>
                    <m:r>
                      <a:rPr lang="en-US" sz="2000" b="0" i="0" dirty="0" smtClean="0">
                        <a:latin typeface="Cambria Math" panose="02040503050406030204" pitchFamily="18" charset="0"/>
                      </a:rPr>
                      <m:t>,</m:t>
                    </m:r>
                    <m:r>
                      <a:rPr lang="en-US" sz="2000" dirty="0">
                        <a:latin typeface="Cambria Math" panose="02040503050406030204" pitchFamily="18" charset="0"/>
                      </a:rPr>
                      <m:t> </m:t>
                    </m:r>
                    <m:r>
                      <m:rPr>
                        <m:sty m:val="p"/>
                      </m:rPr>
                      <a:rPr lang="en-US" sz="2000" dirty="0">
                        <a:latin typeface="Cambria Math" panose="02040503050406030204" pitchFamily="18" charset="0"/>
                      </a:rPr>
                      <m:t>the</m:t>
                    </m:r>
                    <m:r>
                      <a:rPr lang="en-US" sz="2000" dirty="0">
                        <a:latin typeface="Cambria Math" panose="02040503050406030204" pitchFamily="18" charset="0"/>
                      </a:rPr>
                      <m:t> </m:t>
                    </m:r>
                    <m:r>
                      <m:rPr>
                        <m:sty m:val="p"/>
                      </m:rPr>
                      <a:rPr lang="en-US" sz="2000" dirty="0">
                        <a:latin typeface="Cambria Math" panose="02040503050406030204" pitchFamily="18" charset="0"/>
                      </a:rPr>
                      <m:t>expected</m:t>
                    </m:r>
                    <m:r>
                      <a:rPr lang="en-US" sz="2000" dirty="0">
                        <a:latin typeface="Cambria Math" panose="02040503050406030204" pitchFamily="18" charset="0"/>
                      </a:rPr>
                      <m:t> </m:t>
                    </m:r>
                    <m:r>
                      <m:rPr>
                        <m:sty m:val="p"/>
                      </m:rPr>
                      <a:rPr lang="en-US" sz="2000" dirty="0">
                        <a:latin typeface="Cambria Math" panose="02040503050406030204" pitchFamily="18" charset="0"/>
                      </a:rPr>
                      <m:t>running</m:t>
                    </m:r>
                    <m:r>
                      <a:rPr lang="en-US" sz="2000" dirty="0">
                        <a:latin typeface="Cambria Math" panose="02040503050406030204" pitchFamily="18" charset="0"/>
                      </a:rPr>
                      <m:t> </m:t>
                    </m:r>
                    <m:r>
                      <m:rPr>
                        <m:sty m:val="p"/>
                      </m:rPr>
                      <a:rPr lang="en-US" sz="2000" dirty="0">
                        <a:latin typeface="Cambria Math" panose="02040503050406030204" pitchFamily="18" charset="0"/>
                      </a:rPr>
                      <m:t>time</m:t>
                    </m:r>
                    <m:r>
                      <a:rPr lang="en-US" sz="2000" dirty="0">
                        <a:latin typeface="Cambria Math" panose="02040503050406030204" pitchFamily="18" charset="0"/>
                      </a:rPr>
                      <m:t> </m:t>
                    </m:r>
                    <m:r>
                      <m:rPr>
                        <m:sty m:val="p"/>
                      </m:rPr>
                      <a:rPr lang="en-US" sz="2000" dirty="0">
                        <a:latin typeface="Cambria Math" panose="02040503050406030204" pitchFamily="18" charset="0"/>
                      </a:rPr>
                      <m:t>is</m:t>
                    </m:r>
                    <m:r>
                      <a:rPr lang="en-US" sz="2000" dirty="0">
                        <a:latin typeface="Cambria Math" panose="02040503050406030204" pitchFamily="18" charset="0"/>
                      </a:rPr>
                      <m:t> </m:t>
                    </m:r>
                    <m:r>
                      <a:rPr lang="en-US" sz="2000" b="1" i="1" dirty="0" smtClean="0">
                        <a:solidFill>
                          <a:schemeClr val="tx1"/>
                        </a:solidFill>
                        <a:latin typeface="Cambria Math" charset="0"/>
                      </a:rPr>
                      <m:t>𝑶</m:t>
                    </m:r>
                    <m:r>
                      <a:rPr lang="en-US" sz="2000" b="1" i="1" dirty="0" smtClean="0">
                        <a:solidFill>
                          <a:schemeClr val="tx1"/>
                        </a:solidFill>
                        <a:latin typeface="Cambria Math" charset="0"/>
                      </a:rPr>
                      <m:t>(</m:t>
                    </m:r>
                    <m:r>
                      <a:rPr lang="en-US" sz="2000" b="1" i="1" dirty="0" err="1">
                        <a:solidFill>
                          <a:schemeClr val="tx1"/>
                        </a:solidFill>
                        <a:latin typeface="Cambria Math" charset="0"/>
                      </a:rPr>
                      <m:t>𝒏</m:t>
                    </m:r>
                    <m:func>
                      <m:funcPr>
                        <m:ctrlPr>
                          <a:rPr lang="en-US" sz="2000" b="1" i="1" dirty="0">
                            <a:solidFill>
                              <a:schemeClr val="tx1"/>
                            </a:solidFill>
                            <a:latin typeface="Cambria Math" panose="02040503050406030204" pitchFamily="18" charset="0"/>
                          </a:rPr>
                        </m:ctrlPr>
                      </m:funcPr>
                      <m:fName>
                        <m:r>
                          <a:rPr lang="en-US" sz="2000" b="1" i="1" dirty="0" err="1">
                            <a:solidFill>
                              <a:schemeClr val="tx1"/>
                            </a:solidFill>
                            <a:latin typeface="Cambria Math" charset="0"/>
                          </a:rPr>
                          <m:t>𝐥𝐨𝐠</m:t>
                        </m:r>
                      </m:fName>
                      <m:e>
                        <m:r>
                          <a:rPr lang="en-US" sz="2000" b="1" i="1" dirty="0">
                            <a:solidFill>
                              <a:schemeClr val="tx1"/>
                            </a:solidFill>
                            <a:latin typeface="Cambria Math" charset="0"/>
                          </a:rPr>
                          <m:t>(</m:t>
                        </m:r>
                        <m:r>
                          <a:rPr lang="en-US" sz="2000" b="1" i="1" dirty="0">
                            <a:solidFill>
                              <a:schemeClr val="tx1"/>
                            </a:solidFill>
                            <a:latin typeface="Cambria Math" charset="0"/>
                          </a:rPr>
                          <m:t>𝒏</m:t>
                        </m:r>
                        <m:r>
                          <a:rPr lang="en-US" sz="2000" b="1" i="1" dirty="0">
                            <a:solidFill>
                              <a:schemeClr val="tx1"/>
                            </a:solidFill>
                            <a:latin typeface="Cambria Math" charset="0"/>
                          </a:rPr>
                          <m:t>)</m:t>
                        </m:r>
                      </m:e>
                    </m:func>
                    <m:r>
                      <a:rPr lang="en-US" sz="2000" b="1" i="1" dirty="0">
                        <a:solidFill>
                          <a:schemeClr val="tx1"/>
                        </a:solidFill>
                        <a:latin typeface="Cambria Math" charset="0"/>
                      </a:rPr>
                      <m:t>)</m:t>
                    </m:r>
                  </m:oMath>
                </a14:m>
                <a:r>
                  <a:rPr lang="en-US" sz="2400" b="1" dirty="0">
                    <a:solidFill>
                      <a:schemeClr val="tx1"/>
                    </a:solidFill>
                    <a:sym typeface="Wingdings" panose="05000000000000000000" pitchFamily="2" charset="2"/>
                  </a:rPr>
                  <a:t> </a:t>
                </a:r>
              </a:p>
              <a:p>
                <a:pPr>
                  <a:lnSpc>
                    <a:spcPct val="100000"/>
                  </a:lnSpc>
                </a:pPr>
                <a:r>
                  <a:rPr lang="en-US" dirty="0">
                    <a:sym typeface="Wingdings" panose="05000000000000000000" pitchFamily="2" charset="2"/>
                  </a:rPr>
                  <a:t>But this is “sort of” a wrong conclusion – Assuming </a:t>
                </a:r>
                <a:r>
                  <a:rPr lang="en-US" dirty="0">
                    <a:solidFill>
                      <a:schemeClr val="accent1"/>
                    </a:solidFill>
                    <a:sym typeface="Wingdings" panose="05000000000000000000" pitchFamily="2" charset="2"/>
                  </a:rPr>
                  <a:t>best case </a:t>
                </a:r>
                <a:r>
                  <a:rPr lang="en-US" dirty="0">
                    <a:sym typeface="Wingdings" panose="05000000000000000000" pitchFamily="2" charset="2"/>
                  </a:rPr>
                  <a:t>partitioning</a:t>
                </a:r>
                <a:endParaRPr lang="en-US" dirty="0"/>
              </a:p>
            </p:txBody>
          </p:sp>
        </mc:Choice>
        <mc:Fallback>
          <p:sp>
            <p:nvSpPr>
              <p:cNvPr id="3" name="Content Placeholder 2">
                <a:extLst>
                  <a:ext uri="{FF2B5EF4-FFF2-40B4-BE49-F238E27FC236}">
                    <a16:creationId xmlns:a16="http://schemas.microsoft.com/office/drawing/2014/main" id="{876B147A-A6EA-42C1-9F5D-2136CE292512}"/>
                  </a:ext>
                </a:extLst>
              </p:cNvPr>
              <p:cNvSpPr>
                <a:spLocks noGrp="1" noRot="1" noChangeAspect="1" noMove="1" noResize="1" noEditPoints="1" noAdjustHandles="1" noChangeArrowheads="1" noChangeShapeType="1" noTextEdit="1"/>
              </p:cNvSpPr>
              <p:nvPr>
                <p:ph idx="1"/>
              </p:nvPr>
            </p:nvSpPr>
            <p:spPr>
              <a:xfrm>
                <a:off x="520117" y="1507644"/>
                <a:ext cx="8464492" cy="4981387"/>
              </a:xfrm>
              <a:blipFill>
                <a:blip r:embed="rId2"/>
                <a:stretch>
                  <a:fillRect l="-648"/>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8C805DFE-1577-42BA-82B1-2322C3165320}"/>
              </a:ext>
            </a:extLst>
          </p:cNvPr>
          <p:cNvSpPr>
            <a:spLocks noGrp="1"/>
          </p:cNvSpPr>
          <p:nvPr>
            <p:ph type="sldNum" sz="quarter" idx="4294967295"/>
          </p:nvPr>
        </p:nvSpPr>
        <p:spPr>
          <a:xfrm>
            <a:off x="8353425" y="295275"/>
            <a:ext cx="790575" cy="768350"/>
          </a:xfrm>
          <a:prstGeom prst="rect">
            <a:avLst/>
          </a:prstGeom>
        </p:spPr>
        <p:txBody>
          <a:bodyPr/>
          <a:lstStyle/>
          <a:p>
            <a:fld id="{71D73388-25A5-4F64-A6E2-B296E1C8FF4A}" type="slidenum">
              <a:rPr lang="en-US" smtClean="0"/>
              <a:t>21</a:t>
            </a:fld>
            <a:endParaRPr lang="en-US" dirty="0"/>
          </a:p>
        </p:txBody>
      </p:sp>
    </p:spTree>
    <p:extLst>
      <p:ext uri="{BB962C8B-B14F-4D97-AF65-F5344CB8AC3E}">
        <p14:creationId xmlns:p14="http://schemas.microsoft.com/office/powerpoint/2010/main" val="291155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346F7-BC40-4281-932A-03123F01B762}"/>
              </a:ext>
            </a:extLst>
          </p:cNvPr>
          <p:cNvSpPr>
            <a:spLocks noGrp="1"/>
          </p:cNvSpPr>
          <p:nvPr>
            <p:ph type="title"/>
          </p:nvPr>
        </p:nvSpPr>
        <p:spPr>
          <a:xfrm>
            <a:off x="502334" y="478109"/>
            <a:ext cx="7443841" cy="709865"/>
          </a:xfrm>
        </p:spPr>
        <p:txBody>
          <a:bodyPr>
            <a:normAutofit fontScale="90000"/>
          </a:bodyPr>
          <a:lstStyle/>
          <a:p>
            <a:r>
              <a:rPr lang="en-US" dirty="0"/>
              <a:t>Expected running time of </a:t>
            </a:r>
            <a:r>
              <a:rPr lang="en-US" dirty="0">
                <a:solidFill>
                  <a:srgbClr val="FF0000"/>
                </a:solidFill>
              </a:rPr>
              <a:t>best</a:t>
            </a:r>
            <a:r>
              <a:rPr lang="en-US" dirty="0"/>
              <a:t> case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6B147A-A6EA-42C1-9F5D-2136CE292512}"/>
                  </a:ext>
                </a:extLst>
              </p:cNvPr>
              <p:cNvSpPr>
                <a:spLocks noGrp="1"/>
              </p:cNvSpPr>
              <p:nvPr>
                <p:ph idx="1"/>
              </p:nvPr>
            </p:nvSpPr>
            <p:spPr>
              <a:xfrm>
                <a:off x="502334" y="1187974"/>
                <a:ext cx="8343639" cy="5191917"/>
              </a:xfrm>
            </p:spPr>
            <p:txBody>
              <a:bodyPr>
                <a:noAutofit/>
              </a:bodyPr>
              <a:lstStyle/>
              <a:p>
                <a:r>
                  <a:rPr lang="en-US" sz="2400" b="0" dirty="0"/>
                  <a:t>The dominant cost of the algorithm is partitioning.</a:t>
                </a:r>
              </a:p>
              <a:p>
                <a:r>
                  <a:rPr lang="en-US" sz="2400" b="0" dirty="0"/>
                  <a:t>PARTITION() removes the pivot element from future consideration each time.  Thus, PARTITION() is called at most </a:t>
                </a:r>
                <a:r>
                  <a:rPr lang="en-US" sz="2400" b="0" i="1" dirty="0"/>
                  <a:t>n </a:t>
                </a:r>
                <a:r>
                  <a:rPr lang="en-US" sz="2400" b="0" dirty="0"/>
                  <a:t>times.</a:t>
                </a:r>
              </a:p>
              <a:p>
                <a:r>
                  <a:rPr lang="en-US" sz="2400" b="0" dirty="0"/>
                  <a:t>The amount of work in all PARTITION() equals</a:t>
                </a:r>
              </a:p>
              <a:p>
                <a:pPr marL="628650" lvl="1" indent="-285750">
                  <a:buFont typeface="Wingdings" panose="05000000000000000000" pitchFamily="2" charset="2"/>
                  <a:buChar char="§"/>
                </a:pPr>
                <a:r>
                  <a:rPr lang="en-US" dirty="0"/>
                  <a:t>a constant of Partition </a:t>
                </a:r>
                <a:r>
                  <a:rPr lang="en-US" b="1" dirty="0">
                    <a:solidFill>
                      <a:srgbClr val="FF0000"/>
                    </a:solidFill>
                  </a:rPr>
                  <a:t>(n)</a:t>
                </a:r>
                <a:r>
                  <a:rPr lang="en-US" dirty="0"/>
                  <a:t>  plus </a:t>
                </a:r>
              </a:p>
              <a:p>
                <a:pPr marL="628650" lvl="1" indent="-285750">
                  <a:buFont typeface="Wingdings" panose="05000000000000000000" pitchFamily="2" charset="2"/>
                  <a:buChar char="§"/>
                </a:pPr>
                <a:r>
                  <a:rPr lang="en-US" dirty="0"/>
                  <a:t>the number of comparisons in its </a:t>
                </a:r>
                <a:r>
                  <a:rPr lang="en-US" b="1" dirty="0"/>
                  <a:t>for </a:t>
                </a:r>
                <a:r>
                  <a:rPr lang="en-US" dirty="0"/>
                  <a:t>loop </a:t>
                </a:r>
                <a:r>
                  <a:rPr lang="en-US" b="1" dirty="0">
                    <a:solidFill>
                      <a:srgbClr val="FF0000"/>
                    </a:solidFill>
                  </a:rPr>
                  <a:t>(X)</a:t>
                </a:r>
                <a:r>
                  <a:rPr lang="en-US" dirty="0"/>
                  <a:t> where </a:t>
                </a:r>
                <a:r>
                  <a:rPr lang="en-US" i="1" dirty="0"/>
                  <a:t>X </a:t>
                </a:r>
                <a:r>
                  <a:rPr lang="en-US" dirty="0"/>
                  <a:t>= the total number of comparisons in all calls to PARTITION().</a:t>
                </a:r>
              </a:p>
              <a:p>
                <a:r>
                  <a:rPr lang="en-US" sz="2400" b="0" dirty="0"/>
                  <a:t>Therefore, the total work is </a:t>
                </a:r>
                <a14:m>
                  <m:oMath xmlns:m="http://schemas.openxmlformats.org/officeDocument/2006/math">
                    <m:r>
                      <a:rPr lang="en-US" sz="2400" i="1" dirty="0" smtClean="0">
                        <a:solidFill>
                          <a:srgbClr val="FF0000"/>
                        </a:solidFill>
                        <a:latin typeface="Cambria Math" panose="02040503050406030204" pitchFamily="18" charset="0"/>
                      </a:rPr>
                      <m:t>𝑂</m:t>
                    </m:r>
                    <m:r>
                      <a:rPr lang="en-US" sz="2400" i="1" dirty="0" smtClean="0">
                        <a:solidFill>
                          <a:srgbClr val="FF0000"/>
                        </a:solidFill>
                        <a:latin typeface="Cambria Math" panose="02040503050406030204" pitchFamily="18" charset="0"/>
                      </a:rPr>
                      <m:t>(</m:t>
                    </m:r>
                    <m:r>
                      <a:rPr lang="en-US" sz="2400" i="1" dirty="0" smtClean="0">
                        <a:solidFill>
                          <a:srgbClr val="FF0000"/>
                        </a:solidFill>
                        <a:latin typeface="Cambria Math" panose="02040503050406030204" pitchFamily="18" charset="0"/>
                      </a:rPr>
                      <m:t>𝑛</m:t>
                    </m:r>
                    <m:r>
                      <a:rPr lang="en-US" sz="2400" i="1" dirty="0" smtClean="0">
                        <a:solidFill>
                          <a:srgbClr val="FF0000"/>
                        </a:solidFill>
                        <a:latin typeface="Cambria Math" panose="02040503050406030204" pitchFamily="18" charset="0"/>
                      </a:rPr>
                      <m:t> + </m:t>
                    </m:r>
                    <m:r>
                      <a:rPr lang="en-US" sz="2400" i="1" dirty="0" smtClean="0">
                        <a:solidFill>
                          <a:srgbClr val="FF0000"/>
                        </a:solidFill>
                        <a:latin typeface="Cambria Math" panose="02040503050406030204" pitchFamily="18" charset="0"/>
                      </a:rPr>
                      <m:t>𝑋</m:t>
                    </m:r>
                    <m:r>
                      <a:rPr lang="en-US" sz="2400" i="1" dirty="0" smtClean="0">
                        <a:solidFill>
                          <a:srgbClr val="FF0000"/>
                        </a:solidFill>
                        <a:latin typeface="Cambria Math" panose="02040503050406030204" pitchFamily="18" charset="0"/>
                      </a:rPr>
                      <m:t>)</m:t>
                    </m:r>
                  </m:oMath>
                </a14:m>
                <a:endParaRPr lang="en-US" sz="2400" dirty="0">
                  <a:solidFill>
                    <a:srgbClr val="FF0000"/>
                  </a:solidFill>
                </a:endParaRPr>
              </a:p>
              <a:p>
                <a:r>
                  <a:rPr lang="en-US" sz="2400" b="0" dirty="0">
                    <a:solidFill>
                      <a:schemeClr val="tx1"/>
                    </a:solidFill>
                  </a:rPr>
                  <a:t>Now, we need to compute a bound on the overall number of comparisons </a:t>
                </a:r>
                <a:r>
                  <a:rPr lang="en-US" sz="2400" b="0" dirty="0">
                    <a:solidFill>
                      <a:schemeClr val="tx1"/>
                    </a:solidFill>
                    <a:sym typeface="Wingdings" panose="05000000000000000000" pitchFamily="2" charset="2"/>
                  </a:rPr>
                  <a:t> </a:t>
                </a:r>
                <a14:m>
                  <m:oMath xmlns:m="http://schemas.openxmlformats.org/officeDocument/2006/math">
                    <m:r>
                      <a:rPr lang="en-US" sz="2400" b="0" i="0" dirty="0" smtClean="0">
                        <a:solidFill>
                          <a:srgbClr val="FF0000"/>
                        </a:solidFill>
                        <a:latin typeface="Cambria Math" panose="02040503050406030204" pitchFamily="18" charset="0"/>
                      </a:rPr>
                      <m:t>  </m:t>
                    </m:r>
                    <m:r>
                      <a:rPr lang="en-US" sz="2400" b="0" i="1" dirty="0" smtClean="0">
                        <a:solidFill>
                          <a:srgbClr val="FF0000"/>
                        </a:solidFill>
                        <a:latin typeface="Cambria Math" panose="02040503050406030204" pitchFamily="18" charset="0"/>
                      </a:rPr>
                      <m:t>𝑋</m:t>
                    </m:r>
                    <m:r>
                      <a:rPr lang="en-US" sz="2400" b="0" i="1" dirty="0" smtClean="0">
                        <a:solidFill>
                          <a:srgbClr val="FF0000"/>
                        </a:solidFill>
                        <a:latin typeface="Cambria Math" panose="02040503050406030204" pitchFamily="18" charset="0"/>
                      </a:rPr>
                      <m:t>= </m:t>
                    </m:r>
                    <m:r>
                      <a:rPr lang="en-US" sz="2400" b="0" i="1" dirty="0" smtClean="0">
                        <a:solidFill>
                          <a:srgbClr val="FF0000"/>
                        </a:solidFill>
                        <a:latin typeface="Cambria Math" charset="0"/>
                      </a:rPr>
                      <m:t>𝑂</m:t>
                    </m:r>
                    <m:r>
                      <a:rPr lang="en-US" sz="2400" b="0" i="1" dirty="0" smtClean="0">
                        <a:solidFill>
                          <a:srgbClr val="FF0000"/>
                        </a:solidFill>
                        <a:latin typeface="Cambria Math" charset="0"/>
                      </a:rPr>
                      <m:t>(</m:t>
                    </m:r>
                    <m:r>
                      <a:rPr lang="en-US" sz="2400" b="0" i="1" dirty="0" smtClean="0">
                        <a:solidFill>
                          <a:srgbClr val="FF0000"/>
                        </a:solidFill>
                        <a:latin typeface="Cambria Math" charset="0"/>
                      </a:rPr>
                      <m:t>𝑛</m:t>
                    </m:r>
                    <m:func>
                      <m:funcPr>
                        <m:ctrlPr>
                          <a:rPr lang="en-US" sz="2400" b="0" i="1" dirty="0" smtClean="0">
                            <a:solidFill>
                              <a:srgbClr val="FF0000"/>
                            </a:solidFill>
                            <a:latin typeface="Cambria Math" panose="02040503050406030204" pitchFamily="18" charset="0"/>
                          </a:rPr>
                        </m:ctrlPr>
                      </m:funcPr>
                      <m:fName>
                        <m:r>
                          <a:rPr lang="en-US" sz="2400" b="0" i="1" dirty="0" err="1">
                            <a:solidFill>
                              <a:srgbClr val="FF0000"/>
                            </a:solidFill>
                            <a:latin typeface="Cambria Math" charset="0"/>
                          </a:rPr>
                          <m:t>𝑙𝑜𝑔</m:t>
                        </m:r>
                      </m:fName>
                      <m:e>
                        <m:r>
                          <a:rPr lang="en-US" sz="2400" b="0" i="1" dirty="0">
                            <a:solidFill>
                              <a:srgbClr val="FF0000"/>
                            </a:solidFill>
                            <a:latin typeface="Cambria Math" charset="0"/>
                          </a:rPr>
                          <m:t>(</m:t>
                        </m:r>
                        <m:r>
                          <a:rPr lang="en-US" sz="2400" b="0" i="1" dirty="0">
                            <a:solidFill>
                              <a:srgbClr val="FF0000"/>
                            </a:solidFill>
                            <a:latin typeface="Cambria Math" charset="0"/>
                          </a:rPr>
                          <m:t>𝑛</m:t>
                        </m:r>
                        <m:r>
                          <a:rPr lang="en-US" sz="2400" b="0" i="1" dirty="0">
                            <a:solidFill>
                              <a:srgbClr val="FF0000"/>
                            </a:solidFill>
                            <a:latin typeface="Cambria Math" charset="0"/>
                          </a:rPr>
                          <m:t>)</m:t>
                        </m:r>
                      </m:e>
                    </m:func>
                    <m:r>
                      <a:rPr lang="en-US" sz="2400" b="0" i="1" dirty="0" smtClean="0">
                        <a:solidFill>
                          <a:srgbClr val="FF0000"/>
                        </a:solidFill>
                        <a:latin typeface="Cambria Math" charset="0"/>
                      </a:rPr>
                      <m:t>)</m:t>
                    </m:r>
                  </m:oMath>
                </a14:m>
                <a:r>
                  <a:rPr lang="en-US" sz="2800" b="0" dirty="0">
                    <a:solidFill>
                      <a:srgbClr val="FF0000"/>
                    </a:solidFill>
                    <a:sym typeface="Wingdings" panose="05000000000000000000" pitchFamily="2" charset="2"/>
                  </a:rPr>
                  <a:t>  </a:t>
                </a:r>
              </a:p>
              <a:p>
                <a:pPr marL="514350" lvl="2" indent="0">
                  <a:buNone/>
                </a:pPr>
                <a:r>
                  <a:rPr lang="en-US" sz="2000" b="0" dirty="0">
                    <a:sym typeface="Wingdings" panose="05000000000000000000" pitchFamily="2" charset="2"/>
                  </a:rPr>
                  <a:t>(See CLRS pp 181-184 for the proof)</a:t>
                </a:r>
              </a:p>
              <a:p>
                <a:r>
                  <a:rPr lang="en-US" sz="2400" b="0" dirty="0">
                    <a:sym typeface="Wingdings" panose="05000000000000000000" pitchFamily="2" charset="2"/>
                  </a:rPr>
                  <a:t>Total work = </a:t>
                </a:r>
                <a14:m>
                  <m:oMath xmlns:m="http://schemas.openxmlformats.org/officeDocument/2006/math">
                    <m:r>
                      <a:rPr lang="en-US" sz="2400" i="1" dirty="0">
                        <a:solidFill>
                          <a:srgbClr val="FF0000"/>
                        </a:solidFill>
                        <a:latin typeface="Cambria Math" panose="02040503050406030204" pitchFamily="18" charset="0"/>
                      </a:rPr>
                      <m:t>𝑂</m:t>
                    </m:r>
                    <m:r>
                      <a:rPr lang="en-US" sz="2400" i="1" dirty="0">
                        <a:solidFill>
                          <a:srgbClr val="FF0000"/>
                        </a:solidFill>
                        <a:latin typeface="Cambria Math" panose="02040503050406030204" pitchFamily="18" charset="0"/>
                      </a:rPr>
                      <m:t>(</m:t>
                    </m:r>
                    <m:r>
                      <a:rPr lang="en-US" sz="2400" i="1" dirty="0">
                        <a:solidFill>
                          <a:srgbClr val="FF0000"/>
                        </a:solidFill>
                        <a:latin typeface="Cambria Math" panose="02040503050406030204" pitchFamily="18" charset="0"/>
                      </a:rPr>
                      <m:t>𝑛</m:t>
                    </m:r>
                    <m:r>
                      <a:rPr lang="en-US" sz="2400" i="1" dirty="0">
                        <a:solidFill>
                          <a:srgbClr val="FF0000"/>
                        </a:solidFill>
                        <a:latin typeface="Cambria Math" panose="02040503050406030204" pitchFamily="18" charset="0"/>
                      </a:rPr>
                      <m:t> +</m:t>
                    </m:r>
                    <m:r>
                      <a:rPr lang="en-US" sz="2400" b="0" i="1" dirty="0">
                        <a:solidFill>
                          <a:srgbClr val="FF0000"/>
                        </a:solidFill>
                        <a:latin typeface="Cambria Math" charset="0"/>
                      </a:rPr>
                      <m:t>𝑛</m:t>
                    </m:r>
                    <m:func>
                      <m:funcPr>
                        <m:ctrlPr>
                          <a:rPr lang="en-US" sz="2400" b="0" i="1" dirty="0">
                            <a:solidFill>
                              <a:srgbClr val="FF0000"/>
                            </a:solidFill>
                            <a:latin typeface="Cambria Math" panose="02040503050406030204" pitchFamily="18" charset="0"/>
                          </a:rPr>
                        </m:ctrlPr>
                      </m:funcPr>
                      <m:fName>
                        <m:r>
                          <a:rPr lang="en-US" sz="2400" b="0" i="1" dirty="0" err="1">
                            <a:solidFill>
                              <a:srgbClr val="FF0000"/>
                            </a:solidFill>
                            <a:latin typeface="Cambria Math" charset="0"/>
                          </a:rPr>
                          <m:t>𝑙𝑜𝑔</m:t>
                        </m:r>
                      </m:fName>
                      <m:e>
                        <m:r>
                          <a:rPr lang="en-US" sz="2400" b="0" i="1" dirty="0">
                            <a:solidFill>
                              <a:srgbClr val="FF0000"/>
                            </a:solidFill>
                            <a:latin typeface="Cambria Math" charset="0"/>
                          </a:rPr>
                          <m:t>(</m:t>
                        </m:r>
                        <m:r>
                          <a:rPr lang="en-US" sz="2400" b="0" i="1" dirty="0">
                            <a:solidFill>
                              <a:srgbClr val="FF0000"/>
                            </a:solidFill>
                            <a:latin typeface="Cambria Math" charset="0"/>
                          </a:rPr>
                          <m:t>𝑛</m:t>
                        </m:r>
                        <m:r>
                          <a:rPr lang="en-US" sz="2400" b="0" i="1" dirty="0">
                            <a:solidFill>
                              <a:srgbClr val="FF0000"/>
                            </a:solidFill>
                            <a:latin typeface="Cambria Math" charset="0"/>
                          </a:rPr>
                          <m:t>)</m:t>
                        </m:r>
                      </m:e>
                    </m:func>
                    <m:r>
                      <a:rPr lang="en-US" sz="2400" i="1" dirty="0">
                        <a:solidFill>
                          <a:srgbClr val="FF0000"/>
                        </a:solidFill>
                        <a:latin typeface="Cambria Math" panose="02040503050406030204" pitchFamily="18" charset="0"/>
                      </a:rPr>
                      <m:t>)</m:t>
                    </m:r>
                  </m:oMath>
                </a14:m>
                <a:r>
                  <a:rPr lang="en-US" sz="2400" dirty="0">
                    <a:solidFill>
                      <a:srgbClr val="FF0000"/>
                    </a:solidFill>
                  </a:rPr>
                  <a:t> = </a:t>
                </a:r>
                <a14:m>
                  <m:oMath xmlns:m="http://schemas.openxmlformats.org/officeDocument/2006/math">
                    <m:r>
                      <a:rPr lang="en-US" sz="2400" i="1" dirty="0">
                        <a:solidFill>
                          <a:srgbClr val="FF0000"/>
                        </a:solidFill>
                        <a:latin typeface="Cambria Math" panose="02040503050406030204" pitchFamily="18" charset="0"/>
                      </a:rPr>
                      <m:t>𝑂</m:t>
                    </m:r>
                    <m:r>
                      <a:rPr lang="en-US" sz="2400" i="1" dirty="0">
                        <a:solidFill>
                          <a:srgbClr val="FF0000"/>
                        </a:solidFill>
                        <a:latin typeface="Cambria Math" panose="02040503050406030204" pitchFamily="18" charset="0"/>
                      </a:rPr>
                      <m:t>(</m:t>
                    </m:r>
                    <m:r>
                      <a:rPr lang="en-US" sz="2400" b="0" i="1" dirty="0">
                        <a:solidFill>
                          <a:srgbClr val="FF0000"/>
                        </a:solidFill>
                        <a:latin typeface="Cambria Math" charset="0"/>
                      </a:rPr>
                      <m:t>𝑛</m:t>
                    </m:r>
                    <m:func>
                      <m:funcPr>
                        <m:ctrlPr>
                          <a:rPr lang="en-US" sz="2400" b="0" i="1" dirty="0">
                            <a:solidFill>
                              <a:srgbClr val="FF0000"/>
                            </a:solidFill>
                            <a:latin typeface="Cambria Math" panose="02040503050406030204" pitchFamily="18" charset="0"/>
                          </a:rPr>
                        </m:ctrlPr>
                      </m:funcPr>
                      <m:fName>
                        <m:r>
                          <a:rPr lang="en-US" sz="2400" b="0" i="1" dirty="0" err="1">
                            <a:solidFill>
                              <a:srgbClr val="FF0000"/>
                            </a:solidFill>
                            <a:latin typeface="Cambria Math" charset="0"/>
                          </a:rPr>
                          <m:t>𝑙𝑜𝑔</m:t>
                        </m:r>
                      </m:fName>
                      <m:e>
                        <m:r>
                          <a:rPr lang="en-US" sz="2400" b="0" i="1" dirty="0">
                            <a:solidFill>
                              <a:srgbClr val="FF0000"/>
                            </a:solidFill>
                            <a:latin typeface="Cambria Math" charset="0"/>
                          </a:rPr>
                          <m:t>(</m:t>
                        </m:r>
                        <m:r>
                          <a:rPr lang="en-US" sz="2400" b="0" i="1" dirty="0">
                            <a:solidFill>
                              <a:srgbClr val="FF0000"/>
                            </a:solidFill>
                            <a:latin typeface="Cambria Math" charset="0"/>
                          </a:rPr>
                          <m:t>𝑛</m:t>
                        </m:r>
                        <m:r>
                          <a:rPr lang="en-US" sz="2400" b="0" i="1" dirty="0">
                            <a:solidFill>
                              <a:srgbClr val="FF0000"/>
                            </a:solidFill>
                            <a:latin typeface="Cambria Math" charset="0"/>
                          </a:rPr>
                          <m:t>)</m:t>
                        </m:r>
                      </m:e>
                    </m:func>
                    <m:r>
                      <a:rPr lang="en-US" sz="2400" i="1" dirty="0">
                        <a:solidFill>
                          <a:srgbClr val="FF0000"/>
                        </a:solidFill>
                        <a:latin typeface="Cambria Math" panose="02040503050406030204" pitchFamily="18" charset="0"/>
                      </a:rPr>
                      <m:t>)</m:t>
                    </m:r>
                  </m:oMath>
                </a14:m>
                <a:r>
                  <a:rPr lang="en-US" sz="2400" dirty="0">
                    <a:solidFill>
                      <a:srgbClr val="FF0000"/>
                    </a:solidFill>
                  </a:rPr>
                  <a:t> </a:t>
                </a:r>
              </a:p>
              <a:p>
                <a:endParaRPr lang="en-US" sz="2400" b="0" dirty="0"/>
              </a:p>
            </p:txBody>
          </p:sp>
        </mc:Choice>
        <mc:Fallback xmlns="">
          <p:sp>
            <p:nvSpPr>
              <p:cNvPr id="3" name="Content Placeholder 2">
                <a:extLst>
                  <a:ext uri="{FF2B5EF4-FFF2-40B4-BE49-F238E27FC236}">
                    <a16:creationId xmlns:a16="http://schemas.microsoft.com/office/drawing/2014/main" id="{876B147A-A6EA-42C1-9F5D-2136CE292512}"/>
                  </a:ext>
                </a:extLst>
              </p:cNvPr>
              <p:cNvSpPr>
                <a:spLocks noGrp="1" noRot="1" noChangeAspect="1" noMove="1" noResize="1" noEditPoints="1" noAdjustHandles="1" noChangeArrowheads="1" noChangeShapeType="1" noTextEdit="1"/>
              </p:cNvSpPr>
              <p:nvPr>
                <p:ph idx="1"/>
              </p:nvPr>
            </p:nvSpPr>
            <p:spPr>
              <a:xfrm>
                <a:off x="502334" y="1187974"/>
                <a:ext cx="8343639" cy="5191917"/>
              </a:xfrm>
              <a:blipFill>
                <a:blip r:embed="rId2"/>
                <a:stretch>
                  <a:fillRect l="-730" t="-1526" r="-584"/>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1D53CDA6-3508-4A72-B091-F937AB95B404}"/>
              </a:ext>
            </a:extLst>
          </p:cNvPr>
          <p:cNvSpPr>
            <a:spLocks noGrp="1"/>
          </p:cNvSpPr>
          <p:nvPr>
            <p:ph type="sldNum" sz="quarter" idx="4294967295"/>
          </p:nvPr>
        </p:nvSpPr>
        <p:spPr>
          <a:xfrm>
            <a:off x="8353425" y="295275"/>
            <a:ext cx="790575" cy="768350"/>
          </a:xfrm>
          <a:prstGeom prst="rect">
            <a:avLst/>
          </a:prstGeom>
        </p:spPr>
        <p:txBody>
          <a:bodyPr/>
          <a:lstStyle/>
          <a:p>
            <a:fld id="{71D73388-25A5-4F64-A6E2-B296E1C8FF4A}" type="slidenum">
              <a:rPr lang="en-US" smtClean="0"/>
              <a:t>22</a:t>
            </a:fld>
            <a:endParaRPr lang="en-US" dirty="0"/>
          </a:p>
        </p:txBody>
      </p:sp>
    </p:spTree>
    <p:extLst>
      <p:ext uri="{BB962C8B-B14F-4D97-AF65-F5344CB8AC3E}">
        <p14:creationId xmlns:p14="http://schemas.microsoft.com/office/powerpoint/2010/main" val="117467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346F7-BC40-4281-932A-03123F01B762}"/>
              </a:ext>
            </a:extLst>
          </p:cNvPr>
          <p:cNvSpPr>
            <a:spLocks noGrp="1"/>
          </p:cNvSpPr>
          <p:nvPr>
            <p:ph type="title"/>
          </p:nvPr>
        </p:nvSpPr>
        <p:spPr>
          <a:xfrm>
            <a:off x="512576" y="385269"/>
            <a:ext cx="7596241" cy="709865"/>
          </a:xfrm>
        </p:spPr>
        <p:txBody>
          <a:bodyPr>
            <a:normAutofit fontScale="90000"/>
          </a:bodyPr>
          <a:lstStyle/>
          <a:p>
            <a:r>
              <a:rPr lang="en-US" sz="3600" dirty="0">
                <a:effectLst>
                  <a:outerShdw blurRad="38100" dist="38100" dir="2700000" algn="tl">
                    <a:srgbClr val="000000">
                      <a:alpha val="43137"/>
                    </a:srgbClr>
                  </a:outerShdw>
                </a:effectLst>
              </a:rPr>
              <a:t>Expected Running time of </a:t>
            </a:r>
            <a:r>
              <a:rPr lang="en-US" sz="3600" b="1" dirty="0">
                <a:solidFill>
                  <a:srgbClr val="FF0000"/>
                </a:solidFill>
              </a:rPr>
              <a:t>worst</a:t>
            </a:r>
            <a:r>
              <a:rPr lang="en-US" sz="3600" b="1" dirty="0">
                <a:solidFill>
                  <a:schemeClr val="accent1">
                    <a:lumMod val="75000"/>
                  </a:schemeClr>
                </a:solidFill>
              </a:rPr>
              <a:t> case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76B147A-A6EA-42C1-9F5D-2136CE292512}"/>
                  </a:ext>
                </a:extLst>
              </p:cNvPr>
              <p:cNvSpPr>
                <a:spLocks noGrp="1"/>
              </p:cNvSpPr>
              <p:nvPr>
                <p:ph idx="1"/>
              </p:nvPr>
            </p:nvSpPr>
            <p:spPr>
              <a:xfrm>
                <a:off x="558810" y="1307389"/>
                <a:ext cx="8103766" cy="4367813"/>
              </a:xfrm>
            </p:spPr>
            <p:txBody>
              <a:bodyPr>
                <a:normAutofit/>
              </a:bodyPr>
              <a:lstStyle/>
              <a:p>
                <a:pPr marL="0" indent="0">
                  <a:buNone/>
                </a:pPr>
                <a:r>
                  <a:rPr lang="en-US" sz="2400" b="1" u="sng" dirty="0">
                    <a:solidFill>
                      <a:schemeClr val="accent1">
                        <a:lumMod val="75000"/>
                      </a:schemeClr>
                    </a:solidFill>
                  </a:rPr>
                  <a:t>Worst case scenario behavior: </a:t>
                </a:r>
              </a:p>
              <a:p>
                <a:r>
                  <a:rPr lang="en-US" sz="2400" dirty="0"/>
                  <a:t>It’s worst when the partitioning routine returns</a:t>
                </a:r>
              </a:p>
              <a:p>
                <a:pPr lvl="1">
                  <a:buFont typeface="Wingdings" panose="05000000000000000000" pitchFamily="2" charset="2"/>
                  <a:buChar char="§"/>
                </a:pPr>
                <a:r>
                  <a:rPr lang="en-US" dirty="0"/>
                  <a:t>One side with n-1 elements</a:t>
                </a:r>
              </a:p>
              <a:p>
                <a:pPr lvl="1">
                  <a:buFont typeface="Wingdings" panose="05000000000000000000" pitchFamily="2" charset="2"/>
                  <a:buChar char="§"/>
                </a:pPr>
                <a:r>
                  <a:rPr lang="en-US" dirty="0"/>
                  <a:t>The other side with 0 elements (Note: the pivot takes 1)</a:t>
                </a:r>
              </a:p>
              <a:p>
                <a:pPr marL="342900" lvl="1" indent="0">
                  <a:buNone/>
                </a:pPr>
                <a:endParaRPr lang="en-US" dirty="0"/>
              </a:p>
              <a:p>
                <a14:m>
                  <m:oMath xmlns:m="http://schemas.openxmlformats.org/officeDocument/2006/math">
                    <m:r>
                      <a:rPr lang="en-US" i="1">
                        <a:latin typeface="Cambria Math" charset="0"/>
                      </a:rPr>
                      <m:t>𝑇</m:t>
                    </m:r>
                    <m:d>
                      <m:dPr>
                        <m:ctrlPr>
                          <a:rPr lang="en-US" i="1">
                            <a:latin typeface="Cambria Math" panose="02040503050406030204" pitchFamily="18" charset="0"/>
                          </a:rPr>
                        </m:ctrlPr>
                      </m:dPr>
                      <m:e>
                        <m:r>
                          <a:rPr lang="en-US" i="1">
                            <a:latin typeface="Cambria Math" charset="0"/>
                          </a:rPr>
                          <m:t>𝑛</m:t>
                        </m:r>
                      </m:e>
                    </m:d>
                    <m:r>
                      <a:rPr lang="en-US" i="1">
                        <a:latin typeface="Cambria Math" charset="0"/>
                      </a:rPr>
                      <m:t>=</m:t>
                    </m:r>
                    <m:r>
                      <a:rPr lang="en-US" i="1">
                        <a:latin typeface="Cambria Math" charset="0"/>
                      </a:rPr>
                      <m:t>𝑇</m:t>
                    </m:r>
                    <m:d>
                      <m:dPr>
                        <m:ctrlPr>
                          <a:rPr lang="en-US" i="1">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r>
                      <a:rPr lang="en-US" i="1">
                        <a:latin typeface="Cambria Math" charset="0"/>
                      </a:rPr>
                      <m:t>+</m:t>
                    </m:r>
                    <m:r>
                      <a:rPr lang="en-US" i="1">
                        <a:latin typeface="Cambria Math" charset="0"/>
                      </a:rPr>
                      <m:t>𝑇</m:t>
                    </m:r>
                    <m:d>
                      <m:dPr>
                        <m:ctrlPr>
                          <a:rPr lang="en-US" i="1">
                            <a:latin typeface="Cambria Math" panose="02040503050406030204" pitchFamily="18" charset="0"/>
                          </a:rPr>
                        </m:ctrlPr>
                      </m:dPr>
                      <m:e>
                        <m:r>
                          <a:rPr lang="en-US" b="0" i="1" smtClean="0">
                            <a:latin typeface="Cambria Math" panose="02040503050406030204" pitchFamily="18" charset="0"/>
                          </a:rPr>
                          <m:t>0</m:t>
                        </m:r>
                      </m:e>
                    </m:d>
                    <m:r>
                      <a:rPr lang="en-US" b="0" i="1" smtClean="0">
                        <a:solidFill>
                          <a:schemeClr val="accent1"/>
                        </a:solidFill>
                        <a:latin typeface="Cambria Math" charset="0"/>
                      </a:rPr>
                      <m:t>+</m:t>
                    </m:r>
                    <m:r>
                      <a:rPr lang="en-US" b="0" i="1" smtClean="0">
                        <a:solidFill>
                          <a:schemeClr val="accent1"/>
                        </a:solidFill>
                        <a:latin typeface="Cambria Math" panose="02040503050406030204" pitchFamily="18" charset="0"/>
                      </a:rPr>
                      <m:t>𝑛</m:t>
                    </m:r>
                  </m:oMath>
                </a14:m>
                <a:r>
                  <a:rPr lang="en-US" b="0" dirty="0">
                    <a:solidFill>
                      <a:schemeClr val="accent1"/>
                    </a:solidFill>
                  </a:rPr>
                  <a:t>  </a:t>
                </a:r>
                <a:r>
                  <a:rPr lang="en-US" dirty="0"/>
                  <a:t># reduced by one</a:t>
                </a:r>
              </a:p>
              <a:p>
                <a:pPr marL="0" indent="0">
                  <a:buNone/>
                </a:pPr>
                <a:r>
                  <a:rPr lang="en-US" dirty="0"/>
                  <a:t>	    = </a:t>
                </a:r>
                <a14:m>
                  <m:oMath xmlns:m="http://schemas.openxmlformats.org/officeDocument/2006/math">
                    <m:r>
                      <a:rPr lang="en-US" i="1">
                        <a:latin typeface="Cambria Math" charset="0"/>
                      </a:rPr>
                      <m:t>𝑇</m:t>
                    </m:r>
                    <m:d>
                      <m:dPr>
                        <m:ctrlPr>
                          <a:rPr lang="en-US" i="1">
                            <a:latin typeface="Cambria Math" panose="02040503050406030204" pitchFamily="18" charset="0"/>
                          </a:rPr>
                        </m:ctrlPr>
                      </m:dPr>
                      <m:e>
                        <m:r>
                          <a:rPr lang="en-US" i="1">
                            <a:latin typeface="Cambria Math" panose="02040503050406030204" pitchFamily="18" charset="0"/>
                          </a:rPr>
                          <m:t>𝑛</m:t>
                        </m:r>
                        <m:r>
                          <a:rPr lang="en-US" i="1">
                            <a:latin typeface="Cambria Math" panose="02040503050406030204" pitchFamily="18" charset="0"/>
                          </a:rPr>
                          <m:t>−2</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𝑛</m:t>
                    </m:r>
                    <m:r>
                      <a:rPr lang="en-US" b="0" i="1" smtClean="0">
                        <a:solidFill>
                          <a:schemeClr val="accent1"/>
                        </a:solidFill>
                        <a:latin typeface="Cambria Math" panose="02040503050406030204" pitchFamily="18" charset="0"/>
                      </a:rPr>
                      <m:t>−1)+</m:t>
                    </m:r>
                    <m:r>
                      <a:rPr lang="en-US" b="0" i="1" smtClean="0">
                        <a:solidFill>
                          <a:srgbClr val="0070C0"/>
                        </a:solidFill>
                        <a:latin typeface="Cambria Math" panose="02040503050406030204" pitchFamily="18" charset="0"/>
                      </a:rPr>
                      <m:t>𝑛</m:t>
                    </m:r>
                  </m:oMath>
                </a14:m>
                <a:endParaRPr lang="en-US" dirty="0"/>
              </a:p>
              <a:p>
                <a:pPr marL="0" indent="0">
                  <a:buNone/>
                </a:pPr>
                <a:r>
                  <a:rPr lang="en-US" dirty="0"/>
                  <a:t>	    = </a:t>
                </a:r>
                <a14:m>
                  <m:oMath xmlns:m="http://schemas.openxmlformats.org/officeDocument/2006/math">
                    <m:r>
                      <a:rPr lang="en-US" i="1">
                        <a:latin typeface="Cambria Math" charset="0"/>
                      </a:rPr>
                      <m:t>𝑇</m:t>
                    </m:r>
                    <m:d>
                      <m:dPr>
                        <m:ctrlPr>
                          <a:rPr lang="en-US" b="0" i="1">
                            <a:latin typeface="Cambria Math" panose="02040503050406030204" pitchFamily="18" charset="0"/>
                          </a:rPr>
                        </m:ctrlPr>
                      </m:dPr>
                      <m:e>
                        <m:r>
                          <a:rPr lang="en-US" b="0" i="1">
                            <a:latin typeface="Cambria Math" panose="02040503050406030204" pitchFamily="18" charset="0"/>
                          </a:rPr>
                          <m:t>𝑛</m:t>
                        </m:r>
                        <m:r>
                          <a:rPr lang="en-US" b="0" i="1">
                            <a:latin typeface="Cambria Math" panose="02040503050406030204" pitchFamily="18" charset="0"/>
                          </a:rPr>
                          <m:t>−3</m:t>
                        </m:r>
                      </m:e>
                    </m:d>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𝑛</m:t>
                    </m:r>
                    <m:r>
                      <a:rPr lang="en-US" b="0" i="1" smtClean="0">
                        <a:solidFill>
                          <a:schemeClr val="accent1"/>
                        </a:solidFill>
                        <a:latin typeface="Cambria Math" panose="02040503050406030204" pitchFamily="18" charset="0"/>
                      </a:rPr>
                      <m:t>−2)+(</m:t>
                    </m:r>
                    <m:r>
                      <a:rPr lang="en-US" b="0" i="1" smtClean="0">
                        <a:solidFill>
                          <a:schemeClr val="accent1"/>
                        </a:solidFill>
                        <a:latin typeface="Cambria Math" panose="02040503050406030204" pitchFamily="18" charset="0"/>
                      </a:rPr>
                      <m:t>𝑛</m:t>
                    </m:r>
                    <m:r>
                      <a:rPr lang="en-US" b="0" i="1" smtClean="0">
                        <a:solidFill>
                          <a:schemeClr val="accent1"/>
                        </a:solidFill>
                        <a:latin typeface="Cambria Math" panose="02040503050406030204" pitchFamily="18" charset="0"/>
                      </a:rPr>
                      <m:t>−1)+</m:t>
                    </m:r>
                    <m:r>
                      <a:rPr lang="en-US" b="0" i="1" smtClean="0">
                        <a:solidFill>
                          <a:srgbClr val="0070C0"/>
                        </a:solidFill>
                        <a:latin typeface="Cambria Math" panose="02040503050406030204" pitchFamily="18" charset="0"/>
                      </a:rPr>
                      <m:t>𝑛</m:t>
                    </m:r>
                  </m:oMath>
                </a14:m>
                <a:endParaRPr lang="en-US" dirty="0"/>
              </a:p>
              <a:p>
                <a:pPr marL="0" indent="0">
                  <a:buNone/>
                </a:pPr>
                <a:r>
                  <a:rPr lang="en-US" dirty="0"/>
                  <a:t>	    ….</a:t>
                </a:r>
              </a:p>
              <a:p>
                <a:pPr marL="0" indent="0">
                  <a:buNone/>
                </a:pPr>
                <a:r>
                  <a:rPr lang="en-US" dirty="0"/>
                  <a:t>	  </a:t>
                </a:r>
                <a14:m>
                  <m:oMath xmlns:m="http://schemas.openxmlformats.org/officeDocument/2006/math">
                    <m:r>
                      <a:rPr lang="en-US" sz="2000" i="1">
                        <a:latin typeface="Cambria Math" panose="02040503050406030204" pitchFamily="18" charset="0"/>
                      </a:rPr>
                      <m:t> </m:t>
                    </m:r>
                    <m:r>
                      <a:rPr lang="en-US" sz="2000" b="0" i="1" smtClean="0">
                        <a:latin typeface="Cambria Math" panose="02040503050406030204" pitchFamily="18" charset="0"/>
                      </a:rPr>
                      <m:t>  </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arithmatic</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series</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n</m:t>
                    </m:r>
                    <m:r>
                      <a:rPr lang="en-US" sz="2000" b="0" i="0" smtClean="0">
                        <a:latin typeface="Cambria Math" panose="02040503050406030204" pitchFamily="18" charset="0"/>
                      </a:rPr>
                      <m:t>∗</m:t>
                    </m:r>
                    <m:f>
                      <m:fPr>
                        <m:ctrlPr>
                          <a:rPr lang="en-US" sz="2000" b="0" i="1" smtClean="0">
                            <a:latin typeface="Cambria Math" panose="02040503050406030204" pitchFamily="18" charset="0"/>
                          </a:rPr>
                        </m:ctrlPr>
                      </m:fPr>
                      <m:num>
                        <m:r>
                          <m:rPr>
                            <m:sty m:val="p"/>
                          </m:rPr>
                          <a:rPr lang="en-US" sz="2000" b="0" i="0" smtClean="0">
                            <a:latin typeface="Cambria Math" panose="02040503050406030204" pitchFamily="18" charset="0"/>
                          </a:rPr>
                          <m:t>n</m:t>
                        </m:r>
                        <m:r>
                          <a:rPr lang="en-US" sz="2000" b="0" i="0" smtClean="0">
                            <a:latin typeface="Cambria Math" panose="02040503050406030204" pitchFamily="18" charset="0"/>
                          </a:rPr>
                          <m:t>+1</m:t>
                        </m:r>
                      </m:num>
                      <m:den>
                        <m:r>
                          <a:rPr lang="en-US" sz="2000" b="0" i="0" smtClean="0">
                            <a:latin typeface="Cambria Math" panose="02040503050406030204" pitchFamily="18" charset="0"/>
                          </a:rPr>
                          <m:t>2</m:t>
                        </m:r>
                      </m:den>
                    </m:f>
                    <m:r>
                      <a:rPr lang="en-US" sz="2000" b="0" i="0" smtClean="0">
                        <a:latin typeface="Cambria Math" panose="02040503050406030204" pitchFamily="18" charset="0"/>
                      </a:rPr>
                      <m:t>=⇒</m:t>
                    </m:r>
                    <m:r>
                      <m:rPr>
                        <m:sty m:val="p"/>
                      </m:rPr>
                      <a:rPr lang="en-US" sz="2000" b="0" i="0" smtClean="0">
                        <a:latin typeface="Cambria Math" panose="02040503050406030204" pitchFamily="18" charset="0"/>
                      </a:rPr>
                      <m:t>O</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n</m:t>
                    </m:r>
                    <m:r>
                      <a:rPr lang="en-US" sz="2000" b="0" i="0" baseline="30000" smtClean="0">
                        <a:latin typeface="Cambria Math" panose="02040503050406030204" pitchFamily="18" charset="0"/>
                      </a:rPr>
                      <m:t>2</m:t>
                    </m:r>
                    <m:r>
                      <a:rPr lang="en-US" sz="2000" b="0" i="0" smtClean="0">
                        <a:latin typeface="Cambria Math" panose="02040503050406030204" pitchFamily="18" charset="0"/>
                      </a:rPr>
                      <m:t>)</m:t>
                    </m:r>
                  </m:oMath>
                </a14:m>
                <a:endParaRPr lang="en-US" dirty="0"/>
              </a:p>
              <a:p>
                <a:pPr marL="0" indent="0">
                  <a:buNone/>
                </a:pPr>
                <a:endParaRPr lang="en-US" sz="1400" dirty="0"/>
              </a:p>
            </p:txBody>
          </p:sp>
        </mc:Choice>
        <mc:Fallback>
          <p:sp>
            <p:nvSpPr>
              <p:cNvPr id="3" name="Content Placeholder 2">
                <a:extLst>
                  <a:ext uri="{FF2B5EF4-FFF2-40B4-BE49-F238E27FC236}">
                    <a16:creationId xmlns:a16="http://schemas.microsoft.com/office/drawing/2014/main" id="{876B147A-A6EA-42C1-9F5D-2136CE292512}"/>
                  </a:ext>
                </a:extLst>
              </p:cNvPr>
              <p:cNvSpPr>
                <a:spLocks noGrp="1" noRot="1" noChangeAspect="1" noMove="1" noResize="1" noEditPoints="1" noAdjustHandles="1" noChangeArrowheads="1" noChangeShapeType="1" noTextEdit="1"/>
              </p:cNvSpPr>
              <p:nvPr>
                <p:ph idx="1"/>
              </p:nvPr>
            </p:nvSpPr>
            <p:spPr>
              <a:xfrm>
                <a:off x="558810" y="1307389"/>
                <a:ext cx="8103766" cy="4367813"/>
              </a:xfrm>
              <a:blipFill>
                <a:blip r:embed="rId2"/>
                <a:stretch>
                  <a:fillRect l="-1204" t="-1813"/>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1D53CDA6-3508-4A72-B091-F937AB95B404}"/>
              </a:ext>
            </a:extLst>
          </p:cNvPr>
          <p:cNvSpPr>
            <a:spLocks noGrp="1"/>
          </p:cNvSpPr>
          <p:nvPr>
            <p:ph type="sldNum" sz="quarter" idx="4294967295"/>
          </p:nvPr>
        </p:nvSpPr>
        <p:spPr>
          <a:xfrm>
            <a:off x="8353425" y="295275"/>
            <a:ext cx="790575" cy="768350"/>
          </a:xfrm>
          <a:prstGeom prst="rect">
            <a:avLst/>
          </a:prstGeom>
        </p:spPr>
        <p:txBody>
          <a:bodyPr/>
          <a:lstStyle/>
          <a:p>
            <a:fld id="{71D73388-25A5-4F64-A6E2-B296E1C8FF4A}" type="slidenum">
              <a:rPr lang="en-US" smtClean="0"/>
              <a:t>23</a:t>
            </a:fld>
            <a:endParaRPr lang="en-US" dirty="0"/>
          </a:p>
        </p:txBody>
      </p:sp>
    </p:spTree>
    <p:extLst>
      <p:ext uri="{BB962C8B-B14F-4D97-AF65-F5344CB8AC3E}">
        <p14:creationId xmlns:p14="http://schemas.microsoft.com/office/powerpoint/2010/main" val="3854377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205E2-9916-43D9-A27B-2E3A0E9A6CEE}"/>
              </a:ext>
            </a:extLst>
          </p:cNvPr>
          <p:cNvSpPr>
            <a:spLocks noGrp="1"/>
          </p:cNvSpPr>
          <p:nvPr>
            <p:ph type="ctrTitle"/>
          </p:nvPr>
        </p:nvSpPr>
        <p:spPr>
          <a:xfrm>
            <a:off x="859597" y="2803326"/>
            <a:ext cx="7270693" cy="1650520"/>
          </a:xfrm>
        </p:spPr>
        <p:txBody>
          <a:bodyPr>
            <a:normAutofit/>
          </a:bodyPr>
          <a:lstStyle/>
          <a:p>
            <a:pPr>
              <a:lnSpc>
                <a:spcPct val="100000"/>
              </a:lnSpc>
            </a:pPr>
            <a:r>
              <a:rPr lang="en-US" dirty="0"/>
              <a:t>Randomized Algorithm</a:t>
            </a:r>
            <a:br>
              <a:rPr lang="en-US" dirty="0"/>
            </a:br>
            <a:r>
              <a:rPr lang="en-US" sz="2800" b="0" dirty="0"/>
              <a:t>(</a:t>
            </a:r>
            <a:r>
              <a:rPr lang="en-US" sz="2800" b="0" dirty="0">
                <a:solidFill>
                  <a:srgbClr val="FF0000"/>
                </a:solidFill>
              </a:rPr>
              <a:t>Average</a:t>
            </a:r>
            <a:r>
              <a:rPr lang="en-US" sz="2800" b="0" dirty="0"/>
              <a:t> case analysis)</a:t>
            </a:r>
            <a:endParaRPr lang="en-US" b="0" dirty="0"/>
          </a:p>
        </p:txBody>
      </p:sp>
      <p:sp>
        <p:nvSpPr>
          <p:cNvPr id="4" name="Slide Number Placeholder 3">
            <a:extLst>
              <a:ext uri="{FF2B5EF4-FFF2-40B4-BE49-F238E27FC236}">
                <a16:creationId xmlns:a16="http://schemas.microsoft.com/office/drawing/2014/main" id="{E5A8E7D3-E71E-4326-9F6E-D807B4BBC39B}"/>
              </a:ext>
            </a:extLst>
          </p:cNvPr>
          <p:cNvSpPr>
            <a:spLocks noGrp="1"/>
          </p:cNvSpPr>
          <p:nvPr>
            <p:ph type="sldNum" sz="quarter" idx="4294967295"/>
          </p:nvPr>
        </p:nvSpPr>
        <p:spPr>
          <a:xfrm>
            <a:off x="8353425" y="295275"/>
            <a:ext cx="790575" cy="768350"/>
          </a:xfrm>
          <a:prstGeom prst="rect">
            <a:avLst/>
          </a:prstGeom>
        </p:spPr>
        <p:txBody>
          <a:bodyPr/>
          <a:lstStyle/>
          <a:p>
            <a:fld id="{71D73388-25A5-4F64-A6E2-B296E1C8FF4A}" type="slidenum">
              <a:rPr lang="en-US" smtClean="0"/>
              <a:t>24</a:t>
            </a:fld>
            <a:endParaRPr lang="en-US" dirty="0"/>
          </a:p>
        </p:txBody>
      </p:sp>
    </p:spTree>
    <p:extLst>
      <p:ext uri="{BB962C8B-B14F-4D97-AF65-F5344CB8AC3E}">
        <p14:creationId xmlns:p14="http://schemas.microsoft.com/office/powerpoint/2010/main" val="1024817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346F7-BC40-4281-932A-03123F01B762}"/>
              </a:ext>
            </a:extLst>
          </p:cNvPr>
          <p:cNvSpPr>
            <a:spLocks noGrp="1"/>
          </p:cNvSpPr>
          <p:nvPr>
            <p:ph type="title"/>
          </p:nvPr>
        </p:nvSpPr>
        <p:spPr>
          <a:xfrm>
            <a:off x="414588" y="692318"/>
            <a:ext cx="8314824" cy="854074"/>
          </a:xfrm>
        </p:spPr>
        <p:txBody>
          <a:bodyPr>
            <a:normAutofit fontScale="90000"/>
          </a:bodyPr>
          <a:lstStyle/>
          <a:p>
            <a:r>
              <a:rPr lang="en-US" b="0" dirty="0">
                <a:solidFill>
                  <a:schemeClr val="accent1">
                    <a:lumMod val="75000"/>
                  </a:schemeClr>
                </a:solidFill>
              </a:rPr>
              <a:t>Average </a:t>
            </a:r>
            <a:r>
              <a:rPr lang="en-US" b="0" dirty="0"/>
              <a:t>case Running time of Quick Sort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6B147A-A6EA-42C1-9F5D-2136CE292512}"/>
                  </a:ext>
                </a:extLst>
              </p:cNvPr>
              <p:cNvSpPr>
                <a:spLocks noGrp="1"/>
              </p:cNvSpPr>
              <p:nvPr>
                <p:ph idx="1"/>
              </p:nvPr>
            </p:nvSpPr>
            <p:spPr>
              <a:xfrm>
                <a:off x="414588" y="1715792"/>
                <a:ext cx="8036654" cy="3745832"/>
              </a:xfrm>
            </p:spPr>
            <p:txBody>
              <a:bodyPr>
                <a:normAutofit/>
              </a:bodyPr>
              <a:lstStyle/>
              <a:p>
                <a:pPr>
                  <a:lnSpc>
                    <a:spcPct val="100000"/>
                  </a:lnSpc>
                </a:pPr>
                <a:r>
                  <a:rPr lang="en-US" sz="2400" b="0" dirty="0">
                    <a:solidFill>
                      <a:schemeClr val="tx1"/>
                    </a:solidFill>
                  </a:rPr>
                  <a:t>In the previous lecture, we said that we will use the worst case for the time efficiency analysis of an algorithm</a:t>
                </a:r>
              </a:p>
              <a:p>
                <a:pPr>
                  <a:lnSpc>
                    <a:spcPct val="100000"/>
                  </a:lnSpc>
                </a:pPr>
                <a:r>
                  <a:rPr lang="en-US" sz="2400" b="0" dirty="0">
                    <a:solidFill>
                      <a:schemeClr val="tx1"/>
                    </a:solidFill>
                  </a:rPr>
                  <a:t>Then the time efficiency of quick sort should be </a:t>
                </a:r>
                <a14:m>
                  <m:oMath xmlns:m="http://schemas.openxmlformats.org/officeDocument/2006/math">
                    <m:r>
                      <a:rPr lang="en-US" sz="2400" b="0" i="1" dirty="0" smtClean="0">
                        <a:latin typeface="Cambria Math" panose="02040503050406030204" pitchFamily="18" charset="0"/>
                      </a:rPr>
                      <m:t>𝑂</m:t>
                    </m:r>
                    <m:r>
                      <a:rPr lang="en-US" sz="2400" b="0" i="1" dirty="0" smtClean="0">
                        <a:latin typeface="Cambria Math" panose="02040503050406030204" pitchFamily="18" charset="0"/>
                      </a:rPr>
                      <m:t>(</m:t>
                    </m:r>
                    <m:r>
                      <a:rPr lang="en-US" sz="2400" b="0" i="1" dirty="0" smtClean="0">
                        <a:latin typeface="Cambria Math" panose="02040503050406030204" pitchFamily="18" charset="0"/>
                      </a:rPr>
                      <m:t>𝑛</m:t>
                    </m:r>
                    <m:r>
                      <a:rPr lang="en-US" sz="2400" b="0" i="1" baseline="30000" dirty="0" smtClean="0">
                        <a:latin typeface="Cambria Math" panose="02040503050406030204" pitchFamily="18" charset="0"/>
                      </a:rPr>
                      <m:t>2</m:t>
                    </m:r>
                    <m:r>
                      <a:rPr lang="en-US" sz="2400" b="0" i="1" dirty="0" smtClean="0">
                        <a:latin typeface="Cambria Math" panose="02040503050406030204" pitchFamily="18" charset="0"/>
                      </a:rPr>
                      <m:t>)</m:t>
                    </m:r>
                  </m:oMath>
                </a14:m>
                <a:endParaRPr lang="en-US" sz="2400" b="0" dirty="0">
                  <a:solidFill>
                    <a:schemeClr val="tx1"/>
                  </a:solidFill>
                </a:endParaRPr>
              </a:p>
              <a:p>
                <a:pPr>
                  <a:lnSpc>
                    <a:spcPct val="100000"/>
                  </a:lnSpc>
                </a:pPr>
                <a:r>
                  <a:rPr lang="en-US" sz="2400" b="0" dirty="0">
                    <a:solidFill>
                      <a:schemeClr val="tx1"/>
                    </a:solidFill>
                  </a:rPr>
                  <a:t>In reality, for this specific </a:t>
                </a:r>
                <a:r>
                  <a:rPr lang="en-US" sz="2400" b="0" dirty="0"/>
                  <a:t>algorithm, </a:t>
                </a:r>
                <a:r>
                  <a:rPr lang="en-US" sz="2400" b="0" dirty="0">
                    <a:solidFill>
                      <a:schemeClr val="tx1"/>
                    </a:solidFill>
                  </a:rPr>
                  <a:t>the </a:t>
                </a:r>
                <a:r>
                  <a:rPr lang="en-US" sz="2400" dirty="0">
                    <a:solidFill>
                      <a:schemeClr val="accent1"/>
                    </a:solidFill>
                    <a:highlight>
                      <a:srgbClr val="FFFF00"/>
                    </a:highlight>
                  </a:rPr>
                  <a:t>average-case</a:t>
                </a:r>
                <a:r>
                  <a:rPr lang="en-US" sz="2400" b="0" dirty="0">
                    <a:solidFill>
                      <a:schemeClr val="tx1"/>
                    </a:solidFill>
                  </a:rPr>
                  <a:t> running time is much closer to the </a:t>
                </a:r>
                <a:r>
                  <a:rPr lang="en-US" sz="2400" dirty="0">
                    <a:solidFill>
                      <a:schemeClr val="accent1"/>
                    </a:solidFill>
                    <a:highlight>
                      <a:srgbClr val="FFFF00"/>
                    </a:highlight>
                  </a:rPr>
                  <a:t>best case</a:t>
                </a:r>
                <a:r>
                  <a:rPr lang="en-US" sz="2400" dirty="0">
                    <a:solidFill>
                      <a:schemeClr val="accent1"/>
                    </a:solidFill>
                  </a:rPr>
                  <a:t> </a:t>
                </a:r>
                <a:r>
                  <a:rPr lang="en-US" sz="2400" b="0" dirty="0">
                    <a:solidFill>
                      <a:schemeClr val="tx1"/>
                    </a:solidFill>
                  </a:rPr>
                  <a:t>than to the worst case  </a:t>
                </a:r>
              </a:p>
              <a:p>
                <a:pPr>
                  <a:lnSpc>
                    <a:spcPct val="100000"/>
                  </a:lnSpc>
                </a:pPr>
                <a:r>
                  <a:rPr lang="en-US" sz="2400" b="0" dirty="0"/>
                  <a:t>Then which is </a:t>
                </a:r>
                <a:r>
                  <a:rPr lang="en-US" sz="2400" dirty="0">
                    <a:highlight>
                      <a:srgbClr val="00FFFF"/>
                    </a:highlight>
                  </a:rPr>
                  <a:t>fair</a:t>
                </a:r>
                <a:r>
                  <a:rPr lang="en-US" sz="2400" b="0" dirty="0"/>
                  <a:t> assessment of time efficiency of Quicksort? </a:t>
                </a:r>
                <a:endParaRPr lang="en-US" sz="2400" b="0" dirty="0">
                  <a:solidFill>
                    <a:schemeClr val="tx1"/>
                  </a:solidFill>
                </a:endParaRPr>
              </a:p>
            </p:txBody>
          </p:sp>
        </mc:Choice>
        <mc:Fallback xmlns="">
          <p:sp>
            <p:nvSpPr>
              <p:cNvPr id="3" name="Content Placeholder 2">
                <a:extLst>
                  <a:ext uri="{FF2B5EF4-FFF2-40B4-BE49-F238E27FC236}">
                    <a16:creationId xmlns:a16="http://schemas.microsoft.com/office/drawing/2014/main" id="{876B147A-A6EA-42C1-9F5D-2136CE292512}"/>
                  </a:ext>
                </a:extLst>
              </p:cNvPr>
              <p:cNvSpPr>
                <a:spLocks noGrp="1" noRot="1" noChangeAspect="1" noMove="1" noResize="1" noEditPoints="1" noAdjustHandles="1" noChangeArrowheads="1" noChangeShapeType="1" noTextEdit="1"/>
              </p:cNvSpPr>
              <p:nvPr>
                <p:ph idx="1"/>
              </p:nvPr>
            </p:nvSpPr>
            <p:spPr>
              <a:xfrm>
                <a:off x="414588" y="1715792"/>
                <a:ext cx="8036654" cy="3745832"/>
              </a:xfrm>
              <a:blipFill>
                <a:blip r:embed="rId2"/>
                <a:stretch>
                  <a:fillRect l="-759" t="-1301" r="-1593"/>
                </a:stretch>
              </a:blipFill>
            </p:spPr>
            <p:txBody>
              <a:bodyPr/>
              <a:lstStyle/>
              <a:p>
                <a:r>
                  <a:rPr lang="en-US">
                    <a:noFill/>
                  </a:rPr>
                  <a:t> </a:t>
                </a:r>
              </a:p>
            </p:txBody>
          </p:sp>
        </mc:Fallback>
      </mc:AlternateContent>
      <p:sp>
        <p:nvSpPr>
          <p:cNvPr id="8" name="Slide Number Placeholder 7">
            <a:extLst>
              <a:ext uri="{FF2B5EF4-FFF2-40B4-BE49-F238E27FC236}">
                <a16:creationId xmlns:a16="http://schemas.microsoft.com/office/drawing/2014/main" id="{A5A3880F-7289-4C23-9D06-088B3F5C044B}"/>
              </a:ext>
            </a:extLst>
          </p:cNvPr>
          <p:cNvSpPr>
            <a:spLocks noGrp="1"/>
          </p:cNvSpPr>
          <p:nvPr>
            <p:ph type="sldNum" sz="quarter" idx="4294967295"/>
          </p:nvPr>
        </p:nvSpPr>
        <p:spPr>
          <a:xfrm>
            <a:off x="8353426" y="295275"/>
            <a:ext cx="557964" cy="482767"/>
          </a:xfrm>
          <a:prstGeom prst="rect">
            <a:avLst/>
          </a:prstGeom>
        </p:spPr>
        <p:txBody>
          <a:bodyPr/>
          <a:lstStyle/>
          <a:p>
            <a:fld id="{71D73388-25A5-4F64-A6E2-B296E1C8FF4A}" type="slidenum">
              <a:rPr lang="en-US" smtClean="0"/>
              <a:t>25</a:t>
            </a:fld>
            <a:endParaRPr lang="en-US" dirty="0"/>
          </a:p>
        </p:txBody>
      </p:sp>
    </p:spTree>
    <p:extLst>
      <p:ext uri="{BB962C8B-B14F-4D97-AF65-F5344CB8AC3E}">
        <p14:creationId xmlns:p14="http://schemas.microsoft.com/office/powerpoint/2010/main" val="198177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Graph describing Average case Running time of Quick Sort ">
            <a:extLst>
              <a:ext uri="{FF2B5EF4-FFF2-40B4-BE49-F238E27FC236}">
                <a16:creationId xmlns:a16="http://schemas.microsoft.com/office/drawing/2014/main" id="{036346F7-BC40-4281-932A-03123F01B762}"/>
              </a:ext>
            </a:extLst>
          </p:cNvPr>
          <p:cNvSpPr>
            <a:spLocks noGrp="1"/>
          </p:cNvSpPr>
          <p:nvPr>
            <p:ph type="title"/>
          </p:nvPr>
        </p:nvSpPr>
        <p:spPr>
          <a:xfrm>
            <a:off x="525924" y="647677"/>
            <a:ext cx="7583708" cy="709865"/>
          </a:xfrm>
        </p:spPr>
        <p:txBody>
          <a:bodyPr>
            <a:normAutofit fontScale="90000"/>
          </a:bodyPr>
          <a:lstStyle/>
          <a:p>
            <a:r>
              <a:rPr lang="en-US" dirty="0">
                <a:solidFill>
                  <a:schemeClr val="accent1">
                    <a:lumMod val="75000"/>
                  </a:schemeClr>
                </a:solidFill>
              </a:rPr>
              <a:t>Average</a:t>
            </a:r>
            <a:r>
              <a:rPr lang="en-US" dirty="0"/>
              <a:t> case Running time of</a:t>
            </a:r>
            <a:r>
              <a:rPr lang="en-US" dirty="0">
                <a:effectLst>
                  <a:outerShdw blurRad="38100" dist="38100" dir="2700000" algn="tl">
                    <a:srgbClr val="000000">
                      <a:alpha val="43137"/>
                    </a:srgbClr>
                  </a:outerShdw>
                </a:effectLst>
              </a:rPr>
              <a:t> </a:t>
            </a:r>
            <a:r>
              <a:rPr lang="en-US" dirty="0"/>
              <a:t>Quick Sort (Intuitively speaking)</a:t>
            </a:r>
          </a:p>
        </p:txBody>
      </p:sp>
      <p:sp>
        <p:nvSpPr>
          <p:cNvPr id="8" name="Slide Number Placeholder 7">
            <a:extLst>
              <a:ext uri="{FF2B5EF4-FFF2-40B4-BE49-F238E27FC236}">
                <a16:creationId xmlns:a16="http://schemas.microsoft.com/office/drawing/2014/main" id="{A5A3880F-7289-4C23-9D06-088B3F5C044B}"/>
              </a:ext>
            </a:extLst>
          </p:cNvPr>
          <p:cNvSpPr>
            <a:spLocks noGrp="1"/>
          </p:cNvSpPr>
          <p:nvPr>
            <p:ph type="sldNum" sz="quarter" idx="4294967295"/>
          </p:nvPr>
        </p:nvSpPr>
        <p:spPr>
          <a:xfrm>
            <a:off x="8353425" y="295275"/>
            <a:ext cx="790575" cy="768350"/>
          </a:xfrm>
          <a:prstGeom prst="rect">
            <a:avLst/>
          </a:prstGeom>
        </p:spPr>
        <p:txBody>
          <a:bodyPr/>
          <a:lstStyle/>
          <a:p>
            <a:fld id="{71D73388-25A5-4F64-A6E2-B296E1C8FF4A}" type="slidenum">
              <a:rPr lang="en-US" smtClean="0"/>
              <a:t>26</a:t>
            </a:fld>
            <a:endParaRPr lang="en-US" dirty="0"/>
          </a:p>
        </p:txBody>
      </p:sp>
      <p:pic>
        <p:nvPicPr>
          <p:cNvPr id="4" name="Picture 3">
            <a:extLst>
              <a:ext uri="{FF2B5EF4-FFF2-40B4-BE49-F238E27FC236}">
                <a16:creationId xmlns:a16="http://schemas.microsoft.com/office/drawing/2014/main" id="{52539AE0-90F8-4368-8389-CD45049B5E39}"/>
              </a:ext>
            </a:extLst>
          </p:cNvPr>
          <p:cNvPicPr>
            <a:picLocks noChangeAspect="1"/>
          </p:cNvPicPr>
          <p:nvPr/>
        </p:nvPicPr>
        <p:blipFill>
          <a:blip r:embed="rId2"/>
          <a:stretch>
            <a:fillRect/>
          </a:stretch>
        </p:blipFill>
        <p:spPr>
          <a:xfrm>
            <a:off x="525924" y="4025109"/>
            <a:ext cx="4262643" cy="2169315"/>
          </a:xfrm>
          <a:prstGeom prst="rect">
            <a:avLst/>
          </a:prstGeom>
          <a:ln w="12700">
            <a:solidFill>
              <a:schemeClr val="tx1"/>
            </a:solidFill>
          </a:ln>
        </p:spPr>
      </p:pic>
      <p:sp>
        <p:nvSpPr>
          <p:cNvPr id="5" name="TextBox 4">
            <a:extLst>
              <a:ext uri="{FF2B5EF4-FFF2-40B4-BE49-F238E27FC236}">
                <a16:creationId xmlns:a16="http://schemas.microsoft.com/office/drawing/2014/main" id="{D8BE6C8F-4ED5-4664-804D-FEA0C8E5162A}"/>
              </a:ext>
            </a:extLst>
          </p:cNvPr>
          <p:cNvSpPr txBox="1"/>
          <p:nvPr/>
        </p:nvSpPr>
        <p:spPr>
          <a:xfrm>
            <a:off x="525925" y="2132665"/>
            <a:ext cx="8362241" cy="1661993"/>
          </a:xfrm>
          <a:prstGeom prst="rect">
            <a:avLst/>
          </a:prstGeom>
          <a:noFill/>
          <a:ln w="12700">
            <a:solidFill>
              <a:schemeClr val="tx1"/>
            </a:solidFill>
          </a:ln>
        </p:spPr>
        <p:txBody>
          <a:bodyPr wrap="square" rtlCol="0">
            <a:spAutoFit/>
          </a:bodyPr>
          <a:lstStyle/>
          <a:p>
            <a:r>
              <a:rPr lang="en-US" sz="1700" b="1" dirty="0"/>
              <a:t>(a) </a:t>
            </a:r>
            <a:r>
              <a:rPr lang="en-US" sz="1700" dirty="0"/>
              <a:t>The partitioning at the root costs </a:t>
            </a:r>
            <a:r>
              <a:rPr lang="en-US" sz="1700" b="1" i="1" dirty="0"/>
              <a:t>n</a:t>
            </a:r>
            <a:r>
              <a:rPr lang="en-US" sz="1700" dirty="0"/>
              <a:t> and produces a “bad” split: two subarrays of sizes </a:t>
            </a:r>
            <a:r>
              <a:rPr lang="en-US" sz="1700" b="1" i="1" dirty="0"/>
              <a:t>0</a:t>
            </a:r>
            <a:r>
              <a:rPr lang="en-US" sz="1700" dirty="0"/>
              <a:t> and </a:t>
            </a:r>
            <a:r>
              <a:rPr lang="en-US" sz="1700" b="1" i="1" dirty="0"/>
              <a:t>n-1</a:t>
            </a:r>
            <a:r>
              <a:rPr lang="en-US" sz="1700" dirty="0"/>
              <a:t>.  Then, partitioning of the subarray of size n - 1 costs n - 1 and produces a “good” split: subarrays of size,    (n-1)/2 – 1 &amp; (n-1)/2</a:t>
            </a:r>
          </a:p>
          <a:p>
            <a:r>
              <a:rPr lang="en-US" sz="1700" b="1" dirty="0"/>
              <a:t>(b) </a:t>
            </a:r>
            <a:r>
              <a:rPr lang="en-US" sz="1700" dirty="0"/>
              <a:t>A single level of a recursion tree that is very well balanced. In both parts, the partitioning cost for the subproblems is O(n).  Yet the subproblems remaining to be solved in (a), shown with square shading, are no larger than the corresponding subproblems in (b).</a:t>
            </a:r>
          </a:p>
        </p:txBody>
      </p:sp>
      <p:sp>
        <p:nvSpPr>
          <p:cNvPr id="6" name="TextBox 5">
            <a:extLst>
              <a:ext uri="{FF2B5EF4-FFF2-40B4-BE49-F238E27FC236}">
                <a16:creationId xmlns:a16="http://schemas.microsoft.com/office/drawing/2014/main" id="{61D34340-00A6-43E6-B056-C88E612A9004}"/>
              </a:ext>
            </a:extLst>
          </p:cNvPr>
          <p:cNvSpPr txBox="1"/>
          <p:nvPr/>
        </p:nvSpPr>
        <p:spPr>
          <a:xfrm>
            <a:off x="4876800" y="4025109"/>
            <a:ext cx="4011366" cy="2139047"/>
          </a:xfrm>
          <a:prstGeom prst="rect">
            <a:avLst/>
          </a:prstGeom>
          <a:solidFill>
            <a:srgbClr val="FFFF00"/>
          </a:solidFill>
          <a:ln w="12700">
            <a:solidFill>
              <a:schemeClr val="tx1"/>
            </a:solidFill>
          </a:ln>
        </p:spPr>
        <p:txBody>
          <a:bodyPr wrap="square" rtlCol="0">
            <a:spAutoFit/>
          </a:bodyPr>
          <a:lstStyle/>
          <a:p>
            <a:r>
              <a:rPr lang="en-US" sz="1900" b="1" dirty="0"/>
              <a:t>Birthday Paradox </a:t>
            </a:r>
            <a:r>
              <a:rPr lang="en-US" sz="1900" dirty="0"/>
              <a:t>(probability theory):</a:t>
            </a:r>
          </a:p>
          <a:p>
            <a:r>
              <a:rPr lang="en-US" sz="1900" dirty="0"/>
              <a:t>In a set of randomly chosen people, some pair of them will have the same birthday (365 days/year):</a:t>
            </a:r>
          </a:p>
          <a:p>
            <a:r>
              <a:rPr lang="en-US" sz="1900" dirty="0"/>
              <a:t>- 50% probability with </a:t>
            </a:r>
            <a:r>
              <a:rPr lang="en-US" sz="1900" b="1" dirty="0"/>
              <a:t>23</a:t>
            </a:r>
            <a:r>
              <a:rPr lang="en-US" sz="1900" dirty="0"/>
              <a:t> people</a:t>
            </a:r>
          </a:p>
          <a:p>
            <a:r>
              <a:rPr lang="en-US" sz="1900" dirty="0"/>
              <a:t>- 99.9% with just </a:t>
            </a:r>
            <a:r>
              <a:rPr lang="en-US" sz="1900" b="1" dirty="0"/>
              <a:t>69</a:t>
            </a:r>
            <a:r>
              <a:rPr lang="en-US" sz="1900" dirty="0"/>
              <a:t> people</a:t>
            </a:r>
          </a:p>
          <a:p>
            <a:r>
              <a:rPr lang="en-US" sz="1900" dirty="0"/>
              <a:t>- CLRS: Section 5.4.1</a:t>
            </a:r>
          </a:p>
        </p:txBody>
      </p:sp>
      <p:sp>
        <p:nvSpPr>
          <p:cNvPr id="3" name="TextBox 2">
            <a:extLst>
              <a:ext uri="{FF2B5EF4-FFF2-40B4-BE49-F238E27FC236}">
                <a16:creationId xmlns:a16="http://schemas.microsoft.com/office/drawing/2014/main" id="{9541982D-BD52-497D-945F-F22B48DA85D3}"/>
              </a:ext>
            </a:extLst>
          </p:cNvPr>
          <p:cNvSpPr txBox="1"/>
          <p:nvPr/>
        </p:nvSpPr>
        <p:spPr>
          <a:xfrm>
            <a:off x="525924" y="1572587"/>
            <a:ext cx="8353380" cy="400110"/>
          </a:xfrm>
          <a:prstGeom prst="rect">
            <a:avLst/>
          </a:prstGeom>
          <a:solidFill>
            <a:schemeClr val="accent4">
              <a:lumMod val="40000"/>
              <a:lumOff val="60000"/>
            </a:schemeClr>
          </a:solidFill>
          <a:ln w="12700">
            <a:solidFill>
              <a:schemeClr val="tx1"/>
            </a:solidFill>
          </a:ln>
        </p:spPr>
        <p:txBody>
          <a:bodyPr wrap="square" rtlCol="0">
            <a:spAutoFit/>
          </a:bodyPr>
          <a:lstStyle/>
          <a:p>
            <a:r>
              <a:rPr lang="en-US" sz="2000" dirty="0"/>
              <a:t>At average, suppose you </a:t>
            </a:r>
            <a:r>
              <a:rPr lang="en-US" sz="2000" b="1" dirty="0"/>
              <a:t>alternate</a:t>
            </a:r>
            <a:r>
              <a:rPr lang="en-US" sz="2000" dirty="0"/>
              <a:t> good splits and bad splits. </a:t>
            </a:r>
          </a:p>
        </p:txBody>
      </p:sp>
    </p:spTree>
    <p:extLst>
      <p:ext uri="{BB962C8B-B14F-4D97-AF65-F5344CB8AC3E}">
        <p14:creationId xmlns:p14="http://schemas.microsoft.com/office/powerpoint/2010/main" val="1531871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Birthday Paradox  Probability">
            <a:extLst>
              <a:ext uri="{FF2B5EF4-FFF2-40B4-BE49-F238E27FC236}">
                <a16:creationId xmlns:a16="http://schemas.microsoft.com/office/drawing/2014/main" id="{3FCB5814-D5B9-4CBD-B16F-E6FBB2C1E0FF}"/>
              </a:ext>
            </a:extLst>
          </p:cNvPr>
          <p:cNvSpPr>
            <a:spLocks noGrp="1"/>
          </p:cNvSpPr>
          <p:nvPr>
            <p:ph type="title"/>
          </p:nvPr>
        </p:nvSpPr>
        <p:spPr>
          <a:xfrm>
            <a:off x="375908" y="508493"/>
            <a:ext cx="6722543" cy="627789"/>
          </a:xfrm>
        </p:spPr>
        <p:txBody>
          <a:bodyPr/>
          <a:lstStyle/>
          <a:p>
            <a:r>
              <a:rPr lang="en-US" dirty="0"/>
              <a:t>Birthday Paradox  Probability</a:t>
            </a:r>
          </a:p>
        </p:txBody>
      </p:sp>
      <p:sp>
        <p:nvSpPr>
          <p:cNvPr id="4" name="Slide Number Placeholder 3">
            <a:extLst>
              <a:ext uri="{FF2B5EF4-FFF2-40B4-BE49-F238E27FC236}">
                <a16:creationId xmlns:a16="http://schemas.microsoft.com/office/drawing/2014/main" id="{1E8644C8-0D6E-4721-9BFA-4A8DD45E301F}"/>
              </a:ext>
            </a:extLst>
          </p:cNvPr>
          <p:cNvSpPr>
            <a:spLocks noGrp="1"/>
          </p:cNvSpPr>
          <p:nvPr>
            <p:ph type="sldNum" sz="quarter" idx="4294967295"/>
          </p:nvPr>
        </p:nvSpPr>
        <p:spPr>
          <a:xfrm>
            <a:off x="8353425" y="295275"/>
            <a:ext cx="790575" cy="768350"/>
          </a:xfrm>
          <a:prstGeom prst="rect">
            <a:avLst/>
          </a:prstGeom>
        </p:spPr>
        <p:txBody>
          <a:bodyPr/>
          <a:lstStyle/>
          <a:p>
            <a:fld id="{71D73388-25A5-4F64-A6E2-B296E1C8FF4A}" type="slidenum">
              <a:rPr lang="en-US" smtClean="0"/>
              <a:t>27</a:t>
            </a:fld>
            <a:endParaRPr lang="en-US" dirty="0"/>
          </a:p>
        </p:txBody>
      </p:sp>
      <p:graphicFrame>
        <p:nvGraphicFramePr>
          <p:cNvPr id="7" name="Table 6">
            <a:extLst>
              <a:ext uri="{FF2B5EF4-FFF2-40B4-BE49-F238E27FC236}">
                <a16:creationId xmlns:a16="http://schemas.microsoft.com/office/drawing/2014/main" id="{18FB25AC-BA19-4B73-99D5-A7D5B997842D}"/>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375105052"/>
              </p:ext>
            </p:extLst>
          </p:nvPr>
        </p:nvGraphicFramePr>
        <p:xfrm>
          <a:off x="4856055" y="1352712"/>
          <a:ext cx="3817939" cy="5326517"/>
        </p:xfrm>
        <a:graphic>
          <a:graphicData uri="http://schemas.openxmlformats.org/drawingml/2006/table">
            <a:tbl>
              <a:tblPr>
                <a:tableStyleId>{5C22544A-7EE6-4342-B048-85BDC9FD1C3A}</a:tableStyleId>
              </a:tblPr>
              <a:tblGrid>
                <a:gridCol w="733044">
                  <a:extLst>
                    <a:ext uri="{9D8B030D-6E8A-4147-A177-3AD203B41FA5}">
                      <a16:colId xmlns:a16="http://schemas.microsoft.com/office/drawing/2014/main" val="1858501683"/>
                    </a:ext>
                  </a:extLst>
                </a:gridCol>
                <a:gridCol w="2351851">
                  <a:extLst>
                    <a:ext uri="{9D8B030D-6E8A-4147-A177-3AD203B41FA5}">
                      <a16:colId xmlns:a16="http://schemas.microsoft.com/office/drawing/2014/main" val="966276703"/>
                    </a:ext>
                  </a:extLst>
                </a:gridCol>
                <a:gridCol w="733044">
                  <a:extLst>
                    <a:ext uri="{9D8B030D-6E8A-4147-A177-3AD203B41FA5}">
                      <a16:colId xmlns:a16="http://schemas.microsoft.com/office/drawing/2014/main" val="4032108784"/>
                    </a:ext>
                  </a:extLst>
                </a:gridCol>
              </a:tblGrid>
              <a:tr h="190108">
                <a:tc>
                  <a:txBody>
                    <a:bodyPr/>
                    <a:lstStyle/>
                    <a:p>
                      <a:pPr algn="r" fontAlgn="b"/>
                      <a:r>
                        <a:rPr lang="en-US" sz="700" u="none" strike="noStrike">
                          <a:effectLst/>
                        </a:rPr>
                        <a:t>2</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0.997260274</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0.27%</a:t>
                      </a:r>
                      <a:endParaRPr lang="en-US" sz="700" b="0" i="0" u="none" strike="noStrike">
                        <a:solidFill>
                          <a:srgbClr val="000000"/>
                        </a:solidFill>
                        <a:effectLst/>
                        <a:latin typeface="Calibri" panose="020F0502020204030204" pitchFamily="34" charset="0"/>
                      </a:endParaRPr>
                    </a:p>
                  </a:txBody>
                  <a:tcPr marL="4856" marR="4856" marT="4856" marB="0" anchor="b"/>
                </a:tc>
                <a:extLst>
                  <a:ext uri="{0D108BD9-81ED-4DB2-BD59-A6C34878D82A}">
                    <a16:rowId xmlns:a16="http://schemas.microsoft.com/office/drawing/2014/main" val="4175627707"/>
                  </a:ext>
                </a:extLst>
              </a:tr>
              <a:tr h="190108">
                <a:tc>
                  <a:txBody>
                    <a:bodyPr/>
                    <a:lstStyle/>
                    <a:p>
                      <a:pPr algn="r" fontAlgn="b"/>
                      <a:r>
                        <a:rPr lang="en-US" sz="700" u="none" strike="noStrike">
                          <a:effectLst/>
                        </a:rPr>
                        <a:t>3</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0.991795834</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0.82%</a:t>
                      </a:r>
                      <a:endParaRPr lang="en-US" sz="700" b="0" i="0" u="none" strike="noStrike">
                        <a:solidFill>
                          <a:srgbClr val="000000"/>
                        </a:solidFill>
                        <a:effectLst/>
                        <a:latin typeface="Calibri" panose="020F0502020204030204" pitchFamily="34" charset="0"/>
                      </a:endParaRPr>
                    </a:p>
                  </a:txBody>
                  <a:tcPr marL="4856" marR="4856" marT="4856" marB="0" anchor="b"/>
                </a:tc>
                <a:extLst>
                  <a:ext uri="{0D108BD9-81ED-4DB2-BD59-A6C34878D82A}">
                    <a16:rowId xmlns:a16="http://schemas.microsoft.com/office/drawing/2014/main" val="3138752775"/>
                  </a:ext>
                </a:extLst>
              </a:tr>
              <a:tr h="190108">
                <a:tc>
                  <a:txBody>
                    <a:bodyPr/>
                    <a:lstStyle/>
                    <a:p>
                      <a:pPr algn="r" fontAlgn="b"/>
                      <a:r>
                        <a:rPr lang="en-US" sz="700" u="none" strike="noStrike">
                          <a:effectLst/>
                        </a:rPr>
                        <a:t>4</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0.983644088</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1.64%</a:t>
                      </a:r>
                      <a:endParaRPr lang="en-US" sz="700" b="0" i="0" u="none" strike="noStrike">
                        <a:solidFill>
                          <a:srgbClr val="000000"/>
                        </a:solidFill>
                        <a:effectLst/>
                        <a:latin typeface="Calibri" panose="020F0502020204030204" pitchFamily="34" charset="0"/>
                      </a:endParaRPr>
                    </a:p>
                  </a:txBody>
                  <a:tcPr marL="4856" marR="4856" marT="4856" marB="0" anchor="b"/>
                </a:tc>
                <a:extLst>
                  <a:ext uri="{0D108BD9-81ED-4DB2-BD59-A6C34878D82A}">
                    <a16:rowId xmlns:a16="http://schemas.microsoft.com/office/drawing/2014/main" val="2755392403"/>
                  </a:ext>
                </a:extLst>
              </a:tr>
              <a:tr h="190108">
                <a:tc>
                  <a:txBody>
                    <a:bodyPr/>
                    <a:lstStyle/>
                    <a:p>
                      <a:pPr algn="r" fontAlgn="b"/>
                      <a:r>
                        <a:rPr lang="en-US" sz="700" u="none" strike="noStrike">
                          <a:effectLst/>
                        </a:rPr>
                        <a:t>10</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0.883051822</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11.69%</a:t>
                      </a:r>
                      <a:endParaRPr lang="en-US" sz="700" b="0" i="0" u="none" strike="noStrike">
                        <a:solidFill>
                          <a:srgbClr val="000000"/>
                        </a:solidFill>
                        <a:effectLst/>
                        <a:latin typeface="Calibri" panose="020F0502020204030204" pitchFamily="34" charset="0"/>
                      </a:endParaRPr>
                    </a:p>
                  </a:txBody>
                  <a:tcPr marL="4856" marR="4856" marT="4856" marB="0" anchor="b"/>
                </a:tc>
                <a:extLst>
                  <a:ext uri="{0D108BD9-81ED-4DB2-BD59-A6C34878D82A}">
                    <a16:rowId xmlns:a16="http://schemas.microsoft.com/office/drawing/2014/main" val="3958618228"/>
                  </a:ext>
                </a:extLst>
              </a:tr>
              <a:tr h="190108">
                <a:tc>
                  <a:txBody>
                    <a:bodyPr/>
                    <a:lstStyle/>
                    <a:p>
                      <a:pPr algn="r" fontAlgn="b"/>
                      <a:r>
                        <a:rPr lang="en-US" sz="700" u="none" strike="noStrike">
                          <a:effectLst/>
                        </a:rPr>
                        <a:t>18</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0.653088582</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34.69%</a:t>
                      </a:r>
                      <a:endParaRPr lang="en-US" sz="700" b="0" i="0" u="none" strike="noStrike">
                        <a:solidFill>
                          <a:srgbClr val="000000"/>
                        </a:solidFill>
                        <a:effectLst/>
                        <a:latin typeface="Calibri" panose="020F0502020204030204" pitchFamily="34" charset="0"/>
                      </a:endParaRPr>
                    </a:p>
                  </a:txBody>
                  <a:tcPr marL="4856" marR="4856" marT="4856" marB="0" anchor="b"/>
                </a:tc>
                <a:extLst>
                  <a:ext uri="{0D108BD9-81ED-4DB2-BD59-A6C34878D82A}">
                    <a16:rowId xmlns:a16="http://schemas.microsoft.com/office/drawing/2014/main" val="1264945516"/>
                  </a:ext>
                </a:extLst>
              </a:tr>
              <a:tr h="190108">
                <a:tc>
                  <a:txBody>
                    <a:bodyPr/>
                    <a:lstStyle/>
                    <a:p>
                      <a:pPr algn="r" fontAlgn="b"/>
                      <a:r>
                        <a:rPr lang="en-US" sz="700" u="none" strike="noStrike">
                          <a:effectLst/>
                        </a:rPr>
                        <a:t>22</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0.524304692</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47.57%</a:t>
                      </a:r>
                      <a:endParaRPr lang="en-US" sz="700" b="0" i="0" u="none" strike="noStrike">
                        <a:solidFill>
                          <a:srgbClr val="000000"/>
                        </a:solidFill>
                        <a:effectLst/>
                        <a:latin typeface="Calibri" panose="020F0502020204030204" pitchFamily="34" charset="0"/>
                      </a:endParaRPr>
                    </a:p>
                  </a:txBody>
                  <a:tcPr marL="4856" marR="4856" marT="4856" marB="0" anchor="b"/>
                </a:tc>
                <a:extLst>
                  <a:ext uri="{0D108BD9-81ED-4DB2-BD59-A6C34878D82A}">
                    <a16:rowId xmlns:a16="http://schemas.microsoft.com/office/drawing/2014/main" val="83545012"/>
                  </a:ext>
                </a:extLst>
              </a:tr>
              <a:tr h="190108">
                <a:tc>
                  <a:txBody>
                    <a:bodyPr/>
                    <a:lstStyle/>
                    <a:p>
                      <a:pPr algn="r" fontAlgn="b"/>
                      <a:r>
                        <a:rPr lang="en-US" sz="700" u="none" strike="noStrike" dirty="0">
                          <a:effectLst/>
                        </a:rPr>
                        <a:t>23</a:t>
                      </a:r>
                      <a:endParaRPr lang="en-US" sz="700" b="0" i="0" u="none" strike="noStrike" dirty="0">
                        <a:solidFill>
                          <a:srgbClr val="000000"/>
                        </a:solidFill>
                        <a:effectLst/>
                        <a:latin typeface="Calibri" panose="020F0502020204030204" pitchFamily="34" charset="0"/>
                      </a:endParaRPr>
                    </a:p>
                  </a:txBody>
                  <a:tcPr marL="4856" marR="4856" marT="4856" marB="0" anchor="b">
                    <a:solidFill>
                      <a:srgbClr val="FFFF00"/>
                    </a:solidFill>
                  </a:tcPr>
                </a:tc>
                <a:tc>
                  <a:txBody>
                    <a:bodyPr/>
                    <a:lstStyle/>
                    <a:p>
                      <a:pPr algn="r" fontAlgn="b"/>
                      <a:r>
                        <a:rPr lang="en-US" sz="700" u="none" strike="noStrike" dirty="0">
                          <a:effectLst/>
                        </a:rPr>
                        <a:t>0.492702766</a:t>
                      </a:r>
                      <a:endParaRPr lang="en-US" sz="700" b="0" i="0" u="none" strike="noStrike" dirty="0">
                        <a:solidFill>
                          <a:srgbClr val="000000"/>
                        </a:solidFill>
                        <a:effectLst/>
                        <a:latin typeface="Calibri" panose="020F0502020204030204" pitchFamily="34" charset="0"/>
                      </a:endParaRPr>
                    </a:p>
                  </a:txBody>
                  <a:tcPr marL="4856" marR="4856" marT="4856" marB="0" anchor="b">
                    <a:solidFill>
                      <a:srgbClr val="FFFF00"/>
                    </a:solidFill>
                  </a:tcPr>
                </a:tc>
                <a:tc>
                  <a:txBody>
                    <a:bodyPr/>
                    <a:lstStyle/>
                    <a:p>
                      <a:pPr algn="r" fontAlgn="b"/>
                      <a:r>
                        <a:rPr lang="en-US" sz="700" u="none" strike="noStrike" dirty="0">
                          <a:effectLst/>
                        </a:rPr>
                        <a:t>50.73%</a:t>
                      </a:r>
                      <a:endParaRPr lang="en-US" sz="700" b="0" i="0" u="none" strike="noStrike" dirty="0">
                        <a:solidFill>
                          <a:srgbClr val="000000"/>
                        </a:solidFill>
                        <a:effectLst/>
                        <a:latin typeface="Calibri" panose="020F0502020204030204" pitchFamily="34" charset="0"/>
                      </a:endParaRPr>
                    </a:p>
                  </a:txBody>
                  <a:tcPr marL="4856" marR="4856" marT="4856" marB="0" anchor="b">
                    <a:solidFill>
                      <a:srgbClr val="FFFF00"/>
                    </a:solidFill>
                  </a:tcPr>
                </a:tc>
                <a:extLst>
                  <a:ext uri="{0D108BD9-81ED-4DB2-BD59-A6C34878D82A}">
                    <a16:rowId xmlns:a16="http://schemas.microsoft.com/office/drawing/2014/main" val="797650994"/>
                  </a:ext>
                </a:extLst>
              </a:tr>
              <a:tr h="190108">
                <a:tc>
                  <a:txBody>
                    <a:bodyPr/>
                    <a:lstStyle/>
                    <a:p>
                      <a:pPr algn="r" fontAlgn="b"/>
                      <a:r>
                        <a:rPr lang="en-US" sz="700" u="none" strike="noStrike">
                          <a:effectLst/>
                        </a:rPr>
                        <a:t>24</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0.461655742</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dirty="0">
                          <a:effectLst/>
                        </a:rPr>
                        <a:t>53.83%</a:t>
                      </a:r>
                      <a:endParaRPr lang="en-US" sz="700" b="0" i="0" u="none" strike="noStrike" dirty="0">
                        <a:solidFill>
                          <a:srgbClr val="000000"/>
                        </a:solidFill>
                        <a:effectLst/>
                        <a:latin typeface="Calibri" panose="020F0502020204030204" pitchFamily="34" charset="0"/>
                      </a:endParaRPr>
                    </a:p>
                  </a:txBody>
                  <a:tcPr marL="4856" marR="4856" marT="4856" marB="0" anchor="b"/>
                </a:tc>
                <a:extLst>
                  <a:ext uri="{0D108BD9-81ED-4DB2-BD59-A6C34878D82A}">
                    <a16:rowId xmlns:a16="http://schemas.microsoft.com/office/drawing/2014/main" val="3065816924"/>
                  </a:ext>
                </a:extLst>
              </a:tr>
              <a:tr h="190108">
                <a:tc>
                  <a:txBody>
                    <a:bodyPr/>
                    <a:lstStyle/>
                    <a:p>
                      <a:pPr algn="r" fontAlgn="b"/>
                      <a:r>
                        <a:rPr lang="en-US" sz="700" u="none" strike="noStrike">
                          <a:effectLst/>
                        </a:rPr>
                        <a:t>27</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0.373140718</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62.69%</a:t>
                      </a:r>
                      <a:endParaRPr lang="en-US" sz="700" b="0" i="0" u="none" strike="noStrike">
                        <a:solidFill>
                          <a:srgbClr val="000000"/>
                        </a:solidFill>
                        <a:effectLst/>
                        <a:latin typeface="Calibri" panose="020F0502020204030204" pitchFamily="34" charset="0"/>
                      </a:endParaRPr>
                    </a:p>
                  </a:txBody>
                  <a:tcPr marL="4856" marR="4856" marT="4856" marB="0" anchor="b"/>
                </a:tc>
                <a:extLst>
                  <a:ext uri="{0D108BD9-81ED-4DB2-BD59-A6C34878D82A}">
                    <a16:rowId xmlns:a16="http://schemas.microsoft.com/office/drawing/2014/main" val="3776070073"/>
                  </a:ext>
                </a:extLst>
              </a:tr>
              <a:tr h="190108">
                <a:tc>
                  <a:txBody>
                    <a:bodyPr/>
                    <a:lstStyle/>
                    <a:p>
                      <a:pPr algn="r" fontAlgn="b"/>
                      <a:r>
                        <a:rPr lang="en-US" sz="700" u="none" strike="noStrike">
                          <a:effectLst/>
                        </a:rPr>
                        <a:t>28</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0.345538528</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65.45%</a:t>
                      </a:r>
                      <a:endParaRPr lang="en-US" sz="700" b="0" i="0" u="none" strike="noStrike">
                        <a:solidFill>
                          <a:srgbClr val="000000"/>
                        </a:solidFill>
                        <a:effectLst/>
                        <a:latin typeface="Calibri" panose="020F0502020204030204" pitchFamily="34" charset="0"/>
                      </a:endParaRPr>
                    </a:p>
                  </a:txBody>
                  <a:tcPr marL="4856" marR="4856" marT="4856" marB="0" anchor="b"/>
                </a:tc>
                <a:extLst>
                  <a:ext uri="{0D108BD9-81ED-4DB2-BD59-A6C34878D82A}">
                    <a16:rowId xmlns:a16="http://schemas.microsoft.com/office/drawing/2014/main" val="3837746767"/>
                  </a:ext>
                </a:extLst>
              </a:tr>
              <a:tr h="193601">
                <a:tc>
                  <a:txBody>
                    <a:bodyPr/>
                    <a:lstStyle/>
                    <a:p>
                      <a:pPr algn="r" fontAlgn="b"/>
                      <a:r>
                        <a:rPr lang="en-US" sz="700" u="none" strike="noStrike">
                          <a:effectLst/>
                        </a:rPr>
                        <a:t>34</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0.204683135</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79.53%</a:t>
                      </a:r>
                      <a:endParaRPr lang="en-US" sz="700" b="0" i="0" u="none" strike="noStrike">
                        <a:solidFill>
                          <a:srgbClr val="000000"/>
                        </a:solidFill>
                        <a:effectLst/>
                        <a:latin typeface="Calibri" panose="020F0502020204030204" pitchFamily="34" charset="0"/>
                      </a:endParaRPr>
                    </a:p>
                  </a:txBody>
                  <a:tcPr marL="4856" marR="4856" marT="4856" marB="0" anchor="b"/>
                </a:tc>
                <a:extLst>
                  <a:ext uri="{0D108BD9-81ED-4DB2-BD59-A6C34878D82A}">
                    <a16:rowId xmlns:a16="http://schemas.microsoft.com/office/drawing/2014/main" val="3058390927"/>
                  </a:ext>
                </a:extLst>
              </a:tr>
              <a:tr h="190108">
                <a:tc>
                  <a:txBody>
                    <a:bodyPr/>
                    <a:lstStyle/>
                    <a:p>
                      <a:pPr algn="r" fontAlgn="b"/>
                      <a:r>
                        <a:rPr lang="en-US" sz="700" u="none" strike="noStrike">
                          <a:effectLst/>
                        </a:rPr>
                        <a:t>35</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0.185616761</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81.44%</a:t>
                      </a:r>
                      <a:endParaRPr lang="en-US" sz="700" b="0" i="0" u="none" strike="noStrike">
                        <a:solidFill>
                          <a:srgbClr val="000000"/>
                        </a:solidFill>
                        <a:effectLst/>
                        <a:latin typeface="Calibri" panose="020F0502020204030204" pitchFamily="34" charset="0"/>
                      </a:endParaRPr>
                    </a:p>
                  </a:txBody>
                  <a:tcPr marL="4856" marR="4856" marT="4856" marB="0" anchor="b"/>
                </a:tc>
                <a:extLst>
                  <a:ext uri="{0D108BD9-81ED-4DB2-BD59-A6C34878D82A}">
                    <a16:rowId xmlns:a16="http://schemas.microsoft.com/office/drawing/2014/main" val="2266528737"/>
                  </a:ext>
                </a:extLst>
              </a:tr>
              <a:tr h="190108">
                <a:tc>
                  <a:txBody>
                    <a:bodyPr/>
                    <a:lstStyle/>
                    <a:p>
                      <a:pPr algn="r" fontAlgn="b"/>
                      <a:r>
                        <a:rPr lang="en-US" sz="700" u="none" strike="noStrike">
                          <a:effectLst/>
                        </a:rPr>
                        <a:t>36</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0.167817894</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83.22%</a:t>
                      </a:r>
                      <a:endParaRPr lang="en-US" sz="700" b="0" i="0" u="none" strike="noStrike">
                        <a:solidFill>
                          <a:srgbClr val="000000"/>
                        </a:solidFill>
                        <a:effectLst/>
                        <a:latin typeface="Calibri" panose="020F0502020204030204" pitchFamily="34" charset="0"/>
                      </a:endParaRPr>
                    </a:p>
                  </a:txBody>
                  <a:tcPr marL="4856" marR="4856" marT="4856" marB="0" anchor="b"/>
                </a:tc>
                <a:extLst>
                  <a:ext uri="{0D108BD9-81ED-4DB2-BD59-A6C34878D82A}">
                    <a16:rowId xmlns:a16="http://schemas.microsoft.com/office/drawing/2014/main" val="3425851337"/>
                  </a:ext>
                </a:extLst>
              </a:tr>
              <a:tr h="190108">
                <a:tc>
                  <a:txBody>
                    <a:bodyPr/>
                    <a:lstStyle/>
                    <a:p>
                      <a:pPr algn="r" fontAlgn="b"/>
                      <a:r>
                        <a:rPr lang="en-US" sz="700" u="none" strike="noStrike">
                          <a:effectLst/>
                        </a:rPr>
                        <a:t>37</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0.151265992</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84.87%</a:t>
                      </a:r>
                      <a:endParaRPr lang="en-US" sz="700" b="0" i="0" u="none" strike="noStrike">
                        <a:solidFill>
                          <a:srgbClr val="000000"/>
                        </a:solidFill>
                        <a:effectLst/>
                        <a:latin typeface="Calibri" panose="020F0502020204030204" pitchFamily="34" charset="0"/>
                      </a:endParaRPr>
                    </a:p>
                  </a:txBody>
                  <a:tcPr marL="4856" marR="4856" marT="4856" marB="0" anchor="b"/>
                </a:tc>
                <a:extLst>
                  <a:ext uri="{0D108BD9-81ED-4DB2-BD59-A6C34878D82A}">
                    <a16:rowId xmlns:a16="http://schemas.microsoft.com/office/drawing/2014/main" val="1403788017"/>
                  </a:ext>
                </a:extLst>
              </a:tr>
              <a:tr h="190108">
                <a:tc>
                  <a:txBody>
                    <a:bodyPr/>
                    <a:lstStyle/>
                    <a:p>
                      <a:pPr algn="r" fontAlgn="b"/>
                      <a:r>
                        <a:rPr lang="en-US" sz="700" u="none" strike="noStrike">
                          <a:effectLst/>
                        </a:rPr>
                        <a:t>38</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0.135932179</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86.41%</a:t>
                      </a:r>
                      <a:endParaRPr lang="en-US" sz="700" b="0" i="0" u="none" strike="noStrike">
                        <a:solidFill>
                          <a:srgbClr val="000000"/>
                        </a:solidFill>
                        <a:effectLst/>
                        <a:latin typeface="Calibri" panose="020F0502020204030204" pitchFamily="34" charset="0"/>
                      </a:endParaRPr>
                    </a:p>
                  </a:txBody>
                  <a:tcPr marL="4856" marR="4856" marT="4856" marB="0" anchor="b"/>
                </a:tc>
                <a:extLst>
                  <a:ext uri="{0D108BD9-81ED-4DB2-BD59-A6C34878D82A}">
                    <a16:rowId xmlns:a16="http://schemas.microsoft.com/office/drawing/2014/main" val="210963875"/>
                  </a:ext>
                </a:extLst>
              </a:tr>
              <a:tr h="190108">
                <a:tc>
                  <a:txBody>
                    <a:bodyPr/>
                    <a:lstStyle/>
                    <a:p>
                      <a:pPr algn="r" fontAlgn="b"/>
                      <a:r>
                        <a:rPr lang="en-US" sz="700" u="none" strike="noStrike" dirty="0">
                          <a:effectLst/>
                        </a:rPr>
                        <a:t>44</a:t>
                      </a:r>
                      <a:endParaRPr lang="en-US" sz="700" b="0" i="0" u="none" strike="noStrike" dirty="0">
                        <a:solidFill>
                          <a:srgbClr val="000000"/>
                        </a:solidFill>
                        <a:effectLst/>
                        <a:latin typeface="Calibri" panose="020F0502020204030204" pitchFamily="34" charset="0"/>
                      </a:endParaRPr>
                    </a:p>
                  </a:txBody>
                  <a:tcPr marL="4856" marR="4856" marT="4856" marB="0" anchor="b">
                    <a:solidFill>
                      <a:srgbClr val="FFFF00"/>
                    </a:solidFill>
                  </a:tcPr>
                </a:tc>
                <a:tc>
                  <a:txBody>
                    <a:bodyPr/>
                    <a:lstStyle/>
                    <a:p>
                      <a:pPr algn="r" fontAlgn="b"/>
                      <a:r>
                        <a:rPr lang="en-US" sz="700" u="none" strike="noStrike" dirty="0">
                          <a:effectLst/>
                        </a:rPr>
                        <a:t>0.067114631</a:t>
                      </a:r>
                      <a:endParaRPr lang="en-US" sz="700" b="0" i="0" u="none" strike="noStrike" dirty="0">
                        <a:solidFill>
                          <a:srgbClr val="000000"/>
                        </a:solidFill>
                        <a:effectLst/>
                        <a:latin typeface="Calibri" panose="020F0502020204030204" pitchFamily="34" charset="0"/>
                      </a:endParaRPr>
                    </a:p>
                  </a:txBody>
                  <a:tcPr marL="4856" marR="4856" marT="4856" marB="0" anchor="b">
                    <a:solidFill>
                      <a:srgbClr val="FFFF00"/>
                    </a:solidFill>
                  </a:tcPr>
                </a:tc>
                <a:tc>
                  <a:txBody>
                    <a:bodyPr/>
                    <a:lstStyle/>
                    <a:p>
                      <a:pPr algn="r" fontAlgn="b"/>
                      <a:r>
                        <a:rPr lang="en-US" sz="700" u="none" strike="noStrike" dirty="0">
                          <a:effectLst/>
                        </a:rPr>
                        <a:t>93.29%</a:t>
                      </a:r>
                      <a:endParaRPr lang="en-US" sz="700" b="0" i="0" u="none" strike="noStrike" dirty="0">
                        <a:solidFill>
                          <a:srgbClr val="000000"/>
                        </a:solidFill>
                        <a:effectLst/>
                        <a:latin typeface="Calibri" panose="020F0502020204030204" pitchFamily="34" charset="0"/>
                      </a:endParaRPr>
                    </a:p>
                  </a:txBody>
                  <a:tcPr marL="4856" marR="4856" marT="4856" marB="0" anchor="b">
                    <a:solidFill>
                      <a:srgbClr val="FFFF00"/>
                    </a:solidFill>
                  </a:tcPr>
                </a:tc>
                <a:extLst>
                  <a:ext uri="{0D108BD9-81ED-4DB2-BD59-A6C34878D82A}">
                    <a16:rowId xmlns:a16="http://schemas.microsoft.com/office/drawing/2014/main" val="2601334820"/>
                  </a:ext>
                </a:extLst>
              </a:tr>
              <a:tr h="190108">
                <a:tc>
                  <a:txBody>
                    <a:bodyPr/>
                    <a:lstStyle/>
                    <a:p>
                      <a:pPr algn="r" fontAlgn="b"/>
                      <a:r>
                        <a:rPr lang="en-US" sz="700" u="none" strike="noStrike">
                          <a:effectLst/>
                        </a:rPr>
                        <a:t>45</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0.059024101</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dirty="0">
                          <a:effectLst/>
                        </a:rPr>
                        <a:t>94.10%</a:t>
                      </a:r>
                      <a:endParaRPr lang="en-US" sz="700" b="0" i="0" u="none" strike="noStrike" dirty="0">
                        <a:solidFill>
                          <a:srgbClr val="000000"/>
                        </a:solidFill>
                        <a:effectLst/>
                        <a:latin typeface="Calibri" panose="020F0502020204030204" pitchFamily="34" charset="0"/>
                      </a:endParaRPr>
                    </a:p>
                  </a:txBody>
                  <a:tcPr marL="4856" marR="4856" marT="4856" marB="0" anchor="b"/>
                </a:tc>
                <a:extLst>
                  <a:ext uri="{0D108BD9-81ED-4DB2-BD59-A6C34878D82A}">
                    <a16:rowId xmlns:a16="http://schemas.microsoft.com/office/drawing/2014/main" val="413081643"/>
                  </a:ext>
                </a:extLst>
              </a:tr>
              <a:tr h="190108">
                <a:tc>
                  <a:txBody>
                    <a:bodyPr/>
                    <a:lstStyle/>
                    <a:p>
                      <a:pPr algn="r" fontAlgn="b"/>
                      <a:r>
                        <a:rPr lang="en-US" sz="700" u="none" strike="noStrike">
                          <a:effectLst/>
                        </a:rPr>
                        <a:t>46</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0.051747157</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94.83%</a:t>
                      </a:r>
                      <a:endParaRPr lang="en-US" sz="700" b="0" i="0" u="none" strike="noStrike">
                        <a:solidFill>
                          <a:srgbClr val="000000"/>
                        </a:solidFill>
                        <a:effectLst/>
                        <a:latin typeface="Calibri" panose="020F0502020204030204" pitchFamily="34" charset="0"/>
                      </a:endParaRPr>
                    </a:p>
                  </a:txBody>
                  <a:tcPr marL="4856" marR="4856" marT="4856" marB="0" anchor="b"/>
                </a:tc>
                <a:extLst>
                  <a:ext uri="{0D108BD9-81ED-4DB2-BD59-A6C34878D82A}">
                    <a16:rowId xmlns:a16="http://schemas.microsoft.com/office/drawing/2014/main" val="3977698656"/>
                  </a:ext>
                </a:extLst>
              </a:tr>
              <a:tr h="190108">
                <a:tc>
                  <a:txBody>
                    <a:bodyPr/>
                    <a:lstStyle/>
                    <a:p>
                      <a:pPr algn="r" fontAlgn="b"/>
                      <a:r>
                        <a:rPr lang="en-US" sz="700" u="none" strike="noStrike">
                          <a:effectLst/>
                        </a:rPr>
                        <a:t>47</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0.045225597</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95.48%</a:t>
                      </a:r>
                      <a:endParaRPr lang="en-US" sz="700" b="0" i="0" u="none" strike="noStrike">
                        <a:solidFill>
                          <a:srgbClr val="000000"/>
                        </a:solidFill>
                        <a:effectLst/>
                        <a:latin typeface="Calibri" panose="020F0502020204030204" pitchFamily="34" charset="0"/>
                      </a:endParaRPr>
                    </a:p>
                  </a:txBody>
                  <a:tcPr marL="4856" marR="4856" marT="4856" marB="0" anchor="b"/>
                </a:tc>
                <a:extLst>
                  <a:ext uri="{0D108BD9-81ED-4DB2-BD59-A6C34878D82A}">
                    <a16:rowId xmlns:a16="http://schemas.microsoft.com/office/drawing/2014/main" val="4218971513"/>
                  </a:ext>
                </a:extLst>
              </a:tr>
              <a:tr h="190108">
                <a:tc>
                  <a:txBody>
                    <a:bodyPr/>
                    <a:lstStyle/>
                    <a:p>
                      <a:pPr algn="r" fontAlgn="b"/>
                      <a:r>
                        <a:rPr lang="en-US" sz="700" u="none" strike="noStrike">
                          <a:effectLst/>
                        </a:rPr>
                        <a:t>48</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0.039402027</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96.06%</a:t>
                      </a:r>
                      <a:endParaRPr lang="en-US" sz="700" b="0" i="0" u="none" strike="noStrike">
                        <a:solidFill>
                          <a:srgbClr val="000000"/>
                        </a:solidFill>
                        <a:effectLst/>
                        <a:latin typeface="Calibri" panose="020F0502020204030204" pitchFamily="34" charset="0"/>
                      </a:endParaRPr>
                    </a:p>
                  </a:txBody>
                  <a:tcPr marL="4856" marR="4856" marT="4856" marB="0" anchor="b"/>
                </a:tc>
                <a:extLst>
                  <a:ext uri="{0D108BD9-81ED-4DB2-BD59-A6C34878D82A}">
                    <a16:rowId xmlns:a16="http://schemas.microsoft.com/office/drawing/2014/main" val="3468388721"/>
                  </a:ext>
                </a:extLst>
              </a:tr>
              <a:tr h="190108">
                <a:tc>
                  <a:txBody>
                    <a:bodyPr/>
                    <a:lstStyle/>
                    <a:p>
                      <a:pPr algn="r" fontAlgn="b"/>
                      <a:r>
                        <a:rPr lang="en-US" sz="700" u="none" strike="noStrike">
                          <a:effectLst/>
                        </a:rPr>
                        <a:t>49</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dirty="0">
                          <a:effectLst/>
                        </a:rPr>
                        <a:t>0.034220391</a:t>
                      </a:r>
                      <a:endParaRPr lang="en-US" sz="700" b="0" i="0" u="none" strike="noStrike" dirty="0">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96.58%</a:t>
                      </a:r>
                      <a:endParaRPr lang="en-US" sz="700" b="0" i="0" u="none" strike="noStrike">
                        <a:solidFill>
                          <a:srgbClr val="000000"/>
                        </a:solidFill>
                        <a:effectLst/>
                        <a:latin typeface="Calibri" panose="020F0502020204030204" pitchFamily="34" charset="0"/>
                      </a:endParaRPr>
                    </a:p>
                  </a:txBody>
                  <a:tcPr marL="4856" marR="4856" marT="4856" marB="0" anchor="b"/>
                </a:tc>
                <a:extLst>
                  <a:ext uri="{0D108BD9-81ED-4DB2-BD59-A6C34878D82A}">
                    <a16:rowId xmlns:a16="http://schemas.microsoft.com/office/drawing/2014/main" val="3990502948"/>
                  </a:ext>
                </a:extLst>
              </a:tr>
              <a:tr h="190108">
                <a:tc>
                  <a:txBody>
                    <a:bodyPr/>
                    <a:lstStyle/>
                    <a:p>
                      <a:pPr algn="r" fontAlgn="b"/>
                      <a:r>
                        <a:rPr lang="en-US" sz="700" u="none" strike="noStrike">
                          <a:effectLst/>
                        </a:rPr>
                        <a:t>50</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0.02962642</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97.04%</a:t>
                      </a:r>
                      <a:endParaRPr lang="en-US" sz="700" b="0" i="0" u="none" strike="noStrike">
                        <a:solidFill>
                          <a:srgbClr val="000000"/>
                        </a:solidFill>
                        <a:effectLst/>
                        <a:latin typeface="Calibri" panose="020F0502020204030204" pitchFamily="34" charset="0"/>
                      </a:endParaRPr>
                    </a:p>
                  </a:txBody>
                  <a:tcPr marL="4856" marR="4856" marT="4856" marB="0" anchor="b"/>
                </a:tc>
                <a:extLst>
                  <a:ext uri="{0D108BD9-81ED-4DB2-BD59-A6C34878D82A}">
                    <a16:rowId xmlns:a16="http://schemas.microsoft.com/office/drawing/2014/main" val="4130899263"/>
                  </a:ext>
                </a:extLst>
              </a:tr>
              <a:tr h="190108">
                <a:tc>
                  <a:txBody>
                    <a:bodyPr/>
                    <a:lstStyle/>
                    <a:p>
                      <a:pPr algn="r" fontAlgn="b"/>
                      <a:r>
                        <a:rPr lang="en-US" sz="700" u="none" strike="noStrike">
                          <a:effectLst/>
                        </a:rPr>
                        <a:t>51</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0.025568007</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97.44%</a:t>
                      </a:r>
                      <a:endParaRPr lang="en-US" sz="700" b="0" i="0" u="none" strike="noStrike">
                        <a:solidFill>
                          <a:srgbClr val="000000"/>
                        </a:solidFill>
                        <a:effectLst/>
                        <a:latin typeface="Calibri" panose="020F0502020204030204" pitchFamily="34" charset="0"/>
                      </a:endParaRPr>
                    </a:p>
                  </a:txBody>
                  <a:tcPr marL="4856" marR="4856" marT="4856" marB="0" anchor="b"/>
                </a:tc>
                <a:extLst>
                  <a:ext uri="{0D108BD9-81ED-4DB2-BD59-A6C34878D82A}">
                    <a16:rowId xmlns:a16="http://schemas.microsoft.com/office/drawing/2014/main" val="1663105088"/>
                  </a:ext>
                </a:extLst>
              </a:tr>
              <a:tr h="190108">
                <a:tc>
                  <a:txBody>
                    <a:bodyPr/>
                    <a:lstStyle/>
                    <a:p>
                      <a:pPr algn="r" fontAlgn="b"/>
                      <a:r>
                        <a:rPr lang="en-US" sz="700" u="none" strike="noStrike">
                          <a:effectLst/>
                        </a:rPr>
                        <a:t>52</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0.021995491</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97.80%</a:t>
                      </a:r>
                      <a:endParaRPr lang="en-US" sz="700" b="0" i="0" u="none" strike="noStrike">
                        <a:solidFill>
                          <a:srgbClr val="000000"/>
                        </a:solidFill>
                        <a:effectLst/>
                        <a:latin typeface="Calibri" panose="020F0502020204030204" pitchFamily="34" charset="0"/>
                      </a:endParaRPr>
                    </a:p>
                  </a:txBody>
                  <a:tcPr marL="4856" marR="4856" marT="4856" marB="0" anchor="b"/>
                </a:tc>
                <a:extLst>
                  <a:ext uri="{0D108BD9-81ED-4DB2-BD59-A6C34878D82A}">
                    <a16:rowId xmlns:a16="http://schemas.microsoft.com/office/drawing/2014/main" val="3094733961"/>
                  </a:ext>
                </a:extLst>
              </a:tr>
              <a:tr h="190108">
                <a:tc>
                  <a:txBody>
                    <a:bodyPr/>
                    <a:lstStyle/>
                    <a:p>
                      <a:pPr algn="r" fontAlgn="b"/>
                      <a:r>
                        <a:rPr lang="en-US" sz="700" u="none" strike="noStrike">
                          <a:effectLst/>
                        </a:rPr>
                        <a:t>65</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0.002316893</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99.77%</a:t>
                      </a:r>
                      <a:endParaRPr lang="en-US" sz="700" b="0" i="0" u="none" strike="noStrike">
                        <a:solidFill>
                          <a:srgbClr val="000000"/>
                        </a:solidFill>
                        <a:effectLst/>
                        <a:latin typeface="Calibri" panose="020F0502020204030204" pitchFamily="34" charset="0"/>
                      </a:endParaRPr>
                    </a:p>
                  </a:txBody>
                  <a:tcPr marL="4856" marR="4856" marT="4856" marB="0" anchor="b"/>
                </a:tc>
                <a:extLst>
                  <a:ext uri="{0D108BD9-81ED-4DB2-BD59-A6C34878D82A}">
                    <a16:rowId xmlns:a16="http://schemas.microsoft.com/office/drawing/2014/main" val="4215483840"/>
                  </a:ext>
                </a:extLst>
              </a:tr>
              <a:tr h="190108">
                <a:tc>
                  <a:txBody>
                    <a:bodyPr/>
                    <a:lstStyle/>
                    <a:p>
                      <a:pPr algn="r" fontAlgn="b"/>
                      <a:r>
                        <a:rPr lang="en-US" sz="700" u="none" strike="noStrike">
                          <a:effectLst/>
                        </a:rPr>
                        <a:t>66</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0.001904295</a:t>
                      </a:r>
                      <a:endParaRPr lang="en-US" sz="700" b="0" i="0" u="none" strike="noStrike">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a:effectLst/>
                        </a:rPr>
                        <a:t>99.81%</a:t>
                      </a:r>
                      <a:endParaRPr lang="en-US" sz="700" b="0" i="0" u="none" strike="noStrike">
                        <a:solidFill>
                          <a:srgbClr val="000000"/>
                        </a:solidFill>
                        <a:effectLst/>
                        <a:latin typeface="Calibri" panose="020F0502020204030204" pitchFamily="34" charset="0"/>
                      </a:endParaRPr>
                    </a:p>
                  </a:txBody>
                  <a:tcPr marL="4856" marR="4856" marT="4856" marB="0" anchor="b"/>
                </a:tc>
                <a:extLst>
                  <a:ext uri="{0D108BD9-81ED-4DB2-BD59-A6C34878D82A}">
                    <a16:rowId xmlns:a16="http://schemas.microsoft.com/office/drawing/2014/main" val="470745184"/>
                  </a:ext>
                </a:extLst>
              </a:tr>
              <a:tr h="190108">
                <a:tc>
                  <a:txBody>
                    <a:bodyPr/>
                    <a:lstStyle/>
                    <a:p>
                      <a:pPr algn="r" fontAlgn="b"/>
                      <a:r>
                        <a:rPr lang="en-US" sz="700" u="none" strike="noStrike" dirty="0">
                          <a:effectLst/>
                        </a:rPr>
                        <a:t>69</a:t>
                      </a:r>
                      <a:endParaRPr lang="en-US" sz="700" b="0" i="0" u="none" strike="noStrike" dirty="0">
                        <a:solidFill>
                          <a:srgbClr val="000000"/>
                        </a:solidFill>
                        <a:effectLst/>
                        <a:latin typeface="Calibri" panose="020F0502020204030204" pitchFamily="34" charset="0"/>
                      </a:endParaRPr>
                    </a:p>
                  </a:txBody>
                  <a:tcPr marL="4856" marR="4856" marT="4856" marB="0" anchor="b">
                    <a:solidFill>
                      <a:srgbClr val="FFFF00"/>
                    </a:solidFill>
                  </a:tcPr>
                </a:tc>
                <a:tc>
                  <a:txBody>
                    <a:bodyPr/>
                    <a:lstStyle/>
                    <a:p>
                      <a:pPr algn="r" fontAlgn="b"/>
                      <a:r>
                        <a:rPr lang="en-US" sz="700" u="none" strike="noStrike" dirty="0">
                          <a:effectLst/>
                        </a:rPr>
                        <a:t>0.001036334</a:t>
                      </a:r>
                      <a:endParaRPr lang="en-US" sz="700" b="0" i="0" u="none" strike="noStrike" dirty="0">
                        <a:solidFill>
                          <a:srgbClr val="000000"/>
                        </a:solidFill>
                        <a:effectLst/>
                        <a:latin typeface="Calibri" panose="020F0502020204030204" pitchFamily="34" charset="0"/>
                      </a:endParaRPr>
                    </a:p>
                  </a:txBody>
                  <a:tcPr marL="4856" marR="4856" marT="4856" marB="0" anchor="b">
                    <a:solidFill>
                      <a:srgbClr val="FFFF00"/>
                    </a:solidFill>
                  </a:tcPr>
                </a:tc>
                <a:tc>
                  <a:txBody>
                    <a:bodyPr/>
                    <a:lstStyle/>
                    <a:p>
                      <a:pPr algn="r" fontAlgn="b"/>
                      <a:r>
                        <a:rPr lang="en-US" sz="700" u="none" strike="noStrike" dirty="0">
                          <a:effectLst/>
                        </a:rPr>
                        <a:t>99.90%</a:t>
                      </a:r>
                      <a:endParaRPr lang="en-US" sz="700" b="0" i="0" u="none" strike="noStrike" dirty="0">
                        <a:solidFill>
                          <a:srgbClr val="000000"/>
                        </a:solidFill>
                        <a:effectLst/>
                        <a:latin typeface="Calibri" panose="020F0502020204030204" pitchFamily="34" charset="0"/>
                      </a:endParaRPr>
                    </a:p>
                  </a:txBody>
                  <a:tcPr marL="4856" marR="4856" marT="4856" marB="0" anchor="b">
                    <a:solidFill>
                      <a:srgbClr val="FFFF00"/>
                    </a:solidFill>
                  </a:tcPr>
                </a:tc>
                <a:extLst>
                  <a:ext uri="{0D108BD9-81ED-4DB2-BD59-A6C34878D82A}">
                    <a16:rowId xmlns:a16="http://schemas.microsoft.com/office/drawing/2014/main" val="576297732"/>
                  </a:ext>
                </a:extLst>
              </a:tr>
              <a:tr h="190108">
                <a:tc>
                  <a:txBody>
                    <a:bodyPr/>
                    <a:lstStyle/>
                    <a:p>
                      <a:pPr algn="r" fontAlgn="b"/>
                      <a:r>
                        <a:rPr lang="en-US" sz="700" u="none" strike="noStrike" dirty="0">
                          <a:effectLst/>
                        </a:rPr>
                        <a:t>70</a:t>
                      </a:r>
                      <a:endParaRPr lang="en-US" sz="700" b="0" i="0" u="none" strike="noStrike" dirty="0">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dirty="0">
                          <a:effectLst/>
                        </a:rPr>
                        <a:t>0.000840424</a:t>
                      </a:r>
                      <a:endParaRPr lang="en-US" sz="700" b="0" i="0" u="none" strike="noStrike" dirty="0">
                        <a:solidFill>
                          <a:srgbClr val="000000"/>
                        </a:solidFill>
                        <a:effectLst/>
                        <a:latin typeface="Calibri" panose="020F0502020204030204" pitchFamily="34" charset="0"/>
                      </a:endParaRPr>
                    </a:p>
                  </a:txBody>
                  <a:tcPr marL="4856" marR="4856" marT="4856" marB="0" anchor="b"/>
                </a:tc>
                <a:tc>
                  <a:txBody>
                    <a:bodyPr/>
                    <a:lstStyle/>
                    <a:p>
                      <a:pPr algn="r" fontAlgn="b"/>
                      <a:r>
                        <a:rPr lang="en-US" sz="700" u="none" strike="noStrike" dirty="0">
                          <a:effectLst/>
                        </a:rPr>
                        <a:t>99.92%</a:t>
                      </a:r>
                      <a:endParaRPr lang="en-US" sz="700" b="0" i="0" u="none" strike="noStrike" dirty="0">
                        <a:solidFill>
                          <a:srgbClr val="000000"/>
                        </a:solidFill>
                        <a:effectLst/>
                        <a:latin typeface="Calibri" panose="020F0502020204030204" pitchFamily="34" charset="0"/>
                      </a:endParaRPr>
                    </a:p>
                  </a:txBody>
                  <a:tcPr marL="4856" marR="4856" marT="4856" marB="0" anchor="b"/>
                </a:tc>
                <a:extLst>
                  <a:ext uri="{0D108BD9-81ED-4DB2-BD59-A6C34878D82A}">
                    <a16:rowId xmlns:a16="http://schemas.microsoft.com/office/drawing/2014/main" val="3424832828"/>
                  </a:ext>
                </a:extLst>
              </a:tr>
            </a:tbl>
          </a:graphicData>
        </a:graphic>
      </p:graphicFrame>
      <p:sp>
        <p:nvSpPr>
          <p:cNvPr id="8" name="TextBox 7">
            <a:extLst>
              <a:ext uri="{FF2B5EF4-FFF2-40B4-BE49-F238E27FC236}">
                <a16:creationId xmlns:a16="http://schemas.microsoft.com/office/drawing/2014/main" id="{737E82AC-CCA7-4E92-8571-82AF05F3D868}"/>
              </a:ext>
            </a:extLst>
          </p:cNvPr>
          <p:cNvSpPr txBox="1"/>
          <p:nvPr/>
        </p:nvSpPr>
        <p:spPr>
          <a:xfrm>
            <a:off x="305980" y="1785819"/>
            <a:ext cx="4384197" cy="1754326"/>
          </a:xfrm>
          <a:prstGeom prst="rect">
            <a:avLst/>
          </a:prstGeom>
          <a:solidFill>
            <a:schemeClr val="bg1">
              <a:lumMod val="85000"/>
            </a:schemeClr>
          </a:solidFill>
          <a:ln w="12700">
            <a:solidFill>
              <a:schemeClr val="tx1"/>
            </a:solidFill>
          </a:ln>
        </p:spPr>
        <p:txBody>
          <a:bodyPr wrap="square" rtlCol="0">
            <a:spAutoFit/>
          </a:bodyPr>
          <a:lstStyle/>
          <a:p>
            <a:r>
              <a:rPr lang="en-US" dirty="0"/>
              <a:t>Probability of having the same Birthday:</a:t>
            </a:r>
          </a:p>
          <a:p>
            <a:r>
              <a:rPr lang="en-US" dirty="0" err="1"/>
              <a:t>Pr</a:t>
            </a:r>
            <a:r>
              <a:rPr lang="en-US" dirty="0"/>
              <a:t>(Bk} = 1 – (1*(n-1/n)(n-2/n) .. (n-(k-1)/n))</a:t>
            </a:r>
          </a:p>
          <a:p>
            <a:endParaRPr lang="en-US" dirty="0"/>
          </a:p>
          <a:p>
            <a:r>
              <a:rPr lang="en-US" dirty="0"/>
              <a:t>For 23 people: </a:t>
            </a:r>
          </a:p>
          <a:p>
            <a:r>
              <a:rPr lang="en-US" dirty="0"/>
              <a:t>1 –(1*(364/365)*(363/365) .. (342/365))</a:t>
            </a:r>
          </a:p>
          <a:p>
            <a:r>
              <a:rPr lang="en-US" dirty="0"/>
              <a:t>= ~0.5 (50%)</a:t>
            </a:r>
          </a:p>
        </p:txBody>
      </p:sp>
      <p:sp>
        <p:nvSpPr>
          <p:cNvPr id="3" name="TextBox 2">
            <a:extLst>
              <a:ext uri="{FF2B5EF4-FFF2-40B4-BE49-F238E27FC236}">
                <a16:creationId xmlns:a16="http://schemas.microsoft.com/office/drawing/2014/main" id="{BC331F0F-1299-4FD9-9E33-29817AE2F1A4}"/>
              </a:ext>
            </a:extLst>
          </p:cNvPr>
          <p:cNvSpPr txBox="1"/>
          <p:nvPr/>
        </p:nvSpPr>
        <p:spPr>
          <a:xfrm>
            <a:off x="305981" y="3638770"/>
            <a:ext cx="4384196" cy="2970044"/>
          </a:xfrm>
          <a:prstGeom prst="rect">
            <a:avLst/>
          </a:prstGeom>
          <a:solidFill>
            <a:schemeClr val="bg1">
              <a:lumMod val="75000"/>
            </a:schemeClr>
          </a:solidFill>
          <a:ln w="12700">
            <a:solidFill>
              <a:schemeClr val="tx1"/>
            </a:solidFill>
          </a:ln>
        </p:spPr>
        <p:txBody>
          <a:bodyPr wrap="square" rtlCol="0">
            <a:spAutoFit/>
          </a:bodyPr>
          <a:lstStyle/>
          <a:p>
            <a:pPr>
              <a:spcAft>
                <a:spcPts val="600"/>
              </a:spcAft>
            </a:pPr>
            <a:r>
              <a:rPr lang="en-US" sz="2000" u="sng" dirty="0"/>
              <a:t>Why birthday </a:t>
            </a:r>
            <a:r>
              <a:rPr lang="en-US" sz="2000" u="sng" dirty="0">
                <a:solidFill>
                  <a:srgbClr val="FF0000"/>
                </a:solidFill>
              </a:rPr>
              <a:t>paradox</a:t>
            </a:r>
            <a:r>
              <a:rPr lang="en-US" sz="2000" u="sng" dirty="0"/>
              <a:t>?</a:t>
            </a:r>
            <a:endParaRPr lang="en-US" u="sng" dirty="0"/>
          </a:p>
          <a:p>
            <a:r>
              <a:rPr lang="en-US" dirty="0">
                <a:solidFill>
                  <a:srgbClr val="374151"/>
                </a:solidFill>
                <a:latin typeface="Söhne"/>
              </a:rPr>
              <a:t>A</a:t>
            </a:r>
            <a:r>
              <a:rPr lang="en-US" b="0" i="0" dirty="0">
                <a:solidFill>
                  <a:srgbClr val="374151"/>
                </a:solidFill>
                <a:effectLst/>
                <a:latin typeface="Söhne"/>
              </a:rPr>
              <a:t> counterintuitive probability problem: </a:t>
            </a:r>
            <a:r>
              <a:rPr lang="en-US" dirty="0">
                <a:solidFill>
                  <a:srgbClr val="374151"/>
                </a:solidFill>
                <a:latin typeface="Söhne"/>
              </a:rPr>
              <a:t>i</a:t>
            </a:r>
            <a:r>
              <a:rPr lang="en-US" b="0" i="0" dirty="0">
                <a:solidFill>
                  <a:srgbClr val="374151"/>
                </a:solidFill>
                <a:effectLst/>
                <a:latin typeface="Söhne"/>
              </a:rPr>
              <a:t>t's referred to as a "paradox" because the probability of a matching birthday tends to be much higher than what people commonly expect. Just as the Birthday Paradox shows, Quick Sort's average efficiency shows that, on average, it performs well with large size inputs, even though some inputs can lead to poor performance.</a:t>
            </a:r>
          </a:p>
        </p:txBody>
      </p:sp>
      <p:sp>
        <p:nvSpPr>
          <p:cNvPr id="5" name="TextBox 4">
            <a:extLst>
              <a:ext uri="{FF2B5EF4-FFF2-40B4-BE49-F238E27FC236}">
                <a16:creationId xmlns:a16="http://schemas.microsoft.com/office/drawing/2014/main" id="{C6D99223-1515-457F-AA52-5209866AEA31}"/>
              </a:ext>
            </a:extLst>
          </p:cNvPr>
          <p:cNvSpPr txBox="1"/>
          <p:nvPr/>
        </p:nvSpPr>
        <p:spPr>
          <a:xfrm>
            <a:off x="305980" y="1352712"/>
            <a:ext cx="4384197" cy="338554"/>
          </a:xfrm>
          <a:prstGeom prst="rect">
            <a:avLst/>
          </a:prstGeom>
          <a:noFill/>
          <a:ln w="12700">
            <a:solidFill>
              <a:schemeClr val="tx1"/>
            </a:solidFill>
          </a:ln>
        </p:spPr>
        <p:txBody>
          <a:bodyPr wrap="square" rtlCol="0">
            <a:spAutoFit/>
          </a:bodyPr>
          <a:lstStyle/>
          <a:p>
            <a:r>
              <a:rPr lang="en-US" sz="1600" dirty="0">
                <a:hlinkClick r:id="rId2"/>
              </a:rPr>
              <a:t>https://en.wikipedia.org/wiki/Birthday_problem</a:t>
            </a:r>
            <a:endParaRPr lang="en-US" sz="1600" dirty="0"/>
          </a:p>
        </p:txBody>
      </p:sp>
    </p:spTree>
    <p:extLst>
      <p:ext uri="{BB962C8B-B14F-4D97-AF65-F5344CB8AC3E}">
        <p14:creationId xmlns:p14="http://schemas.microsoft.com/office/powerpoint/2010/main" val="21840768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AE7A54F-15B4-4FBA-BEA5-F678EAD8DDA3}"/>
                  </a:ext>
                </a:extLst>
              </p:cNvPr>
              <p:cNvSpPr>
                <a:spLocks noGrp="1"/>
              </p:cNvSpPr>
              <p:nvPr>
                <p:ph type="title"/>
              </p:nvPr>
            </p:nvSpPr>
            <p:spPr>
              <a:xfrm>
                <a:off x="466725" y="391727"/>
                <a:ext cx="7886700" cy="854074"/>
              </a:xfrm>
            </p:spPr>
            <p:txBody>
              <a:bodyPr/>
              <a:lstStyle/>
              <a:p>
                <a:r>
                  <a:rPr lang="en-US" dirty="0"/>
                  <a:t>Lopsided split (9-to-1):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err="1" smtClean="0">
                        <a:latin typeface="Cambria Math" panose="02040503050406030204" pitchFamily="18" charset="0"/>
                      </a:rPr>
                      <m:t>𝑛𝑙𝑔</m:t>
                    </m:r>
                    <m:r>
                      <a:rPr lang="en-US" b="0" i="1" dirty="0" smtClean="0">
                        <a:latin typeface="Cambria Math" panose="02040503050406030204" pitchFamily="18" charset="0"/>
                      </a:rPr>
                      <m:t> </m:t>
                    </m:r>
                    <m:r>
                      <a:rPr lang="en-US" i="1" dirty="0" err="1" smtClean="0">
                        <a:latin typeface="Cambria Math" panose="02040503050406030204" pitchFamily="18" charset="0"/>
                      </a:rPr>
                      <m:t>𝑛</m:t>
                    </m:r>
                    <m:r>
                      <a:rPr lang="en-US" i="1" dirty="0" smtClean="0">
                        <a:latin typeface="Cambria Math" panose="02040503050406030204" pitchFamily="18" charset="0"/>
                      </a:rPr>
                      <m:t>)</m:t>
                    </m:r>
                  </m:oMath>
                </a14:m>
                <a:endParaRPr lang="en-US" dirty="0"/>
              </a:p>
            </p:txBody>
          </p:sp>
        </mc:Choice>
        <mc:Fallback xmlns="">
          <p:sp>
            <p:nvSpPr>
              <p:cNvPr id="2" name="Title 1">
                <a:extLst>
                  <a:ext uri="{FF2B5EF4-FFF2-40B4-BE49-F238E27FC236}">
                    <a16:creationId xmlns:a16="http://schemas.microsoft.com/office/drawing/2014/main" id="{DAE7A54F-15B4-4FBA-BEA5-F678EAD8DDA3}"/>
                  </a:ext>
                </a:extLst>
              </p:cNvPr>
              <p:cNvSpPr>
                <a:spLocks noGrp="1" noRot="1" noChangeAspect="1" noMove="1" noResize="1" noEditPoints="1" noAdjustHandles="1" noChangeArrowheads="1" noChangeShapeType="1" noTextEdit="1"/>
              </p:cNvSpPr>
              <p:nvPr>
                <p:ph type="title"/>
              </p:nvPr>
            </p:nvSpPr>
            <p:spPr>
              <a:xfrm>
                <a:off x="466725" y="391727"/>
                <a:ext cx="7886700" cy="854074"/>
              </a:xfrm>
              <a:blipFill>
                <a:blip r:embed="rId2"/>
                <a:stretch>
                  <a:fillRect l="-2166" b="-8571"/>
                </a:stretch>
              </a:blipFill>
            </p:spPr>
            <p:txBody>
              <a:bodyPr/>
              <a:lstStyle/>
              <a:p>
                <a:r>
                  <a:rPr lang="en-US">
                    <a:noFill/>
                  </a:rPr>
                  <a:t> </a:t>
                </a:r>
              </a:p>
            </p:txBody>
          </p:sp>
        </mc:Fallback>
      </mc:AlternateContent>
      <p:pic>
        <p:nvPicPr>
          <p:cNvPr id="5" name="Content Placeholder 4" descr="Fig 7.4 Recursion tree for quicksort">
            <a:extLst>
              <a:ext uri="{FF2B5EF4-FFF2-40B4-BE49-F238E27FC236}">
                <a16:creationId xmlns:a16="http://schemas.microsoft.com/office/drawing/2014/main" id="{F08ECBA7-2B4C-4E2A-B7AC-733F9C1BB28D}"/>
              </a:ext>
            </a:extLst>
          </p:cNvPr>
          <p:cNvPicPr>
            <a:picLocks noGrp="1" noChangeAspect="1"/>
          </p:cNvPicPr>
          <p:nvPr>
            <p:ph idx="1"/>
          </p:nvPr>
        </p:nvPicPr>
        <p:blipFill>
          <a:blip r:embed="rId3"/>
          <a:stretch>
            <a:fillRect/>
          </a:stretch>
        </p:blipFill>
        <p:spPr>
          <a:xfrm>
            <a:off x="168651" y="1564567"/>
            <a:ext cx="5898804" cy="4033510"/>
          </a:xfrm>
          <a:prstGeom prst="rect">
            <a:avLst/>
          </a:prstGeom>
        </p:spPr>
      </p:pic>
      <p:sp>
        <p:nvSpPr>
          <p:cNvPr id="4" name="Slide Number Placeholder 3">
            <a:extLst>
              <a:ext uri="{FF2B5EF4-FFF2-40B4-BE49-F238E27FC236}">
                <a16:creationId xmlns:a16="http://schemas.microsoft.com/office/drawing/2014/main" id="{9BCB9D73-4FEE-44C0-AC91-B99868432C79}"/>
              </a:ext>
            </a:extLst>
          </p:cNvPr>
          <p:cNvSpPr>
            <a:spLocks noGrp="1"/>
          </p:cNvSpPr>
          <p:nvPr>
            <p:ph type="sldNum" sz="quarter" idx="4294967295"/>
          </p:nvPr>
        </p:nvSpPr>
        <p:spPr>
          <a:xfrm>
            <a:off x="8353425" y="295275"/>
            <a:ext cx="790575" cy="768350"/>
          </a:xfrm>
          <a:prstGeom prst="rect">
            <a:avLst/>
          </a:prstGeom>
        </p:spPr>
        <p:txBody>
          <a:bodyPr/>
          <a:lstStyle/>
          <a:p>
            <a:fld id="{71D73388-25A5-4F64-A6E2-B296E1C8FF4A}" type="slidenum">
              <a:rPr lang="en-US" smtClean="0"/>
              <a:t>28</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FAADCB9-78C8-4D0E-A1C4-8C58E85450C9}"/>
                  </a:ext>
                </a:extLst>
              </p:cNvPr>
              <p:cNvSpPr txBox="1"/>
              <p:nvPr/>
            </p:nvSpPr>
            <p:spPr>
              <a:xfrm>
                <a:off x="5468693" y="1395058"/>
                <a:ext cx="3393440" cy="3553858"/>
              </a:xfrm>
              <a:prstGeom prst="rect">
                <a:avLst/>
              </a:prstGeom>
              <a:solidFill>
                <a:schemeClr val="bg1">
                  <a:lumMod val="95000"/>
                </a:schemeClr>
              </a:solidFill>
              <a:ln w="12700">
                <a:solidFill>
                  <a:schemeClr val="tx1"/>
                </a:solidFill>
              </a:ln>
            </p:spPr>
            <p:txBody>
              <a:bodyPr wrap="square" rtlCol="0">
                <a:spAutoFit/>
              </a:bodyPr>
              <a:lstStyle/>
              <a:p>
                <a14:m>
                  <m:oMath xmlns:m="http://schemas.openxmlformats.org/officeDocument/2006/math">
                    <m:r>
                      <a:rPr lang="en-US" b="1" i="1" smtClean="0">
                        <a:latin typeface="Cambria Math" panose="02040503050406030204" pitchFamily="18" charset="0"/>
                      </a:rPr>
                      <m:t>𝑻</m:t>
                    </m:r>
                    <m:d>
                      <m:dPr>
                        <m:ctrlPr>
                          <a:rPr lang="en-US" b="1" i="1" smtClean="0">
                            <a:latin typeface="Cambria Math" panose="02040503050406030204" pitchFamily="18" charset="0"/>
                          </a:rPr>
                        </m:ctrlPr>
                      </m:dPr>
                      <m:e>
                        <m:r>
                          <a:rPr lang="en-US" b="1" i="1" smtClean="0">
                            <a:latin typeface="Cambria Math" panose="02040503050406030204" pitchFamily="18" charset="0"/>
                          </a:rPr>
                          <m:t>𝒏</m:t>
                        </m:r>
                      </m:e>
                    </m:d>
                    <m:r>
                      <a:rPr lang="en-US" b="1" i="1" smtClean="0">
                        <a:latin typeface="Cambria Math" panose="02040503050406030204" pitchFamily="18" charset="0"/>
                      </a:rPr>
                      <m:t>=</m:t>
                    </m:r>
                    <m:r>
                      <a:rPr lang="en-US" b="1" i="1" smtClean="0">
                        <a:latin typeface="Cambria Math" panose="02040503050406030204" pitchFamily="18" charset="0"/>
                      </a:rPr>
                      <m:t>𝑻</m:t>
                    </m:r>
                    <m:d>
                      <m:dPr>
                        <m:ctrlPr>
                          <a:rPr lang="en-US" b="1" i="1" smtClean="0">
                            <a:latin typeface="Cambria Math" panose="02040503050406030204" pitchFamily="18" charset="0"/>
                          </a:rPr>
                        </m:ctrlPr>
                      </m:dPr>
                      <m:e>
                        <m:f>
                          <m:fPr>
                            <m:ctrlPr>
                              <a:rPr lang="en-US" b="1" i="1" smtClean="0">
                                <a:latin typeface="Cambria Math" panose="02040503050406030204" pitchFamily="18" charset="0"/>
                              </a:rPr>
                            </m:ctrlPr>
                          </m:fPr>
                          <m:num>
                            <m:r>
                              <a:rPr lang="en-US" b="1" i="1" smtClean="0">
                                <a:latin typeface="Cambria Math" panose="02040503050406030204" pitchFamily="18" charset="0"/>
                              </a:rPr>
                              <m:t>𝟗</m:t>
                            </m:r>
                            <m:r>
                              <a:rPr lang="en-US" b="1" i="1" smtClean="0">
                                <a:latin typeface="Cambria Math" panose="02040503050406030204" pitchFamily="18" charset="0"/>
                              </a:rPr>
                              <m:t>𝒏</m:t>
                            </m:r>
                          </m:num>
                          <m:den>
                            <m:r>
                              <a:rPr lang="en-US" b="1" i="1" smtClean="0">
                                <a:latin typeface="Cambria Math" panose="02040503050406030204" pitchFamily="18" charset="0"/>
                              </a:rPr>
                              <m:t>𝟏𝟎</m:t>
                            </m:r>
                          </m:den>
                        </m:f>
                      </m:e>
                    </m:d>
                    <m:r>
                      <a:rPr lang="en-US" b="1" i="1" smtClean="0">
                        <a:latin typeface="Cambria Math" panose="02040503050406030204" pitchFamily="18" charset="0"/>
                      </a:rPr>
                      <m:t>+</m:t>
                    </m:r>
                    <m:r>
                      <a:rPr lang="en-US" b="1" i="1" smtClean="0">
                        <a:latin typeface="Cambria Math" panose="02040503050406030204" pitchFamily="18" charset="0"/>
                      </a:rPr>
                      <m:t>𝑻</m:t>
                    </m:r>
                    <m:d>
                      <m:dPr>
                        <m:ctrlPr>
                          <a:rPr lang="en-US" b="1" i="1" smtClean="0">
                            <a:latin typeface="Cambria Math" panose="02040503050406030204" pitchFamily="18" charset="0"/>
                          </a:rPr>
                        </m:ctrlPr>
                      </m:dPr>
                      <m:e>
                        <m:f>
                          <m:fPr>
                            <m:ctrlPr>
                              <a:rPr lang="en-US" b="1" i="1" smtClean="0">
                                <a:latin typeface="Cambria Math" panose="02040503050406030204" pitchFamily="18" charset="0"/>
                              </a:rPr>
                            </m:ctrlPr>
                          </m:fPr>
                          <m:num>
                            <m:r>
                              <a:rPr lang="en-US" b="1" i="1" smtClean="0">
                                <a:latin typeface="Cambria Math" panose="02040503050406030204" pitchFamily="18" charset="0"/>
                              </a:rPr>
                              <m:t>𝒏</m:t>
                            </m:r>
                          </m:num>
                          <m:den>
                            <m:r>
                              <a:rPr lang="en-US" b="1" i="1" smtClean="0">
                                <a:latin typeface="Cambria Math" panose="02040503050406030204" pitchFamily="18" charset="0"/>
                              </a:rPr>
                              <m:t>𝟏𝟎</m:t>
                            </m:r>
                          </m:den>
                        </m:f>
                      </m:e>
                    </m:d>
                    <m:r>
                      <a:rPr lang="en-US" b="1" i="1" smtClean="0">
                        <a:latin typeface="Cambria Math" panose="02040503050406030204" pitchFamily="18" charset="0"/>
                      </a:rPr>
                      <m:t>+</m:t>
                    </m:r>
                    <m:r>
                      <a:rPr lang="en-US" b="1" i="1" smtClean="0">
                        <a:latin typeface="Cambria Math" panose="02040503050406030204" pitchFamily="18" charset="0"/>
                      </a:rPr>
                      <m:t>𝒄𝒏</m:t>
                    </m:r>
                    <m:r>
                      <a:rPr lang="en-US" b="1" i="1" smtClean="0">
                        <a:latin typeface="Cambria Math" panose="02040503050406030204" pitchFamily="18" charset="0"/>
                      </a:rPr>
                      <m:t>=</m:t>
                    </m:r>
                    <m:r>
                      <a:rPr lang="en-US" b="1" i="1" smtClean="0">
                        <a:latin typeface="Cambria Math" panose="02040503050406030204" pitchFamily="18" charset="0"/>
                      </a:rPr>
                      <m:t>𝑶</m:t>
                    </m:r>
                    <m:r>
                      <a:rPr lang="en-US" b="1" i="1" smtClean="0">
                        <a:latin typeface="Cambria Math" panose="02040503050406030204" pitchFamily="18" charset="0"/>
                      </a:rPr>
                      <m:t>(</m:t>
                    </m:r>
                    <m:r>
                      <a:rPr lang="en-US" b="1" i="1" smtClean="0">
                        <a:latin typeface="Cambria Math" panose="02040503050406030204" pitchFamily="18" charset="0"/>
                      </a:rPr>
                      <m:t>𝒏</m:t>
                    </m:r>
                    <m:r>
                      <a:rPr lang="en-US" b="1" i="1" smtClean="0">
                        <a:latin typeface="Cambria Math" panose="02040503050406030204" pitchFamily="18" charset="0"/>
                      </a:rPr>
                      <m:t> </m:t>
                    </m:r>
                    <m:r>
                      <a:rPr lang="en-US" b="1" i="1" smtClean="0">
                        <a:latin typeface="Cambria Math" panose="02040503050406030204" pitchFamily="18" charset="0"/>
                      </a:rPr>
                      <m:t>𝒍𝒈</m:t>
                    </m:r>
                    <m:r>
                      <a:rPr lang="en-US" b="1" i="1" smtClean="0">
                        <a:latin typeface="Cambria Math" panose="02040503050406030204" pitchFamily="18" charset="0"/>
                      </a:rPr>
                      <m:t> </m:t>
                    </m:r>
                    <m:r>
                      <a:rPr lang="en-US" b="1" i="1" smtClean="0">
                        <a:latin typeface="Cambria Math" panose="02040503050406030204" pitchFamily="18" charset="0"/>
                      </a:rPr>
                      <m:t>𝒏</m:t>
                    </m:r>
                    <m:r>
                      <a:rPr lang="en-US" b="1" i="1" smtClean="0">
                        <a:latin typeface="Cambria Math" panose="02040503050406030204" pitchFamily="18" charset="0"/>
                      </a:rPr>
                      <m:t>)</m:t>
                    </m:r>
                  </m:oMath>
                </a14:m>
                <a:r>
                  <a:rPr lang="en-US" b="1" dirty="0"/>
                  <a:t> </a:t>
                </a:r>
                <a:r>
                  <a:rPr lang="en-US" dirty="0"/>
                  <a:t>where </a:t>
                </a:r>
                <a14:m>
                  <m:oMath xmlns:m="http://schemas.openxmlformats.org/officeDocument/2006/math">
                    <m:r>
                      <a:rPr lang="en-US" i="1" dirty="0" smtClean="0">
                        <a:latin typeface="Cambria Math" panose="02040503050406030204" pitchFamily="18" charset="0"/>
                      </a:rPr>
                      <m:t>𝑐</m:t>
                    </m:r>
                    <m:r>
                      <a:rPr lang="en-US" i="1" dirty="0" smtClean="0">
                        <a:latin typeface="Cambria Math" panose="02040503050406030204" pitchFamily="18" charset="0"/>
                      </a:rPr>
                      <m:t> &gt; 22</m:t>
                    </m:r>
                  </m:oMath>
                </a14:m>
                <a:endParaRPr lang="en-US" dirty="0"/>
              </a:p>
              <a:p>
                <a:endParaRPr lang="en-US" b="1" dirty="0"/>
              </a:p>
              <a:p>
                <a:r>
                  <a:rPr lang="en-US" dirty="0"/>
                  <a:t>(see Section 7.4 for full analysis:  </a:t>
                </a:r>
                <a:r>
                  <a:rPr lang="en-US" b="1" dirty="0"/>
                  <a:t>1/10</a:t>
                </a:r>
                <a:r>
                  <a:rPr lang="en-US" dirty="0"/>
                  <a:t> vs.  </a:t>
                </a:r>
                <a:r>
                  <a:rPr lang="en-US" b="1" dirty="0"/>
                  <a:t>9/10</a:t>
                </a:r>
                <a:r>
                  <a:rPr lang="en-US" dirty="0"/>
                  <a:t>)</a:t>
                </a:r>
              </a:p>
              <a:p>
                <a:endParaRPr lang="en-US" dirty="0"/>
              </a:p>
              <a:p>
                <a:r>
                  <a:rPr lang="en-US" dirty="0"/>
                  <a:t>In fact, any split of </a:t>
                </a:r>
                <a:r>
                  <a:rPr lang="en-US" b="1" i="1" dirty="0">
                    <a:solidFill>
                      <a:srgbClr val="0070C0"/>
                    </a:solidFill>
                  </a:rPr>
                  <a:t>constant</a:t>
                </a:r>
              </a:p>
              <a:p>
                <a:r>
                  <a:rPr lang="en-US" b="1" dirty="0">
                    <a:solidFill>
                      <a:srgbClr val="0070C0"/>
                    </a:solidFill>
                  </a:rPr>
                  <a:t>proportionality </a:t>
                </a:r>
                <a:r>
                  <a:rPr lang="en-US" dirty="0"/>
                  <a:t>yields a recursion tree of depth </a:t>
                </a:r>
                <a14:m>
                  <m:oMath xmlns:m="http://schemas.openxmlformats.org/officeDocument/2006/math">
                    <m:r>
                      <a:rPr lang="en-US" b="1" i="1" smtClean="0">
                        <a:latin typeface="Cambria Math" panose="02040503050406030204" pitchFamily="18" charset="0"/>
                        <a:ea typeface="Cambria Math" panose="02040503050406030204" pitchFamily="18" charset="0"/>
                      </a:rPr>
                      <m:t>𝜽</m:t>
                    </m:r>
                    <m:r>
                      <a:rPr lang="en-US" b="1" i="1" smtClean="0">
                        <a:latin typeface="Cambria Math" panose="02040503050406030204" pitchFamily="18" charset="0"/>
                        <a:ea typeface="Cambria Math" panose="02040503050406030204" pitchFamily="18" charset="0"/>
                      </a:rPr>
                      <m:t>(</m:t>
                    </m:r>
                    <m:func>
                      <m:funcPr>
                        <m:ctrlPr>
                          <a:rPr lang="en-US" b="1" i="1" smtClean="0">
                            <a:latin typeface="Cambria Math" panose="02040503050406030204" pitchFamily="18" charset="0"/>
                            <a:ea typeface="Cambria Math" panose="02040503050406030204" pitchFamily="18" charset="0"/>
                          </a:rPr>
                        </m:ctrlPr>
                      </m:funcPr>
                      <m:fName>
                        <m:r>
                          <a:rPr lang="en-US" b="1" i="0" smtClean="0">
                            <a:latin typeface="Cambria Math" panose="02040503050406030204" pitchFamily="18" charset="0"/>
                            <a:ea typeface="Cambria Math" panose="02040503050406030204" pitchFamily="18" charset="0"/>
                          </a:rPr>
                          <m:t>𝐥𝐠</m:t>
                        </m:r>
                      </m:fName>
                      <m:e>
                        <m:r>
                          <a:rPr lang="en-US" b="1" i="1" smtClean="0">
                            <a:latin typeface="Cambria Math" panose="02040503050406030204" pitchFamily="18" charset="0"/>
                            <a:ea typeface="Cambria Math" panose="02040503050406030204" pitchFamily="18" charset="0"/>
                          </a:rPr>
                          <m:t>𝒏</m:t>
                        </m:r>
                        <m:r>
                          <a:rPr lang="en-US" b="1" i="1" smtClean="0">
                            <a:latin typeface="Cambria Math" panose="02040503050406030204" pitchFamily="18" charset="0"/>
                            <a:ea typeface="Cambria Math" panose="02040503050406030204" pitchFamily="18" charset="0"/>
                          </a:rPr>
                          <m:t>) </m:t>
                        </m:r>
                      </m:e>
                    </m:func>
                  </m:oMath>
                </a14:m>
                <a:r>
                  <a:rPr lang="en-US" dirty="0"/>
                  <a:t>where the cost at each level is </a:t>
                </a:r>
                <a14:m>
                  <m:oMath xmlns:m="http://schemas.openxmlformats.org/officeDocument/2006/math">
                    <m:r>
                      <a:rPr lang="en-US" b="1" i="1" smtClean="0">
                        <a:latin typeface="Cambria Math" panose="02040503050406030204" pitchFamily="18" charset="0"/>
                      </a:rPr>
                      <m:t>𝑶</m:t>
                    </m:r>
                    <m:d>
                      <m:dPr>
                        <m:ctrlPr>
                          <a:rPr lang="en-US" b="1" i="1" smtClean="0">
                            <a:latin typeface="Cambria Math" panose="02040503050406030204" pitchFamily="18" charset="0"/>
                          </a:rPr>
                        </m:ctrlPr>
                      </m:dPr>
                      <m:e>
                        <m:r>
                          <a:rPr lang="en-US" b="1" i="1" smtClean="0">
                            <a:latin typeface="Cambria Math" panose="02040503050406030204" pitchFamily="18" charset="0"/>
                          </a:rPr>
                          <m:t>𝒏</m:t>
                        </m:r>
                      </m:e>
                    </m:d>
                    <m:r>
                      <a:rPr lang="en-US" b="0" i="1" smtClean="0">
                        <a:latin typeface="Cambria Math" panose="02040503050406030204" pitchFamily="18" charset="0"/>
                      </a:rPr>
                      <m:t>. </m:t>
                    </m:r>
                  </m:oMath>
                </a14:m>
                <a:endParaRPr lang="en-US" dirty="0"/>
              </a:p>
              <a:p>
                <a:endParaRPr lang="en-US" dirty="0"/>
              </a:p>
              <a:p>
                <a:r>
                  <a:rPr lang="en-US" dirty="0">
                    <a:sym typeface="Wingdings" panose="05000000000000000000" pitchFamily="2" charset="2"/>
                  </a:rPr>
                  <a:t> R</a:t>
                </a:r>
                <a:r>
                  <a:rPr lang="en-US" dirty="0"/>
                  <a:t>unning time:</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𝑙𝑔</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en-US" sz="1600" dirty="0"/>
              </a:p>
            </p:txBody>
          </p:sp>
        </mc:Choice>
        <mc:Fallback xmlns="">
          <p:sp>
            <p:nvSpPr>
              <p:cNvPr id="6" name="TextBox 5">
                <a:extLst>
                  <a:ext uri="{FF2B5EF4-FFF2-40B4-BE49-F238E27FC236}">
                    <a16:creationId xmlns:a16="http://schemas.microsoft.com/office/drawing/2014/main" id="{8FAADCB9-78C8-4D0E-A1C4-8C58E85450C9}"/>
                  </a:ext>
                </a:extLst>
              </p:cNvPr>
              <p:cNvSpPr txBox="1">
                <a:spLocks noRot="1" noChangeAspect="1" noMove="1" noResize="1" noEditPoints="1" noAdjustHandles="1" noChangeArrowheads="1" noChangeShapeType="1" noTextEdit="1"/>
              </p:cNvSpPr>
              <p:nvPr/>
            </p:nvSpPr>
            <p:spPr>
              <a:xfrm>
                <a:off x="5468693" y="1395058"/>
                <a:ext cx="3393440" cy="3553858"/>
              </a:xfrm>
              <a:prstGeom prst="rect">
                <a:avLst/>
              </a:prstGeom>
              <a:blipFill>
                <a:blip r:embed="rId4"/>
                <a:stretch>
                  <a:fillRect l="-1252" b="-1709"/>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E0465CB-0B22-41E3-BEB3-E83C4174CD27}"/>
                  </a:ext>
                </a:extLst>
              </p:cNvPr>
              <p:cNvSpPr txBox="1"/>
              <p:nvPr/>
            </p:nvSpPr>
            <p:spPr>
              <a:xfrm>
                <a:off x="168651" y="4288875"/>
                <a:ext cx="1858269" cy="327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sz="1400" b="1" i="1" smtClean="0">
                              <a:solidFill>
                                <a:srgbClr val="0070C0"/>
                              </a:solidFill>
                              <a:latin typeface="Cambria Math" panose="02040503050406030204" pitchFamily="18" charset="0"/>
                            </a:rPr>
                          </m:ctrlPr>
                        </m:funcPr>
                        <m:fName>
                          <m:sSub>
                            <m:sSubPr>
                              <m:ctrlPr>
                                <a:rPr lang="en-US" sz="1400" b="1" i="1" smtClean="0">
                                  <a:solidFill>
                                    <a:srgbClr val="0070C0"/>
                                  </a:solidFill>
                                  <a:latin typeface="Cambria Math" panose="02040503050406030204" pitchFamily="18" charset="0"/>
                                </a:rPr>
                              </m:ctrlPr>
                            </m:sSubPr>
                            <m:e>
                              <m:r>
                                <a:rPr lang="en-US" sz="1400" b="1" i="0" smtClean="0">
                                  <a:solidFill>
                                    <a:srgbClr val="0070C0"/>
                                  </a:solidFill>
                                  <a:latin typeface="Cambria Math" panose="02040503050406030204" pitchFamily="18" charset="0"/>
                                </a:rPr>
                                <m:t>𝐂</m:t>
                              </m:r>
                              <m:r>
                                <a:rPr lang="en-US" sz="1400" b="1" i="0" smtClean="0">
                                  <a:solidFill>
                                    <a:srgbClr val="0070C0"/>
                                  </a:solidFill>
                                  <a:latin typeface="Cambria Math" panose="02040503050406030204" pitchFamily="18" charset="0"/>
                                </a:rPr>
                                <m:t>= </m:t>
                              </m:r>
                              <m:r>
                                <a:rPr lang="en-US" sz="1400" b="1" i="0" smtClean="0">
                                  <a:solidFill>
                                    <a:srgbClr val="0070C0"/>
                                  </a:solidFill>
                                  <a:latin typeface="Cambria Math" panose="02040503050406030204" pitchFamily="18" charset="0"/>
                                </a:rPr>
                                <m:t>𝐥𝐨𝐠</m:t>
                              </m:r>
                            </m:e>
                            <m:sub>
                              <m:r>
                                <a:rPr lang="en-US" sz="1400" b="1" i="1" smtClean="0">
                                  <a:solidFill>
                                    <a:srgbClr val="0070C0"/>
                                  </a:solidFill>
                                  <a:latin typeface="Cambria Math" panose="02040503050406030204" pitchFamily="18" charset="0"/>
                                </a:rPr>
                                <m:t>𝟏𝟎</m:t>
                              </m:r>
                              <m:r>
                                <a:rPr lang="en-US" sz="1400" b="1" i="1" smtClean="0">
                                  <a:solidFill>
                                    <a:srgbClr val="0070C0"/>
                                  </a:solidFill>
                                  <a:latin typeface="Cambria Math" panose="02040503050406030204" pitchFamily="18" charset="0"/>
                                </a:rPr>
                                <m:t>/</m:t>
                              </m:r>
                              <m:r>
                                <a:rPr lang="en-US" sz="1400" b="1" i="1" smtClean="0">
                                  <a:solidFill>
                                    <a:srgbClr val="0070C0"/>
                                  </a:solidFill>
                                  <a:latin typeface="Cambria Math" panose="02040503050406030204" pitchFamily="18" charset="0"/>
                                </a:rPr>
                                <m:t>𝟗</m:t>
                              </m:r>
                            </m:sub>
                          </m:sSub>
                        </m:fName>
                        <m:e>
                          <m:r>
                            <a:rPr lang="en-US" sz="1400" b="1" i="1" smtClean="0">
                              <a:solidFill>
                                <a:srgbClr val="0070C0"/>
                              </a:solidFill>
                              <a:latin typeface="Cambria Math" panose="02040503050406030204" pitchFamily="18" charset="0"/>
                            </a:rPr>
                            <m:t>𝟏𝟎</m:t>
                          </m:r>
                          <m:r>
                            <a:rPr lang="en-US" sz="1400" b="1" i="1" smtClean="0">
                              <a:solidFill>
                                <a:srgbClr val="0070C0"/>
                              </a:solidFill>
                              <a:latin typeface="Cambria Math" panose="02040503050406030204" pitchFamily="18" charset="0"/>
                            </a:rPr>
                            <m:t> ≈</m:t>
                          </m:r>
                          <m:r>
                            <a:rPr lang="en-US" sz="1400" b="1" i="1" smtClean="0">
                              <a:solidFill>
                                <a:srgbClr val="0070C0"/>
                              </a:solidFill>
                              <a:latin typeface="Cambria Math" panose="02040503050406030204" pitchFamily="18" charset="0"/>
                              <a:ea typeface="Cambria Math" panose="02040503050406030204" pitchFamily="18" charset="0"/>
                            </a:rPr>
                            <m:t>𝟐𝟐</m:t>
                          </m:r>
                        </m:e>
                      </m:func>
                    </m:oMath>
                  </m:oMathPara>
                </a14:m>
                <a:endParaRPr lang="en-US" sz="2000" b="1" dirty="0"/>
              </a:p>
            </p:txBody>
          </p:sp>
        </mc:Choice>
        <mc:Fallback xmlns="">
          <p:sp>
            <p:nvSpPr>
              <p:cNvPr id="7" name="TextBox 6">
                <a:extLst>
                  <a:ext uri="{FF2B5EF4-FFF2-40B4-BE49-F238E27FC236}">
                    <a16:creationId xmlns:a16="http://schemas.microsoft.com/office/drawing/2014/main" id="{6E0465CB-0B22-41E3-BEB3-E83C4174CD27}"/>
                  </a:ext>
                </a:extLst>
              </p:cNvPr>
              <p:cNvSpPr txBox="1">
                <a:spLocks noRot="1" noChangeAspect="1" noMove="1" noResize="1" noEditPoints="1" noAdjustHandles="1" noChangeArrowheads="1" noChangeShapeType="1" noTextEdit="1"/>
              </p:cNvSpPr>
              <p:nvPr/>
            </p:nvSpPr>
            <p:spPr>
              <a:xfrm>
                <a:off x="168651" y="4288875"/>
                <a:ext cx="1858269" cy="327077"/>
              </a:xfrm>
              <a:prstGeom prst="rect">
                <a:avLst/>
              </a:prstGeom>
              <a:blipFill>
                <a:blip r:embed="rId5"/>
                <a:stretch>
                  <a:fillRect b="-3774"/>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D8128EDF-2547-4125-BFC9-642448B808F6}"/>
              </a:ext>
            </a:extLst>
          </p:cNvPr>
          <p:cNvGrpSpPr/>
          <p:nvPr/>
        </p:nvGrpSpPr>
        <p:grpSpPr>
          <a:xfrm>
            <a:off x="674037" y="2652914"/>
            <a:ext cx="398210" cy="653837"/>
            <a:chOff x="753979" y="2719138"/>
            <a:chExt cx="465221" cy="617620"/>
          </a:xfrm>
        </p:grpSpPr>
        <p:sp>
          <p:nvSpPr>
            <p:cNvPr id="8" name="Oval 7">
              <a:extLst>
                <a:ext uri="{FF2B5EF4-FFF2-40B4-BE49-F238E27FC236}">
                  <a16:creationId xmlns:a16="http://schemas.microsoft.com/office/drawing/2014/main" id="{35F40241-999D-4FDA-ABEC-42365B25CCA6}"/>
                </a:ext>
              </a:extLst>
            </p:cNvPr>
            <p:cNvSpPr/>
            <p:nvPr/>
          </p:nvSpPr>
          <p:spPr>
            <a:xfrm>
              <a:off x="1058779" y="2719138"/>
              <a:ext cx="160421" cy="1363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BD6EF83-F74B-4C4E-8463-D5D0C8CDCD53}"/>
                </a:ext>
              </a:extLst>
            </p:cNvPr>
            <p:cNvSpPr/>
            <p:nvPr/>
          </p:nvSpPr>
          <p:spPr>
            <a:xfrm>
              <a:off x="753979" y="3177504"/>
              <a:ext cx="208547" cy="1592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3211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132F9-AFC1-40C8-8AB2-CC58DAE8AB42}"/>
              </a:ext>
            </a:extLst>
          </p:cNvPr>
          <p:cNvSpPr>
            <a:spLocks noGrp="1"/>
          </p:cNvSpPr>
          <p:nvPr>
            <p:ph type="title"/>
          </p:nvPr>
        </p:nvSpPr>
        <p:spPr>
          <a:xfrm>
            <a:off x="663416" y="423138"/>
            <a:ext cx="5942189" cy="512624"/>
          </a:xfrm>
        </p:spPr>
        <p:txBody>
          <a:bodyPr>
            <a:noAutofit/>
          </a:bodyPr>
          <a:lstStyle/>
          <a:p>
            <a:r>
              <a:rPr lang="en-US" dirty="0"/>
              <a:t>Randomized Algorithm</a:t>
            </a:r>
          </a:p>
        </p:txBody>
      </p:sp>
      <p:sp>
        <p:nvSpPr>
          <p:cNvPr id="3" name="Content Placeholder 2">
            <a:extLst>
              <a:ext uri="{FF2B5EF4-FFF2-40B4-BE49-F238E27FC236}">
                <a16:creationId xmlns:a16="http://schemas.microsoft.com/office/drawing/2014/main" id="{D2CE14C7-7EBA-4F3D-991B-B5DC150BD97F}"/>
              </a:ext>
            </a:extLst>
          </p:cNvPr>
          <p:cNvSpPr>
            <a:spLocks noGrp="1"/>
          </p:cNvSpPr>
          <p:nvPr>
            <p:ph idx="1"/>
          </p:nvPr>
        </p:nvSpPr>
        <p:spPr>
          <a:xfrm>
            <a:off x="299720" y="1315720"/>
            <a:ext cx="8488680" cy="5247005"/>
          </a:xfrm>
        </p:spPr>
        <p:txBody>
          <a:bodyPr>
            <a:normAutofit/>
          </a:bodyPr>
          <a:lstStyle/>
          <a:p>
            <a:r>
              <a:rPr lang="en-US" sz="2400" b="0" dirty="0"/>
              <a:t>As we’ve seen in </a:t>
            </a:r>
            <a:r>
              <a:rPr lang="en-US" sz="2400" dirty="0">
                <a:solidFill>
                  <a:schemeClr val="accent1"/>
                </a:solidFill>
              </a:rPr>
              <a:t>quicksort</a:t>
            </a:r>
            <a:r>
              <a:rPr lang="en-US" sz="2400" b="0" dirty="0"/>
              <a:t> and </a:t>
            </a:r>
            <a:r>
              <a:rPr lang="en-US" sz="2400" dirty="0" err="1">
                <a:solidFill>
                  <a:schemeClr val="accent1"/>
                </a:solidFill>
              </a:rPr>
              <a:t>bogosort</a:t>
            </a:r>
            <a:r>
              <a:rPr lang="en-US" sz="2400" b="0" dirty="0"/>
              <a:t> algorithms, A randomized algorithm employs a degree of randomness as part of its logic and the </a:t>
            </a:r>
            <a:r>
              <a:rPr lang="en-US" sz="2400" dirty="0">
                <a:solidFill>
                  <a:schemeClr val="tx1"/>
                </a:solidFill>
              </a:rPr>
              <a:t>randomness of the data </a:t>
            </a:r>
            <a:r>
              <a:rPr lang="en-US" sz="2400" b="0" dirty="0"/>
              <a:t>is crucial in showing the algorithm efficiency.</a:t>
            </a:r>
          </a:p>
          <a:p>
            <a:pPr>
              <a:buFont typeface="Wingdings" panose="05000000000000000000" pitchFamily="2" charset="2"/>
              <a:buChar char="è"/>
            </a:pPr>
            <a:r>
              <a:rPr lang="en-US" sz="2400" b="0" dirty="0"/>
              <a:t>An algorithm is categorized </a:t>
            </a:r>
            <a:r>
              <a:rPr lang="en-US" sz="2400" dirty="0">
                <a:solidFill>
                  <a:srgbClr val="FF0000"/>
                </a:solidFill>
              </a:rPr>
              <a:t>randomized</a:t>
            </a:r>
            <a:r>
              <a:rPr lang="en-US" sz="2400" b="0" dirty="0"/>
              <a:t> if its behavior(efficiency) is determined by not only by its value but also by the degree of randomness of the values (data arrangement).</a:t>
            </a:r>
          </a:p>
          <a:p>
            <a:r>
              <a:rPr lang="en-US" sz="2400" b="0" dirty="0"/>
              <a:t>The analysis of the </a:t>
            </a:r>
            <a:r>
              <a:rPr lang="en-US" sz="2400" b="0" dirty="0">
                <a:solidFill>
                  <a:schemeClr val="accent5">
                    <a:lumMod val="75000"/>
                  </a:schemeClr>
                </a:solidFill>
              </a:rPr>
              <a:t>running time of a randomized algorithm</a:t>
            </a:r>
            <a:r>
              <a:rPr lang="en-US" sz="2400" b="0" dirty="0"/>
              <a:t> is the </a:t>
            </a:r>
            <a:r>
              <a:rPr lang="en-US" sz="2400" dirty="0">
                <a:solidFill>
                  <a:srgbClr val="FF0000"/>
                </a:solidFill>
              </a:rPr>
              <a:t>expectation</a:t>
            </a:r>
            <a:r>
              <a:rPr lang="en-US" sz="2400" b="0" dirty="0">
                <a:solidFill>
                  <a:srgbClr val="FF0000"/>
                </a:solidFill>
              </a:rPr>
              <a:t> </a:t>
            </a:r>
            <a:r>
              <a:rPr lang="en-US" sz="2400" b="0" dirty="0"/>
              <a:t>of running time over the distribution of values returned by the random number generator.</a:t>
            </a:r>
          </a:p>
          <a:p>
            <a:r>
              <a:rPr lang="en-US" sz="2400" b="0" dirty="0"/>
              <a:t>The algorithm typically uses </a:t>
            </a:r>
            <a:r>
              <a:rPr lang="en-US" sz="2400" b="0" dirty="0">
                <a:solidFill>
                  <a:schemeClr val="accent5">
                    <a:lumMod val="75000"/>
                  </a:schemeClr>
                </a:solidFill>
              </a:rPr>
              <a:t>uniformly random </a:t>
            </a:r>
            <a:r>
              <a:rPr lang="en-US" sz="2400" b="0" dirty="0"/>
              <a:t>bits as an auxiliary input to guide its behavior, in the hope of achieving good performance in the "average case" over all possible choices of random bits. (random partition)</a:t>
            </a:r>
          </a:p>
        </p:txBody>
      </p:sp>
      <p:sp>
        <p:nvSpPr>
          <p:cNvPr id="5" name="Slide Number Placeholder 4">
            <a:extLst>
              <a:ext uri="{FF2B5EF4-FFF2-40B4-BE49-F238E27FC236}">
                <a16:creationId xmlns:a16="http://schemas.microsoft.com/office/drawing/2014/main" id="{6B391BBD-141B-4410-8FEE-E069891FA0F4}"/>
              </a:ext>
            </a:extLst>
          </p:cNvPr>
          <p:cNvSpPr>
            <a:spLocks noGrp="1"/>
          </p:cNvSpPr>
          <p:nvPr>
            <p:ph type="sldNum" sz="quarter" idx="4294967295"/>
          </p:nvPr>
        </p:nvSpPr>
        <p:spPr>
          <a:xfrm>
            <a:off x="8353425" y="295275"/>
            <a:ext cx="790575" cy="768350"/>
          </a:xfrm>
          <a:prstGeom prst="rect">
            <a:avLst/>
          </a:prstGeom>
        </p:spPr>
        <p:txBody>
          <a:bodyPr/>
          <a:lstStyle/>
          <a:p>
            <a:fld id="{71D73388-25A5-4F64-A6E2-B296E1C8FF4A}" type="slidenum">
              <a:rPr lang="en-US" smtClean="0"/>
              <a:t>29</a:t>
            </a:fld>
            <a:endParaRPr lang="en-US" dirty="0"/>
          </a:p>
        </p:txBody>
      </p:sp>
    </p:spTree>
    <p:extLst>
      <p:ext uri="{BB962C8B-B14F-4D97-AF65-F5344CB8AC3E}">
        <p14:creationId xmlns:p14="http://schemas.microsoft.com/office/powerpoint/2010/main" val="2931941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D667C-2591-4B10-9572-447CB9453A16}"/>
              </a:ext>
            </a:extLst>
          </p:cNvPr>
          <p:cNvSpPr>
            <a:spLocks noGrp="1"/>
          </p:cNvSpPr>
          <p:nvPr>
            <p:ph type="title"/>
          </p:nvPr>
        </p:nvSpPr>
        <p:spPr>
          <a:xfrm>
            <a:off x="865970" y="927098"/>
            <a:ext cx="7296518" cy="709865"/>
          </a:xfrm>
        </p:spPr>
        <p:txBody>
          <a:bodyPr>
            <a:normAutofit fontScale="90000"/>
          </a:bodyPr>
          <a:lstStyle/>
          <a:p>
            <a:r>
              <a:rPr lang="en-US" dirty="0"/>
              <a:t>Today (Quick Sort and some more)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09575E-58FE-4124-9269-3AB23454E70C}"/>
                  </a:ext>
                </a:extLst>
              </p:cNvPr>
              <p:cNvSpPr>
                <a:spLocks noGrp="1"/>
              </p:cNvSpPr>
              <p:nvPr>
                <p:ph idx="1"/>
              </p:nvPr>
            </p:nvSpPr>
            <p:spPr>
              <a:xfrm>
                <a:off x="545343" y="2189527"/>
                <a:ext cx="8348400" cy="4043493"/>
              </a:xfrm>
            </p:spPr>
            <p:txBody>
              <a:bodyPr>
                <a:normAutofit/>
              </a:bodyPr>
              <a:lstStyle/>
              <a:p>
                <a:r>
                  <a:rPr lang="en-US" sz="2400" dirty="0"/>
                  <a:t>First, we will talk about Bogo sort to start with</a:t>
                </a:r>
              </a:p>
              <a:p>
                <a:r>
                  <a:rPr lang="en-US" sz="2400" dirty="0"/>
                  <a:t>Then Quick select (finding k-</a:t>
                </a:r>
                <a:r>
                  <a:rPr lang="en-US" sz="2400" dirty="0" err="1"/>
                  <a:t>th</a:t>
                </a:r>
                <a:r>
                  <a:rPr lang="en-US" sz="2400" dirty="0"/>
                  <a:t> smallest value)</a:t>
                </a:r>
              </a:p>
              <a:p>
                <a:r>
                  <a:rPr lang="en-US" sz="2400" dirty="0"/>
                  <a:t>Then Quicksort</a:t>
                </a:r>
              </a:p>
              <a:p>
                <a:r>
                  <a:rPr lang="en-US" sz="2400" dirty="0"/>
                  <a:t>Randomized Algorithm analysis for a stable </a:t>
                </a:r>
                <a14:m>
                  <m:oMath xmlns:m="http://schemas.openxmlformats.org/officeDocument/2006/math">
                    <m:r>
                      <a:rPr lang="en-US" sz="2400" b="1" i="1" dirty="0" smtClean="0">
                        <a:latin typeface="Cambria Math" panose="02040503050406030204" pitchFamily="18" charset="0"/>
                      </a:rPr>
                      <m:t>𝑶</m:t>
                    </m:r>
                    <m:r>
                      <a:rPr lang="en-US" sz="2400" b="1" i="1" dirty="0" smtClean="0">
                        <a:latin typeface="Cambria Math" panose="02040503050406030204" pitchFamily="18" charset="0"/>
                      </a:rPr>
                      <m:t>(</m:t>
                    </m:r>
                    <m:r>
                      <a:rPr lang="en-US" sz="2400" b="1" i="1" dirty="0" err="1">
                        <a:latin typeface="Cambria Math" panose="02040503050406030204" pitchFamily="18" charset="0"/>
                      </a:rPr>
                      <m:t>𝒏𝒍𝒐𝒈𝒏</m:t>
                    </m:r>
                    <m:r>
                      <a:rPr lang="en-US" sz="2400" b="1" i="1" dirty="0">
                        <a:latin typeface="Cambria Math" panose="02040503050406030204" pitchFamily="18" charset="0"/>
                      </a:rPr>
                      <m:t>)</m:t>
                    </m:r>
                    <m:r>
                      <a:rPr lang="en-US" sz="2400" i="1" dirty="0">
                        <a:latin typeface="Cambria Math" panose="02040503050406030204" pitchFamily="18" charset="0"/>
                      </a:rPr>
                      <m:t> </m:t>
                    </m:r>
                  </m:oMath>
                </a14:m>
                <a:r>
                  <a:rPr lang="en-US" sz="2400" dirty="0"/>
                  <a:t>performance of quicksort</a:t>
                </a:r>
              </a:p>
              <a:p>
                <a:pPr lvl="1">
                  <a:buFont typeface="Wingdings" panose="05000000000000000000" pitchFamily="2" charset="2"/>
                  <a:buChar char="§"/>
                </a:pPr>
                <a:r>
                  <a:rPr lang="en-US" sz="2000" dirty="0"/>
                  <a:t>Why and how its characteristics maintained</a:t>
                </a:r>
              </a:p>
              <a:p>
                <a:pPr marL="342900" lvl="1" indent="0">
                  <a:buNone/>
                </a:pPr>
                <a:endParaRPr lang="en-US" sz="2000" dirty="0"/>
              </a:p>
            </p:txBody>
          </p:sp>
        </mc:Choice>
        <mc:Fallback xmlns="">
          <p:sp>
            <p:nvSpPr>
              <p:cNvPr id="3" name="Content Placeholder 2">
                <a:extLst>
                  <a:ext uri="{FF2B5EF4-FFF2-40B4-BE49-F238E27FC236}">
                    <a16:creationId xmlns:a16="http://schemas.microsoft.com/office/drawing/2014/main" id="{3C09575E-58FE-4124-9269-3AB23454E70C}"/>
                  </a:ext>
                </a:extLst>
              </p:cNvPr>
              <p:cNvSpPr>
                <a:spLocks noGrp="1" noRot="1" noChangeAspect="1" noMove="1" noResize="1" noEditPoints="1" noAdjustHandles="1" noChangeArrowheads="1" noChangeShapeType="1" noTextEdit="1"/>
              </p:cNvSpPr>
              <p:nvPr>
                <p:ph idx="1"/>
              </p:nvPr>
            </p:nvSpPr>
            <p:spPr>
              <a:xfrm>
                <a:off x="545343" y="2189527"/>
                <a:ext cx="8348400" cy="4043493"/>
              </a:xfrm>
              <a:blipFill>
                <a:blip r:embed="rId2"/>
                <a:stretch>
                  <a:fillRect l="-730" t="-1961"/>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C6AA8FD8-69D9-4DBC-AC71-3DB67E85ED4B}"/>
              </a:ext>
            </a:extLst>
          </p:cNvPr>
          <p:cNvSpPr>
            <a:spLocks noGrp="1"/>
          </p:cNvSpPr>
          <p:nvPr>
            <p:ph type="sldNum" sz="quarter" idx="4294967295"/>
          </p:nvPr>
        </p:nvSpPr>
        <p:spPr>
          <a:xfrm>
            <a:off x="8353425" y="295275"/>
            <a:ext cx="790575" cy="768350"/>
          </a:xfrm>
          <a:prstGeom prst="rect">
            <a:avLst/>
          </a:prstGeom>
        </p:spPr>
        <p:txBody>
          <a:bodyPr/>
          <a:lstStyle/>
          <a:p>
            <a:fld id="{71D73388-25A5-4F64-A6E2-B296E1C8FF4A}" type="slidenum">
              <a:rPr lang="en-US" smtClean="0"/>
              <a:t>3</a:t>
            </a:fld>
            <a:endParaRPr lang="en-US" dirty="0"/>
          </a:p>
        </p:txBody>
      </p:sp>
    </p:spTree>
    <p:extLst>
      <p:ext uri="{BB962C8B-B14F-4D97-AF65-F5344CB8AC3E}">
        <p14:creationId xmlns:p14="http://schemas.microsoft.com/office/powerpoint/2010/main" val="290174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Randomized quicksort algorithm">
            <a:extLst>
              <a:ext uri="{FF2B5EF4-FFF2-40B4-BE49-F238E27FC236}">
                <a16:creationId xmlns:a16="http://schemas.microsoft.com/office/drawing/2014/main" id="{54CAECED-0C03-4AD4-9E03-E063B5936153}"/>
              </a:ext>
            </a:extLst>
          </p:cNvPr>
          <p:cNvSpPr>
            <a:spLocks noGrp="1"/>
          </p:cNvSpPr>
          <p:nvPr>
            <p:ph type="title"/>
          </p:nvPr>
        </p:nvSpPr>
        <p:spPr>
          <a:xfrm>
            <a:off x="578958" y="650750"/>
            <a:ext cx="6812646" cy="709865"/>
          </a:xfrm>
        </p:spPr>
        <p:txBody>
          <a:bodyPr>
            <a:normAutofit fontScale="90000"/>
          </a:bodyPr>
          <a:lstStyle/>
          <a:p>
            <a:r>
              <a:rPr lang="en-US" dirty="0"/>
              <a:t>Randomized quicksort algorithm</a:t>
            </a:r>
          </a:p>
        </p:txBody>
      </p:sp>
      <p:sp>
        <p:nvSpPr>
          <p:cNvPr id="3" name="Content Placeholder 2">
            <a:extLst>
              <a:ext uri="{FF2B5EF4-FFF2-40B4-BE49-F238E27FC236}">
                <a16:creationId xmlns:a16="http://schemas.microsoft.com/office/drawing/2014/main" id="{B7E062BB-36B4-478D-A06F-5C9829560E1D}"/>
              </a:ext>
            </a:extLst>
          </p:cNvPr>
          <p:cNvSpPr>
            <a:spLocks noGrp="1"/>
          </p:cNvSpPr>
          <p:nvPr>
            <p:ph idx="1"/>
          </p:nvPr>
        </p:nvSpPr>
        <p:spPr>
          <a:xfrm>
            <a:off x="603001" y="1514088"/>
            <a:ext cx="8145711" cy="3082901"/>
          </a:xfrm>
        </p:spPr>
        <p:txBody>
          <a:bodyPr>
            <a:normAutofit/>
          </a:bodyPr>
          <a:lstStyle/>
          <a:p>
            <a:r>
              <a:rPr lang="en-US" sz="2400" b="0" dirty="0"/>
              <a:t>We often assumes that all input permutations are equally likely (best case)</a:t>
            </a:r>
          </a:p>
          <a:p>
            <a:pPr lvl="1">
              <a:buFont typeface="Wingdings" panose="05000000000000000000" pitchFamily="2" charset="2"/>
              <a:buChar char="§"/>
            </a:pPr>
            <a:r>
              <a:rPr lang="en-US" dirty="0">
                <a:highlight>
                  <a:srgbClr val="FFFF00"/>
                </a:highlight>
              </a:rPr>
              <a:t>This is not always true.</a:t>
            </a:r>
          </a:p>
          <a:p>
            <a:r>
              <a:rPr lang="en-US" sz="2400" b="0" dirty="0"/>
              <a:t>To correct this, we add randomization to quicksort.</a:t>
            </a:r>
          </a:p>
          <a:p>
            <a:r>
              <a:rPr lang="en-US" sz="2400" b="0" dirty="0"/>
              <a:t>Two ways we can think of:</a:t>
            </a:r>
          </a:p>
          <a:p>
            <a:pPr lvl="1">
              <a:buFont typeface="Wingdings" panose="05000000000000000000" pitchFamily="2" charset="2"/>
              <a:buChar char="§"/>
            </a:pPr>
            <a:r>
              <a:rPr lang="en-US" dirty="0"/>
              <a:t>We could randomly permute the input array. (Game cards shuffling)</a:t>
            </a:r>
          </a:p>
          <a:p>
            <a:pPr lvl="1">
              <a:buFont typeface="Wingdings" panose="05000000000000000000" pitchFamily="2" charset="2"/>
              <a:buChar char="§"/>
            </a:pPr>
            <a:r>
              <a:rPr lang="en-US" dirty="0"/>
              <a:t>Use </a:t>
            </a:r>
            <a:r>
              <a:rPr lang="en-US" b="1" dirty="0"/>
              <a:t>random sampling</a:t>
            </a:r>
            <a:r>
              <a:rPr lang="en-US" b="1" i="1" dirty="0"/>
              <a:t>.</a:t>
            </a:r>
            <a:r>
              <a:rPr lang="en-US" dirty="0"/>
              <a:t>  Don’t always use </a:t>
            </a:r>
            <a:r>
              <a:rPr lang="en-US" b="1" dirty="0"/>
              <a:t>A[r ] </a:t>
            </a:r>
            <a:r>
              <a:rPr lang="en-US" dirty="0"/>
              <a:t>as the pivot. Instead, randomly pick an element from the subarray that is being sorted.</a:t>
            </a:r>
          </a:p>
        </p:txBody>
      </p:sp>
      <p:sp>
        <p:nvSpPr>
          <p:cNvPr id="5" name="Slide Number Placeholder 4">
            <a:extLst>
              <a:ext uri="{FF2B5EF4-FFF2-40B4-BE49-F238E27FC236}">
                <a16:creationId xmlns:a16="http://schemas.microsoft.com/office/drawing/2014/main" id="{554C020A-8770-41BE-838F-163E2DFBC6D9}"/>
              </a:ext>
            </a:extLst>
          </p:cNvPr>
          <p:cNvSpPr>
            <a:spLocks noGrp="1"/>
          </p:cNvSpPr>
          <p:nvPr>
            <p:ph type="sldNum" sz="quarter" idx="4294967295"/>
          </p:nvPr>
        </p:nvSpPr>
        <p:spPr>
          <a:xfrm>
            <a:off x="8353425" y="295275"/>
            <a:ext cx="790575" cy="768350"/>
          </a:xfrm>
          <a:prstGeom prst="rect">
            <a:avLst/>
          </a:prstGeom>
        </p:spPr>
        <p:txBody>
          <a:bodyPr/>
          <a:lstStyle/>
          <a:p>
            <a:fld id="{71D73388-25A5-4F64-A6E2-B296E1C8FF4A}" type="slidenum">
              <a:rPr lang="en-US" smtClean="0"/>
              <a:t>30</a:t>
            </a:fld>
            <a:endParaRPr lang="en-US" dirty="0"/>
          </a:p>
        </p:txBody>
      </p:sp>
      <p:grpSp>
        <p:nvGrpSpPr>
          <p:cNvPr id="4" name="Group 3">
            <a:extLst>
              <a:ext uri="{FF2B5EF4-FFF2-40B4-BE49-F238E27FC236}">
                <a16:creationId xmlns:a16="http://schemas.microsoft.com/office/drawing/2014/main" id="{132DFE4C-0AD4-41CA-8BC3-2AA7BDAD3FED}"/>
              </a:ext>
            </a:extLst>
          </p:cNvPr>
          <p:cNvGrpSpPr/>
          <p:nvPr/>
        </p:nvGrpSpPr>
        <p:grpSpPr>
          <a:xfrm>
            <a:off x="846282" y="4693516"/>
            <a:ext cx="7608347" cy="1391329"/>
            <a:chOff x="738231" y="5170941"/>
            <a:chExt cx="7608347" cy="1391329"/>
          </a:xfrm>
        </p:grpSpPr>
        <p:pic>
          <p:nvPicPr>
            <p:cNvPr id="6" name="Picture 5">
              <a:extLst>
                <a:ext uri="{FF2B5EF4-FFF2-40B4-BE49-F238E27FC236}">
                  <a16:creationId xmlns:a16="http://schemas.microsoft.com/office/drawing/2014/main" id="{D04F4CEC-89F1-46F9-81DC-283AA6C927C0}"/>
                </a:ext>
              </a:extLst>
            </p:cNvPr>
            <p:cNvPicPr>
              <a:picLocks noChangeAspect="1"/>
            </p:cNvPicPr>
            <p:nvPr/>
          </p:nvPicPr>
          <p:blipFill>
            <a:blip r:embed="rId2"/>
            <a:stretch>
              <a:fillRect/>
            </a:stretch>
          </p:blipFill>
          <p:spPr>
            <a:xfrm>
              <a:off x="865970" y="5226342"/>
              <a:ext cx="3698173" cy="1184000"/>
            </a:xfrm>
            <a:prstGeom prst="rect">
              <a:avLst/>
            </a:prstGeom>
          </p:spPr>
        </p:pic>
        <p:pic>
          <p:nvPicPr>
            <p:cNvPr id="7" name="Picture 6">
              <a:extLst>
                <a:ext uri="{FF2B5EF4-FFF2-40B4-BE49-F238E27FC236}">
                  <a16:creationId xmlns:a16="http://schemas.microsoft.com/office/drawing/2014/main" id="{1321827D-DD3E-4D90-A485-01E91AFECAFA}"/>
                </a:ext>
              </a:extLst>
            </p:cNvPr>
            <p:cNvPicPr>
              <a:picLocks noChangeAspect="1"/>
            </p:cNvPicPr>
            <p:nvPr/>
          </p:nvPicPr>
          <p:blipFill>
            <a:blip r:embed="rId3"/>
            <a:stretch>
              <a:fillRect/>
            </a:stretch>
          </p:blipFill>
          <p:spPr>
            <a:xfrm>
              <a:off x="4187084" y="5170941"/>
              <a:ext cx="4159494" cy="1391329"/>
            </a:xfrm>
            <a:prstGeom prst="rect">
              <a:avLst/>
            </a:prstGeom>
          </p:spPr>
        </p:pic>
        <p:sp>
          <p:nvSpPr>
            <p:cNvPr id="8" name="Rectangle: Rounded Corners 7">
              <a:extLst>
                <a:ext uri="{FF2B5EF4-FFF2-40B4-BE49-F238E27FC236}">
                  <a16:creationId xmlns:a16="http://schemas.microsoft.com/office/drawing/2014/main" id="{B853829E-9E4E-4978-A1A5-6E1ACBD6BD3B}"/>
                </a:ext>
              </a:extLst>
            </p:cNvPr>
            <p:cNvSpPr/>
            <p:nvPr/>
          </p:nvSpPr>
          <p:spPr>
            <a:xfrm>
              <a:off x="738231" y="5553512"/>
              <a:ext cx="2213516" cy="462277"/>
            </a:xfrm>
            <a:prstGeom prst="roundRect">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0726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205E2-9916-43D9-A27B-2E3A0E9A6CEE}"/>
              </a:ext>
            </a:extLst>
          </p:cNvPr>
          <p:cNvSpPr>
            <a:spLocks noGrp="1"/>
          </p:cNvSpPr>
          <p:nvPr>
            <p:ph type="ctrTitle"/>
          </p:nvPr>
        </p:nvSpPr>
        <p:spPr>
          <a:xfrm>
            <a:off x="866440" y="2080620"/>
            <a:ext cx="6812176" cy="2235800"/>
          </a:xfrm>
        </p:spPr>
        <p:txBody>
          <a:bodyPr/>
          <a:lstStyle/>
          <a:p>
            <a:r>
              <a:rPr lang="en-US" dirty="0"/>
              <a:t>Final thoughts</a:t>
            </a:r>
          </a:p>
        </p:txBody>
      </p:sp>
      <p:sp>
        <p:nvSpPr>
          <p:cNvPr id="6" name="Subtitle 5">
            <a:extLst>
              <a:ext uri="{FF2B5EF4-FFF2-40B4-BE49-F238E27FC236}">
                <a16:creationId xmlns:a16="http://schemas.microsoft.com/office/drawing/2014/main" id="{5B5D7354-35E5-4E50-82C8-A08D46C2A0EA}"/>
              </a:ext>
            </a:extLst>
          </p:cNvPr>
          <p:cNvSpPr>
            <a:spLocks noGrp="1"/>
          </p:cNvSpPr>
          <p:nvPr>
            <p:ph type="subTitle" idx="1"/>
          </p:nvPr>
        </p:nvSpPr>
        <p:spPr>
          <a:xfrm>
            <a:off x="866440" y="4456538"/>
            <a:ext cx="7203769" cy="861420"/>
          </a:xfrm>
        </p:spPr>
        <p:txBody>
          <a:bodyPr>
            <a:normAutofit/>
          </a:bodyPr>
          <a:lstStyle/>
          <a:p>
            <a:r>
              <a:rPr lang="en-US" sz="2000" dirty="0"/>
              <a:t>Comparison between merge sort and quick sort</a:t>
            </a:r>
          </a:p>
        </p:txBody>
      </p:sp>
      <p:sp>
        <p:nvSpPr>
          <p:cNvPr id="4" name="Slide Number Placeholder 3">
            <a:extLst>
              <a:ext uri="{FF2B5EF4-FFF2-40B4-BE49-F238E27FC236}">
                <a16:creationId xmlns:a16="http://schemas.microsoft.com/office/drawing/2014/main" id="{E5A8E7D3-E71E-4326-9F6E-D807B4BBC39B}"/>
              </a:ext>
            </a:extLst>
          </p:cNvPr>
          <p:cNvSpPr>
            <a:spLocks noGrp="1"/>
          </p:cNvSpPr>
          <p:nvPr>
            <p:ph type="sldNum" sz="quarter" idx="4294967295"/>
          </p:nvPr>
        </p:nvSpPr>
        <p:spPr>
          <a:xfrm>
            <a:off x="8353425" y="295275"/>
            <a:ext cx="790575" cy="768350"/>
          </a:xfrm>
          <a:prstGeom prst="rect">
            <a:avLst/>
          </a:prstGeom>
        </p:spPr>
        <p:txBody>
          <a:bodyPr/>
          <a:lstStyle/>
          <a:p>
            <a:fld id="{71D73388-25A5-4F64-A6E2-B296E1C8FF4A}" type="slidenum">
              <a:rPr lang="en-US" smtClean="0"/>
              <a:t>31</a:t>
            </a:fld>
            <a:endParaRPr lang="en-US" dirty="0"/>
          </a:p>
        </p:txBody>
      </p:sp>
    </p:spTree>
    <p:extLst>
      <p:ext uri="{BB962C8B-B14F-4D97-AF65-F5344CB8AC3E}">
        <p14:creationId xmlns:p14="http://schemas.microsoft.com/office/powerpoint/2010/main" val="4191908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51E1A-A353-4A47-A70A-8FBDADF2EA0A}"/>
              </a:ext>
            </a:extLst>
          </p:cNvPr>
          <p:cNvSpPr>
            <a:spLocks noGrp="1"/>
          </p:cNvSpPr>
          <p:nvPr>
            <p:ph type="title"/>
          </p:nvPr>
        </p:nvSpPr>
        <p:spPr>
          <a:xfrm>
            <a:off x="628650" y="731812"/>
            <a:ext cx="7886700" cy="663626"/>
          </a:xfrm>
        </p:spPr>
        <p:txBody>
          <a:bodyPr/>
          <a:lstStyle/>
          <a:p>
            <a:r>
              <a:rPr lang="en-US" dirty="0"/>
              <a:t>Some Considerations</a:t>
            </a:r>
          </a:p>
        </p:txBody>
      </p:sp>
      <p:sp>
        <p:nvSpPr>
          <p:cNvPr id="4" name="Content Placeholder 3">
            <a:extLst>
              <a:ext uri="{FF2B5EF4-FFF2-40B4-BE49-F238E27FC236}">
                <a16:creationId xmlns:a16="http://schemas.microsoft.com/office/drawing/2014/main" id="{9CCBE833-38D3-4F6E-A912-D992A1E11563}"/>
              </a:ext>
            </a:extLst>
          </p:cNvPr>
          <p:cNvSpPr>
            <a:spLocks noGrp="1"/>
          </p:cNvSpPr>
          <p:nvPr>
            <p:ph sz="half" idx="2"/>
          </p:nvPr>
        </p:nvSpPr>
        <p:spPr>
          <a:xfrm>
            <a:off x="520175" y="1632101"/>
            <a:ext cx="8262877" cy="4930624"/>
          </a:xfrm>
        </p:spPr>
        <p:txBody>
          <a:bodyPr>
            <a:normAutofit/>
          </a:bodyPr>
          <a:lstStyle/>
          <a:p>
            <a:r>
              <a:rPr lang="en-US" sz="2400" b="0" dirty="0"/>
              <a:t>Note that the Python code from the earlier slide rearranges the subarray </a:t>
            </a:r>
            <a:r>
              <a:rPr lang="en-US" sz="2400" b="0" dirty="0">
                <a:solidFill>
                  <a:srgbClr val="FF0000"/>
                </a:solidFill>
              </a:rPr>
              <a:t>in-place</a:t>
            </a:r>
            <a:r>
              <a:rPr lang="en-US" sz="2400" b="0" dirty="0"/>
              <a:t> as suggested in CLRS book (page 171) without separate L and R lists as shown in many pseudocodes</a:t>
            </a:r>
          </a:p>
          <a:p>
            <a:pPr marL="0" indent="0">
              <a:buNone/>
            </a:pPr>
            <a:endParaRPr lang="en-US" sz="2400" b="0" dirty="0"/>
          </a:p>
          <a:p>
            <a:r>
              <a:rPr lang="en-US" sz="2400" b="0" dirty="0"/>
              <a:t>Here are some Hungarian Folk Dancers showing you how it’s done: </a:t>
            </a:r>
            <a:r>
              <a:rPr lang="en-US" sz="2400" b="0" dirty="0">
                <a:solidFill>
                  <a:srgbClr val="0026FF"/>
                </a:solidFill>
                <a:hlinkClick r:id="rId2"/>
              </a:rPr>
              <a:t>https://www.youtube.com/watch?v=ywWBy6J5gz8</a:t>
            </a:r>
            <a:endParaRPr lang="en-US" sz="2400" b="0" dirty="0">
              <a:solidFill>
                <a:srgbClr val="0026FF"/>
              </a:solidFill>
            </a:endParaRPr>
          </a:p>
          <a:p>
            <a:pPr marL="342900" lvl="1" indent="0">
              <a:buNone/>
            </a:pPr>
            <a:r>
              <a:rPr lang="en-US" sz="2000" dirty="0">
                <a:solidFill>
                  <a:srgbClr val="0026FF"/>
                </a:solidFill>
              </a:rPr>
              <a:t>NOTE: done by opposite order in traversal and selecting pivot from class examples.</a:t>
            </a:r>
          </a:p>
          <a:p>
            <a:pPr marL="0" indent="0">
              <a:buNone/>
            </a:pPr>
            <a:endParaRPr lang="en-US" sz="2400" b="0" dirty="0"/>
          </a:p>
        </p:txBody>
      </p:sp>
      <p:sp>
        <p:nvSpPr>
          <p:cNvPr id="5" name="Slide Number Placeholder 4">
            <a:extLst>
              <a:ext uri="{FF2B5EF4-FFF2-40B4-BE49-F238E27FC236}">
                <a16:creationId xmlns:a16="http://schemas.microsoft.com/office/drawing/2014/main" id="{358A5880-3F7F-46C3-94E6-702CB8656A7B}"/>
              </a:ext>
            </a:extLst>
          </p:cNvPr>
          <p:cNvSpPr>
            <a:spLocks noGrp="1"/>
          </p:cNvSpPr>
          <p:nvPr>
            <p:ph type="sldNum" sz="quarter" idx="4294967295"/>
          </p:nvPr>
        </p:nvSpPr>
        <p:spPr>
          <a:xfrm>
            <a:off x="8353425" y="295275"/>
            <a:ext cx="790575" cy="768350"/>
          </a:xfrm>
          <a:prstGeom prst="rect">
            <a:avLst/>
          </a:prstGeom>
        </p:spPr>
        <p:txBody>
          <a:bodyPr/>
          <a:lstStyle/>
          <a:p>
            <a:fld id="{71D73388-25A5-4F64-A6E2-B296E1C8FF4A}" type="slidenum">
              <a:rPr lang="en-US" smtClean="0"/>
              <a:t>32</a:t>
            </a:fld>
            <a:endParaRPr lang="en-US" dirty="0"/>
          </a:p>
        </p:txBody>
      </p:sp>
    </p:spTree>
    <p:extLst>
      <p:ext uri="{BB962C8B-B14F-4D97-AF65-F5344CB8AC3E}">
        <p14:creationId xmlns:p14="http://schemas.microsoft.com/office/powerpoint/2010/main" val="111951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346F7-BC40-4281-932A-03123F01B762}"/>
              </a:ext>
            </a:extLst>
          </p:cNvPr>
          <p:cNvSpPr>
            <a:spLocks noGrp="1"/>
          </p:cNvSpPr>
          <p:nvPr>
            <p:ph type="title"/>
          </p:nvPr>
        </p:nvSpPr>
        <p:spPr>
          <a:xfrm>
            <a:off x="628650" y="573479"/>
            <a:ext cx="7886700" cy="846086"/>
          </a:xfrm>
        </p:spPr>
        <p:txBody>
          <a:bodyPr/>
          <a:lstStyle/>
          <a:p>
            <a:r>
              <a:rPr lang="en-US" dirty="0"/>
              <a:t>Quicksort Time Efficiency Summary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6B147A-A6EA-42C1-9F5D-2136CE292512}"/>
                  </a:ext>
                </a:extLst>
              </p:cNvPr>
              <p:cNvSpPr>
                <a:spLocks noGrp="1"/>
              </p:cNvSpPr>
              <p:nvPr>
                <p:ph idx="1"/>
              </p:nvPr>
            </p:nvSpPr>
            <p:spPr>
              <a:xfrm>
                <a:off x="529029" y="1648260"/>
                <a:ext cx="7986321" cy="4636261"/>
              </a:xfrm>
            </p:spPr>
            <p:txBody>
              <a:bodyPr>
                <a:normAutofit/>
              </a:bodyPr>
              <a:lstStyle/>
              <a:p>
                <a:r>
                  <a:rPr lang="en-US" sz="2400" b="0" dirty="0"/>
                  <a:t>The efficiency of quicksort algorithm relies on the balance of partitioning</a:t>
                </a:r>
              </a:p>
              <a:p>
                <a:r>
                  <a:rPr lang="en-US" sz="2400" b="0" dirty="0"/>
                  <a:t>The balance of partitioning depends on the data input arrangement</a:t>
                </a:r>
              </a:p>
              <a:p>
                <a:r>
                  <a:rPr lang="en-US" sz="2400" b="0" dirty="0"/>
                  <a:t>If the partitioning is balanced (randomized – not maliciously skewed): </a:t>
                </a:r>
                <a14:m>
                  <m:oMath xmlns:m="http://schemas.openxmlformats.org/officeDocument/2006/math">
                    <m:r>
                      <a:rPr lang="en-US" sz="2000" b="0" i="1" dirty="0" smtClean="0">
                        <a:latin typeface="Cambria Math" panose="02040503050406030204" pitchFamily="18" charset="0"/>
                      </a:rPr>
                      <m:t>𝑂</m:t>
                    </m:r>
                    <m:r>
                      <a:rPr lang="en-US" sz="2000" b="0" i="1" dirty="0" smtClean="0">
                        <a:latin typeface="Cambria Math" panose="02040503050406030204" pitchFamily="18" charset="0"/>
                      </a:rPr>
                      <m:t>(</m:t>
                    </m:r>
                    <m:r>
                      <a:rPr lang="en-US" sz="2000" b="0" i="1" dirty="0" err="1">
                        <a:latin typeface="Cambria Math" panose="02040503050406030204" pitchFamily="18" charset="0"/>
                      </a:rPr>
                      <m:t>𝑛𝑙𝑜𝑔</m:t>
                    </m:r>
                    <m:r>
                      <a:rPr lang="en-US" sz="2000" b="0" i="1" dirty="0">
                        <a:latin typeface="Cambria Math" panose="02040503050406030204" pitchFamily="18" charset="0"/>
                      </a:rPr>
                      <m:t>(</m:t>
                    </m:r>
                    <m:r>
                      <a:rPr lang="en-US" sz="2000" b="0" i="1" dirty="0">
                        <a:latin typeface="Cambria Math" panose="02040503050406030204" pitchFamily="18" charset="0"/>
                      </a:rPr>
                      <m:t>𝑛</m:t>
                    </m:r>
                    <m:r>
                      <a:rPr lang="en-US" sz="2000" b="0" i="1" dirty="0">
                        <a:latin typeface="Cambria Math" panose="02040503050406030204" pitchFamily="18" charset="0"/>
                      </a:rPr>
                      <m:t>))</m:t>
                    </m:r>
                  </m:oMath>
                </a14:m>
                <a:endParaRPr lang="en-US" sz="2400" b="0" i="1" dirty="0"/>
              </a:p>
              <a:p>
                <a:r>
                  <a:rPr lang="en-US" sz="2400" b="0" dirty="0"/>
                  <a:t>If the partitioning is completely unbalanced: </a:t>
                </a:r>
                <a14:m>
                  <m:oMath xmlns:m="http://schemas.openxmlformats.org/officeDocument/2006/math">
                    <m:r>
                      <a:rPr lang="en-US" sz="2000" b="0" i="1" dirty="0" smtClean="0">
                        <a:latin typeface="Cambria Math" panose="02040503050406030204" pitchFamily="18" charset="0"/>
                      </a:rPr>
                      <m:t>𝑂</m:t>
                    </m:r>
                    <m:r>
                      <a:rPr lang="en-US" sz="2000" b="0" i="1" dirty="0" smtClean="0">
                        <a:latin typeface="Cambria Math" panose="02040503050406030204" pitchFamily="18" charset="0"/>
                      </a:rPr>
                      <m:t>(</m:t>
                    </m:r>
                    <m:r>
                      <a:rPr lang="en-US" sz="2000" b="0" i="1" dirty="0" smtClean="0">
                        <a:latin typeface="Cambria Math" panose="02040503050406030204" pitchFamily="18" charset="0"/>
                      </a:rPr>
                      <m:t>𝑛</m:t>
                    </m:r>
                    <m:r>
                      <a:rPr lang="en-US" sz="2000" b="0" i="1" baseline="30000" dirty="0">
                        <a:latin typeface="Cambria Math" panose="02040503050406030204" pitchFamily="18" charset="0"/>
                      </a:rPr>
                      <m:t>2</m:t>
                    </m:r>
                    <m:r>
                      <a:rPr lang="en-US" sz="2000" b="0" i="1" dirty="0">
                        <a:latin typeface="Cambria Math" panose="02040503050406030204" pitchFamily="18" charset="0"/>
                      </a:rPr>
                      <m:t>) </m:t>
                    </m:r>
                  </m:oMath>
                </a14:m>
                <a:endParaRPr lang="en-US" sz="2000" b="0" i="1" dirty="0"/>
              </a:p>
              <a:p>
                <a:r>
                  <a:rPr lang="en-US" sz="2400" b="0" dirty="0"/>
                  <a:t>At average, if the data input is relatively balanced (25 % - 75 %), the execution time is </a:t>
                </a:r>
                <a14:m>
                  <m:oMath xmlns:m="http://schemas.openxmlformats.org/officeDocument/2006/math">
                    <m:r>
                      <a:rPr lang="en-US" sz="2000" b="0" i="1" dirty="0" smtClean="0">
                        <a:latin typeface="Cambria Math" panose="02040503050406030204" pitchFamily="18" charset="0"/>
                      </a:rPr>
                      <m:t>𝑂</m:t>
                    </m:r>
                    <m:r>
                      <a:rPr lang="en-US" sz="2000" b="0" i="1" dirty="0" smtClean="0">
                        <a:latin typeface="Cambria Math" panose="02040503050406030204" pitchFamily="18" charset="0"/>
                      </a:rPr>
                      <m:t>(</m:t>
                    </m:r>
                    <m:r>
                      <a:rPr lang="en-US" sz="2000" b="0" i="1" dirty="0" err="1">
                        <a:latin typeface="Cambria Math" panose="02040503050406030204" pitchFamily="18" charset="0"/>
                      </a:rPr>
                      <m:t>𝑛𝑙𝑜𝑔</m:t>
                    </m:r>
                    <m:r>
                      <a:rPr lang="en-US" sz="2000" b="0" i="1" dirty="0">
                        <a:latin typeface="Cambria Math" panose="02040503050406030204" pitchFamily="18" charset="0"/>
                      </a:rPr>
                      <m:t>(</m:t>
                    </m:r>
                    <m:r>
                      <a:rPr lang="en-US" sz="2000" b="0" i="1" dirty="0">
                        <a:latin typeface="Cambria Math" panose="02040503050406030204" pitchFamily="18" charset="0"/>
                      </a:rPr>
                      <m:t>𝑛</m:t>
                    </m:r>
                    <m:r>
                      <a:rPr lang="en-US" sz="2000" b="0" i="1" dirty="0">
                        <a:latin typeface="Cambria Math" panose="02040503050406030204" pitchFamily="18" charset="0"/>
                      </a:rPr>
                      <m:t>))</m:t>
                    </m:r>
                  </m:oMath>
                </a14:m>
                <a:endParaRPr lang="en-US" sz="2400" b="0" dirty="0"/>
              </a:p>
            </p:txBody>
          </p:sp>
        </mc:Choice>
        <mc:Fallback xmlns="">
          <p:sp>
            <p:nvSpPr>
              <p:cNvPr id="3" name="Content Placeholder 2">
                <a:extLst>
                  <a:ext uri="{FF2B5EF4-FFF2-40B4-BE49-F238E27FC236}">
                    <a16:creationId xmlns:a16="http://schemas.microsoft.com/office/drawing/2014/main" id="{876B147A-A6EA-42C1-9F5D-2136CE292512}"/>
                  </a:ext>
                </a:extLst>
              </p:cNvPr>
              <p:cNvSpPr>
                <a:spLocks noGrp="1" noRot="1" noChangeAspect="1" noMove="1" noResize="1" noEditPoints="1" noAdjustHandles="1" noChangeArrowheads="1" noChangeShapeType="1" noTextEdit="1"/>
              </p:cNvSpPr>
              <p:nvPr>
                <p:ph idx="1"/>
              </p:nvPr>
            </p:nvSpPr>
            <p:spPr>
              <a:xfrm>
                <a:off x="529029" y="1648260"/>
                <a:ext cx="7986321" cy="4636261"/>
              </a:xfrm>
              <a:blipFill>
                <a:blip r:embed="rId2"/>
                <a:stretch>
                  <a:fillRect l="-840" t="-1708"/>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C63BB1C2-72AD-402D-91D0-2277AD7A02EF}"/>
              </a:ext>
            </a:extLst>
          </p:cNvPr>
          <p:cNvSpPr>
            <a:spLocks noGrp="1"/>
          </p:cNvSpPr>
          <p:nvPr>
            <p:ph type="sldNum" sz="quarter" idx="4294967295"/>
          </p:nvPr>
        </p:nvSpPr>
        <p:spPr>
          <a:xfrm>
            <a:off x="8353425" y="295275"/>
            <a:ext cx="790575" cy="768350"/>
          </a:xfrm>
          <a:prstGeom prst="rect">
            <a:avLst/>
          </a:prstGeom>
        </p:spPr>
        <p:txBody>
          <a:bodyPr/>
          <a:lstStyle/>
          <a:p>
            <a:fld id="{71D73388-25A5-4F64-A6E2-B296E1C8FF4A}" type="slidenum">
              <a:rPr lang="en-US" smtClean="0"/>
              <a:t>33</a:t>
            </a:fld>
            <a:endParaRPr lang="en-US" dirty="0"/>
          </a:p>
        </p:txBody>
      </p:sp>
    </p:spTree>
    <p:extLst>
      <p:ext uri="{BB962C8B-B14F-4D97-AF65-F5344CB8AC3E}">
        <p14:creationId xmlns:p14="http://schemas.microsoft.com/office/powerpoint/2010/main" val="390993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Comparison of Merge Sort vs Quick Sort">
            <a:extLst>
              <a:ext uri="{FF2B5EF4-FFF2-40B4-BE49-F238E27FC236}">
                <a16:creationId xmlns:a16="http://schemas.microsoft.com/office/drawing/2014/main" id="{81B8E25E-A7E1-47A8-983F-68B6B420AA4F}"/>
              </a:ext>
            </a:extLst>
          </p:cNvPr>
          <p:cNvSpPr>
            <a:spLocks noGrp="1"/>
          </p:cNvSpPr>
          <p:nvPr>
            <p:ph type="title"/>
          </p:nvPr>
        </p:nvSpPr>
        <p:spPr>
          <a:xfrm>
            <a:off x="466725" y="322265"/>
            <a:ext cx="7886700" cy="854074"/>
          </a:xfrm>
        </p:spPr>
        <p:txBody>
          <a:bodyPr/>
          <a:lstStyle/>
          <a:p>
            <a:r>
              <a:rPr lang="en-US" dirty="0"/>
              <a:t>Merge Sort vs Quick Sort</a:t>
            </a:r>
          </a:p>
        </p:txBody>
      </p:sp>
      <p:graphicFrame>
        <p:nvGraphicFramePr>
          <p:cNvPr id="4" name="Table 4" descr="Comparison of Merge Sort vs Quick Sort">
            <a:extLst>
              <a:ext uri="{FF2B5EF4-FFF2-40B4-BE49-F238E27FC236}">
                <a16:creationId xmlns:a16="http://schemas.microsoft.com/office/drawing/2014/main" id="{9AEBAA22-DB0A-49B3-A5F3-03923B986564}"/>
              </a:ext>
            </a:extLst>
          </p:cNvPr>
          <p:cNvGraphicFramePr>
            <a:graphicFrameLocks noGrp="1"/>
          </p:cNvGraphicFramePr>
          <p:nvPr>
            <p:ph idx="1"/>
            <p:extLst>
              <p:ext uri="{D42A27DB-BD31-4B8C-83A1-F6EECF244321}">
                <p14:modId xmlns:p14="http://schemas.microsoft.com/office/powerpoint/2010/main" val="2008312995"/>
              </p:ext>
            </p:extLst>
          </p:nvPr>
        </p:nvGraphicFramePr>
        <p:xfrm>
          <a:off x="534006" y="1159830"/>
          <a:ext cx="8075988" cy="5375905"/>
        </p:xfrm>
        <a:graphic>
          <a:graphicData uri="http://schemas.openxmlformats.org/drawingml/2006/table">
            <a:tbl>
              <a:tblPr firstRow="1" bandRow="1">
                <a:tableStyleId>{5C22544A-7EE6-4342-B048-85BDC9FD1C3A}</a:tableStyleId>
              </a:tblPr>
              <a:tblGrid>
                <a:gridCol w="1604783">
                  <a:extLst>
                    <a:ext uri="{9D8B030D-6E8A-4147-A177-3AD203B41FA5}">
                      <a16:colId xmlns:a16="http://schemas.microsoft.com/office/drawing/2014/main" val="1916739918"/>
                    </a:ext>
                  </a:extLst>
                </a:gridCol>
                <a:gridCol w="2769602">
                  <a:extLst>
                    <a:ext uri="{9D8B030D-6E8A-4147-A177-3AD203B41FA5}">
                      <a16:colId xmlns:a16="http://schemas.microsoft.com/office/drawing/2014/main" val="2931216035"/>
                    </a:ext>
                  </a:extLst>
                </a:gridCol>
                <a:gridCol w="3701603">
                  <a:extLst>
                    <a:ext uri="{9D8B030D-6E8A-4147-A177-3AD203B41FA5}">
                      <a16:colId xmlns:a16="http://schemas.microsoft.com/office/drawing/2014/main" val="51926717"/>
                    </a:ext>
                  </a:extLst>
                </a:gridCol>
              </a:tblGrid>
              <a:tr h="328539">
                <a:tc>
                  <a:txBody>
                    <a:bodyPr/>
                    <a:lstStyle/>
                    <a:p>
                      <a:endParaRPr lang="en-US" sz="1600" dirty="0"/>
                    </a:p>
                  </a:txBody>
                  <a:tcPr marL="68580" marR="68580" marT="34290" marB="34290"/>
                </a:tc>
                <a:tc>
                  <a:txBody>
                    <a:bodyPr/>
                    <a:lstStyle/>
                    <a:p>
                      <a:r>
                        <a:rPr lang="en-US" sz="1600" dirty="0"/>
                        <a:t>Quick Sort (Randomized)</a:t>
                      </a:r>
                    </a:p>
                  </a:txBody>
                  <a:tcPr marL="68580" marR="68580" marT="34290" marB="34290"/>
                </a:tc>
                <a:tc>
                  <a:txBody>
                    <a:bodyPr/>
                    <a:lstStyle/>
                    <a:p>
                      <a:r>
                        <a:rPr lang="en-US" sz="1600" dirty="0"/>
                        <a:t>Merge Sort (Divide &amp; Conquer)</a:t>
                      </a:r>
                    </a:p>
                  </a:txBody>
                  <a:tcPr marL="68580" marR="68580" marT="34290" marB="34290"/>
                </a:tc>
                <a:extLst>
                  <a:ext uri="{0D108BD9-81ED-4DB2-BD59-A6C34878D82A}">
                    <a16:rowId xmlns:a16="http://schemas.microsoft.com/office/drawing/2014/main" val="997940864"/>
                  </a:ext>
                </a:extLst>
              </a:tr>
              <a:tr h="1097803">
                <a:tc>
                  <a:txBody>
                    <a:bodyPr/>
                    <a:lstStyle/>
                    <a:p>
                      <a:r>
                        <a:rPr lang="en-US" sz="1600" dirty="0">
                          <a:solidFill>
                            <a:srgbClr val="FF0000"/>
                          </a:solidFill>
                        </a:rPr>
                        <a:t>Recursion*</a:t>
                      </a:r>
                    </a:p>
                  </a:txBody>
                  <a:tcPr marL="68580" marR="68580" marT="34290" marB="34290"/>
                </a:tc>
                <a:tc>
                  <a:txBody>
                    <a:bodyPr/>
                    <a:lstStyle/>
                    <a:p>
                      <a:r>
                        <a:rPr lang="en-US" sz="1600" b="1" dirty="0">
                          <a:highlight>
                            <a:srgbClr val="FFFF00"/>
                          </a:highlight>
                        </a:rPr>
                        <a:t>Divide: Partition: O(n)</a:t>
                      </a:r>
                    </a:p>
                    <a:p>
                      <a:r>
                        <a:rPr lang="en-US" sz="1600" dirty="0"/>
                        <a:t>Quicksort(left Partition)</a:t>
                      </a:r>
                    </a:p>
                    <a:p>
                      <a:r>
                        <a:rPr lang="en-US" sz="1600" dirty="0"/>
                        <a:t>Quicksort(right Partition)</a:t>
                      </a:r>
                    </a:p>
                    <a:p>
                      <a:r>
                        <a:rPr lang="en-US" sz="1600" dirty="0"/>
                        <a:t>Combine: trivial </a:t>
                      </a:r>
                      <a:r>
                        <a:rPr lang="en-US" sz="1600" b="1" dirty="0"/>
                        <a:t>O(1)</a:t>
                      </a:r>
                    </a:p>
                  </a:txBody>
                  <a:tcPr marL="68580" marR="68580" marT="34290" marB="34290"/>
                </a:tc>
                <a:tc>
                  <a:txBody>
                    <a:bodyPr/>
                    <a:lstStyle/>
                    <a:p>
                      <a:r>
                        <a:rPr lang="en-US" sz="1600" dirty="0"/>
                        <a:t>Divide: trivial (m = (1 + r) / 2)  </a:t>
                      </a:r>
                      <a:r>
                        <a:rPr lang="en-US" sz="1600" b="1" dirty="0"/>
                        <a:t>O(1)</a:t>
                      </a:r>
                    </a:p>
                    <a:p>
                      <a:r>
                        <a:rPr lang="en-US" sz="1600" dirty="0" err="1"/>
                        <a:t>Mergesort</a:t>
                      </a:r>
                      <a:r>
                        <a:rPr lang="en-US" sz="1600" dirty="0"/>
                        <a:t>(Left Half)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a:t>Mergesort</a:t>
                      </a:r>
                      <a:r>
                        <a:rPr lang="en-US" sz="1600" dirty="0"/>
                        <a:t>(Right Half)</a:t>
                      </a:r>
                    </a:p>
                    <a:p>
                      <a:r>
                        <a:rPr lang="en-US" sz="1600" b="1" dirty="0">
                          <a:highlight>
                            <a:srgbClr val="FFFF00"/>
                          </a:highlight>
                        </a:rPr>
                        <a:t>Combine: Merging: O(n)</a:t>
                      </a:r>
                    </a:p>
                  </a:txBody>
                  <a:tcPr marL="68580" marR="68580" marT="34290" marB="34290"/>
                </a:tc>
                <a:extLst>
                  <a:ext uri="{0D108BD9-81ED-4DB2-BD59-A6C34878D82A}">
                    <a16:rowId xmlns:a16="http://schemas.microsoft.com/office/drawing/2014/main" val="2111712603"/>
                  </a:ext>
                </a:extLst>
              </a:tr>
              <a:tr h="328539">
                <a:tc>
                  <a:txBody>
                    <a:bodyPr/>
                    <a:lstStyle/>
                    <a:p>
                      <a:r>
                        <a:rPr lang="en-US" sz="1600" dirty="0">
                          <a:solidFill>
                            <a:srgbClr val="FF0000"/>
                          </a:solidFill>
                        </a:rPr>
                        <a:t>Partition*</a:t>
                      </a:r>
                    </a:p>
                  </a:txBody>
                  <a:tcPr marL="68580" marR="68580" marT="34290" marB="34290"/>
                </a:tc>
                <a:tc>
                  <a:txBody>
                    <a:bodyPr/>
                    <a:lstStyle/>
                    <a:p>
                      <a:r>
                        <a:rPr lang="en-US" sz="1600" dirty="0"/>
                        <a:t>Possibly any (random) ratio </a:t>
                      </a:r>
                    </a:p>
                  </a:txBody>
                  <a:tcPr marL="68580" marR="68580" marT="34290" marB="34290"/>
                </a:tc>
                <a:tc>
                  <a:txBody>
                    <a:bodyPr/>
                    <a:lstStyle/>
                    <a:p>
                      <a:r>
                        <a:rPr lang="en-US" sz="1600" dirty="0"/>
                        <a:t>Exactly half (Half and Half)</a:t>
                      </a:r>
                    </a:p>
                  </a:txBody>
                  <a:tcPr marL="68580" marR="68580" marT="34290" marB="34290"/>
                </a:tc>
                <a:extLst>
                  <a:ext uri="{0D108BD9-81ED-4DB2-BD59-A6C34878D82A}">
                    <a16:rowId xmlns:a16="http://schemas.microsoft.com/office/drawing/2014/main" val="369662151"/>
                  </a:ext>
                </a:extLst>
              </a:tr>
              <a:tr h="584961">
                <a:tc>
                  <a:txBody>
                    <a:bodyPr/>
                    <a:lstStyle/>
                    <a:p>
                      <a:r>
                        <a:rPr lang="en-US" sz="1600" dirty="0">
                          <a:solidFill>
                            <a:srgbClr val="FF0000"/>
                          </a:solidFill>
                        </a:rPr>
                        <a:t>Additional Storage</a:t>
                      </a:r>
                    </a:p>
                  </a:txBody>
                  <a:tcPr marL="68580" marR="68580" marT="34290" marB="34290"/>
                </a:tc>
                <a:tc>
                  <a:txBody>
                    <a:bodyPr/>
                    <a:lstStyle/>
                    <a:p>
                      <a:r>
                        <a:rPr lang="en-US" sz="1600" dirty="0"/>
                        <a:t>Less (in-place)</a:t>
                      </a:r>
                    </a:p>
                  </a:txBody>
                  <a:tcPr marL="68580" marR="68580" marT="34290" marB="34290"/>
                </a:tc>
                <a:tc>
                  <a:txBody>
                    <a:bodyPr/>
                    <a:lstStyle/>
                    <a:p>
                      <a:r>
                        <a:rPr lang="en-US" sz="1600" dirty="0"/>
                        <a:t>Need to make copies of left and right halves</a:t>
                      </a:r>
                    </a:p>
                  </a:txBody>
                  <a:tcPr marL="68580" marR="68580" marT="34290" marB="34290"/>
                </a:tc>
                <a:extLst>
                  <a:ext uri="{0D108BD9-81ED-4DB2-BD59-A6C34878D82A}">
                    <a16:rowId xmlns:a16="http://schemas.microsoft.com/office/drawing/2014/main" val="4072917276"/>
                  </a:ext>
                </a:extLst>
              </a:tr>
              <a:tr h="328539">
                <a:tc>
                  <a:txBody>
                    <a:bodyPr/>
                    <a:lstStyle/>
                    <a:p>
                      <a:r>
                        <a:rPr lang="en-US" sz="1600" dirty="0">
                          <a:solidFill>
                            <a:srgbClr val="FF0000"/>
                          </a:solidFill>
                        </a:rPr>
                        <a:t>Stability*</a:t>
                      </a:r>
                    </a:p>
                  </a:txBody>
                  <a:tcPr marL="68580" marR="68580" marT="34290" marB="34290"/>
                </a:tc>
                <a:tc>
                  <a:txBody>
                    <a:bodyPr/>
                    <a:lstStyle/>
                    <a:p>
                      <a:r>
                        <a:rPr lang="en-US" sz="1600" dirty="0"/>
                        <a:t>No</a:t>
                      </a:r>
                    </a:p>
                  </a:txBody>
                  <a:tcPr marL="68580" marR="68580" marT="34290" marB="34290"/>
                </a:tc>
                <a:tc>
                  <a:txBody>
                    <a:bodyPr/>
                    <a:lstStyle/>
                    <a:p>
                      <a:r>
                        <a:rPr lang="en-US" sz="1600" dirty="0"/>
                        <a:t>Yes</a:t>
                      </a:r>
                    </a:p>
                  </a:txBody>
                  <a:tcPr marL="68580" marR="68580" marT="34290" marB="34290"/>
                </a:tc>
                <a:extLst>
                  <a:ext uri="{0D108BD9-81ED-4DB2-BD59-A6C34878D82A}">
                    <a16:rowId xmlns:a16="http://schemas.microsoft.com/office/drawing/2014/main" val="677213173"/>
                  </a:ext>
                </a:extLst>
              </a:tr>
              <a:tr h="551986">
                <a:tc>
                  <a:txBody>
                    <a:bodyPr/>
                    <a:lstStyle/>
                    <a:p>
                      <a:r>
                        <a:rPr lang="en-US" sz="1600" dirty="0"/>
                        <a:t>Reference locality</a:t>
                      </a:r>
                    </a:p>
                  </a:txBody>
                  <a:tcPr marL="68580" marR="68580" marT="34290" marB="34290"/>
                </a:tc>
                <a:tc>
                  <a:txBody>
                    <a:bodyPr/>
                    <a:lstStyle/>
                    <a:p>
                      <a:r>
                        <a:rPr lang="en-US" sz="1600" dirty="0"/>
                        <a:t>Good</a:t>
                      </a:r>
                    </a:p>
                  </a:txBody>
                  <a:tcPr marL="68580" marR="68580" marT="34290" marB="34290"/>
                </a:tc>
                <a:tc>
                  <a:txBody>
                    <a:bodyPr/>
                    <a:lstStyle/>
                    <a:p>
                      <a:r>
                        <a:rPr lang="en-US" sz="1600" dirty="0"/>
                        <a:t>Not so good</a:t>
                      </a:r>
                    </a:p>
                  </a:txBody>
                  <a:tcPr marL="68580" marR="68580" marT="34290" marB="34290"/>
                </a:tc>
                <a:extLst>
                  <a:ext uri="{0D108BD9-81ED-4DB2-BD59-A6C34878D82A}">
                    <a16:rowId xmlns:a16="http://schemas.microsoft.com/office/drawing/2014/main" val="2052792032"/>
                  </a:ext>
                </a:extLst>
              </a:tr>
              <a:tr h="328539">
                <a:tc>
                  <a:txBody>
                    <a:bodyPr/>
                    <a:lstStyle/>
                    <a:p>
                      <a:r>
                        <a:rPr lang="en-US" sz="1600" dirty="0"/>
                        <a:t>For large data</a:t>
                      </a:r>
                    </a:p>
                  </a:txBody>
                  <a:tcPr marL="68580" marR="68580" marT="34290" marB="34290"/>
                </a:tc>
                <a:tc>
                  <a:txBody>
                    <a:bodyPr/>
                    <a:lstStyle/>
                    <a:p>
                      <a:r>
                        <a:rPr lang="en-US" sz="1600" dirty="0"/>
                        <a:t>Less efficient</a:t>
                      </a:r>
                    </a:p>
                  </a:txBody>
                  <a:tcPr marL="68580" marR="68580" marT="34290" marB="34290"/>
                </a:tc>
                <a:tc>
                  <a:txBody>
                    <a:bodyPr/>
                    <a:lstStyle/>
                    <a:p>
                      <a:r>
                        <a:rPr lang="en-US" sz="1600" dirty="0"/>
                        <a:t>More efficient</a:t>
                      </a:r>
                    </a:p>
                  </a:txBody>
                  <a:tcPr marL="68580" marR="68580" marT="34290" marB="34290"/>
                </a:tc>
                <a:extLst>
                  <a:ext uri="{0D108BD9-81ED-4DB2-BD59-A6C34878D82A}">
                    <a16:rowId xmlns:a16="http://schemas.microsoft.com/office/drawing/2014/main" val="1786937077"/>
                  </a:ext>
                </a:extLst>
              </a:tr>
              <a:tr h="328539">
                <a:tc>
                  <a:txBody>
                    <a:bodyPr/>
                    <a:lstStyle/>
                    <a:p>
                      <a:r>
                        <a:rPr lang="en-US" sz="1600" dirty="0"/>
                        <a:t>For smaller data</a:t>
                      </a:r>
                    </a:p>
                  </a:txBody>
                  <a:tcPr marL="68580" marR="68580" marT="34290" marB="34290"/>
                </a:tc>
                <a:tc>
                  <a:txBody>
                    <a:bodyPr/>
                    <a:lstStyle/>
                    <a:p>
                      <a:r>
                        <a:rPr lang="en-US" sz="1600" dirty="0"/>
                        <a:t>More efficient</a:t>
                      </a:r>
                    </a:p>
                  </a:txBody>
                  <a:tcPr marL="68580" marR="68580" marT="34290" marB="34290"/>
                </a:tc>
                <a:tc>
                  <a:txBody>
                    <a:bodyPr/>
                    <a:lstStyle/>
                    <a:p>
                      <a:r>
                        <a:rPr lang="en-US" sz="1600" dirty="0"/>
                        <a:t>Works the same for all size</a:t>
                      </a:r>
                    </a:p>
                  </a:txBody>
                  <a:tcPr marL="68580" marR="68580" marT="34290" marB="34290"/>
                </a:tc>
                <a:extLst>
                  <a:ext uri="{0D108BD9-81ED-4DB2-BD59-A6C34878D82A}">
                    <a16:rowId xmlns:a16="http://schemas.microsoft.com/office/drawing/2014/main" val="3670680504"/>
                  </a:ext>
                </a:extLst>
              </a:tr>
              <a:tr h="328539">
                <a:tc>
                  <a:txBody>
                    <a:bodyPr/>
                    <a:lstStyle/>
                    <a:p>
                      <a:r>
                        <a:rPr lang="en-US" sz="1600" dirty="0"/>
                        <a:t>Worst case</a:t>
                      </a:r>
                    </a:p>
                  </a:txBody>
                  <a:tcPr marL="68580" marR="68580" marT="34290" marB="34290"/>
                </a:tc>
                <a:tc>
                  <a:txBody>
                    <a:bodyPr/>
                    <a:lstStyle/>
                    <a:p>
                      <a:r>
                        <a:rPr lang="en-US" sz="1600" dirty="0"/>
                        <a:t>O(n</a:t>
                      </a:r>
                      <a:r>
                        <a:rPr lang="en-US" sz="1600" baseline="30000" dirty="0"/>
                        <a:t>2</a:t>
                      </a:r>
                      <a:r>
                        <a:rPr lang="en-US" sz="1600" dirty="0"/>
                        <a:t>)</a:t>
                      </a:r>
                    </a:p>
                  </a:txBody>
                  <a:tcPr marL="68580" marR="68580" marT="34290" marB="34290"/>
                </a:tc>
                <a:tc>
                  <a:txBody>
                    <a:bodyPr/>
                    <a:lstStyle/>
                    <a:p>
                      <a:r>
                        <a:rPr lang="en-US" sz="1600" dirty="0"/>
                        <a:t>O(</a:t>
                      </a:r>
                      <a:r>
                        <a:rPr lang="en-US" sz="1600" dirty="0" err="1"/>
                        <a:t>nlog</a:t>
                      </a:r>
                      <a:r>
                        <a:rPr lang="en-US" sz="1600" baseline="0" dirty="0"/>
                        <a:t>(n)</a:t>
                      </a:r>
                      <a:r>
                        <a:rPr lang="en-US" sz="1600" dirty="0"/>
                        <a:t>)</a:t>
                      </a:r>
                    </a:p>
                  </a:txBody>
                  <a:tcPr marL="68580" marR="68580" marT="34290" marB="34290"/>
                </a:tc>
                <a:extLst>
                  <a:ext uri="{0D108BD9-81ED-4DB2-BD59-A6C34878D82A}">
                    <a16:rowId xmlns:a16="http://schemas.microsoft.com/office/drawing/2014/main" val="976579919"/>
                  </a:ext>
                </a:extLst>
              </a:tr>
              <a:tr h="328539">
                <a:tc>
                  <a:txBody>
                    <a:bodyPr/>
                    <a:lstStyle/>
                    <a:p>
                      <a:r>
                        <a:rPr lang="en-US" sz="1400" dirty="0"/>
                        <a:t>Best/Average case </a:t>
                      </a:r>
                    </a:p>
                  </a:txBody>
                  <a:tcPr marL="68580" marR="68580" marT="34290" marB="34290"/>
                </a:tc>
                <a:tc>
                  <a:txBody>
                    <a:bodyPr/>
                    <a:lstStyle/>
                    <a:p>
                      <a:r>
                        <a:rPr lang="en-US" sz="1600" dirty="0"/>
                        <a:t>O(</a:t>
                      </a:r>
                      <a:r>
                        <a:rPr lang="en-US" sz="1600" dirty="0" err="1"/>
                        <a:t>nlog</a:t>
                      </a:r>
                      <a:r>
                        <a:rPr lang="en-US" sz="1600" dirty="0"/>
                        <a:t>(n))</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O(</a:t>
                      </a:r>
                      <a:r>
                        <a:rPr lang="en-US" sz="1600" dirty="0" err="1"/>
                        <a:t>nlog</a:t>
                      </a:r>
                      <a:r>
                        <a:rPr lang="en-US" sz="1600" baseline="0" dirty="0"/>
                        <a:t>(n)</a:t>
                      </a:r>
                      <a:r>
                        <a:rPr lang="en-US" sz="1600" dirty="0"/>
                        <a:t>)</a:t>
                      </a:r>
                    </a:p>
                  </a:txBody>
                  <a:tcPr marL="68580" marR="68580" marT="34290" marB="34290"/>
                </a:tc>
                <a:extLst>
                  <a:ext uri="{0D108BD9-81ED-4DB2-BD59-A6C34878D82A}">
                    <a16:rowId xmlns:a16="http://schemas.microsoft.com/office/drawing/2014/main" val="2276615183"/>
                  </a:ext>
                </a:extLst>
              </a:tr>
              <a:tr h="841382">
                <a:tc>
                  <a:txBody>
                    <a:bodyPr/>
                    <a:lstStyle/>
                    <a:p>
                      <a:pPr algn="ctr"/>
                      <a:r>
                        <a:rPr lang="en-US" sz="1600" dirty="0"/>
                        <a:t>Used by</a:t>
                      </a:r>
                    </a:p>
                  </a:txBody>
                  <a:tcPr marL="68580" marR="68580" marT="34290" marB="34290" anchor="ctr"/>
                </a:tc>
                <a:tc>
                  <a:txBody>
                    <a:bodyPr/>
                    <a:lstStyle/>
                    <a:p>
                      <a:pPr marL="285750" indent="-285750">
                        <a:buFont typeface="Arial" charset="0"/>
                        <a:buChar char="•"/>
                      </a:pPr>
                      <a:r>
                        <a:rPr lang="en-US" sz="1600" dirty="0"/>
                        <a:t>Java</a:t>
                      </a:r>
                      <a:r>
                        <a:rPr lang="en-US" sz="1600" baseline="0" dirty="0"/>
                        <a:t> for primitive types</a:t>
                      </a:r>
                    </a:p>
                    <a:p>
                      <a:pPr marL="285750" indent="-285750">
                        <a:buFont typeface="Arial" charset="0"/>
                        <a:buChar char="•"/>
                      </a:pPr>
                      <a:r>
                        <a:rPr lang="en-US" sz="1600" baseline="0" dirty="0"/>
                        <a:t>C </a:t>
                      </a:r>
                      <a:r>
                        <a:rPr lang="en-US" sz="1600" baseline="0" dirty="0" err="1"/>
                        <a:t>qsort</a:t>
                      </a:r>
                      <a:endParaRPr lang="en-US" sz="1600" baseline="0" dirty="0"/>
                    </a:p>
                    <a:p>
                      <a:pPr marL="285750" indent="-285750">
                        <a:buFont typeface="Arial" charset="0"/>
                        <a:buChar char="•"/>
                      </a:pPr>
                      <a:r>
                        <a:rPr lang="en-US" sz="1600" baseline="0" dirty="0"/>
                        <a:t>Unix</a:t>
                      </a:r>
                    </a:p>
                  </a:txBody>
                  <a:tcPr marL="68580" marR="68580" marT="34290" marB="34290" anchor="ctr"/>
                </a:tc>
                <a:tc>
                  <a:txBody>
                    <a:bodyPr/>
                    <a:lstStyle/>
                    <a:p>
                      <a:pPr marL="285750" indent="-285750">
                        <a:buFont typeface="Arial" charset="0"/>
                        <a:buChar char="•"/>
                      </a:pPr>
                      <a:r>
                        <a:rPr lang="en-US" sz="1600" dirty="0"/>
                        <a:t>Java for objects</a:t>
                      </a:r>
                    </a:p>
                    <a:p>
                      <a:pPr marL="285750" indent="-285750">
                        <a:buFont typeface="Arial" charset="0"/>
                        <a:buChar char="•"/>
                      </a:pPr>
                      <a:r>
                        <a:rPr lang="en-US" sz="1600" dirty="0"/>
                        <a:t>Perl</a:t>
                      </a:r>
                    </a:p>
                  </a:txBody>
                  <a:tcPr marL="68580" marR="68580" marT="34290" marB="34290" anchor="ctr"/>
                </a:tc>
                <a:extLst>
                  <a:ext uri="{0D108BD9-81ED-4DB2-BD59-A6C34878D82A}">
                    <a16:rowId xmlns:a16="http://schemas.microsoft.com/office/drawing/2014/main" val="3576432223"/>
                  </a:ext>
                </a:extLst>
              </a:tr>
            </a:tbl>
          </a:graphicData>
        </a:graphic>
      </p:graphicFrame>
      <p:sp>
        <p:nvSpPr>
          <p:cNvPr id="5" name="Slide Number Placeholder 4">
            <a:extLst>
              <a:ext uri="{FF2B5EF4-FFF2-40B4-BE49-F238E27FC236}">
                <a16:creationId xmlns:a16="http://schemas.microsoft.com/office/drawing/2014/main" id="{DF2566B4-CD9E-4417-9FFD-511699C7F80B}"/>
              </a:ext>
            </a:extLst>
          </p:cNvPr>
          <p:cNvSpPr>
            <a:spLocks noGrp="1"/>
          </p:cNvSpPr>
          <p:nvPr>
            <p:ph type="sldNum" sz="quarter" idx="4294967295"/>
          </p:nvPr>
        </p:nvSpPr>
        <p:spPr>
          <a:xfrm>
            <a:off x="8353425" y="295275"/>
            <a:ext cx="790575" cy="768350"/>
          </a:xfrm>
          <a:prstGeom prst="rect">
            <a:avLst/>
          </a:prstGeom>
        </p:spPr>
        <p:txBody>
          <a:bodyPr/>
          <a:lstStyle/>
          <a:p>
            <a:fld id="{71D73388-25A5-4F64-A6E2-B296E1C8FF4A}" type="slidenum">
              <a:rPr lang="en-US" smtClean="0"/>
              <a:t>34</a:t>
            </a:fld>
            <a:endParaRPr lang="en-US" dirty="0"/>
          </a:p>
        </p:txBody>
      </p:sp>
    </p:spTree>
    <p:extLst>
      <p:ext uri="{BB962C8B-B14F-4D97-AF65-F5344CB8AC3E}">
        <p14:creationId xmlns:p14="http://schemas.microsoft.com/office/powerpoint/2010/main" val="2165629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205E2-9916-43D9-A27B-2E3A0E9A6CEE}"/>
              </a:ext>
            </a:extLst>
          </p:cNvPr>
          <p:cNvSpPr>
            <a:spLocks noGrp="1"/>
          </p:cNvSpPr>
          <p:nvPr>
            <p:ph type="ctrTitle"/>
          </p:nvPr>
        </p:nvSpPr>
        <p:spPr>
          <a:xfrm>
            <a:off x="1283534" y="1487723"/>
            <a:ext cx="6448760" cy="2550877"/>
          </a:xfrm>
        </p:spPr>
        <p:txBody>
          <a:bodyPr/>
          <a:lstStyle/>
          <a:p>
            <a:r>
              <a:rPr lang="en-US" dirty="0"/>
              <a:t>A starter for Randomness </a:t>
            </a:r>
          </a:p>
        </p:txBody>
      </p:sp>
      <p:sp>
        <p:nvSpPr>
          <p:cNvPr id="3" name="Subtitle 2">
            <a:extLst>
              <a:ext uri="{FF2B5EF4-FFF2-40B4-BE49-F238E27FC236}">
                <a16:creationId xmlns:a16="http://schemas.microsoft.com/office/drawing/2014/main" id="{E6677254-6877-493E-9CD0-54FF7BC49DE6}"/>
              </a:ext>
            </a:extLst>
          </p:cNvPr>
          <p:cNvSpPr>
            <a:spLocks noGrp="1"/>
          </p:cNvSpPr>
          <p:nvPr>
            <p:ph type="subTitle" idx="1"/>
          </p:nvPr>
        </p:nvSpPr>
        <p:spPr>
          <a:xfrm>
            <a:off x="1143000" y="4283242"/>
            <a:ext cx="6858000" cy="974558"/>
          </a:xfrm>
        </p:spPr>
        <p:txBody>
          <a:bodyPr>
            <a:normAutofit/>
          </a:bodyPr>
          <a:lstStyle/>
          <a:p>
            <a:r>
              <a:rPr lang="en-US" sz="2400" dirty="0"/>
              <a:t>Bogo sort</a:t>
            </a:r>
          </a:p>
        </p:txBody>
      </p:sp>
      <p:sp>
        <p:nvSpPr>
          <p:cNvPr id="4" name="Slide Number Placeholder 3">
            <a:extLst>
              <a:ext uri="{FF2B5EF4-FFF2-40B4-BE49-F238E27FC236}">
                <a16:creationId xmlns:a16="http://schemas.microsoft.com/office/drawing/2014/main" id="{E5A8E7D3-E71E-4326-9F6E-D807B4BBC39B}"/>
              </a:ext>
            </a:extLst>
          </p:cNvPr>
          <p:cNvSpPr>
            <a:spLocks noGrp="1"/>
          </p:cNvSpPr>
          <p:nvPr>
            <p:ph type="sldNum" sz="quarter" idx="4294967295"/>
          </p:nvPr>
        </p:nvSpPr>
        <p:spPr>
          <a:xfrm>
            <a:off x="8353425" y="295275"/>
            <a:ext cx="790575" cy="768350"/>
          </a:xfrm>
          <a:prstGeom prst="rect">
            <a:avLst/>
          </a:prstGeom>
        </p:spPr>
        <p:txBody>
          <a:bodyPr/>
          <a:lstStyle/>
          <a:p>
            <a:fld id="{71D73388-25A5-4F64-A6E2-B296E1C8FF4A}" type="slidenum">
              <a:rPr lang="en-US" smtClean="0"/>
              <a:t>4</a:t>
            </a:fld>
            <a:endParaRPr lang="en-US" dirty="0"/>
          </a:p>
        </p:txBody>
      </p:sp>
    </p:spTree>
    <p:extLst>
      <p:ext uri="{BB962C8B-B14F-4D97-AF65-F5344CB8AC3E}">
        <p14:creationId xmlns:p14="http://schemas.microsoft.com/office/powerpoint/2010/main" val="3605701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D667C-2591-4B10-9572-447CB9453A16}"/>
              </a:ext>
            </a:extLst>
          </p:cNvPr>
          <p:cNvSpPr>
            <a:spLocks noGrp="1"/>
          </p:cNvSpPr>
          <p:nvPr>
            <p:ph type="title"/>
          </p:nvPr>
        </p:nvSpPr>
        <p:spPr>
          <a:xfrm>
            <a:off x="429728" y="225264"/>
            <a:ext cx="5709758" cy="607001"/>
          </a:xfrm>
        </p:spPr>
        <p:txBody>
          <a:bodyPr/>
          <a:lstStyle/>
          <a:p>
            <a:r>
              <a:rPr lang="en-US" dirty="0"/>
              <a:t>Bogo Sort (Bogus + sort)</a:t>
            </a:r>
          </a:p>
        </p:txBody>
      </p:sp>
      <p:sp>
        <p:nvSpPr>
          <p:cNvPr id="3" name="Content Placeholder 2">
            <a:extLst>
              <a:ext uri="{FF2B5EF4-FFF2-40B4-BE49-F238E27FC236}">
                <a16:creationId xmlns:a16="http://schemas.microsoft.com/office/drawing/2014/main" id="{3C09575E-58FE-4124-9269-3AB23454E70C}"/>
              </a:ext>
            </a:extLst>
          </p:cNvPr>
          <p:cNvSpPr>
            <a:spLocks noGrp="1"/>
          </p:cNvSpPr>
          <p:nvPr>
            <p:ph idx="1"/>
          </p:nvPr>
        </p:nvSpPr>
        <p:spPr>
          <a:xfrm>
            <a:off x="354445" y="1000578"/>
            <a:ext cx="8657475" cy="2977061"/>
          </a:xfrm>
        </p:spPr>
        <p:txBody>
          <a:bodyPr>
            <a:noAutofit/>
          </a:bodyPr>
          <a:lstStyle/>
          <a:p>
            <a:r>
              <a:rPr lang="en-US" dirty="0">
                <a:hlinkClick r:id="rId2"/>
              </a:rPr>
              <a:t>Bogo sort</a:t>
            </a:r>
            <a:r>
              <a:rPr lang="en-US" dirty="0"/>
              <a:t> (also known as monkey sort, permutation sort, stupid sort, slow sort, …) is highly </a:t>
            </a:r>
            <a:r>
              <a:rPr lang="en-US" i="1" dirty="0">
                <a:solidFill>
                  <a:srgbClr val="FF0000"/>
                </a:solidFill>
              </a:rPr>
              <a:t>ineffective</a:t>
            </a:r>
            <a:r>
              <a:rPr lang="en-US" dirty="0"/>
              <a:t> pure random sorting algorithm</a:t>
            </a:r>
          </a:p>
          <a:p>
            <a:r>
              <a:rPr lang="en-US" dirty="0"/>
              <a:t>Two versions of handling random data (Recall HW1b ?):  </a:t>
            </a:r>
          </a:p>
          <a:p>
            <a:pPr marL="685800" lvl="1" indent="-342900">
              <a:buFont typeface="+mj-lt"/>
              <a:buAutoNum type="arabicPeriod"/>
            </a:pPr>
            <a:r>
              <a:rPr lang="en-US" b="1" dirty="0"/>
              <a:t>Deterministic version (brute force): </a:t>
            </a:r>
            <a:r>
              <a:rPr lang="en-US" dirty="0"/>
              <a:t>enumerating all permutations until sorted in a pre-planned sequence</a:t>
            </a:r>
          </a:p>
          <a:p>
            <a:pPr marL="728663" lvl="1" indent="-385763">
              <a:buFont typeface="+mj-lt"/>
              <a:buAutoNum type="arabicPeriod"/>
            </a:pPr>
            <a:r>
              <a:rPr lang="en-US" b="1" dirty="0"/>
              <a:t>Pure</a:t>
            </a:r>
            <a:r>
              <a:rPr lang="en-US" dirty="0"/>
              <a:t> </a:t>
            </a:r>
            <a:r>
              <a:rPr lang="en-US" b="1" dirty="0"/>
              <a:t>randomized version: </a:t>
            </a:r>
            <a:r>
              <a:rPr lang="en-US" dirty="0"/>
              <a:t>randomly permuting its input. (sorting a deck of cards by throwing the deck into the air, picking the cards up at random, and repeating the process until the deck is sorted)</a:t>
            </a:r>
          </a:p>
          <a:p>
            <a:pPr marL="342900" lvl="1" indent="0">
              <a:buNone/>
            </a:pPr>
            <a:endParaRPr lang="en-US" sz="1800" dirty="0"/>
          </a:p>
        </p:txBody>
      </p:sp>
      <p:sp>
        <p:nvSpPr>
          <p:cNvPr id="5" name="Slide Number Placeholder 4">
            <a:extLst>
              <a:ext uri="{FF2B5EF4-FFF2-40B4-BE49-F238E27FC236}">
                <a16:creationId xmlns:a16="http://schemas.microsoft.com/office/drawing/2014/main" id="{7F26D843-2962-4E49-91E3-A63C61630EF1}"/>
              </a:ext>
            </a:extLst>
          </p:cNvPr>
          <p:cNvSpPr>
            <a:spLocks noGrp="1"/>
          </p:cNvSpPr>
          <p:nvPr>
            <p:ph type="sldNum" sz="quarter" idx="4294967295"/>
          </p:nvPr>
        </p:nvSpPr>
        <p:spPr>
          <a:xfrm>
            <a:off x="8353425" y="295275"/>
            <a:ext cx="790575" cy="768350"/>
          </a:xfrm>
          <a:prstGeom prst="rect">
            <a:avLst/>
          </a:prstGeom>
        </p:spPr>
        <p:txBody>
          <a:bodyPr/>
          <a:lstStyle/>
          <a:p>
            <a:fld id="{71D73388-25A5-4F64-A6E2-B296E1C8FF4A}" type="slidenum">
              <a:rPr lang="en-US" smtClean="0"/>
              <a:t>5</a:t>
            </a:fld>
            <a:endParaRPr lang="en-US" dirty="0"/>
          </a:p>
        </p:txBody>
      </p:sp>
      <p:sp>
        <p:nvSpPr>
          <p:cNvPr id="6" name="TextBox 5">
            <a:extLst>
              <a:ext uri="{FF2B5EF4-FFF2-40B4-BE49-F238E27FC236}">
                <a16:creationId xmlns:a16="http://schemas.microsoft.com/office/drawing/2014/main" id="{A909009F-065D-4394-A975-66AA06332E38}"/>
              </a:ext>
            </a:extLst>
          </p:cNvPr>
          <p:cNvSpPr txBox="1"/>
          <p:nvPr/>
        </p:nvSpPr>
        <p:spPr>
          <a:xfrm>
            <a:off x="6045200" y="4124959"/>
            <a:ext cx="2878478" cy="2462213"/>
          </a:xfrm>
          <a:prstGeom prst="rect">
            <a:avLst/>
          </a:prstGeom>
          <a:solidFill>
            <a:schemeClr val="tx1"/>
          </a:solidFill>
          <a:ln>
            <a:solidFill>
              <a:schemeClr val="tx1"/>
            </a:solidFill>
          </a:ln>
        </p:spPr>
        <p:txBody>
          <a:bodyPr wrap="square" rtlCol="0">
            <a:spAutoFit/>
          </a:bodyPr>
          <a:lstStyle/>
          <a:p>
            <a:r>
              <a:rPr lang="en-US" sz="1400" dirty="0">
                <a:solidFill>
                  <a:schemeClr val="bg1"/>
                </a:solidFill>
              </a:rPr>
              <a:t>import random</a:t>
            </a:r>
          </a:p>
          <a:p>
            <a:r>
              <a:rPr lang="en-US" sz="1400" dirty="0">
                <a:solidFill>
                  <a:schemeClr val="bg1"/>
                </a:solidFill>
              </a:rPr>
              <a:t>def </a:t>
            </a:r>
            <a:r>
              <a:rPr lang="en-US" sz="1400" dirty="0" err="1">
                <a:solidFill>
                  <a:schemeClr val="bg1"/>
                </a:solidFill>
              </a:rPr>
              <a:t>is_sorted</a:t>
            </a:r>
            <a:r>
              <a:rPr lang="en-US" sz="1400" dirty="0">
                <a:solidFill>
                  <a:schemeClr val="bg1"/>
                </a:solidFill>
              </a:rPr>
              <a:t>(data):</a:t>
            </a:r>
          </a:p>
          <a:p>
            <a:r>
              <a:rPr lang="en-US" sz="1400" dirty="0">
                <a:solidFill>
                  <a:schemeClr val="bg1"/>
                </a:solidFill>
              </a:rPr>
              <a:t>    for </a:t>
            </a:r>
            <a:r>
              <a:rPr lang="en-US" sz="1400" dirty="0" err="1">
                <a:solidFill>
                  <a:schemeClr val="bg1"/>
                </a:solidFill>
              </a:rPr>
              <a:t>i</a:t>
            </a:r>
            <a:r>
              <a:rPr lang="en-US" sz="1400" dirty="0">
                <a:solidFill>
                  <a:schemeClr val="bg1"/>
                </a:solidFill>
              </a:rPr>
              <a:t> in range(</a:t>
            </a:r>
            <a:r>
              <a:rPr lang="en-US" sz="1400" dirty="0" err="1">
                <a:solidFill>
                  <a:schemeClr val="bg1"/>
                </a:solidFill>
              </a:rPr>
              <a:t>len</a:t>
            </a:r>
            <a:r>
              <a:rPr lang="en-US" sz="1400" dirty="0">
                <a:solidFill>
                  <a:schemeClr val="bg1"/>
                </a:solidFill>
              </a:rPr>
              <a:t>(data) - 1):</a:t>
            </a:r>
          </a:p>
          <a:p>
            <a:r>
              <a:rPr lang="en-US" sz="1400" dirty="0">
                <a:solidFill>
                  <a:schemeClr val="bg1"/>
                </a:solidFill>
              </a:rPr>
              <a:t>        if data[</a:t>
            </a:r>
            <a:r>
              <a:rPr lang="en-US" sz="1400" dirty="0" err="1">
                <a:solidFill>
                  <a:schemeClr val="bg1"/>
                </a:solidFill>
              </a:rPr>
              <a:t>i</a:t>
            </a:r>
            <a:r>
              <a:rPr lang="en-US" sz="1400" dirty="0">
                <a:solidFill>
                  <a:schemeClr val="bg1"/>
                </a:solidFill>
              </a:rPr>
              <a:t>] &gt; data[</a:t>
            </a:r>
            <a:r>
              <a:rPr lang="en-US" sz="1400" dirty="0" err="1">
                <a:solidFill>
                  <a:schemeClr val="bg1"/>
                </a:solidFill>
              </a:rPr>
              <a:t>i</a:t>
            </a:r>
            <a:r>
              <a:rPr lang="en-US" sz="1400" dirty="0">
                <a:solidFill>
                  <a:schemeClr val="bg1"/>
                </a:solidFill>
              </a:rPr>
              <a:t> + 1]:</a:t>
            </a:r>
          </a:p>
          <a:p>
            <a:r>
              <a:rPr lang="en-US" sz="1400" dirty="0">
                <a:solidFill>
                  <a:schemeClr val="bg1"/>
                </a:solidFill>
              </a:rPr>
              <a:t>            return False</a:t>
            </a:r>
          </a:p>
          <a:p>
            <a:r>
              <a:rPr lang="en-US" sz="1400" dirty="0">
                <a:solidFill>
                  <a:schemeClr val="bg1"/>
                </a:solidFill>
              </a:rPr>
              <a:t>    return True</a:t>
            </a:r>
          </a:p>
          <a:p>
            <a:endParaRPr lang="en-US" sz="1400" dirty="0">
              <a:solidFill>
                <a:schemeClr val="bg1"/>
              </a:solidFill>
            </a:endParaRPr>
          </a:p>
          <a:p>
            <a:r>
              <a:rPr lang="en-US" sz="1400" dirty="0">
                <a:solidFill>
                  <a:schemeClr val="bg1"/>
                </a:solidFill>
              </a:rPr>
              <a:t>def </a:t>
            </a:r>
            <a:r>
              <a:rPr lang="en-US" sz="1400" dirty="0" err="1">
                <a:solidFill>
                  <a:schemeClr val="bg1"/>
                </a:solidFill>
              </a:rPr>
              <a:t>bogosort</a:t>
            </a:r>
            <a:r>
              <a:rPr lang="en-US" sz="1400" dirty="0">
                <a:solidFill>
                  <a:schemeClr val="bg1"/>
                </a:solidFill>
              </a:rPr>
              <a:t>(data):</a:t>
            </a:r>
          </a:p>
          <a:p>
            <a:r>
              <a:rPr lang="en-US" sz="1400" dirty="0">
                <a:solidFill>
                  <a:schemeClr val="bg1"/>
                </a:solidFill>
              </a:rPr>
              <a:t>    while not </a:t>
            </a:r>
            <a:r>
              <a:rPr lang="en-US" sz="1400" dirty="0" err="1">
                <a:solidFill>
                  <a:schemeClr val="bg1"/>
                </a:solidFill>
              </a:rPr>
              <a:t>is_sorted</a:t>
            </a:r>
            <a:r>
              <a:rPr lang="en-US" sz="1400" dirty="0">
                <a:solidFill>
                  <a:schemeClr val="bg1"/>
                </a:solidFill>
              </a:rPr>
              <a:t>(data):</a:t>
            </a:r>
          </a:p>
          <a:p>
            <a:r>
              <a:rPr lang="en-US" sz="1400" dirty="0">
                <a:solidFill>
                  <a:schemeClr val="bg1"/>
                </a:solidFill>
              </a:rPr>
              <a:t>        </a:t>
            </a:r>
            <a:r>
              <a:rPr lang="en-US" sz="1400" dirty="0" err="1">
                <a:solidFill>
                  <a:schemeClr val="bg1"/>
                </a:solidFill>
              </a:rPr>
              <a:t>random.shuffle</a:t>
            </a:r>
            <a:r>
              <a:rPr lang="en-US" sz="1400" dirty="0">
                <a:solidFill>
                  <a:schemeClr val="bg1"/>
                </a:solidFill>
              </a:rPr>
              <a:t>(data)</a:t>
            </a:r>
          </a:p>
          <a:p>
            <a:r>
              <a:rPr lang="en-US" sz="1400" dirty="0">
                <a:solidFill>
                  <a:schemeClr val="bg1"/>
                </a:solidFill>
              </a:rPr>
              <a:t>    return data</a:t>
            </a:r>
          </a:p>
        </p:txBody>
      </p:sp>
      <p:sp>
        <p:nvSpPr>
          <p:cNvPr id="7" name="TextBox 6">
            <a:extLst>
              <a:ext uri="{FF2B5EF4-FFF2-40B4-BE49-F238E27FC236}">
                <a16:creationId xmlns:a16="http://schemas.microsoft.com/office/drawing/2014/main" id="{65FFA204-DC50-4D75-AFF4-0D6D5DAEB513}"/>
              </a:ext>
            </a:extLst>
          </p:cNvPr>
          <p:cNvSpPr txBox="1"/>
          <p:nvPr/>
        </p:nvSpPr>
        <p:spPr>
          <a:xfrm>
            <a:off x="354445" y="4124959"/>
            <a:ext cx="5488712" cy="2308324"/>
          </a:xfrm>
          <a:prstGeom prst="rect">
            <a:avLst/>
          </a:prstGeom>
          <a:solidFill>
            <a:schemeClr val="bg1">
              <a:lumMod val="95000"/>
            </a:schemeClr>
          </a:solidFill>
        </p:spPr>
        <p:txBody>
          <a:bodyPr wrap="square" rtlCol="0">
            <a:spAutoFit/>
          </a:bodyPr>
          <a:lstStyle/>
          <a:p>
            <a:r>
              <a:rPr lang="en-US" sz="2400" b="1" u="sng" dirty="0"/>
              <a:t>Brute force version runtime analysis</a:t>
            </a:r>
          </a:p>
          <a:p>
            <a:pPr marL="285750" indent="-285750">
              <a:spcBef>
                <a:spcPts val="600"/>
              </a:spcBef>
              <a:buFont typeface="Arial" panose="020B0604020202020204" pitchFamily="34" charset="0"/>
              <a:buChar char="•"/>
            </a:pPr>
            <a:r>
              <a:rPr lang="en-US" sz="2000" dirty="0"/>
              <a:t>Total # of iterations of list of size </a:t>
            </a:r>
            <a:r>
              <a:rPr lang="en-US" sz="2000" i="1" dirty="0"/>
              <a:t>n</a:t>
            </a:r>
            <a:r>
              <a:rPr lang="en-US" sz="2000" dirty="0"/>
              <a:t>: </a:t>
            </a:r>
            <a:r>
              <a:rPr lang="en-US" sz="2000" b="1" i="1" dirty="0"/>
              <a:t>n</a:t>
            </a:r>
            <a:r>
              <a:rPr lang="en-US" sz="2000" b="1" dirty="0"/>
              <a:t>!</a:t>
            </a:r>
          </a:p>
          <a:p>
            <a:pPr marL="285750" indent="-285750">
              <a:spcBef>
                <a:spcPts val="600"/>
              </a:spcBef>
              <a:buFont typeface="Arial" panose="020B0604020202020204" pitchFamily="34" charset="0"/>
              <a:buChar char="•"/>
            </a:pPr>
            <a:r>
              <a:rPr lang="en-US" sz="2000" dirty="0"/>
              <a:t>Expected running time on a list of length n</a:t>
            </a:r>
          </a:p>
          <a:p>
            <a:pPr lvl="1">
              <a:spcBef>
                <a:spcPts val="600"/>
              </a:spcBef>
            </a:pPr>
            <a:r>
              <a:rPr lang="en-US" sz="2000" dirty="0"/>
              <a:t> = # of iterations * (time per permutation for checking if sorted)</a:t>
            </a:r>
          </a:p>
          <a:p>
            <a:pPr lvl="1">
              <a:spcBef>
                <a:spcPts val="600"/>
              </a:spcBef>
            </a:pPr>
            <a:r>
              <a:rPr lang="en-US" sz="2000" dirty="0"/>
              <a:t> = O(n*n!)  </a:t>
            </a:r>
            <a:r>
              <a:rPr lang="en-US" sz="2000" i="1" dirty="0"/>
              <a:t>#if n = 12, </a:t>
            </a:r>
            <a:r>
              <a:rPr lang="en-US" i="1" dirty="0"/>
              <a:t>4,790,016,000 (~ 5B)</a:t>
            </a:r>
            <a:endParaRPr lang="en-US" sz="2000" i="1" dirty="0"/>
          </a:p>
        </p:txBody>
      </p:sp>
    </p:spTree>
    <p:extLst>
      <p:ext uri="{BB962C8B-B14F-4D97-AF65-F5344CB8AC3E}">
        <p14:creationId xmlns:p14="http://schemas.microsoft.com/office/powerpoint/2010/main" val="192645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 calcmode="lin" valueType="num">
                                      <p:cBhvr additive="base">
                                        <p:cTn id="2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 calcmode="lin" valueType="num">
                                      <p:cBhvr additive="base">
                                        <p:cTn id="2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anim calcmode="lin" valueType="num">
                                      <p:cBhvr additive="base">
                                        <p:cTn id="3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anim calcmode="lin" valueType="num">
                                      <p:cBhvr additive="base">
                                        <p:cTn id="3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anim calcmode="lin" valueType="num">
                                      <p:cBhvr additive="base">
                                        <p:cTn id="43"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anim calcmode="lin" valueType="num">
                                      <p:cBhvr additive="base">
                                        <p:cTn id="47"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anim calcmode="lin" valueType="num">
                                      <p:cBhvr additive="base">
                                        <p:cTn id="51"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
                                            <p:txEl>
                                              <p:pRg st="0" end="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
                                            <p:txEl>
                                              <p:pRg st="1" end="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
                                            <p:txEl>
                                              <p:pRg st="2" end="2"/>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
                                            <p:txEl>
                                              <p:pRg st="3" end="3"/>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346F7-BC40-4281-932A-03123F01B762}"/>
              </a:ext>
            </a:extLst>
          </p:cNvPr>
          <p:cNvSpPr>
            <a:spLocks noGrp="1"/>
          </p:cNvSpPr>
          <p:nvPr>
            <p:ph type="title"/>
          </p:nvPr>
        </p:nvSpPr>
        <p:spPr/>
        <p:txBody>
          <a:bodyPr/>
          <a:lstStyle/>
          <a:p>
            <a:r>
              <a:rPr lang="en-US" dirty="0"/>
              <a:t>Running time of Bogo Sort</a:t>
            </a:r>
          </a:p>
        </p:txBody>
      </p:sp>
      <p:sp>
        <p:nvSpPr>
          <p:cNvPr id="3" name="Content Placeholder 2">
            <a:extLst>
              <a:ext uri="{FF2B5EF4-FFF2-40B4-BE49-F238E27FC236}">
                <a16:creationId xmlns:a16="http://schemas.microsoft.com/office/drawing/2014/main" id="{876B147A-A6EA-42C1-9F5D-2136CE292512}"/>
              </a:ext>
            </a:extLst>
          </p:cNvPr>
          <p:cNvSpPr>
            <a:spLocks noGrp="1"/>
          </p:cNvSpPr>
          <p:nvPr>
            <p:ph idx="1"/>
          </p:nvPr>
        </p:nvSpPr>
        <p:spPr>
          <a:xfrm>
            <a:off x="561056" y="1357162"/>
            <a:ext cx="8187656" cy="5246838"/>
          </a:xfrm>
        </p:spPr>
        <p:txBody>
          <a:bodyPr>
            <a:noAutofit/>
          </a:bodyPr>
          <a:lstStyle/>
          <a:p>
            <a:r>
              <a:rPr lang="en-US" sz="2800" dirty="0"/>
              <a:t>We all can tell that it’s the worst algorithm </a:t>
            </a:r>
          </a:p>
          <a:p>
            <a:pPr lvl="1">
              <a:buFont typeface="Wingdings" panose="05000000000000000000" pitchFamily="2" charset="2"/>
              <a:buChar char="§"/>
            </a:pPr>
            <a:r>
              <a:rPr lang="en-US" sz="2200" dirty="0"/>
              <a:t>No intelligence at all in sorting</a:t>
            </a:r>
          </a:p>
          <a:p>
            <a:pPr lvl="1">
              <a:buFont typeface="Wingdings" panose="05000000000000000000" pitchFamily="2" charset="2"/>
              <a:buChar char="§"/>
            </a:pPr>
            <a:r>
              <a:rPr lang="en-US" sz="2200" dirty="0"/>
              <a:t>No adaptation at all in sorting</a:t>
            </a:r>
          </a:p>
          <a:p>
            <a:r>
              <a:rPr lang="en-US" sz="2800" dirty="0"/>
              <a:t>So, what’s the point? One characteristic of this algorithm.</a:t>
            </a:r>
          </a:p>
          <a:p>
            <a:pPr lvl="1">
              <a:buFont typeface="Wingdings" panose="05000000000000000000" pitchFamily="2" charset="2"/>
              <a:buChar char="§"/>
            </a:pPr>
            <a:r>
              <a:rPr lang="en-US" sz="2400" b="1" dirty="0">
                <a:solidFill>
                  <a:srgbClr val="C00000"/>
                </a:solidFill>
              </a:rPr>
              <a:t>Pure</a:t>
            </a:r>
            <a:r>
              <a:rPr lang="en-US" sz="2400" dirty="0"/>
              <a:t> </a:t>
            </a:r>
            <a:r>
              <a:rPr lang="en-US" sz="2400" b="1" dirty="0">
                <a:solidFill>
                  <a:srgbClr val="C00000"/>
                </a:solidFill>
              </a:rPr>
              <a:t>randomized  version</a:t>
            </a:r>
            <a:r>
              <a:rPr lang="en-US" sz="2400" dirty="0"/>
              <a:t>, </a:t>
            </a:r>
          </a:p>
          <a:p>
            <a:pPr lvl="2">
              <a:buFont typeface="Wingdings" panose="05000000000000000000" pitchFamily="2" charset="2"/>
              <a:buChar char="§"/>
            </a:pPr>
            <a:r>
              <a:rPr lang="en-US" sz="2200" dirty="0"/>
              <a:t>Worst-case running time: Unbounded </a:t>
            </a:r>
            <a:r>
              <a:rPr lang="en-US" sz="2200" dirty="0">
                <a:sym typeface="Wingdings" panose="05000000000000000000" pitchFamily="2" charset="2"/>
              </a:rPr>
              <a:t></a:t>
            </a:r>
            <a:r>
              <a:rPr lang="en-US" sz="2200" dirty="0"/>
              <a:t> Infinite number !</a:t>
            </a:r>
          </a:p>
          <a:p>
            <a:pPr lvl="2">
              <a:buFont typeface="Wingdings" panose="05000000000000000000" pitchFamily="2" charset="2"/>
              <a:buChar char="§"/>
            </a:pPr>
            <a:r>
              <a:rPr lang="en-US" sz="2200" dirty="0"/>
              <a:t>B</a:t>
            </a:r>
            <a:r>
              <a:rPr lang="en-US" sz="2200" dirty="0">
                <a:solidFill>
                  <a:schemeClr val="tx1"/>
                </a:solidFill>
              </a:rPr>
              <a:t>est-case running time: 1</a:t>
            </a:r>
          </a:p>
          <a:p>
            <a:pPr lvl="1">
              <a:buFont typeface="Wingdings" panose="05000000000000000000" pitchFamily="2" charset="2"/>
              <a:buChar char="§"/>
            </a:pPr>
            <a:r>
              <a:rPr lang="en-US" sz="2200" dirty="0"/>
              <a:t>The </a:t>
            </a:r>
            <a:r>
              <a:rPr lang="en-US" sz="2200" b="1" dirty="0"/>
              <a:t>efficiency of the algorithm is depending on the randomness of input data arrangement </a:t>
            </a:r>
            <a:r>
              <a:rPr lang="en-US" sz="2200" dirty="0"/>
              <a:t>which may never pick up the sorted list of the input (probability)</a:t>
            </a:r>
          </a:p>
          <a:p>
            <a:pPr lvl="1">
              <a:buFont typeface="Wingdings" panose="05000000000000000000" pitchFamily="2" charset="2"/>
              <a:buChar char="§"/>
            </a:pPr>
            <a:r>
              <a:rPr lang="en-US" sz="2200" dirty="0"/>
              <a:t>Can you think of other sorting algorithm depending on the input data arrangement?</a:t>
            </a:r>
          </a:p>
        </p:txBody>
      </p:sp>
      <p:sp>
        <p:nvSpPr>
          <p:cNvPr id="5" name="Slide Number Placeholder 4">
            <a:extLst>
              <a:ext uri="{FF2B5EF4-FFF2-40B4-BE49-F238E27FC236}">
                <a16:creationId xmlns:a16="http://schemas.microsoft.com/office/drawing/2014/main" id="{2C6EFB54-A04E-436B-A5AB-26776A851097}"/>
              </a:ext>
            </a:extLst>
          </p:cNvPr>
          <p:cNvSpPr>
            <a:spLocks noGrp="1"/>
          </p:cNvSpPr>
          <p:nvPr>
            <p:ph type="sldNum" sz="quarter" idx="4294967295"/>
          </p:nvPr>
        </p:nvSpPr>
        <p:spPr>
          <a:xfrm>
            <a:off x="8353425" y="295275"/>
            <a:ext cx="790575" cy="768350"/>
          </a:xfrm>
          <a:prstGeom prst="rect">
            <a:avLst/>
          </a:prstGeom>
        </p:spPr>
        <p:txBody>
          <a:bodyPr/>
          <a:lstStyle/>
          <a:p>
            <a:fld id="{71D73388-25A5-4F64-A6E2-B296E1C8FF4A}" type="slidenum">
              <a:rPr lang="en-US" smtClean="0"/>
              <a:t>6</a:t>
            </a:fld>
            <a:endParaRPr lang="en-US" dirty="0"/>
          </a:p>
        </p:txBody>
      </p:sp>
    </p:spTree>
    <p:extLst>
      <p:ext uri="{BB962C8B-B14F-4D97-AF65-F5344CB8AC3E}">
        <p14:creationId xmlns:p14="http://schemas.microsoft.com/office/powerpoint/2010/main" val="209039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346F7-BC40-4281-932A-03123F01B762}"/>
              </a:ext>
            </a:extLst>
          </p:cNvPr>
          <p:cNvSpPr>
            <a:spLocks noGrp="1"/>
          </p:cNvSpPr>
          <p:nvPr>
            <p:ph type="title"/>
          </p:nvPr>
        </p:nvSpPr>
        <p:spPr>
          <a:xfrm>
            <a:off x="413647" y="230533"/>
            <a:ext cx="7231753" cy="704167"/>
          </a:xfrm>
        </p:spPr>
        <p:txBody>
          <a:bodyPr/>
          <a:lstStyle/>
          <a:p>
            <a:r>
              <a:rPr lang="en-US" dirty="0"/>
              <a:t>HW1(b) Guessing game statistics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6B147A-A6EA-42C1-9F5D-2136CE292512}"/>
                  </a:ext>
                </a:extLst>
              </p:cNvPr>
              <p:cNvSpPr>
                <a:spLocks noGrp="1"/>
              </p:cNvSpPr>
              <p:nvPr>
                <p:ph idx="1"/>
              </p:nvPr>
            </p:nvSpPr>
            <p:spPr>
              <a:xfrm>
                <a:off x="530487" y="999443"/>
                <a:ext cx="8525218" cy="5129158"/>
              </a:xfrm>
            </p:spPr>
            <p:txBody>
              <a:bodyPr>
                <a:normAutofit/>
              </a:bodyPr>
              <a:lstStyle/>
              <a:p>
                <a:r>
                  <a:rPr lang="en-US" sz="2000" dirty="0"/>
                  <a:t>Randomly guessing 3 numbers: </a:t>
                </a:r>
                <a14:m>
                  <m:oMath xmlns:m="http://schemas.openxmlformats.org/officeDocument/2006/math">
                    <m:r>
                      <a:rPr lang="en-US" sz="2000" i="1" dirty="0" smtClean="0">
                        <a:latin typeface="Cambria Math" panose="02040503050406030204" pitchFamily="18" charset="0"/>
                      </a:rPr>
                      <m:t>0&lt;= </m:t>
                    </m:r>
                    <m:r>
                      <a:rPr lang="en-US" sz="2000" i="1" dirty="0" smtClean="0">
                        <a:latin typeface="Cambria Math" panose="02040503050406030204" pitchFamily="18" charset="0"/>
                      </a:rPr>
                      <m:t>𝑥</m:t>
                    </m:r>
                    <m:r>
                      <a:rPr lang="en-US" sz="2000" i="1" dirty="0" smtClean="0">
                        <a:latin typeface="Cambria Math" panose="02040503050406030204" pitchFamily="18" charset="0"/>
                      </a:rPr>
                      <m:t>, </m:t>
                    </m:r>
                    <m:r>
                      <a:rPr lang="en-US" sz="2000" i="1" dirty="0" smtClean="0">
                        <a:latin typeface="Cambria Math" panose="02040503050406030204" pitchFamily="18" charset="0"/>
                      </a:rPr>
                      <m:t>𝑦</m:t>
                    </m:r>
                    <m:r>
                      <a:rPr lang="en-US" sz="2000" i="1" dirty="0" smtClean="0">
                        <a:latin typeface="Cambria Math" panose="02040503050406030204" pitchFamily="18" charset="0"/>
                      </a:rPr>
                      <m:t>, </m:t>
                    </m:r>
                    <m:r>
                      <a:rPr lang="en-US" sz="2000" i="1" dirty="0" smtClean="0">
                        <a:latin typeface="Cambria Math" panose="02040503050406030204" pitchFamily="18" charset="0"/>
                      </a:rPr>
                      <m:t>𝑧</m:t>
                    </m:r>
                    <m:r>
                      <a:rPr lang="en-US" sz="2000" i="1" dirty="0" smtClean="0">
                        <a:latin typeface="Cambria Math" panose="02040503050406030204" pitchFamily="18" charset="0"/>
                      </a:rPr>
                      <m:t> &lt;=10</m:t>
                    </m:r>
                  </m:oMath>
                </a14:m>
                <a:endParaRPr lang="en-US" sz="2000" dirty="0"/>
              </a:p>
              <a:p>
                <a:r>
                  <a:rPr lang="en-US" sz="2000" b="1" dirty="0"/>
                  <a:t>Deterministic (brute force) permutation guessing :</a:t>
                </a:r>
              </a:p>
              <a:p>
                <a:pPr lvl="1">
                  <a:buFontTx/>
                  <a:buChar char="-"/>
                </a:pPr>
                <a:r>
                  <a:rPr lang="en-US" sz="1600" dirty="0">
                    <a:solidFill>
                      <a:srgbClr val="000000"/>
                    </a:solidFill>
                    <a:latin typeface="Consolas" panose="020B0609020204030204" pitchFamily="49" charset="0"/>
                  </a:rPr>
                  <a:t>Number of </a:t>
                </a:r>
                <a:r>
                  <a:rPr lang="en-US" altLang="en-US" sz="1600" dirty="0">
                    <a:solidFill>
                      <a:srgbClr val="000000"/>
                    </a:solidFill>
                    <a:latin typeface="Consolas" panose="020B0609020204030204" pitchFamily="49" charset="0"/>
                    <a:ea typeface="Courier New" panose="02070309020205020404" pitchFamily="49" charset="0"/>
                  </a:rPr>
                  <a:t>simulations: 10,000 </a:t>
                </a:r>
              </a:p>
              <a:p>
                <a:pPr lvl="1">
                  <a:buFontTx/>
                  <a:buChar char="-"/>
                </a:pPr>
                <a:r>
                  <a:rPr lang="en-US" altLang="en-US" sz="1600" dirty="0">
                    <a:solidFill>
                      <a:srgbClr val="000000"/>
                    </a:solidFill>
                    <a:latin typeface="Consolas" panose="020B0609020204030204" pitchFamily="49" charset="0"/>
                    <a:ea typeface="Courier New" panose="02070309020205020404" pitchFamily="49" charset="0"/>
                  </a:rPr>
                  <a:t>Highest number of guesses: 1,000 </a:t>
                </a:r>
              </a:p>
              <a:p>
                <a:pPr lvl="1">
                  <a:buFontTx/>
                  <a:buChar char="-"/>
                </a:pPr>
                <a:r>
                  <a:rPr lang="en-US" altLang="en-US" sz="1600" dirty="0">
                    <a:solidFill>
                      <a:srgbClr val="000000"/>
                    </a:solidFill>
                    <a:latin typeface="Consolas" panose="020B0609020204030204" pitchFamily="49" charset="0"/>
                    <a:ea typeface="Courier New" panose="02070309020205020404" pitchFamily="49" charset="0"/>
                  </a:rPr>
                  <a:t>Lowest number of guesses: 1 </a:t>
                </a:r>
              </a:p>
              <a:p>
                <a:pPr lvl="1">
                  <a:buFontTx/>
                  <a:buChar char="-"/>
                </a:pPr>
                <a:r>
                  <a:rPr lang="en-US" altLang="en-US" sz="1600" dirty="0">
                    <a:solidFill>
                      <a:srgbClr val="000000"/>
                    </a:solidFill>
                    <a:latin typeface="Consolas" panose="020B0609020204030204" pitchFamily="49" charset="0"/>
                    <a:ea typeface="Courier New" panose="02070309020205020404" pitchFamily="49" charset="0"/>
                  </a:rPr>
                  <a:t>Average number of guesses: 4,987,035 / 10,000: </a:t>
                </a:r>
                <a:r>
                  <a:rPr lang="en-US" altLang="en-US" sz="1600" b="1" dirty="0">
                    <a:solidFill>
                      <a:srgbClr val="000000"/>
                    </a:solidFill>
                    <a:latin typeface="Consolas" panose="020B0609020204030204" pitchFamily="49" charset="0"/>
                    <a:ea typeface="Courier New" panose="02070309020205020404" pitchFamily="49" charset="0"/>
                  </a:rPr>
                  <a:t>498</a:t>
                </a:r>
                <a:r>
                  <a:rPr lang="en-US" altLang="en-US" sz="1600" dirty="0">
                    <a:solidFill>
                      <a:srgbClr val="000000"/>
                    </a:solidFill>
                    <a:latin typeface="Consolas" panose="020B0609020204030204" pitchFamily="49" charset="0"/>
                    <a:ea typeface="Courier New" panose="02070309020205020404" pitchFamily="49" charset="0"/>
                  </a:rPr>
                  <a:t>.7035</a:t>
                </a:r>
                <a:r>
                  <a:rPr lang="en-US" altLang="en-US" sz="1000" dirty="0">
                    <a:latin typeface="Consolas" panose="020B0609020204030204" pitchFamily="49" charset="0"/>
                  </a:rPr>
                  <a:t> </a:t>
                </a:r>
                <a:r>
                  <a:rPr lang="en-US" altLang="en-US" sz="1600" dirty="0">
                    <a:latin typeface="Consolas" panose="020B0609020204030204" pitchFamily="49" charset="0"/>
                  </a:rPr>
                  <a:t>(</a:t>
                </a:r>
                <a14:m>
                  <m:oMath xmlns:m="http://schemas.openxmlformats.org/officeDocument/2006/math">
                    <m:r>
                      <a:rPr lang="en-US" altLang="en-US" sz="1600" i="1" smtClean="0">
                        <a:latin typeface="Cambria Math" panose="02040503050406030204" pitchFamily="18" charset="0"/>
                        <a:ea typeface="Cambria Math" panose="02040503050406030204" pitchFamily="18" charset="0"/>
                      </a:rPr>
                      <m:t>≈</m:t>
                    </m:r>
                    <m:r>
                      <a:rPr lang="en-US" altLang="en-US" sz="1600" b="0" i="1" smtClean="0">
                        <a:latin typeface="Cambria Math" panose="02040503050406030204" pitchFamily="18" charset="0"/>
                        <a:ea typeface="Cambria Math" panose="02040503050406030204" pitchFamily="18" charset="0"/>
                      </a:rPr>
                      <m:t>500)</m:t>
                    </m:r>
                  </m:oMath>
                </a14:m>
                <a:endParaRPr lang="en-US" altLang="en-US" sz="1600" dirty="0">
                  <a:latin typeface="Consolas" panose="020B0609020204030204" pitchFamily="49" charset="0"/>
                </a:endParaRPr>
              </a:p>
              <a:p>
                <a:pPr lvl="1">
                  <a:buFontTx/>
                  <a:buChar char="-"/>
                </a:pPr>
                <a:r>
                  <a:rPr lang="en-US" altLang="en-US" sz="1800" dirty="0">
                    <a:latin typeface="Consolas" panose="020B0609020204030204" pitchFamily="49" charset="0"/>
                  </a:rPr>
                  <a:t>Why?  </a:t>
                </a:r>
              </a:p>
              <a:p>
                <a:pPr lvl="2">
                  <a:buFontTx/>
                  <a:buChar char="-"/>
                </a:pPr>
                <a:r>
                  <a:rPr lang="en-US" altLang="en-US" sz="1600" dirty="0">
                    <a:latin typeface="Consolas" panose="020B0609020204030204" pitchFamily="49" charset="0"/>
                  </a:rPr>
                  <a:t>Expected value: (</a:t>
                </a:r>
                <a14:m>
                  <m:oMath xmlns:m="http://schemas.openxmlformats.org/officeDocument/2006/math">
                    <m:nary>
                      <m:naryPr>
                        <m:chr m:val="∑"/>
                        <m:ctrlPr>
                          <a:rPr lang="en-US" altLang="en-US" sz="1600" i="1">
                            <a:latin typeface="Cambria Math" panose="02040503050406030204" pitchFamily="18" charset="0"/>
                          </a:rPr>
                        </m:ctrlPr>
                      </m:naryPr>
                      <m:sub>
                        <m:r>
                          <m:rPr>
                            <m:brk m:alnAt="23"/>
                          </m:rPr>
                          <a:rPr lang="en-US" altLang="en-US" sz="1600" i="1">
                            <a:latin typeface="Cambria Math" panose="02040503050406030204" pitchFamily="18" charset="0"/>
                          </a:rPr>
                          <m:t>𝑖</m:t>
                        </m:r>
                        <m:r>
                          <a:rPr lang="en-US" altLang="en-US" sz="1600" i="1">
                            <a:latin typeface="Cambria Math" panose="02040503050406030204" pitchFamily="18" charset="0"/>
                          </a:rPr>
                          <m:t>=</m:t>
                        </m:r>
                        <m:r>
                          <a:rPr lang="en-US" altLang="en-US" sz="1600" b="0" i="1" smtClean="0">
                            <a:latin typeface="Cambria Math" panose="02040503050406030204" pitchFamily="18" charset="0"/>
                          </a:rPr>
                          <m:t>1</m:t>
                        </m:r>
                      </m:sub>
                      <m:sup>
                        <m:r>
                          <a:rPr lang="en-US" altLang="en-US" sz="1600" b="0" i="1" smtClean="0">
                            <a:latin typeface="Cambria Math" panose="02040503050406030204" pitchFamily="18" charset="0"/>
                          </a:rPr>
                          <m:t>1000</m:t>
                        </m:r>
                      </m:sup>
                      <m:e>
                        <m:r>
                          <a:rPr lang="en-US" altLang="en-US" sz="1600" b="0" i="1" smtClean="0">
                            <a:latin typeface="Cambria Math" panose="02040503050406030204" pitchFamily="18" charset="0"/>
                          </a:rPr>
                          <m:t> </m:t>
                        </m:r>
                        <m:r>
                          <a:rPr lang="en-US" altLang="en-US" sz="1600" i="1">
                            <a:latin typeface="Cambria Math" panose="02040503050406030204" pitchFamily="18" charset="0"/>
                          </a:rPr>
                          <m:t>𝑖</m:t>
                        </m:r>
                        <m:r>
                          <a:rPr lang="en-US" altLang="en-US" sz="1600" b="0" i="1" smtClean="0">
                            <a:latin typeface="Cambria Math" panose="02040503050406030204" pitchFamily="18" charset="0"/>
                          </a:rPr>
                          <m:t>)</m:t>
                        </m:r>
                        <m:r>
                          <a:rPr lang="en-US" altLang="en-US" sz="1600" i="1">
                            <a:latin typeface="Cambria Math" panose="02040503050406030204" pitchFamily="18" charset="0"/>
                          </a:rPr>
                          <m:t>∗</m:t>
                        </m:r>
                        <m:f>
                          <m:fPr>
                            <m:ctrlPr>
                              <a:rPr lang="en-US" altLang="en-US" sz="1600" i="1">
                                <a:latin typeface="Cambria Math" panose="02040503050406030204" pitchFamily="18" charset="0"/>
                              </a:rPr>
                            </m:ctrlPr>
                          </m:fPr>
                          <m:num>
                            <m:r>
                              <a:rPr lang="en-US" altLang="en-US" sz="1600" i="1">
                                <a:latin typeface="Cambria Math" panose="02040503050406030204" pitchFamily="18" charset="0"/>
                              </a:rPr>
                              <m:t>1</m:t>
                            </m:r>
                          </m:num>
                          <m:den>
                            <m:r>
                              <a:rPr lang="en-US" altLang="en-US" sz="1600" i="1">
                                <a:latin typeface="Cambria Math" panose="02040503050406030204" pitchFamily="18" charset="0"/>
                              </a:rPr>
                              <m:t>1000</m:t>
                            </m:r>
                          </m:den>
                        </m:f>
                        <m:r>
                          <a:rPr lang="en-US" altLang="en-US" sz="1600" i="1">
                            <a:latin typeface="Cambria Math" panose="02040503050406030204" pitchFamily="18" charset="0"/>
                          </a:rPr>
                          <m:t>=</m:t>
                        </m:r>
                        <m:d>
                          <m:dPr>
                            <m:ctrlPr>
                              <a:rPr lang="en-US" altLang="en-US" sz="1600" b="1" i="1" smtClean="0">
                                <a:latin typeface="Cambria Math" panose="02040503050406030204" pitchFamily="18" charset="0"/>
                              </a:rPr>
                            </m:ctrlPr>
                          </m:dPr>
                          <m:e>
                            <m:r>
                              <a:rPr lang="en-US" altLang="en-US" sz="1600" b="1" i="1" smtClean="0">
                                <a:latin typeface="Cambria Math" panose="02040503050406030204" pitchFamily="18" charset="0"/>
                              </a:rPr>
                              <m:t>𝟏</m:t>
                            </m:r>
                            <m:r>
                              <a:rPr lang="en-US" altLang="en-US" sz="1600" b="1" i="1">
                                <a:latin typeface="Cambria Math" panose="02040503050406030204" pitchFamily="18" charset="0"/>
                              </a:rPr>
                              <m:t>+</m:t>
                            </m:r>
                            <m:r>
                              <a:rPr lang="en-US" altLang="en-US" sz="1600" b="1" i="1" smtClean="0">
                                <a:latin typeface="Cambria Math" panose="02040503050406030204" pitchFamily="18" charset="0"/>
                              </a:rPr>
                              <m:t>𝟏𝟎𝟎𝟎</m:t>
                            </m:r>
                          </m:e>
                        </m:d>
                        <m:r>
                          <a:rPr lang="en-US" altLang="en-US" sz="1600" b="1" i="1">
                            <a:latin typeface="Cambria Math" panose="02040503050406030204" pitchFamily="18" charset="0"/>
                          </a:rPr>
                          <m:t>∗</m:t>
                        </m:r>
                        <m:f>
                          <m:fPr>
                            <m:ctrlPr>
                              <a:rPr lang="en-US" altLang="en-US" sz="1600" b="1" i="1">
                                <a:latin typeface="Cambria Math" panose="02040503050406030204" pitchFamily="18" charset="0"/>
                              </a:rPr>
                            </m:ctrlPr>
                          </m:fPr>
                          <m:num>
                            <m:r>
                              <a:rPr lang="en-US" altLang="en-US" sz="1600" b="1" i="1">
                                <a:latin typeface="Cambria Math" panose="02040503050406030204" pitchFamily="18" charset="0"/>
                              </a:rPr>
                              <m:t>𝟏𝟎𝟎𝟎</m:t>
                            </m:r>
                          </m:num>
                          <m:den>
                            <m:r>
                              <a:rPr lang="en-US" altLang="en-US" sz="1600" b="1" i="1">
                                <a:latin typeface="Cambria Math" panose="02040503050406030204" pitchFamily="18" charset="0"/>
                              </a:rPr>
                              <m:t>𝟐</m:t>
                            </m:r>
                          </m:den>
                        </m:f>
                        <m:r>
                          <a:rPr lang="en-US" altLang="en-US" sz="1600" b="1" i="1">
                            <a:latin typeface="Cambria Math" panose="02040503050406030204" pitchFamily="18" charset="0"/>
                          </a:rPr>
                          <m:t>/</m:t>
                        </m:r>
                        <m:r>
                          <a:rPr lang="en-US" altLang="en-US" sz="1600" b="1" i="1">
                            <a:latin typeface="Cambria Math" panose="02040503050406030204" pitchFamily="18" charset="0"/>
                          </a:rPr>
                          <m:t>𝟏𝟎𝟎𝟎</m:t>
                        </m:r>
                        <m:r>
                          <a:rPr lang="en-US" altLang="en-US" sz="1600" b="1" i="1">
                            <a:latin typeface="Cambria Math" panose="02040503050406030204" pitchFamily="18" charset="0"/>
                          </a:rPr>
                          <m:t>=</m:t>
                        </m:r>
                        <m:r>
                          <a:rPr lang="en-US" altLang="en-US" sz="1600" b="1" i="1" smtClean="0">
                            <a:latin typeface="Cambria Math" panose="02040503050406030204" pitchFamily="18" charset="0"/>
                          </a:rPr>
                          <m:t>𝟓𝟎𝟎</m:t>
                        </m:r>
                        <m:r>
                          <a:rPr lang="en-US" altLang="en-US" sz="1600" b="1" i="1">
                            <a:latin typeface="Cambria Math" panose="02040503050406030204" pitchFamily="18" charset="0"/>
                          </a:rPr>
                          <m:t>.</m:t>
                        </m:r>
                        <m:r>
                          <a:rPr lang="en-US" altLang="en-US" sz="1600" b="1" i="1">
                            <a:latin typeface="Cambria Math" panose="02040503050406030204" pitchFamily="18" charset="0"/>
                          </a:rPr>
                          <m:t>𝟓</m:t>
                        </m:r>
                      </m:e>
                    </m:nary>
                  </m:oMath>
                </a14:m>
                <a:endParaRPr lang="en-US" altLang="en-US" sz="2800" dirty="0">
                  <a:latin typeface="Consolas" panose="020B0609020204030204" pitchFamily="49" charset="0"/>
                </a:endParaRPr>
              </a:p>
              <a:p>
                <a:r>
                  <a:rPr lang="en-US" sz="2000" b="1" dirty="0"/>
                  <a:t>Pure Randomized guessing:</a:t>
                </a:r>
              </a:p>
              <a:p>
                <a:pPr lvl="1">
                  <a:buFontTx/>
                  <a:buChar char="-"/>
                </a:pPr>
                <a:r>
                  <a:rPr lang="en-US" sz="1600" dirty="0">
                    <a:solidFill>
                      <a:srgbClr val="000000"/>
                    </a:solidFill>
                    <a:latin typeface="Consolas" panose="020B0609020204030204" pitchFamily="49" charset="0"/>
                  </a:rPr>
                  <a:t>Number of </a:t>
                </a:r>
                <a:r>
                  <a:rPr lang="en-US" altLang="en-US" sz="1600" dirty="0">
                    <a:solidFill>
                      <a:srgbClr val="000000"/>
                    </a:solidFill>
                    <a:latin typeface="Consolas" panose="020B0609020204030204" pitchFamily="49" charset="0"/>
                    <a:ea typeface="Courier New" panose="02070309020205020404" pitchFamily="49" charset="0"/>
                  </a:rPr>
                  <a:t>simulations: 10,000 </a:t>
                </a:r>
              </a:p>
              <a:p>
                <a:pPr lvl="1">
                  <a:buFontTx/>
                  <a:buChar char="-"/>
                </a:pPr>
                <a:r>
                  <a:rPr lang="en-US" altLang="en-US" sz="1600" dirty="0">
                    <a:solidFill>
                      <a:srgbClr val="000000"/>
                    </a:solidFill>
                    <a:latin typeface="Consolas" panose="020B0609020204030204" pitchFamily="49" charset="0"/>
                    <a:ea typeface="Courier New" panose="02070309020205020404" pitchFamily="49" charset="0"/>
                  </a:rPr>
                  <a:t>Highest number of guesses : 8,614 </a:t>
                </a:r>
              </a:p>
              <a:p>
                <a:pPr lvl="1">
                  <a:buFontTx/>
                  <a:buChar char="-"/>
                </a:pPr>
                <a:r>
                  <a:rPr lang="en-US" altLang="en-US" sz="1600" dirty="0">
                    <a:solidFill>
                      <a:srgbClr val="000000"/>
                    </a:solidFill>
                    <a:latin typeface="Consolas" panose="020B0609020204030204" pitchFamily="49" charset="0"/>
                    <a:ea typeface="Courier New" panose="02070309020205020404" pitchFamily="49" charset="0"/>
                  </a:rPr>
                  <a:t>Lowest number of guesses : 1 </a:t>
                </a:r>
              </a:p>
              <a:p>
                <a:pPr lvl="1">
                  <a:buFontTx/>
                  <a:buChar char="-"/>
                </a:pPr>
                <a:r>
                  <a:rPr lang="en-US" altLang="en-US" sz="1600" dirty="0">
                    <a:solidFill>
                      <a:srgbClr val="000000"/>
                    </a:solidFill>
                    <a:latin typeface="Consolas" panose="020B0609020204030204" pitchFamily="49" charset="0"/>
                    <a:ea typeface="Courier New" panose="02070309020205020404" pitchFamily="49" charset="0"/>
                  </a:rPr>
                  <a:t>Average number of guesses: 10,004,277 / 10,000: </a:t>
                </a:r>
                <a:r>
                  <a:rPr lang="en-US" altLang="en-US" sz="1600" b="1" dirty="0">
                    <a:solidFill>
                      <a:srgbClr val="000000"/>
                    </a:solidFill>
                    <a:latin typeface="Consolas" panose="020B0609020204030204" pitchFamily="49" charset="0"/>
                    <a:ea typeface="Courier New" panose="02070309020205020404" pitchFamily="49" charset="0"/>
                  </a:rPr>
                  <a:t>1000</a:t>
                </a:r>
                <a:r>
                  <a:rPr lang="en-US" altLang="en-US" sz="1600" dirty="0">
                    <a:solidFill>
                      <a:srgbClr val="000000"/>
                    </a:solidFill>
                    <a:latin typeface="Consolas" panose="020B0609020204030204" pitchFamily="49" charset="0"/>
                    <a:ea typeface="Courier New" panose="02070309020205020404" pitchFamily="49" charset="0"/>
                  </a:rPr>
                  <a:t>.4277  (</a:t>
                </a:r>
                <a14:m>
                  <m:oMath xmlns:m="http://schemas.openxmlformats.org/officeDocument/2006/math">
                    <m:r>
                      <a:rPr lang="en-US" altLang="en-US" sz="1600" i="1" smtClean="0">
                        <a:solidFill>
                          <a:srgbClr val="000000"/>
                        </a:solidFill>
                        <a:latin typeface="Cambria Math" panose="02040503050406030204" pitchFamily="18" charset="0"/>
                        <a:ea typeface="Cambria Math" panose="02040503050406030204" pitchFamily="18" charset="0"/>
                      </a:rPr>
                      <m:t>≈</m:t>
                    </m:r>
                    <m:r>
                      <a:rPr lang="en-US" altLang="en-US" sz="1600" b="0" i="1" smtClean="0">
                        <a:solidFill>
                          <a:srgbClr val="000000"/>
                        </a:solidFill>
                        <a:latin typeface="Cambria Math" panose="02040503050406030204" pitchFamily="18" charset="0"/>
                        <a:ea typeface="Cambria Math" panose="02040503050406030204" pitchFamily="18" charset="0"/>
                      </a:rPr>
                      <m:t>1,000)</m:t>
                    </m:r>
                  </m:oMath>
                </a14:m>
                <a:endParaRPr lang="en-US" altLang="en-US" sz="1600" dirty="0">
                  <a:solidFill>
                    <a:srgbClr val="000000"/>
                  </a:solidFill>
                  <a:latin typeface="Consolas" panose="020B0609020204030204" pitchFamily="49" charset="0"/>
                  <a:ea typeface="Courier New" panose="02070309020205020404" pitchFamily="49" charset="0"/>
                </a:endParaRPr>
              </a:p>
              <a:p>
                <a:pPr lvl="1">
                  <a:buFontTx/>
                  <a:buChar char="-"/>
                </a:pPr>
                <a:r>
                  <a:rPr lang="en-US" altLang="en-US" sz="1600" dirty="0">
                    <a:solidFill>
                      <a:srgbClr val="000000"/>
                    </a:solidFill>
                    <a:latin typeface="Consolas" panose="020B0609020204030204" pitchFamily="49" charset="0"/>
                  </a:rPr>
                  <a:t>Why? </a:t>
                </a:r>
              </a:p>
              <a:p>
                <a:pPr lvl="2">
                  <a:buFontTx/>
                  <a:buChar char="-"/>
                </a:pPr>
                <a:r>
                  <a:rPr lang="en-US" altLang="en-US" dirty="0">
                    <a:solidFill>
                      <a:srgbClr val="000000"/>
                    </a:solidFill>
                    <a:latin typeface="Consolas" panose="020B0609020204030204" pitchFamily="49" charset="0"/>
                  </a:rPr>
                  <a:t>The probability of hitting the correct number: 1/1000</a:t>
                </a:r>
              </a:p>
              <a:p>
                <a:pPr lvl="2">
                  <a:buFontTx/>
                  <a:buChar char="-"/>
                </a:pPr>
                <a:r>
                  <a:rPr lang="en-US" altLang="en-US" dirty="0">
                    <a:solidFill>
                      <a:srgbClr val="000000"/>
                    </a:solidFill>
                    <a:latin typeface="Consolas" panose="020B0609020204030204" pitchFamily="49" charset="0"/>
                  </a:rPr>
                  <a:t>1/1000 * x = 1 (to be 100%) ;  x=1,000</a:t>
                </a:r>
              </a:p>
              <a:p>
                <a:pPr lvl="1">
                  <a:buFontTx/>
                  <a:buChar char="-"/>
                </a:pPr>
                <a:endParaRPr lang="en-US" altLang="en-US" sz="3200" dirty="0">
                  <a:latin typeface="Arial" panose="020B0604020202020204" pitchFamily="34" charset="0"/>
                </a:endParaRPr>
              </a:p>
              <a:p>
                <a:pPr marL="0" indent="0">
                  <a:buNone/>
                </a:pPr>
                <a:endParaRPr lang="en-US" sz="1800" dirty="0"/>
              </a:p>
              <a:p>
                <a:pPr marL="0" indent="0">
                  <a:buNone/>
                </a:pPr>
                <a:endParaRPr lang="en-US" sz="1800" dirty="0"/>
              </a:p>
            </p:txBody>
          </p:sp>
        </mc:Choice>
        <mc:Fallback xmlns="">
          <p:sp>
            <p:nvSpPr>
              <p:cNvPr id="3" name="Content Placeholder 2">
                <a:extLst>
                  <a:ext uri="{FF2B5EF4-FFF2-40B4-BE49-F238E27FC236}">
                    <a16:creationId xmlns:a16="http://schemas.microsoft.com/office/drawing/2014/main" id="{876B147A-A6EA-42C1-9F5D-2136CE292512}"/>
                  </a:ext>
                </a:extLst>
              </p:cNvPr>
              <p:cNvSpPr>
                <a:spLocks noGrp="1" noRot="1" noChangeAspect="1" noMove="1" noResize="1" noEditPoints="1" noAdjustHandles="1" noChangeArrowheads="1" noChangeShapeType="1" noTextEdit="1"/>
              </p:cNvSpPr>
              <p:nvPr>
                <p:ph idx="1"/>
              </p:nvPr>
            </p:nvSpPr>
            <p:spPr>
              <a:xfrm>
                <a:off x="530487" y="999443"/>
                <a:ext cx="8525218" cy="5129158"/>
              </a:xfrm>
              <a:blipFill>
                <a:blip r:embed="rId2"/>
                <a:stretch>
                  <a:fillRect l="-429" t="-1189"/>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28DA3D88-9A47-427A-A047-3BFDBDF7A10E}"/>
              </a:ext>
            </a:extLst>
          </p:cNvPr>
          <p:cNvSpPr>
            <a:spLocks noGrp="1"/>
          </p:cNvSpPr>
          <p:nvPr>
            <p:ph type="sldNum" sz="quarter" idx="4294967295"/>
          </p:nvPr>
        </p:nvSpPr>
        <p:spPr>
          <a:xfrm>
            <a:off x="8353425" y="295275"/>
            <a:ext cx="790575" cy="768350"/>
          </a:xfrm>
          <a:prstGeom prst="rect">
            <a:avLst/>
          </a:prstGeom>
        </p:spPr>
        <p:txBody>
          <a:bodyPr/>
          <a:lstStyle/>
          <a:p>
            <a:fld id="{71D73388-25A5-4F64-A6E2-B296E1C8FF4A}" type="slidenum">
              <a:rPr lang="en-US" smtClean="0"/>
              <a:t>7</a:t>
            </a:fld>
            <a:endParaRPr lang="en-US" dirty="0"/>
          </a:p>
        </p:txBody>
      </p:sp>
    </p:spTree>
    <p:extLst>
      <p:ext uri="{BB962C8B-B14F-4D97-AF65-F5344CB8AC3E}">
        <p14:creationId xmlns:p14="http://schemas.microsoft.com/office/powerpoint/2010/main" val="3689940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205E2-9916-43D9-A27B-2E3A0E9A6CEE}"/>
              </a:ext>
            </a:extLst>
          </p:cNvPr>
          <p:cNvSpPr>
            <a:spLocks noGrp="1"/>
          </p:cNvSpPr>
          <p:nvPr>
            <p:ph type="ctrTitle"/>
          </p:nvPr>
        </p:nvSpPr>
        <p:spPr>
          <a:xfrm>
            <a:off x="1082842" y="2772695"/>
            <a:ext cx="7304271" cy="2550877"/>
          </a:xfrm>
          <a:solidFill>
            <a:schemeClr val="tx1"/>
          </a:solidFill>
        </p:spPr>
        <p:txBody>
          <a:bodyPr anchor="ctr"/>
          <a:lstStyle/>
          <a:p>
            <a:r>
              <a:rPr lang="en-US" dirty="0">
                <a:solidFill>
                  <a:schemeClr val="bg1"/>
                </a:solidFill>
              </a:rPr>
              <a:t>K</a:t>
            </a:r>
            <a:r>
              <a:rPr lang="en-US" baseline="30000" dirty="0">
                <a:solidFill>
                  <a:schemeClr val="bg1"/>
                </a:solidFill>
              </a:rPr>
              <a:t>th</a:t>
            </a:r>
            <a:r>
              <a:rPr lang="en-US" dirty="0">
                <a:solidFill>
                  <a:schemeClr val="bg1"/>
                </a:solidFill>
              </a:rPr>
              <a:t> smallest value</a:t>
            </a:r>
            <a:br>
              <a:rPr lang="en-US" dirty="0">
                <a:solidFill>
                  <a:schemeClr val="bg1"/>
                </a:solidFill>
              </a:rPr>
            </a:br>
            <a:r>
              <a:rPr lang="en-US" dirty="0">
                <a:solidFill>
                  <a:schemeClr val="bg1"/>
                </a:solidFill>
              </a:rPr>
              <a:t>a.k.a. Quick select, Partition()</a:t>
            </a:r>
          </a:p>
        </p:txBody>
      </p:sp>
      <p:sp>
        <p:nvSpPr>
          <p:cNvPr id="4" name="Slide Number Placeholder 3">
            <a:extLst>
              <a:ext uri="{FF2B5EF4-FFF2-40B4-BE49-F238E27FC236}">
                <a16:creationId xmlns:a16="http://schemas.microsoft.com/office/drawing/2014/main" id="{E5A8E7D3-E71E-4326-9F6E-D807B4BBC39B}"/>
              </a:ext>
            </a:extLst>
          </p:cNvPr>
          <p:cNvSpPr>
            <a:spLocks noGrp="1"/>
          </p:cNvSpPr>
          <p:nvPr>
            <p:ph type="sldNum" sz="quarter" idx="4294967295"/>
          </p:nvPr>
        </p:nvSpPr>
        <p:spPr>
          <a:xfrm>
            <a:off x="8353425" y="295275"/>
            <a:ext cx="790575" cy="768350"/>
          </a:xfrm>
          <a:prstGeom prst="rect">
            <a:avLst/>
          </a:prstGeom>
        </p:spPr>
        <p:txBody>
          <a:bodyPr/>
          <a:lstStyle/>
          <a:p>
            <a:fld id="{71D73388-25A5-4F64-A6E2-B296E1C8FF4A}" type="slidenum">
              <a:rPr lang="en-US" smtClean="0"/>
              <a:t>8</a:t>
            </a:fld>
            <a:endParaRPr lang="en-US" dirty="0"/>
          </a:p>
        </p:txBody>
      </p:sp>
    </p:spTree>
    <p:extLst>
      <p:ext uri="{BB962C8B-B14F-4D97-AF65-F5344CB8AC3E}">
        <p14:creationId xmlns:p14="http://schemas.microsoft.com/office/powerpoint/2010/main" val="2180412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205E2-9916-43D9-A27B-2E3A0E9A6CEE}"/>
              </a:ext>
            </a:extLst>
          </p:cNvPr>
          <p:cNvSpPr>
            <a:spLocks noGrp="1"/>
          </p:cNvSpPr>
          <p:nvPr>
            <p:ph type="ctrTitle"/>
          </p:nvPr>
        </p:nvSpPr>
        <p:spPr>
          <a:xfrm>
            <a:off x="961813" y="799261"/>
            <a:ext cx="7599680" cy="2438392"/>
          </a:xfrm>
        </p:spPr>
        <p:txBody>
          <a:bodyPr>
            <a:normAutofit/>
          </a:bodyPr>
          <a:lstStyle/>
          <a:p>
            <a:pPr>
              <a:lnSpc>
                <a:spcPct val="100000"/>
              </a:lnSpc>
            </a:pPr>
            <a:r>
              <a:rPr lang="en-US" sz="4000" dirty="0"/>
              <a:t>K</a:t>
            </a:r>
            <a:r>
              <a:rPr lang="en-US" sz="4000" baseline="30000" dirty="0"/>
              <a:t>th</a:t>
            </a:r>
            <a:r>
              <a:rPr lang="en-US" sz="4000" dirty="0"/>
              <a:t> smallest value</a:t>
            </a:r>
            <a:br>
              <a:rPr lang="en-US" sz="4000" dirty="0"/>
            </a:br>
            <a:r>
              <a:rPr lang="en-US" sz="4000" dirty="0"/>
              <a:t>(a.k.a. quick select)</a:t>
            </a:r>
            <a:br>
              <a:rPr lang="en-US" sz="4000" dirty="0"/>
            </a:br>
            <a:br>
              <a:rPr lang="en-US" dirty="0"/>
            </a:br>
            <a:r>
              <a:rPr lang="en-US" altLang="en-US" sz="2400" dirty="0">
                <a:solidFill>
                  <a:schemeClr val="accent5">
                    <a:lumMod val="75000"/>
                  </a:schemeClr>
                </a:solidFill>
              </a:rPr>
              <a:t>Finding k</a:t>
            </a:r>
            <a:r>
              <a:rPr lang="en-US" altLang="en-US" sz="2400" baseline="30000" dirty="0">
                <a:solidFill>
                  <a:schemeClr val="accent5">
                    <a:lumMod val="75000"/>
                  </a:schemeClr>
                </a:solidFill>
              </a:rPr>
              <a:t>th</a:t>
            </a:r>
            <a:r>
              <a:rPr lang="en-US" altLang="en-US" sz="2400" dirty="0">
                <a:solidFill>
                  <a:schemeClr val="accent5">
                    <a:lumMod val="75000"/>
                  </a:schemeClr>
                </a:solidFill>
              </a:rPr>
              <a:t> Smallest Value of an “</a:t>
            </a:r>
            <a:r>
              <a:rPr lang="en-US" altLang="en-US" sz="2400" dirty="0">
                <a:solidFill>
                  <a:srgbClr val="C00000"/>
                </a:solidFill>
              </a:rPr>
              <a:t>Unsorted</a:t>
            </a:r>
            <a:r>
              <a:rPr lang="en-US" altLang="en-US" sz="2400" dirty="0">
                <a:solidFill>
                  <a:schemeClr val="accent5">
                    <a:lumMod val="75000"/>
                  </a:schemeClr>
                </a:solidFill>
              </a:rPr>
              <a:t>” Array</a:t>
            </a:r>
            <a:endParaRPr lang="en-US" dirty="0">
              <a:solidFill>
                <a:schemeClr val="accent5">
                  <a:lumMod val="75000"/>
                </a:schemeClr>
              </a:solidFill>
            </a:endParaRPr>
          </a:p>
        </p:txBody>
      </p:sp>
      <p:sp>
        <p:nvSpPr>
          <p:cNvPr id="4" name="Slide Number Placeholder 3">
            <a:extLst>
              <a:ext uri="{FF2B5EF4-FFF2-40B4-BE49-F238E27FC236}">
                <a16:creationId xmlns:a16="http://schemas.microsoft.com/office/drawing/2014/main" id="{E5A8E7D3-E71E-4326-9F6E-D807B4BBC39B}"/>
              </a:ext>
            </a:extLst>
          </p:cNvPr>
          <p:cNvSpPr>
            <a:spLocks noGrp="1"/>
          </p:cNvSpPr>
          <p:nvPr>
            <p:ph type="sldNum" sz="quarter" idx="4294967295"/>
          </p:nvPr>
        </p:nvSpPr>
        <p:spPr>
          <a:xfrm>
            <a:off x="8353425" y="295275"/>
            <a:ext cx="790575" cy="768350"/>
          </a:xfrm>
          <a:prstGeom prst="rect">
            <a:avLst/>
          </a:prstGeom>
        </p:spPr>
        <p:txBody>
          <a:bodyPr/>
          <a:lstStyle/>
          <a:p>
            <a:fld id="{71D73388-25A5-4F64-A6E2-B296E1C8FF4A}" type="slidenum">
              <a:rPr lang="en-US" smtClean="0"/>
              <a:t>9</a:t>
            </a:fld>
            <a:endParaRPr lang="en-US" dirty="0"/>
          </a:p>
        </p:txBody>
      </p:sp>
      <p:pic>
        <p:nvPicPr>
          <p:cNvPr id="7" name="Picture 2" descr="Graph for Finding kth Smallest Value of an “Unsorted” Array">
            <a:extLst>
              <a:ext uri="{FF2B5EF4-FFF2-40B4-BE49-F238E27FC236}">
                <a16:creationId xmlns:a16="http://schemas.microsoft.com/office/drawing/2014/main" id="{8BDA1FD5-4709-4507-86AC-8ED6399C56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5798" y="3822940"/>
            <a:ext cx="4880019" cy="1815861"/>
          </a:xfrm>
          <a:prstGeom prst="rect">
            <a:avLst/>
          </a:prstGeom>
          <a:noFill/>
          <a:ln>
            <a:noFill/>
          </a:ln>
          <a:effectLst>
            <a:outerShdw blurRad="292100" dist="139700" dir="2700000" algn="tl" rotWithShape="0">
              <a:srgbClr val="333333">
                <a:alpha val="64998"/>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8410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78389</TotalTime>
  <Words>3362</Words>
  <Application>Microsoft Office PowerPoint</Application>
  <PresentationFormat>On-screen Show (4:3)</PresentationFormat>
  <Paragraphs>554</Paragraphs>
  <Slides>34</Slides>
  <Notes>0</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Söhne</vt:lpstr>
      <vt:lpstr>walsheim-medium</vt:lpstr>
      <vt:lpstr>Arial</vt:lpstr>
      <vt:lpstr>Calibri</vt:lpstr>
      <vt:lpstr>Cambria Math</vt:lpstr>
      <vt:lpstr>Century Gothic</vt:lpstr>
      <vt:lpstr>Consolas</vt:lpstr>
      <vt:lpstr>Courier New</vt:lpstr>
      <vt:lpstr>Garamond</vt:lpstr>
      <vt:lpstr>Wingdings</vt:lpstr>
      <vt:lpstr>Office Theme</vt:lpstr>
      <vt:lpstr>CSCI 3412  Algorithm</vt:lpstr>
      <vt:lpstr>Last Lectures We’ve learned</vt:lpstr>
      <vt:lpstr>Today (Quick Sort and some more)</vt:lpstr>
      <vt:lpstr>A starter for Randomness </vt:lpstr>
      <vt:lpstr>Bogo Sort (Bogus + sort)</vt:lpstr>
      <vt:lpstr>Running time of Bogo Sort</vt:lpstr>
      <vt:lpstr>HW1(b) Guessing game statistics</vt:lpstr>
      <vt:lpstr>Kth smallest value a.k.a. Quick select, Partition()</vt:lpstr>
      <vt:lpstr>Kth smallest value (a.k.a. quick select)  Finding kth Smallest Value of an “Unsorted” Array</vt:lpstr>
      <vt:lpstr>kth Smallest Value of “Unsorted” Array</vt:lpstr>
      <vt:lpstr>kth Smallest Value of an “Unsorted” Array</vt:lpstr>
      <vt:lpstr>Finding 4th Smallest Value of Array</vt:lpstr>
      <vt:lpstr>Finding 4th Smallest Value of Array</vt:lpstr>
      <vt:lpstr>Time Efficiency</vt:lpstr>
      <vt:lpstr>Finding kth Smallest Value of Array</vt:lpstr>
      <vt:lpstr>Quicksort</vt:lpstr>
      <vt:lpstr>Quick Sort – a randomized algorithm</vt:lpstr>
      <vt:lpstr>Quick Sort – a randomized algorithm</vt:lpstr>
      <vt:lpstr>Quick Sort – Partition Review</vt:lpstr>
      <vt:lpstr>Correctness of Quicksort</vt:lpstr>
      <vt:lpstr>Running time of Quick Sort</vt:lpstr>
      <vt:lpstr>Expected running time of best case</vt:lpstr>
      <vt:lpstr>Expected Running time of worst case</vt:lpstr>
      <vt:lpstr>Randomized Algorithm (Average case analysis)</vt:lpstr>
      <vt:lpstr>Average case Running time of Quick Sort</vt:lpstr>
      <vt:lpstr>Average case Running time of Quick Sort (Intuitively speaking)</vt:lpstr>
      <vt:lpstr>Birthday Paradox  Probability</vt:lpstr>
      <vt:lpstr>Lopsided split (9-to-1): O(nlg n)</vt:lpstr>
      <vt:lpstr>Randomized Algorithm</vt:lpstr>
      <vt:lpstr>Randomized quicksort algorithm</vt:lpstr>
      <vt:lpstr>Final thoughts</vt:lpstr>
      <vt:lpstr>Some Considerations</vt:lpstr>
      <vt:lpstr>Quicksort Time Efficiency Summary</vt:lpstr>
      <vt:lpstr>Merge Sort vs Quick Sort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3412  Algorithm</dc:title>
  <dc:creator>Sung Nam</dc:creator>
  <cp:lastModifiedBy>Nam, Sung-Hee</cp:lastModifiedBy>
  <cp:revision>366</cp:revision>
  <cp:lastPrinted>2022-02-14T23:40:09Z</cp:lastPrinted>
  <dcterms:created xsi:type="dcterms:W3CDTF">2019-08-07T03:17:15Z</dcterms:created>
  <dcterms:modified xsi:type="dcterms:W3CDTF">2025-02-20T15:42:06Z</dcterms:modified>
</cp:coreProperties>
</file>