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81" r:id="rId3"/>
    <p:sldId id="258" r:id="rId4"/>
    <p:sldId id="282" r:id="rId5"/>
    <p:sldId id="284" r:id="rId6"/>
    <p:sldId id="283" r:id="rId7"/>
    <p:sldId id="285" r:id="rId8"/>
    <p:sldId id="269" r:id="rId9"/>
    <p:sldId id="289" r:id="rId10"/>
    <p:sldId id="286" r:id="rId11"/>
    <p:sldId id="310" r:id="rId12"/>
    <p:sldId id="287" r:id="rId13"/>
    <p:sldId id="299" r:id="rId14"/>
    <p:sldId id="307" r:id="rId15"/>
    <p:sldId id="290" r:id="rId16"/>
    <p:sldId id="309" r:id="rId17"/>
    <p:sldId id="308" r:id="rId18"/>
    <p:sldId id="306" r:id="rId19"/>
    <p:sldId id="301" r:id="rId20"/>
    <p:sldId id="288" r:id="rId21"/>
    <p:sldId id="300" r:id="rId22"/>
    <p:sldId id="297" r:id="rId23"/>
    <p:sldId id="291" r:id="rId24"/>
    <p:sldId id="292" r:id="rId25"/>
    <p:sldId id="293" r:id="rId26"/>
    <p:sldId id="294" r:id="rId27"/>
    <p:sldId id="298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75" autoAdjust="0"/>
    <p:restoredTop sz="95727" autoAdjust="0"/>
  </p:normalViewPr>
  <p:slideViewPr>
    <p:cSldViewPr snapToGrid="0">
      <p:cViewPr varScale="1">
        <p:scale>
          <a:sx n="85" d="100"/>
          <a:sy n="85" d="100"/>
        </p:scale>
        <p:origin x="5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B5451A-5964-47E9-B470-51C4528CED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69DAF-1A87-45B4-9390-FFB5BE0686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AE44C6A-4416-402E-9A1B-A16FD8E0A666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EC324-BFC9-4FC5-8F7F-24FA48264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F5344-DC0F-4E04-A3F2-FA8E98575E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AAEDAC4-8484-4FAB-89E1-803B62CBBA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7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FE082CC-2E28-4C5C-A678-354BDF26407A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1CF61B4-D17F-433D-A6D5-DEE5BD3A5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5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O(n2) :  when all elements are in one bucket and use insertion sort to sort</a:t>
            </a:r>
          </a:p>
          <a:p>
            <a:r>
              <a:rPr lang="en-US" dirty="0"/>
              <a:t>O(n) : when bucket size is 1 (== counting sort)  </a:t>
            </a:r>
          </a:p>
          <a:p>
            <a:r>
              <a:rPr lang="en-US" dirty="0"/>
              <a:t>O(n + k) :  when k &gt;&gt;  n (like counting sort) why k?  You need to merge all the buckets together as a final step.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CF61B4-D17F-433D-A6D5-DEE5BD3A5A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66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000F-9D31-4B30-BBE2-C6E0930A7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98D8C-8E59-4D7F-8F2C-73404E863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A136-74AB-4801-A84C-9716F717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9D992-8D3A-44A5-99D6-CC2EBB62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2948-7289-427B-B2EA-A65262DD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53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EC7C-9ED3-41D8-A2EB-870D6960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1800A-6ADC-4C54-ABC3-C38494B24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75DB-1BF1-497F-A376-33C96D28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44D7-B9A3-431D-B2A1-16C4F8D5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7336-E52D-40D8-80D9-CF8EDA34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686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58705-29E9-4CD1-83A4-65AE0B1E2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073DB-0E60-4490-BC88-D00043B5E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D36E9-FF8C-4E9A-9542-930B4A91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AFBD1-586B-4782-A1D3-BC3F4A387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C0C5-5EB1-4773-8F61-20F2A391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68DB-6B70-464D-AB57-AEED8756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2335B-7D9C-42E2-87D2-3AA552D82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354ED-3C17-4A3D-B46E-76A2C3CF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62EC-0D48-4052-A27B-A9CFDFAD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A06B-A966-4BA1-8C8F-9608BF21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1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42C6-A827-45F6-8FC5-1316D30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BBBB7-ADCE-4443-97DC-0F2AC7DDC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4B522-8C50-4264-A942-13AB1AB1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0C80C-C5AA-4A34-845A-62AA7EC9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6097-CE0F-45A0-A369-8B66E8A5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33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C2C0-1550-434F-B81F-0A7EB856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8454-FCA5-44E9-8850-03DF10CB3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3EF93-6EB9-45CF-810C-4B4330CE0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469C0-9BFC-4BFD-831F-CEDCC6FE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5739E-7FAC-4AC7-8E0E-95917BCB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F57B0-B99B-48D0-BFF3-6EC51E93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55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CAC4-32F3-4CE7-B314-5874BCF9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9FCBE-5A0F-43CA-83A8-52D3EB40B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A778C-FACB-430C-83E8-A2F076FFF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8C9F13-D6C8-4E0D-87C4-C1012861C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5D257-D3B7-4634-B3F6-F61D60ED6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F1661-ABED-4137-8A2F-D9409FB3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DF78C-031C-4BE2-A77A-001C6C4E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BC3BB-906B-4AE9-9DBE-87B4A4ED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3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BB86-8D36-49C1-A251-0DFA4B0E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0D34D4-A899-4267-9D1C-3D7BA600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2F5D3-AB73-42DF-B53B-A7FD6487D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2BF28-1CC2-494F-A9E5-9987D23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1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C263B-AF1E-414E-A72B-1FC656B8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8B908-E4DE-4421-B52F-6556122B1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A6A07-A1B4-4154-A3C9-532FEC9E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8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E1E5-4709-4BF5-838D-55B972DF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BBFE-0678-4E88-B3B8-2ABF369D8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30704-E585-4030-8CB5-32878A026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A804F-8DD4-4456-AA7A-088C16E9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CED62-6F2C-4196-A574-8EE2A8FE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547E8-E85D-4947-A36E-F96CF46F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E0A7-9CEA-4869-AB96-5B8A8F23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AA82F-E485-4D92-957D-321ED2A11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63BC4-BFC5-4EDA-90F9-BE73D81A5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FFB26-B9DD-4EC3-8434-DB110EEF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D0AC2-0382-4768-AB5B-3D6269129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81B5-1140-4A98-ABF7-4288D051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2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D7743-AB13-4270-B901-817D508A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4D1B-E1E1-431E-A738-ACA6542F2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05A7-F445-44FF-8A4B-D28785C2A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DFF3E-0ACA-4FBA-8DD7-D6EA20C34EF6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66217-1DE7-4138-8004-DDBD62F69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97E71-A8A0-4C27-A0DD-2B806EF45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73388-25A5-4F64-A6E2-B296E1C8FF4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65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Spaghetti_sor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6AA40-0B60-4E19-881F-C6005EDF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CSCI 3412  Algorithm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08445AE-4314-48C6-9B79-104CBA58A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29" y="1952955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3200" b="1" dirty="0"/>
              <a:t>Module 8: Sorting in Linear time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440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85D7-29F5-45E5-A462-C32B0046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73" y="398284"/>
            <a:ext cx="7474172" cy="849544"/>
          </a:xfrm>
        </p:spPr>
        <p:txBody>
          <a:bodyPr>
            <a:normAutofit/>
          </a:bodyPr>
          <a:lstStyle/>
          <a:p>
            <a:r>
              <a:rPr lang="en-US" dirty="0"/>
              <a:t>Now what???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8E92-DD36-4CD5-949E-A845FAC99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88" y="1247828"/>
            <a:ext cx="8060912" cy="543705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Merge sort and Quicksort are as optimal as they can be in terms of comparison-based sorting efficiency.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is one of good reasons of lower bound analysis – we know how low we can possibly go.</a:t>
            </a:r>
          </a:p>
          <a:p>
            <a:pPr>
              <a:lnSpc>
                <a:spcPct val="100000"/>
              </a:lnSpc>
            </a:pPr>
            <a:r>
              <a:rPr lang="en-US" dirty="0"/>
              <a:t>Well … are we done, then? </a:t>
            </a:r>
            <a:r>
              <a:rPr lang="en-US" b="1" dirty="0">
                <a:solidFill>
                  <a:srgbClr val="FF0000"/>
                </a:solidFill>
              </a:rPr>
              <a:t>No! </a:t>
            </a:r>
          </a:p>
          <a:p>
            <a:pPr>
              <a:lnSpc>
                <a:spcPct val="100000"/>
              </a:lnSpc>
            </a:pPr>
            <a:r>
              <a:rPr lang="en-US" dirty="0"/>
              <a:t>Can we do it any better in other ways?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/>
              <a:t>Can we do any better applying a sorting approach other than comparison-based algorithm?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9C31C2B8-2F7B-4047-B87A-5D1235198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18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87BE-E1FE-E8F7-098F-E5792F36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88834"/>
          </a:xfrm>
          <a:solidFill>
            <a:schemeClr val="tx1"/>
          </a:solidFill>
        </p:spPr>
        <p:txBody>
          <a:bodyPr anchor="ctr">
            <a:norm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Garamond" panose="02020404030301010803" pitchFamily="18" charset="0"/>
              </a:rPr>
              <a:t>Non-Comparison Sorting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46377-94CA-448A-B20D-CC24B5F8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0387" y="3559428"/>
            <a:ext cx="9624847" cy="25496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b="1" dirty="0" err="1">
                <a:latin typeface="Garamond" panose="02020404030301010803" pitchFamily="18" charset="0"/>
              </a:rPr>
              <a:t>Zigsaw</a:t>
            </a:r>
            <a:endParaRPr lang="en-US" b="1" dirty="0">
              <a:latin typeface="Garamond" panose="02020404030301010803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b="1" dirty="0">
                <a:latin typeface="Garamond" panose="02020404030301010803" pitchFamily="18" charset="0"/>
              </a:rPr>
              <a:t>Spaghetti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latin typeface="Garamond" panose="02020404030301010803" pitchFamily="18" charset="0"/>
              </a:rPr>
              <a:t>Counting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latin typeface="Garamond" panose="02020404030301010803" pitchFamily="18" charset="0"/>
              </a:rPr>
              <a:t>Radix</a:t>
            </a:r>
          </a:p>
          <a:p>
            <a:pPr marL="342900" indent="-342900">
              <a:buFontTx/>
              <a:buChar char="-"/>
            </a:pPr>
            <a:r>
              <a:rPr lang="en-US" b="1" dirty="0">
                <a:latin typeface="Garamond" panose="02020404030301010803" pitchFamily="18" charset="0"/>
              </a:rPr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175771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0" name="Straight Arrow Connector 72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Lego blocks">
            <a:extLst>
              <a:ext uri="{FF2B5EF4-FFF2-40B4-BE49-F238E27FC236}">
                <a16:creationId xmlns:a16="http://schemas.microsoft.com/office/drawing/2014/main" id="{CB7BECE8-4A0B-4905-BE4E-0D500D428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1684"/>
          <a:stretch/>
        </p:blipFill>
        <p:spPr bwMode="auto">
          <a:xfrm>
            <a:off x="6543867" y="-3574463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0385D7-29F5-45E5-A462-C32B0046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9" y="691243"/>
            <a:ext cx="7657919" cy="1730828"/>
          </a:xfrm>
        </p:spPr>
        <p:txBody>
          <a:bodyPr>
            <a:normAutofit/>
          </a:bodyPr>
          <a:lstStyle/>
          <a:p>
            <a:r>
              <a:rPr lang="en-US" sz="3600" b="1" dirty="0"/>
              <a:t>Sorting beyond Comparison-based mode</a:t>
            </a:r>
            <a:br>
              <a:rPr lang="en-US" sz="3600" b="1" dirty="0"/>
            </a:br>
            <a:r>
              <a:rPr lang="en-US" sz="3600" b="1" dirty="0"/>
              <a:t>- </a:t>
            </a:r>
            <a:r>
              <a:rPr lang="en-US" sz="3600" b="1" dirty="0" err="1"/>
              <a:t>Zigsaw</a:t>
            </a:r>
            <a:r>
              <a:rPr lang="en-US" sz="3600" b="1" dirty="0"/>
              <a:t> Puzzle Sort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8E92-DD36-4CD5-949E-A845FAC99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35" y="2509158"/>
            <a:ext cx="10517933" cy="412647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Let’s take advantage of special property of the </a:t>
            </a:r>
            <a:r>
              <a:rPr lang="en-US" b="1" i="1" dirty="0"/>
              <a:t>input </a:t>
            </a:r>
            <a:r>
              <a:rPr lang="en-US" dirty="0"/>
              <a:t>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Example</a:t>
            </a:r>
            <a:r>
              <a:rPr lang="en-US" dirty="0"/>
              <a:t>) </a:t>
            </a:r>
            <a:r>
              <a:rPr lang="en-US" dirty="0" err="1"/>
              <a:t>Zigsaw</a:t>
            </a:r>
            <a:r>
              <a:rPr lang="en-US" dirty="0"/>
              <a:t> puzzle sorting strategies: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Flip all pieces upwards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Find all the edge pieces (Using data outlook </a:t>
            </a:r>
            <a:r>
              <a:rPr lang="en-US" sz="2800" b="1" dirty="0">
                <a:solidFill>
                  <a:srgbClr val="FF0000"/>
                </a:solidFill>
              </a:rPr>
              <a:t>in stead of the data value (shape)</a:t>
            </a:r>
            <a:r>
              <a:rPr lang="en-US" sz="2800" dirty="0"/>
              <a:t>)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Sort by color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Separate special pieces (distinguishing parts) </a:t>
            </a:r>
          </a:p>
        </p:txBody>
      </p:sp>
    </p:spTree>
    <p:extLst>
      <p:ext uri="{BB962C8B-B14F-4D97-AF65-F5344CB8AC3E}">
        <p14:creationId xmlns:p14="http://schemas.microsoft.com/office/powerpoint/2010/main" val="18384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E9F9B-FC32-4952-9413-72993E12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876"/>
            <a:ext cx="8049853" cy="83698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hlinkClick r:id="rId2"/>
              </a:rPr>
              <a:t>A Non-comparison-based  Sorting: Spaghetti Sort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31DAE-6BAF-43A0-97B1-C22314533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97" y="1361521"/>
            <a:ext cx="10679282" cy="546158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More of a conceptual experiment rather than a practical algorithm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Analog</a:t>
            </a:r>
            <a:r>
              <a:rPr lang="en-US" dirty="0"/>
              <a:t> algorithm for sorting a sequence of items</a:t>
            </a:r>
          </a:p>
          <a:p>
            <a:pPr>
              <a:lnSpc>
                <a:spcPct val="110000"/>
              </a:lnSpc>
            </a:pPr>
            <a:r>
              <a:rPr lang="en-US" dirty="0"/>
              <a:t>Sorts a sequence of items requiring O(</a:t>
            </a:r>
            <a:r>
              <a:rPr lang="en-US" i="1" dirty="0"/>
              <a:t>n</a:t>
            </a:r>
            <a:r>
              <a:rPr lang="en-US" dirty="0"/>
              <a:t>) stack space in a stable manner. </a:t>
            </a:r>
          </a:p>
          <a:p>
            <a:pPr>
              <a:lnSpc>
                <a:spcPct val="110000"/>
              </a:lnSpc>
            </a:pPr>
            <a:r>
              <a:rPr lang="en-US" dirty="0"/>
              <a:t>Algorithm – using uncooked rods of spaghetti for illustration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For each natural number </a:t>
            </a:r>
            <a:r>
              <a:rPr lang="en-US" i="1" dirty="0"/>
              <a:t>x</a:t>
            </a:r>
            <a:r>
              <a:rPr lang="en-US" dirty="0"/>
              <a:t> in the list, obtain a rod of length 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Take them loosely in your fist and lower them to the table, so that they all stand upright, resting on the table surface. 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Now, for each rod, lower your other hand from above until it meets with a rod—this one is clearly the longest. (contact-and-removal operation)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Remove this rod and insert it into the front of the (initially empty) output list</a:t>
            </a: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Repeat until all rods have been removed.</a:t>
            </a:r>
          </a:p>
          <a:p>
            <a:pPr>
              <a:lnSpc>
                <a:spcPct val="110000"/>
              </a:lnSpc>
            </a:pPr>
            <a:r>
              <a:rPr lang="en-US" dirty="0"/>
              <a:t>A parallel processing would be a good fit.  Where?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0000"/>
                </a:solidFill>
              </a:rPr>
              <a:t>Time efficiency? O(n) </a:t>
            </a:r>
          </a:p>
          <a:p>
            <a:pPr>
              <a:lnSpc>
                <a:spcPct val="110000"/>
              </a:lnSpc>
            </a:pPr>
            <a:r>
              <a:rPr lang="en-US" b="1" dirty="0"/>
              <a:t>No comparisons among input data themselves</a:t>
            </a:r>
          </a:p>
        </p:txBody>
      </p:sp>
      <p:grpSp>
        <p:nvGrpSpPr>
          <p:cNvPr id="4" name="Group 3" descr="Pictures for spaghetti sorting">
            <a:extLst>
              <a:ext uri="{FF2B5EF4-FFF2-40B4-BE49-F238E27FC236}">
                <a16:creationId xmlns:a16="http://schemas.microsoft.com/office/drawing/2014/main" id="{3A01F333-0541-40C6-A0FA-B634484ECD9D}"/>
              </a:ext>
            </a:extLst>
          </p:cNvPr>
          <p:cNvGrpSpPr/>
          <p:nvPr/>
        </p:nvGrpSpPr>
        <p:grpSpPr>
          <a:xfrm>
            <a:off x="9944181" y="105352"/>
            <a:ext cx="1697694" cy="1677588"/>
            <a:chOff x="2851560" y="1323833"/>
            <a:chExt cx="5079884" cy="38581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735ACF0-B32B-4FA7-8BB5-4641DA26F13F}"/>
                </a:ext>
              </a:extLst>
            </p:cNvPr>
            <p:cNvSpPr/>
            <p:nvPr/>
          </p:nvSpPr>
          <p:spPr>
            <a:xfrm>
              <a:off x="2851560" y="2453418"/>
              <a:ext cx="230448" cy="153276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570B13-8E79-4264-B02F-A57591661DBB}"/>
                </a:ext>
              </a:extLst>
            </p:cNvPr>
            <p:cNvSpPr/>
            <p:nvPr/>
          </p:nvSpPr>
          <p:spPr>
            <a:xfrm>
              <a:off x="3455165" y="2756865"/>
              <a:ext cx="228314" cy="238089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F9453A-B991-4CDA-BC60-95B0E627484A}"/>
                </a:ext>
              </a:extLst>
            </p:cNvPr>
            <p:cNvSpPr/>
            <p:nvPr/>
          </p:nvSpPr>
          <p:spPr>
            <a:xfrm>
              <a:off x="3973781" y="2374727"/>
              <a:ext cx="241113" cy="1517247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8F46D9-955A-4BB4-914F-2B2F494B2CCD}"/>
                </a:ext>
              </a:extLst>
            </p:cNvPr>
            <p:cNvSpPr/>
            <p:nvPr/>
          </p:nvSpPr>
          <p:spPr>
            <a:xfrm>
              <a:off x="4549254" y="2803016"/>
              <a:ext cx="228314" cy="185263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86D0E4-6138-47ED-9809-17B754F4D06D}"/>
                </a:ext>
              </a:extLst>
            </p:cNvPr>
            <p:cNvSpPr/>
            <p:nvPr/>
          </p:nvSpPr>
          <p:spPr>
            <a:xfrm>
              <a:off x="5080669" y="2559445"/>
              <a:ext cx="232758" cy="230763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A7C168C-AFA7-4FB9-A9AE-F2802AE13035}"/>
                </a:ext>
              </a:extLst>
            </p:cNvPr>
            <p:cNvSpPr/>
            <p:nvPr/>
          </p:nvSpPr>
          <p:spPr>
            <a:xfrm>
              <a:off x="5603106" y="3001422"/>
              <a:ext cx="255259" cy="72791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0B05441-366A-4852-84E9-F50E77E7BE7A}"/>
                </a:ext>
              </a:extLst>
            </p:cNvPr>
            <p:cNvSpPr/>
            <p:nvPr/>
          </p:nvSpPr>
          <p:spPr>
            <a:xfrm>
              <a:off x="6148044" y="3468822"/>
              <a:ext cx="211509" cy="149082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EB4BA9-6DBA-442D-A600-19B911A84004}"/>
                </a:ext>
              </a:extLst>
            </p:cNvPr>
            <p:cNvSpPr/>
            <p:nvPr/>
          </p:nvSpPr>
          <p:spPr>
            <a:xfrm>
              <a:off x="6693949" y="2486184"/>
              <a:ext cx="211509" cy="1726634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A7429F-444D-45C1-BC0A-F04AA279776B}"/>
                </a:ext>
              </a:extLst>
            </p:cNvPr>
            <p:cNvSpPr/>
            <p:nvPr/>
          </p:nvSpPr>
          <p:spPr>
            <a:xfrm>
              <a:off x="7239854" y="1323833"/>
              <a:ext cx="225476" cy="385818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790BBD-EE99-4F2E-9B5C-BA657F21DEA7}"/>
                </a:ext>
              </a:extLst>
            </p:cNvPr>
            <p:cNvSpPr/>
            <p:nvPr/>
          </p:nvSpPr>
          <p:spPr>
            <a:xfrm>
              <a:off x="7705789" y="2486184"/>
              <a:ext cx="225655" cy="107501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Pictures for spaghetti sorting">
            <a:extLst>
              <a:ext uri="{FF2B5EF4-FFF2-40B4-BE49-F238E27FC236}">
                <a16:creationId xmlns:a16="http://schemas.microsoft.com/office/drawing/2014/main" id="{73F8BE4A-515F-484F-B192-92727A50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17" y="279031"/>
            <a:ext cx="1783626" cy="108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94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006" y="297812"/>
            <a:ext cx="7474172" cy="905814"/>
          </a:xfrm>
        </p:spPr>
        <p:txBody>
          <a:bodyPr>
            <a:normAutofit/>
          </a:bodyPr>
          <a:lstStyle/>
          <a:p>
            <a:r>
              <a:rPr lang="en-US" b="1" dirty="0"/>
              <a:t>Counting Sort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Document">
            <a:extLst>
              <a:ext uri="{FF2B5EF4-FFF2-40B4-BE49-F238E27FC236}">
                <a16:creationId xmlns:a16="http://schemas.microsoft.com/office/drawing/2014/main" id="{CDBD23D6-2BF9-4036-B846-4802ADA1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8AFEF-81CD-4CAE-B6B0-22EB282AA1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1269" y="1216856"/>
                <a:ext cx="8844527" cy="5289451"/>
              </a:xfrm>
            </p:spPr>
            <p:txBody>
              <a:bodyPr anchor="t">
                <a:normAutofit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b="1" i="1" dirty="0"/>
                  <a:t>Counting sort </a:t>
                </a:r>
                <a:r>
                  <a:rPr lang="en-US" dirty="0"/>
                  <a:t>assumes that each element is an integer in the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0 .. 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where n: # of data elements</a:t>
                </a:r>
              </a:p>
              <a:p>
                <a:pPr lvl="1"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dirty="0"/>
                  <a:t>e.g., 5 letter grades: A, B, C, D, F  for 120 students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For each element x, It determines the number of elements less than x. It uses this information to place element x directly into its position in the output array.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   (</a:t>
                </a:r>
                <a:r>
                  <a:rPr lang="en-US" dirty="0" err="1"/>
                  <a:t>e.g.,F</a:t>
                </a:r>
                <a:r>
                  <a:rPr lang="en-US" dirty="0"/>
                  <a:t>(3),D(5),C(6),B(12),A(22)  Rank of a B student?)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Utilizing the natural property of </a:t>
                </a:r>
                <a:r>
                  <a:rPr lang="en-US" b="1" dirty="0"/>
                  <a:t>integer</a:t>
                </a:r>
                <a:r>
                  <a:rPr lang="en-US" dirty="0"/>
                  <a:t> numbers.  </a:t>
                </a:r>
                <a:endParaRPr lang="en-US" sz="2800" b="1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Need an auxiliary storage: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1" dirty="0"/>
              </a:p>
              <a:p>
                <a:pPr>
                  <a:lnSpc>
                    <a:spcPct val="110000"/>
                  </a:lnSpc>
                </a:pPr>
                <a:r>
                  <a:rPr lang="en-US" dirty="0">
                    <a:highlight>
                      <a:srgbClr val="FFFF00"/>
                    </a:highlight>
                  </a:rPr>
                  <a:t>!! Good for sorting small ranged numbers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A8AFEF-81CD-4CAE-B6B0-22EB282AA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269" y="1216856"/>
                <a:ext cx="8844527" cy="5289451"/>
              </a:xfrm>
              <a:blipFill>
                <a:blip r:embed="rId4"/>
                <a:stretch>
                  <a:fillRect l="-1241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1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Counting Sort: </a:t>
            </a:r>
            <a:r>
              <a:rPr lang="en-US" sz="26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How does it wok?</a:t>
            </a:r>
          </a:p>
        </p:txBody>
      </p:sp>
      <p:pic>
        <p:nvPicPr>
          <p:cNvPr id="4" name="Picture 3" descr="Counting sorting">
            <a:extLst>
              <a:ext uri="{FF2B5EF4-FFF2-40B4-BE49-F238E27FC236}">
                <a16:creationId xmlns:a16="http://schemas.microsoft.com/office/drawing/2014/main" id="{240F1324-79D7-46FC-AF48-A89E29C0B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72" y="3494687"/>
            <a:ext cx="7188199" cy="3425424"/>
          </a:xfrm>
          <a:prstGeom prst="rect">
            <a:avLst/>
          </a:prstGeom>
        </p:spPr>
      </p:pic>
      <p:sp>
        <p:nvSpPr>
          <p:cNvPr id="19" name="Freeform: Shape 18" descr="Counting sorting">
            <a:extLst>
              <a:ext uri="{FF2B5EF4-FFF2-40B4-BE49-F238E27FC236}">
                <a16:creationId xmlns:a16="http://schemas.microsoft.com/office/drawing/2014/main" id="{CB3A7FC8-9F94-4D0E-8026-10FF53B1C166}"/>
              </a:ext>
            </a:extLst>
          </p:cNvPr>
          <p:cNvSpPr/>
          <p:nvPr/>
        </p:nvSpPr>
        <p:spPr>
          <a:xfrm>
            <a:off x="7807132" y="4405721"/>
            <a:ext cx="2395586" cy="868611"/>
          </a:xfrm>
          <a:custGeom>
            <a:avLst/>
            <a:gdLst>
              <a:gd name="connsiteX0" fmla="*/ 0 w 1809947"/>
              <a:gd name="connsiteY0" fmla="*/ 0 h 745061"/>
              <a:gd name="connsiteX1" fmla="*/ 348792 w 1809947"/>
              <a:gd name="connsiteY1" fmla="*/ 518475 h 745061"/>
              <a:gd name="connsiteX2" fmla="*/ 1150070 w 1809947"/>
              <a:gd name="connsiteY2" fmla="*/ 735291 h 745061"/>
              <a:gd name="connsiteX3" fmla="*/ 1809947 w 1809947"/>
              <a:gd name="connsiteY3" fmla="*/ 226244 h 74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9947" h="745061">
                <a:moveTo>
                  <a:pt x="0" y="0"/>
                </a:moveTo>
                <a:cubicBezTo>
                  <a:pt x="78557" y="197963"/>
                  <a:pt x="157114" y="395927"/>
                  <a:pt x="348792" y="518475"/>
                </a:cubicBezTo>
                <a:cubicBezTo>
                  <a:pt x="540470" y="641024"/>
                  <a:pt x="906544" y="783996"/>
                  <a:pt x="1150070" y="735291"/>
                </a:cubicBezTo>
                <a:cubicBezTo>
                  <a:pt x="1393596" y="686586"/>
                  <a:pt x="1699968" y="312656"/>
                  <a:pt x="1809947" y="226244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3. Subtract by 1</a:t>
            </a:r>
          </a:p>
        </p:txBody>
      </p:sp>
      <p:sp>
        <p:nvSpPr>
          <p:cNvPr id="23" name="Freeform: Shape 22" descr="Counting sorting">
            <a:extLst>
              <a:ext uri="{FF2B5EF4-FFF2-40B4-BE49-F238E27FC236}">
                <a16:creationId xmlns:a16="http://schemas.microsoft.com/office/drawing/2014/main" id="{C6D50D2C-7654-458C-9897-0B9AEF8FA5DB}"/>
              </a:ext>
            </a:extLst>
          </p:cNvPr>
          <p:cNvSpPr/>
          <p:nvPr/>
        </p:nvSpPr>
        <p:spPr>
          <a:xfrm>
            <a:off x="6303360" y="2999440"/>
            <a:ext cx="4482849" cy="794243"/>
          </a:xfrm>
          <a:custGeom>
            <a:avLst/>
            <a:gdLst>
              <a:gd name="connsiteX0" fmla="*/ 0 w 3553953"/>
              <a:gd name="connsiteY0" fmla="*/ 551662 h 551662"/>
              <a:gd name="connsiteX1" fmla="*/ 622169 w 3553953"/>
              <a:gd name="connsiteY1" fmla="*/ 33188 h 551662"/>
              <a:gd name="connsiteX2" fmla="*/ 2243579 w 3553953"/>
              <a:gd name="connsiteY2" fmla="*/ 61468 h 551662"/>
              <a:gd name="connsiteX3" fmla="*/ 3440783 w 3553953"/>
              <a:gd name="connsiteY3" fmla="*/ 136883 h 551662"/>
              <a:gd name="connsiteX4" fmla="*/ 3535051 w 3553953"/>
              <a:gd name="connsiteY4" fmla="*/ 532809 h 55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953" h="551662">
                <a:moveTo>
                  <a:pt x="0" y="551662"/>
                </a:moveTo>
                <a:cubicBezTo>
                  <a:pt x="124119" y="333274"/>
                  <a:pt x="248239" y="114887"/>
                  <a:pt x="622169" y="33188"/>
                </a:cubicBezTo>
                <a:cubicBezTo>
                  <a:pt x="996099" y="-48511"/>
                  <a:pt x="1773810" y="44186"/>
                  <a:pt x="2243579" y="61468"/>
                </a:cubicBezTo>
                <a:cubicBezTo>
                  <a:pt x="2713348" y="78750"/>
                  <a:pt x="3225538" y="58326"/>
                  <a:pt x="3440783" y="136883"/>
                </a:cubicBezTo>
                <a:cubicBezTo>
                  <a:pt x="3656028" y="215440"/>
                  <a:pt x="3489488" y="480962"/>
                  <a:pt x="3535051" y="532809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2.</a:t>
            </a:r>
            <a:r>
              <a:rPr lang="en-US" dirty="0">
                <a:solidFill>
                  <a:schemeClr val="tx1"/>
                </a:solidFill>
              </a:rPr>
              <a:t> Insert into the position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Freeform: Shape 23" descr="Counting sorting">
            <a:extLst>
              <a:ext uri="{FF2B5EF4-FFF2-40B4-BE49-F238E27FC236}">
                <a16:creationId xmlns:a16="http://schemas.microsoft.com/office/drawing/2014/main" id="{A43E1869-8B7C-471D-BF99-68BF8D024ACB}"/>
              </a:ext>
            </a:extLst>
          </p:cNvPr>
          <p:cNvSpPr/>
          <p:nvPr/>
        </p:nvSpPr>
        <p:spPr>
          <a:xfrm>
            <a:off x="6414199" y="3363310"/>
            <a:ext cx="1438773" cy="759524"/>
          </a:xfrm>
          <a:custGeom>
            <a:avLst/>
            <a:gdLst>
              <a:gd name="connsiteX0" fmla="*/ 0 w 1150070"/>
              <a:gd name="connsiteY0" fmla="*/ 361571 h 550107"/>
              <a:gd name="connsiteX1" fmla="*/ 933254 w 1150070"/>
              <a:gd name="connsiteY1" fmla="*/ 3353 h 550107"/>
              <a:gd name="connsiteX2" fmla="*/ 1150070 w 1150070"/>
              <a:gd name="connsiteY2" fmla="*/ 550107 h 550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070" h="550107">
                <a:moveTo>
                  <a:pt x="0" y="361571"/>
                </a:moveTo>
                <a:cubicBezTo>
                  <a:pt x="370788" y="166750"/>
                  <a:pt x="741576" y="-28070"/>
                  <a:pt x="933254" y="3353"/>
                </a:cubicBezTo>
                <a:cubicBezTo>
                  <a:pt x="1124932" y="34776"/>
                  <a:pt x="1102936" y="471550"/>
                  <a:pt x="1150070" y="55010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. Lookup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10" name="Group 9" descr="Counting sorting">
            <a:extLst>
              <a:ext uri="{FF2B5EF4-FFF2-40B4-BE49-F238E27FC236}">
                <a16:creationId xmlns:a16="http://schemas.microsoft.com/office/drawing/2014/main" id="{585F0C8E-4021-3094-0806-302C40B9F15B}"/>
              </a:ext>
            </a:extLst>
          </p:cNvPr>
          <p:cNvGrpSpPr/>
          <p:nvPr/>
        </p:nvGrpSpPr>
        <p:grpSpPr>
          <a:xfrm>
            <a:off x="3280756" y="202163"/>
            <a:ext cx="4161906" cy="843340"/>
            <a:chOff x="3269673" y="143084"/>
            <a:chExt cx="4386074" cy="95610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1FA6F5-23C7-7AAF-9619-F2F808EFE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7423" y="143084"/>
              <a:ext cx="2868324" cy="9561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FA6A4E-9AAB-4147-AB87-01F413619C11}"/>
                </a:ext>
              </a:extLst>
            </p:cNvPr>
            <p:cNvSpPr txBox="1"/>
            <p:nvPr/>
          </p:nvSpPr>
          <p:spPr>
            <a:xfrm>
              <a:off x="3269673" y="558836"/>
              <a:ext cx="1568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 Input Array:</a:t>
              </a:r>
            </a:p>
          </p:txBody>
        </p:sp>
      </p:grpSp>
      <p:grpSp>
        <p:nvGrpSpPr>
          <p:cNvPr id="20" name="Group 19" descr="Counting sorting">
            <a:extLst>
              <a:ext uri="{FF2B5EF4-FFF2-40B4-BE49-F238E27FC236}">
                <a16:creationId xmlns:a16="http://schemas.microsoft.com/office/drawing/2014/main" id="{2623B6ED-E1A2-54C8-2D92-2CDC7593F46E}"/>
              </a:ext>
            </a:extLst>
          </p:cNvPr>
          <p:cNvGrpSpPr/>
          <p:nvPr/>
        </p:nvGrpSpPr>
        <p:grpSpPr>
          <a:xfrm>
            <a:off x="3341716" y="1033131"/>
            <a:ext cx="3985685" cy="1590204"/>
            <a:chOff x="3341716" y="1033131"/>
            <a:chExt cx="3985685" cy="1590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004DDE-7C32-71D3-7BEE-29587037CE5E}"/>
                </a:ext>
              </a:extLst>
            </p:cNvPr>
            <p:cNvSpPr txBox="1"/>
            <p:nvPr/>
          </p:nvSpPr>
          <p:spPr>
            <a:xfrm>
              <a:off x="3341716" y="1549343"/>
              <a:ext cx="15683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 Scan &amp; count: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42AD0B-CFB3-9C45-00AF-315DB5FE5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0451" y="1033131"/>
              <a:ext cx="2616950" cy="1590204"/>
            </a:xfrm>
            <a:prstGeom prst="rect">
              <a:avLst/>
            </a:prstGeom>
          </p:spPr>
        </p:pic>
      </p:grpSp>
      <p:grpSp>
        <p:nvGrpSpPr>
          <p:cNvPr id="21" name="Group 20" descr="Counting sorting">
            <a:extLst>
              <a:ext uri="{FF2B5EF4-FFF2-40B4-BE49-F238E27FC236}">
                <a16:creationId xmlns:a16="http://schemas.microsoft.com/office/drawing/2014/main" id="{D8A50F9D-4A54-5AB1-1566-5878FBA3BB37}"/>
              </a:ext>
            </a:extLst>
          </p:cNvPr>
          <p:cNvGrpSpPr/>
          <p:nvPr/>
        </p:nvGrpSpPr>
        <p:grpSpPr>
          <a:xfrm>
            <a:off x="3684493" y="2711954"/>
            <a:ext cx="2658724" cy="782733"/>
            <a:chOff x="3486005" y="2711954"/>
            <a:chExt cx="2829031" cy="782733"/>
          </a:xfrm>
        </p:grpSpPr>
        <p:sp>
          <p:nvSpPr>
            <p:cNvPr id="6" name="Arrow: Left 5">
              <a:extLst>
                <a:ext uri="{FF2B5EF4-FFF2-40B4-BE49-F238E27FC236}">
                  <a16:creationId xmlns:a16="http://schemas.microsoft.com/office/drawing/2014/main" id="{66896F1D-FE76-4F37-9A4B-8B1A2555D198}"/>
                </a:ext>
              </a:extLst>
            </p:cNvPr>
            <p:cNvSpPr/>
            <p:nvPr/>
          </p:nvSpPr>
          <p:spPr>
            <a:xfrm>
              <a:off x="4639911" y="3096168"/>
              <a:ext cx="1675125" cy="39851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algn="r">
                <a:lnSpc>
                  <a:spcPct val="90000"/>
                </a:lnSpc>
                <a:spcAft>
                  <a:spcPts val="600"/>
                </a:spcAft>
              </a:pPr>
              <a:r>
                <a:rPr lang="en-US" sz="1600" b="1" dirty="0">
                  <a:solidFill>
                    <a:schemeClr val="bg1"/>
                  </a:solidFill>
                </a:rPr>
                <a:t>Sorting order</a:t>
              </a:r>
              <a:r>
                <a:rPr lang="en-US" sz="900" b="1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FD3A06-2210-35BB-94DA-69705B72209D}"/>
                </a:ext>
              </a:extLst>
            </p:cNvPr>
            <p:cNvSpPr txBox="1"/>
            <p:nvPr/>
          </p:nvSpPr>
          <p:spPr>
            <a:xfrm>
              <a:off x="3486005" y="2711954"/>
              <a:ext cx="1236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3. Sorting:</a:t>
              </a:r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A19FFF-2715-7D97-D46B-A03EAE5FD1CE}"/>
              </a:ext>
            </a:extLst>
          </p:cNvPr>
          <p:cNvSpPr/>
          <p:nvPr/>
        </p:nvSpPr>
        <p:spPr>
          <a:xfrm rot="20712320">
            <a:off x="6061870" y="4283314"/>
            <a:ext cx="774155" cy="1718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01339-D113-693D-CD95-1D048CD4D918}"/>
              </a:ext>
            </a:extLst>
          </p:cNvPr>
          <p:cNvSpPr txBox="1"/>
          <p:nvPr/>
        </p:nvSpPr>
        <p:spPr>
          <a:xfrm>
            <a:off x="3213847" y="4405721"/>
            <a:ext cx="13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Counting</a:t>
            </a:r>
          </a:p>
        </p:txBody>
      </p:sp>
    </p:spTree>
    <p:extLst>
      <p:ext uri="{BB962C8B-B14F-4D97-AF65-F5344CB8AC3E}">
        <p14:creationId xmlns:p14="http://schemas.microsoft.com/office/powerpoint/2010/main" val="418040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4" grpId="0" animBg="1"/>
      <p:bldP spid="3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28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Counting Sort: </a:t>
            </a:r>
            <a:r>
              <a:rPr lang="en-US" sz="2600" dirty="0">
                <a:solidFill>
                  <a:srgbClr val="FFFF00"/>
                </a:solidFill>
              </a:rPr>
              <a:t>Time Efficiency</a:t>
            </a:r>
            <a:endParaRPr lang="en-US" sz="2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531D5-AC8A-48D5-B155-FDCA6931C354}"/>
              </a:ext>
            </a:extLst>
          </p:cNvPr>
          <p:cNvSpPr txBox="1"/>
          <p:nvPr/>
        </p:nvSpPr>
        <p:spPr>
          <a:xfrm>
            <a:off x="3695543" y="702131"/>
            <a:ext cx="8107509" cy="360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dirty="0"/>
              <a:t>Time Efficiency: </a:t>
            </a:r>
          </a:p>
          <a:p>
            <a:pPr marL="6858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O(n) for scanning and counting to build </a:t>
            </a:r>
            <a:r>
              <a:rPr lang="en-US" sz="2800" b="1" i="1" dirty="0"/>
              <a:t>C[0..k]</a:t>
            </a:r>
          </a:p>
          <a:p>
            <a:pPr marL="6858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O(k) for updating counter</a:t>
            </a:r>
          </a:p>
          <a:p>
            <a:pPr marL="6858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O(n) for scanning and sorting </a:t>
            </a:r>
          </a:p>
          <a:p>
            <a:pPr marL="6858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O(2n + k )  but O(n),  usually n &gt;&gt; k</a:t>
            </a:r>
          </a:p>
          <a:p>
            <a:pPr marL="685800" lvl="1" indent="-45720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Detail: CLRS: Page: 195</a:t>
            </a:r>
          </a:p>
        </p:txBody>
      </p:sp>
    </p:spTree>
    <p:extLst>
      <p:ext uri="{BB962C8B-B14F-4D97-AF65-F5344CB8AC3E}">
        <p14:creationId xmlns:p14="http://schemas.microsoft.com/office/powerpoint/2010/main" val="181880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9E00-F169-4529-8E7C-D1ACEFEA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01" y="536921"/>
            <a:ext cx="3279371" cy="3863283"/>
          </a:xfrm>
        </p:spPr>
        <p:txBody>
          <a:bodyPr>
            <a:normAutofit/>
          </a:bodyPr>
          <a:lstStyle/>
          <a:p>
            <a:r>
              <a:rPr lang="en-US" sz="3600" dirty="0"/>
              <a:t>Counting sort Example</a:t>
            </a:r>
            <a:br>
              <a:rPr lang="en-US" sz="3600" dirty="0"/>
            </a:br>
            <a:r>
              <a:rPr lang="en-US" sz="3600" dirty="0"/>
              <a:t>(Sorting a string alphabetically)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22691-889D-4860-8A27-5764BDA255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78530" y="414360"/>
            <a:ext cx="7669877" cy="61555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countSort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output = [0 for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in range(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))]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C = [0 for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in range(256)]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# Store the count of each character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: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C[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)] +=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# C[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] contains actual position of this character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in range(256):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C[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] += C[i-1]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# Build the output character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in range(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output[C[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])]-1]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    C[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inArr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])] -=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return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6699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countSort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UniversityOfColoradoAtDenver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"))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47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041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Counting Sort: why not comparison-based?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AFEF-81CD-4CAE-B6B0-22EB282AA1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1861" y="1812775"/>
            <a:ext cx="11477215" cy="49438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Why is counting sort not a comparison-based sorting algorithm?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Counting sort gains sorting order by means other than directly comparing 2 keys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Sorting is accomplished by finding its position in the sequence of values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Would the algorithm be correct if we started at the beginning of the array?  Why do we start from the end of the array? 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</a:t>
            </a:r>
            <a:r>
              <a:rPr lang="en-US" b="1" dirty="0"/>
              <a:t> </a:t>
            </a:r>
            <a:r>
              <a:rPr lang="en-US" b="1" dirty="0">
                <a:highlight>
                  <a:srgbClr val="FFFF00"/>
                </a:highlight>
              </a:rPr>
              <a:t>Stable sorting</a:t>
            </a:r>
            <a:endParaRPr lang="en-US" dirty="0">
              <a:highlight>
                <a:srgbClr val="FFFF00"/>
              </a:highlight>
            </a:endParaRP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Maintains the relative order of elements with equal keys (values)</a:t>
            </a:r>
            <a:r>
              <a:rPr lang="en-US" dirty="0"/>
              <a:t>; </a:t>
            </a:r>
            <a:r>
              <a:rPr lang="en-US" sz="2400" dirty="0"/>
              <a:t>i.e. keys with </a:t>
            </a:r>
            <a:r>
              <a:rPr lang="en-US" sz="2400" b="1" dirty="0">
                <a:solidFill>
                  <a:schemeClr val="accent1"/>
                </a:solidFill>
              </a:rPr>
              <a:t>same value </a:t>
            </a:r>
            <a:r>
              <a:rPr lang="en-US" sz="2400" dirty="0"/>
              <a:t>appear in same order in output as they did in input array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Why is stable sorting important? </a:t>
            </a:r>
          </a:p>
          <a:p>
            <a:pPr lvl="2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When the data is sorted multiple times on different keys (fields) and the key is truly a key to a much larger underlying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541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810" y="365126"/>
            <a:ext cx="9842989" cy="875846"/>
          </a:xfrm>
        </p:spPr>
        <p:txBody>
          <a:bodyPr/>
          <a:lstStyle/>
          <a:p>
            <a:r>
              <a:rPr lang="en-US" dirty="0"/>
              <a:t>Sorting Integers: Counting Sort Issues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F3A7F-4046-4DA4-9629-7E8A8EFF29E4}"/>
              </a:ext>
            </a:extLst>
          </p:cNvPr>
          <p:cNvSpPr txBox="1"/>
          <p:nvPr/>
        </p:nvSpPr>
        <p:spPr>
          <a:xfrm>
            <a:off x="546211" y="1377484"/>
            <a:ext cx="10134978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What if the key values are in a range from 1 to </a:t>
            </a:r>
            <a:r>
              <a:rPr lang="en-US" sz="3600" b="1" dirty="0">
                <a:solidFill>
                  <a:srgbClr val="FF0000"/>
                </a:solidFill>
              </a:rPr>
              <a:t>n</a:t>
            </a:r>
            <a:r>
              <a:rPr lang="en-US" sz="3600" b="1" baseline="30000" dirty="0">
                <a:solidFill>
                  <a:srgbClr val="FF0000"/>
                </a:solidFill>
              </a:rPr>
              <a:t>2</a:t>
            </a:r>
            <a:r>
              <a:rPr lang="en-US" sz="3600" b="1" baseline="30000" dirty="0"/>
              <a:t> </a:t>
            </a:r>
            <a:r>
              <a:rPr lang="en-US" sz="3600" b="1" dirty="0"/>
              <a:t>?</a:t>
            </a:r>
          </a:p>
          <a:p>
            <a:endParaRPr lang="en-US" sz="800" b="1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Counting sort is no good because it takes O(2n + n</a:t>
            </a:r>
            <a:r>
              <a:rPr lang="en-US" sz="2800" baseline="30000" dirty="0"/>
              <a:t>2</a:t>
            </a:r>
            <a:r>
              <a:rPr lang="en-US" sz="2800" dirty="0"/>
              <a:t>).   (k = n</a:t>
            </a:r>
            <a:r>
              <a:rPr lang="en-US" sz="2800" baseline="30000" dirty="0"/>
              <a:t>2</a:t>
            </a:r>
            <a:r>
              <a:rPr lang="en-US" sz="2800" dirty="0"/>
              <a:t>)</a:t>
            </a:r>
          </a:p>
          <a:p>
            <a:r>
              <a:rPr lang="en-US" sz="2800" dirty="0"/>
              <a:t>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Worse than comparison-based sorting.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How can we sort such an array in linear time?</a:t>
            </a:r>
            <a:r>
              <a:rPr lang="en-US" sz="3600" dirty="0"/>
              <a:t>  </a:t>
            </a:r>
            <a:endParaRPr lang="en-US" sz="36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e.g., sorting 100 K data elements ranging 0 – 999M like SSN</a:t>
            </a:r>
            <a:endParaRPr lang="en-US" sz="2800" b="1" dirty="0">
              <a:solidFill>
                <a:srgbClr val="C0000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Can we do better? </a:t>
            </a:r>
            <a:r>
              <a:rPr lang="en-US" sz="2800" b="1" dirty="0">
                <a:solidFill>
                  <a:srgbClr val="C00000"/>
                </a:solidFill>
              </a:rPr>
              <a:t>Radix Sort</a:t>
            </a:r>
            <a:r>
              <a:rPr lang="en-US" sz="2800" dirty="0"/>
              <a:t> may help.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5D92B-A1EB-4A81-A97B-39F481D7C77C}"/>
              </a:ext>
            </a:extLst>
          </p:cNvPr>
          <p:cNvSpPr txBox="1"/>
          <p:nvPr/>
        </p:nvSpPr>
        <p:spPr>
          <a:xfrm>
            <a:off x="917539" y="2624345"/>
            <a:ext cx="9550479" cy="8845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Example: For 10 numbers ranging 1 .. 100,  you need to set up and process 100 buckets for 10 numbers.   (n: 10, n</a:t>
            </a:r>
            <a:r>
              <a:rPr lang="en-US" sz="2400" baseline="30000" dirty="0"/>
              <a:t>2</a:t>
            </a:r>
            <a:r>
              <a:rPr lang="en-US" sz="2400" dirty="0"/>
              <a:t> = 100)  </a:t>
            </a:r>
            <a:r>
              <a:rPr lang="en-US" sz="2400" dirty="0">
                <a:sym typeface="Wingdings" panose="05000000000000000000" pitchFamily="2" charset="2"/>
              </a:rPr>
              <a:t> </a:t>
            </a:r>
            <a:r>
              <a:rPr lang="en-US" sz="2400" i="1" dirty="0">
                <a:sym typeface="Wingdings" panose="05000000000000000000" pitchFamily="2" charset="2"/>
              </a:rPr>
              <a:t>O(n</a:t>
            </a:r>
            <a:r>
              <a:rPr lang="en-US" sz="2400" i="1" baseline="30000" dirty="0">
                <a:sym typeface="Wingdings" panose="05000000000000000000" pitchFamily="2" charset="2"/>
              </a:rPr>
              <a:t>2</a:t>
            </a:r>
            <a:r>
              <a:rPr lang="en-US" sz="2400" i="1" dirty="0">
                <a:sym typeface="Wingdings" panose="05000000000000000000" pitchFamily="2" charset="2"/>
              </a:rPr>
              <a:t>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353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 Lectures We’ve learned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226" y="3092969"/>
            <a:ext cx="9833548" cy="328990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Bogosort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Selecting K</a:t>
            </a:r>
            <a:r>
              <a:rPr lang="en-US" baseline="30000" dirty="0">
                <a:solidFill>
                  <a:srgbClr val="000000"/>
                </a:solidFill>
              </a:rPr>
              <a:t>th</a:t>
            </a:r>
            <a:r>
              <a:rPr lang="en-US" dirty="0">
                <a:solidFill>
                  <a:srgbClr val="000000"/>
                </a:solidFill>
              </a:rPr>
              <a:t> smallest element</a:t>
            </a:r>
          </a:p>
          <a:p>
            <a:r>
              <a:rPr lang="en-US" dirty="0">
                <a:solidFill>
                  <a:srgbClr val="000000"/>
                </a:solidFill>
              </a:rPr>
              <a:t>Quicksort</a:t>
            </a:r>
          </a:p>
          <a:p>
            <a:r>
              <a:rPr lang="en-US" dirty="0">
                <a:solidFill>
                  <a:srgbClr val="000000"/>
                </a:solidFill>
              </a:rPr>
              <a:t>Randomized Algorithm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Data arrangement (randomness) matters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Usually, they perform best if the input data are randomized</a:t>
            </a:r>
          </a:p>
        </p:txBody>
      </p:sp>
    </p:spTree>
    <p:extLst>
      <p:ext uri="{BB962C8B-B14F-4D97-AF65-F5344CB8AC3E}">
        <p14:creationId xmlns:p14="http://schemas.microsoft.com/office/powerpoint/2010/main" val="98449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4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 descr="Sorting Integers: Radix Sort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Sorting </a:t>
            </a:r>
            <a:r>
              <a:rPr lang="en-US" sz="2600" dirty="0">
                <a:solidFill>
                  <a:srgbClr val="FFFF00"/>
                </a:solidFill>
              </a:rPr>
              <a:t>Integers: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Radix Sort</a:t>
            </a:r>
          </a:p>
        </p:txBody>
      </p:sp>
      <p:pic>
        <p:nvPicPr>
          <p:cNvPr id="5" name="Picture 4" descr="Sorting Integers: Radix Sort">
            <a:extLst>
              <a:ext uri="{FF2B5EF4-FFF2-40B4-BE49-F238E27FC236}">
                <a16:creationId xmlns:a16="http://schemas.microsoft.com/office/drawing/2014/main" id="{CAB4A20D-B994-4577-A90E-146518A8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91" y="368637"/>
            <a:ext cx="4964450" cy="22372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AFEF-81CD-4CAE-B6B0-22EB282A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637" y="2806548"/>
            <a:ext cx="8583054" cy="34812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Radix (base)</a:t>
            </a:r>
            <a:r>
              <a:rPr lang="en-US" dirty="0"/>
              <a:t>:  </a:t>
            </a:r>
            <a:r>
              <a:rPr lang="en-US" sz="2600" dirty="0"/>
              <a:t>Binary: [0,1], Octal: [0..7], Decimal [0..9], Hex [0 .. F]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Algorithm</a:t>
            </a:r>
            <a:r>
              <a:rPr lang="en-US" dirty="0"/>
              <a:t>: </a:t>
            </a:r>
            <a:r>
              <a:rPr lang="en-US" sz="2600" dirty="0"/>
              <a:t>Its fundamental operation of sorting based on the radix or base of the numbers being sorted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Sorting decimal numbers in descending order  —counterintuitively—by sorting on the </a:t>
            </a:r>
            <a:r>
              <a:rPr lang="en-US" sz="2400" b="1" i="1" dirty="0"/>
              <a:t>least significant </a:t>
            </a:r>
            <a:r>
              <a:rPr lang="en-US" sz="2400" dirty="0"/>
              <a:t>digit </a:t>
            </a:r>
            <a:r>
              <a:rPr lang="en-US" sz="2400" b="1" i="1" dirty="0"/>
              <a:t>first</a:t>
            </a:r>
            <a:r>
              <a:rPr lang="en-US" sz="2400" dirty="0"/>
              <a:t>.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Then combines the cards into a single deck stacking them increasing order.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Then it sorts the entire deck again on the second-least significant digit and recombines the deck in a like manner.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The process continues until the cards have been sorted on all </a:t>
            </a:r>
            <a:r>
              <a:rPr lang="en-US" sz="2400" b="1" i="1" dirty="0"/>
              <a:t>d</a:t>
            </a:r>
            <a:r>
              <a:rPr lang="en-US" sz="2400" dirty="0"/>
              <a:t> digits. (Total repeating time: </a:t>
            </a:r>
            <a:r>
              <a:rPr lang="en-US" sz="2400" b="1" i="1" dirty="0"/>
              <a:t>d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EE7D6-2491-47CE-859E-7E5520F147D7}"/>
              </a:ext>
            </a:extLst>
          </p:cNvPr>
          <p:cNvSpPr txBox="1"/>
          <p:nvPr/>
        </p:nvSpPr>
        <p:spPr>
          <a:xfrm>
            <a:off x="3437709" y="6257592"/>
            <a:ext cx="745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Question</a:t>
            </a:r>
            <a:r>
              <a:rPr lang="en-US" sz="2400" b="1" i="1" dirty="0"/>
              <a:t>:  </a:t>
            </a:r>
            <a:r>
              <a:rPr lang="en-US" sz="2400" b="1" i="1" dirty="0">
                <a:solidFill>
                  <a:srgbClr val="FF0000"/>
                </a:solidFill>
              </a:rPr>
              <a:t>What if sorting by most significant digit first?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C7702-3BC0-4A87-BB7F-531409A57714}"/>
              </a:ext>
            </a:extLst>
          </p:cNvPr>
          <p:cNvSpPr txBox="1"/>
          <p:nvPr/>
        </p:nvSpPr>
        <p:spPr>
          <a:xfrm>
            <a:off x="8782775" y="368637"/>
            <a:ext cx="3073400" cy="2062103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How IBM made its money.</a:t>
            </a:r>
          </a:p>
          <a:p>
            <a:r>
              <a:rPr lang="en-US" sz="1600" i="1" dirty="0"/>
              <a:t>Punch card readers for census tabulation in early 1900’s.</a:t>
            </a:r>
          </a:p>
          <a:p>
            <a:r>
              <a:rPr lang="en-US" sz="1600" i="1" dirty="0"/>
              <a:t>Card sorters, worked on one column at a time.</a:t>
            </a:r>
          </a:p>
          <a:p>
            <a:r>
              <a:rPr lang="en-US" sz="1600" i="1" dirty="0"/>
              <a:t>It is the algorithm for using the machine that extends the</a:t>
            </a:r>
          </a:p>
          <a:p>
            <a:r>
              <a:rPr lang="en-US" sz="1600" i="1" dirty="0"/>
              <a:t>technique to multi-column sorting.</a:t>
            </a:r>
            <a:endParaRPr lang="en-US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DE43B1-3811-8A05-0E80-9D9D1AB191C2}"/>
              </a:ext>
            </a:extLst>
          </p:cNvPr>
          <p:cNvGrpSpPr/>
          <p:nvPr/>
        </p:nvGrpSpPr>
        <p:grpSpPr>
          <a:xfrm>
            <a:off x="6636124" y="55291"/>
            <a:ext cx="927847" cy="885933"/>
            <a:chOff x="6636124" y="95632"/>
            <a:chExt cx="927847" cy="88593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CB10469-A458-2DD3-4F21-E8EBBA1F420E}"/>
                </a:ext>
              </a:extLst>
            </p:cNvPr>
            <p:cNvSpPr/>
            <p:nvPr/>
          </p:nvSpPr>
          <p:spPr>
            <a:xfrm rot="1506149">
              <a:off x="6921061" y="669679"/>
              <a:ext cx="538333" cy="31188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5A0582-25C1-D419-1ADE-477C0A065219}"/>
                </a:ext>
              </a:extLst>
            </p:cNvPr>
            <p:cNvSpPr txBox="1"/>
            <p:nvPr/>
          </p:nvSpPr>
          <p:spPr>
            <a:xfrm>
              <a:off x="6636124" y="95632"/>
              <a:ext cx="9278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Stable sorting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14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4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Sorting Integers: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Radix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331539-42D6-4E44-8388-962A7C2AC661}"/>
                  </a:ext>
                </a:extLst>
              </p:cNvPr>
              <p:cNvSpPr txBox="1"/>
              <p:nvPr/>
            </p:nvSpPr>
            <p:spPr>
              <a:xfrm>
                <a:off x="3663648" y="582548"/>
                <a:ext cx="8119534" cy="581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/>
                  <a:t>Efficiency Analysis: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Assume that we use </a:t>
                </a:r>
                <a:r>
                  <a:rPr lang="en-US" sz="2800" b="1" i="1" dirty="0">
                    <a:solidFill>
                      <a:schemeClr val="accent1"/>
                    </a:solidFill>
                  </a:rPr>
                  <a:t>counting</a:t>
                </a:r>
                <a:r>
                  <a:rPr lang="en-US" sz="2800" dirty="0"/>
                  <a:t> sort as the intermediate sort.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/>
                  <a:t>per pass (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=10 </m:t>
                    </m:r>
                  </m:oMath>
                </a14:m>
                <a:r>
                  <a:rPr lang="en-US" sz="2800" dirty="0"/>
                  <a:t>in range of [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0 . . 9</m:t>
                    </m:r>
                  </m:oMath>
                </a14:m>
                <a:r>
                  <a:rPr lang="en-US" sz="2800" dirty="0"/>
                  <a:t>])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many time</a:t>
                </a:r>
                <a:r>
                  <a:rPr lang="en-US" sz="2800" i="1" dirty="0"/>
                  <a:t>s </a:t>
                </a:r>
                <a:r>
                  <a:rPr lang="en-US" sz="2800" dirty="0"/>
                  <a:t>basses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Total: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∗ 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Since usually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≪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𝑑𝑛</m:t>
                        </m:r>
                      </m:e>
                    </m:d>
                    <m:r>
                      <a:rPr lang="en-US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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a constant). </a:t>
                </a:r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*** For a birthday, the digits (</a:t>
                </a:r>
                <a:r>
                  <a:rPr lang="en-US" sz="2800" i="1" dirty="0"/>
                  <a:t>k</a:t>
                </a:r>
                <a:r>
                  <a:rPr lang="en-US" sz="2800" dirty="0"/>
                  <a:t>) are [1900..2022], [1..12], [1..30] and 3 passes.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When does radix sort perform badly?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331539-42D6-4E44-8388-962A7C2A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648" y="582548"/>
                <a:ext cx="8119534" cy="5816977"/>
              </a:xfrm>
              <a:prstGeom prst="rect">
                <a:avLst/>
              </a:prstGeom>
              <a:blipFill>
                <a:blip r:embed="rId2"/>
                <a:stretch>
                  <a:fillRect l="-2327" t="-1677" r="-2402" b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308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562" y="263771"/>
            <a:ext cx="7474172" cy="808892"/>
          </a:xfrm>
        </p:spPr>
        <p:txBody>
          <a:bodyPr>
            <a:normAutofit/>
          </a:bodyPr>
          <a:lstStyle/>
          <a:p>
            <a:r>
              <a:rPr lang="en-US" sz="4000" b="1" u="sng" dirty="0" err="1"/>
              <a:t>RadixSort</a:t>
            </a:r>
            <a:r>
              <a:rPr lang="en-US" sz="4000" b="1" u="sng" dirty="0"/>
              <a:t> Correctness 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561" y="1072662"/>
            <a:ext cx="8540025" cy="5566436"/>
          </a:xfrm>
        </p:spPr>
        <p:txBody>
          <a:bodyPr anchor="t">
            <a:noAutofit/>
          </a:bodyPr>
          <a:lstStyle/>
          <a:p>
            <a:r>
              <a:rPr lang="en-US" dirty="0"/>
              <a:t>Argument via loop invariant (i.e., induction).</a:t>
            </a:r>
          </a:p>
          <a:p>
            <a:r>
              <a:rPr lang="en-US" dirty="0"/>
              <a:t>Loop Invariant:</a:t>
            </a:r>
          </a:p>
          <a:p>
            <a:pPr lvl="1"/>
            <a:r>
              <a:rPr lang="en-US" sz="2800" dirty="0"/>
              <a:t>After the k</a:t>
            </a:r>
            <a:r>
              <a:rPr lang="en-US" sz="2800" baseline="30000" dirty="0"/>
              <a:t>th</a:t>
            </a:r>
            <a:r>
              <a:rPr lang="en-US" sz="2800" dirty="0"/>
              <a:t> iteration, the array is sorted by the first k least-significant digits.</a:t>
            </a:r>
          </a:p>
          <a:p>
            <a:r>
              <a:rPr lang="en-US" dirty="0"/>
              <a:t>Base case: </a:t>
            </a:r>
          </a:p>
          <a:p>
            <a:pPr lvl="1"/>
            <a:r>
              <a:rPr lang="en-US" sz="2800" dirty="0"/>
              <a:t>Sorted by 0 least-significant digits means not sorted.</a:t>
            </a:r>
          </a:p>
          <a:p>
            <a:r>
              <a:rPr lang="en-US" dirty="0"/>
              <a:t>Inductive step:</a:t>
            </a:r>
          </a:p>
          <a:p>
            <a:pPr lvl="1"/>
            <a:r>
              <a:rPr lang="en-US" sz="2800" dirty="0"/>
              <a:t>(You fill in</a:t>
            </a:r>
            <a:r>
              <a:rPr lang="mr-IN" sz="2800" dirty="0"/>
              <a:t>…</a:t>
            </a:r>
            <a:r>
              <a:rPr lang="en-US" sz="2800" dirty="0"/>
              <a:t>)</a:t>
            </a:r>
          </a:p>
          <a:p>
            <a:r>
              <a:rPr lang="en-US" dirty="0"/>
              <a:t>Termination (k = d):</a:t>
            </a:r>
          </a:p>
          <a:p>
            <a:pPr lvl="1"/>
            <a:r>
              <a:rPr lang="en-US" sz="2800" dirty="0"/>
              <a:t>After the </a:t>
            </a:r>
            <a:r>
              <a:rPr lang="en-US" sz="2800" dirty="0" err="1"/>
              <a:t>d’th</a:t>
            </a:r>
            <a:r>
              <a:rPr lang="en-US" sz="2800" dirty="0"/>
              <a:t> iteration, the array is sorted by the d least-significant digits and d is the largest.  So, it’s sorted.</a:t>
            </a: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18" descr="Database">
            <a:extLst>
              <a:ext uri="{FF2B5EF4-FFF2-40B4-BE49-F238E27FC236}">
                <a16:creationId xmlns:a16="http://schemas.microsoft.com/office/drawing/2014/main" id="{390931B1-7815-4384-84DD-572996721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43334" y="4538133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195734" y="4690533"/>
            <a:ext cx="226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39BDCF-38B0-4E7E-B689-64E3A6455A81}"/>
              </a:ext>
            </a:extLst>
          </p:cNvPr>
          <p:cNvSpPr txBox="1"/>
          <p:nvPr/>
        </p:nvSpPr>
        <p:spPr>
          <a:xfrm>
            <a:off x="3294718" y="3865391"/>
            <a:ext cx="6216162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*** Intermediate sorting must be a stable sort. </a:t>
            </a:r>
          </a:p>
        </p:txBody>
      </p:sp>
    </p:spTree>
    <p:extLst>
      <p:ext uri="{BB962C8B-B14F-4D97-AF65-F5344CB8AC3E}">
        <p14:creationId xmlns:p14="http://schemas.microsoft.com/office/powerpoint/2010/main" val="11188983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4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12" y="434838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Sorting Integers: </a:t>
            </a:r>
            <a:r>
              <a:rPr lang="en-US" sz="3200" b="1" dirty="0">
                <a:solidFill>
                  <a:srgbClr val="FFFF00"/>
                </a:solidFill>
              </a:rPr>
              <a:t>Bucket Sort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B56175-B72D-4A7D-9624-0A617F1D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9342" y="369359"/>
            <a:ext cx="8664438" cy="64352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- Counting and radix sorts </a:t>
            </a:r>
            <a:r>
              <a:rPr lang="en-US" dirty="0"/>
              <a:t>works well when the </a:t>
            </a:r>
            <a:r>
              <a:rPr lang="en-US" b="1" i="1" dirty="0">
                <a:solidFill>
                  <a:schemeClr val="accent1"/>
                </a:solidFill>
              </a:rPr>
              <a:t>input array</a:t>
            </a:r>
            <a:r>
              <a:rPr lang="en-US" dirty="0"/>
              <a:t> consists of integers in a </a:t>
            </a:r>
            <a:r>
              <a:rPr lang="en-US" b="1" i="1" dirty="0"/>
              <a:t>small</a:t>
            </a:r>
            <a:r>
              <a:rPr lang="en-US" dirty="0"/>
              <a:t> range. 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dirty="0"/>
              <a:t>When</a:t>
            </a:r>
            <a:r>
              <a:rPr lang="en-US" b="1" dirty="0"/>
              <a:t>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i="1" dirty="0"/>
              <a:t>input array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uniformly &amp; independently</a:t>
            </a:r>
            <a:r>
              <a:rPr lang="en-US" b="1" dirty="0"/>
              <a:t> </a:t>
            </a:r>
            <a:r>
              <a:rPr lang="en-US" dirty="0"/>
              <a:t>distributed over large span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Bucket sort 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2800" b="1" dirty="0"/>
              <a:t>Bucket sort </a:t>
            </a:r>
            <a:r>
              <a:rPr lang="en-US" sz="2800" dirty="0"/>
              <a:t>divides the global interval into the given </a:t>
            </a:r>
            <a:r>
              <a:rPr lang="en-US" sz="2800" b="1" i="1" dirty="0"/>
              <a:t>k</a:t>
            </a:r>
            <a:r>
              <a:rPr lang="en-US" sz="2800" dirty="0"/>
              <a:t> equal-sized subintervals, or </a:t>
            </a:r>
            <a:r>
              <a:rPr lang="en-US" sz="2800" b="1" i="1" dirty="0"/>
              <a:t>buckets.</a:t>
            </a:r>
            <a:endParaRPr lang="en-US" sz="2800" dirty="0"/>
          </a:p>
          <a:p>
            <a:pPr lvl="1">
              <a:lnSpc>
                <a:spcPct val="110000"/>
              </a:lnSpc>
            </a:pPr>
            <a:r>
              <a:rPr lang="en-US" sz="2800" dirty="0"/>
              <a:t>Then, evenly distributes the </a:t>
            </a:r>
            <a:r>
              <a:rPr lang="en-US" sz="2800" b="1" i="1" dirty="0"/>
              <a:t>n</a:t>
            </a:r>
            <a:r>
              <a:rPr lang="en-US" sz="2800" dirty="0"/>
              <a:t> numbers in the input array into the buckets.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If the elements are distributed evenly and </a:t>
            </a:r>
            <a:r>
              <a:rPr lang="en-US" sz="2800" b="1" dirty="0"/>
              <a:t>the number of buckets is proportional to the number of elements </a:t>
            </a:r>
            <a:r>
              <a:rPr lang="en-US" sz="2800" dirty="0"/>
              <a:t>. The best case is when the number of elements per bucket is constant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Use</a:t>
            </a:r>
            <a:r>
              <a:rPr lang="en-US" sz="2800" b="1" dirty="0"/>
              <a:t> insertion sort </a:t>
            </a:r>
            <a:r>
              <a:rPr lang="en-US" sz="2800" dirty="0"/>
              <a:t>to sort each input array in a bucket</a:t>
            </a:r>
          </a:p>
          <a:p>
            <a:pPr lvl="1">
              <a:lnSpc>
                <a:spcPct val="110000"/>
              </a:lnSpc>
            </a:pPr>
            <a:r>
              <a:rPr lang="en-US" sz="2800" b="1" dirty="0"/>
              <a:t>Special usage</a:t>
            </a:r>
            <a:r>
              <a:rPr lang="en-US" sz="2800" dirty="0"/>
              <a:t>: You can use it as an external sorting algorithm especially if you need to sort a list that is so huge you can’t fit it into memory. </a:t>
            </a:r>
          </a:p>
        </p:txBody>
      </p:sp>
      <p:pic>
        <p:nvPicPr>
          <p:cNvPr id="5" name="Picture 4" descr="Sorting Integers: Bucket Sort">
            <a:extLst>
              <a:ext uri="{FF2B5EF4-FFF2-40B4-BE49-F238E27FC236}">
                <a16:creationId xmlns:a16="http://schemas.microsoft.com/office/drawing/2014/main" id="{28B6BC1F-7689-450B-8FEE-BC45123A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26" y="3310425"/>
            <a:ext cx="3210462" cy="341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1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4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Bucket Sort: Efficiency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B56175-B72D-4A7D-9624-0A617F1D8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687" y="285675"/>
            <a:ext cx="8596545" cy="9054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Different Conditions: average: O(</a:t>
            </a:r>
            <a:r>
              <a:rPr lang="en-US" sz="3200" b="1" dirty="0" err="1"/>
              <a:t>n+k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k : number of buckets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Sorting Integers: Bucket Sort">
            <a:extLst>
              <a:ext uri="{FF2B5EF4-FFF2-40B4-BE49-F238E27FC236}">
                <a16:creationId xmlns:a16="http://schemas.microsoft.com/office/drawing/2014/main" id="{8281AA9E-2C5D-4895-8976-10DEF8E4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11" y="1397098"/>
            <a:ext cx="3608933" cy="38390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291B8D-0533-4D29-A911-FF30CDC6CE11}"/>
              </a:ext>
            </a:extLst>
          </p:cNvPr>
          <p:cNvSpPr txBox="1"/>
          <p:nvPr/>
        </p:nvSpPr>
        <p:spPr>
          <a:xfrm>
            <a:off x="2825687" y="5916403"/>
            <a:ext cx="886557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- Bucket sort is a generalization of counting sort where each bucket range (size) is 1.</a:t>
            </a:r>
          </a:p>
          <a:p>
            <a:r>
              <a:rPr lang="en-US" sz="2000" dirty="0"/>
              <a:t>- If there are two buckets, it’s similar to a quick sort partitioning.  </a:t>
            </a:r>
            <a:r>
              <a:rPr lang="en-US" sz="2000" b="1" dirty="0">
                <a:highlight>
                  <a:srgbClr val="FFFF00"/>
                </a:highlight>
              </a:rPr>
              <a:t>Why?</a:t>
            </a:r>
            <a:endParaRPr lang="en-US" sz="2800" b="1" dirty="0">
              <a:highlight>
                <a:srgbClr val="FFFF00"/>
              </a:highlight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44F1B2-81D6-B61E-ED35-C90E296CC12A}"/>
              </a:ext>
            </a:extLst>
          </p:cNvPr>
          <p:cNvGrpSpPr/>
          <p:nvPr/>
        </p:nvGrpSpPr>
        <p:grpSpPr>
          <a:xfrm>
            <a:off x="7382840" y="1559316"/>
            <a:ext cx="4237783" cy="4223417"/>
            <a:chOff x="7194418" y="1487272"/>
            <a:chExt cx="4237783" cy="422341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EB8E646-2487-CB5A-B7E6-5C7FB1A0BA50}"/>
                </a:ext>
              </a:extLst>
            </p:cNvPr>
            <p:cNvGrpSpPr/>
            <p:nvPr/>
          </p:nvGrpSpPr>
          <p:grpSpPr>
            <a:xfrm>
              <a:off x="7472054" y="1487272"/>
              <a:ext cx="3950178" cy="2672179"/>
              <a:chOff x="7472054" y="1563235"/>
              <a:chExt cx="3950178" cy="2672179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B83263E-9A37-498F-B456-1177BCECE8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2054" y="1563235"/>
                <a:ext cx="3950178" cy="267217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9E71C-0370-AE90-8418-5951D4969ABC}"/>
                  </a:ext>
                </a:extLst>
              </p:cNvPr>
              <p:cNvSpPr txBox="1"/>
              <p:nvPr/>
            </p:nvSpPr>
            <p:spPr>
              <a:xfrm>
                <a:off x="7472054" y="2941143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5">
                        <a:lumMod val="50000"/>
                      </a:schemeClr>
                    </a:solidFill>
                  </a:rPr>
                  <a:t>Best-case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619A41A-9BB3-7D2F-9869-C1960182CBCE}"/>
                  </a:ext>
                </a:extLst>
              </p:cNvPr>
              <p:cNvCxnSpPr/>
              <p:nvPr/>
            </p:nvCxnSpPr>
            <p:spPr>
              <a:xfrm>
                <a:off x="7769629" y="3320551"/>
                <a:ext cx="3374967" cy="0"/>
              </a:xfrm>
              <a:prstGeom prst="line">
                <a:avLst/>
              </a:prstGeom>
              <a:ln w="28575">
                <a:prstDash val="sys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D94752-D9C2-807B-337B-0565D3D0C84D}"/>
                    </a:ext>
                  </a:extLst>
                </p:cNvPr>
                <p:cNvSpPr txBox="1"/>
                <p:nvPr/>
              </p:nvSpPr>
              <p:spPr>
                <a:xfrm>
                  <a:off x="7482023" y="4293121"/>
                  <a:ext cx="3950178" cy="141756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u="sng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Average Performance:</a:t>
                  </a:r>
                  <a:r>
                    <a:rPr lang="en-US" b="1" u="sng" dirty="0"/>
                    <a:t>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/>
                    <a:t> : scanning data to find a bucket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Insertion sort: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((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a14:m>
                  <a:endParaRPr lang="en-US" sz="2400" b="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dirty="0"/>
                    <a:t> : merging the buckets at the end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BD94752-D9C2-807B-337B-0565D3D0C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2023" y="4293121"/>
                  <a:ext cx="3950178" cy="1417568"/>
                </a:xfrm>
                <a:prstGeom prst="rect">
                  <a:avLst/>
                </a:prstGeom>
                <a:blipFill>
                  <a:blip r:embed="rId5"/>
                  <a:stretch>
                    <a:fillRect l="-1235" t="-2146" b="-60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Curved Right 13">
              <a:extLst>
                <a:ext uri="{FF2B5EF4-FFF2-40B4-BE49-F238E27FC236}">
                  <a16:creationId xmlns:a16="http://schemas.microsoft.com/office/drawing/2014/main" id="{238C2F69-3C12-8FAA-CEFF-BDDC05B1941E}"/>
                </a:ext>
              </a:extLst>
            </p:cNvPr>
            <p:cNvSpPr/>
            <p:nvPr/>
          </p:nvSpPr>
          <p:spPr>
            <a:xfrm>
              <a:off x="7194418" y="2409178"/>
              <a:ext cx="394697" cy="2118488"/>
            </a:xfrm>
            <a:prstGeom prst="curvedRightArrow">
              <a:avLst>
                <a:gd name="adj1" fmla="val 25000"/>
                <a:gd name="adj2" fmla="val 50000"/>
                <a:gd name="adj3" fmla="val 229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72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4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Bucket Sort: Python code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A8999B6-1ADC-46D3-AE00-5AA90A850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59996" y="293526"/>
            <a:ext cx="8425526" cy="6270947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def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bucketSort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(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theList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):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bucket = []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slot_number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= (max(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theList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) - min(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theList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)+1)//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len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(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theList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)+1 # your own slot size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for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i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in range(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slot_number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):      # creating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slot_number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buckets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   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bucket.append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([])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for j in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theList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   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index_b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= (j - min(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theList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) + 1)//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len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(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theList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    bucket[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index_b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].append(j)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  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for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i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in range(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slot_number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):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    bucket[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i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] = sorted(bucket[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i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])  # you may call your own simple sort()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rgbClr val="00008B"/>
              </a:solidFill>
              <a:ea typeface="Menl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k = 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for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i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in range(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slot_number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):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    #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theList.extend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(bucket[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i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]) or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    for j in range(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len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(bucket[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i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])):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       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theList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[k] = bucket[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i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][j]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        k += 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None/>
            </a:pP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   return </a:t>
            </a:r>
            <a:r>
              <a:rPr lang="en-US" altLang="en-US" sz="1800" dirty="0" err="1">
                <a:solidFill>
                  <a:srgbClr val="00008B"/>
                </a:solidFill>
                <a:ea typeface="Menlo"/>
              </a:rPr>
              <a:t>theList</a:t>
            </a:r>
            <a:r>
              <a:rPr lang="en-US" altLang="en-US" sz="1800" dirty="0">
                <a:solidFill>
                  <a:srgbClr val="00008B"/>
                </a:solidFill>
                <a:ea typeface="Menlo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0B827-79B3-4885-962E-DA245D3F4C9E}"/>
              </a:ext>
            </a:extLst>
          </p:cNvPr>
          <p:cNvSpPr txBox="1"/>
          <p:nvPr/>
        </p:nvSpPr>
        <p:spPr>
          <a:xfrm>
            <a:off x="7489371" y="6084175"/>
            <a:ext cx="4321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aramond" panose="02020404030301010803" pitchFamily="18" charset="0"/>
              </a:rPr>
              <a:t>[Sharing idea: simplistic bucket sort code]</a:t>
            </a:r>
          </a:p>
        </p:txBody>
      </p:sp>
    </p:spTree>
    <p:extLst>
      <p:ext uri="{BB962C8B-B14F-4D97-AF65-F5344CB8AC3E}">
        <p14:creationId xmlns:p14="http://schemas.microsoft.com/office/powerpoint/2010/main" val="3223023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4F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9D25D-3369-4451-BE0D-CF963534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Bucket Sort: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8E79-16B5-45A0-99C3-FD3F7F9D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933" y="435006"/>
            <a:ext cx="7797557" cy="3295329"/>
          </a:xfrm>
        </p:spPr>
        <p:txBody>
          <a:bodyPr>
            <a:noAutofit/>
          </a:bodyPr>
          <a:lstStyle/>
          <a:p>
            <a:r>
              <a:rPr lang="en-US" sz="3200" dirty="0"/>
              <a:t>In general, implement the buckets as linked lists.  </a:t>
            </a:r>
            <a:r>
              <a:rPr lang="en-US" sz="3200" b="1" dirty="0">
                <a:solidFill>
                  <a:srgbClr val="C00000"/>
                </a:solidFill>
              </a:rPr>
              <a:t>Why?</a:t>
            </a:r>
            <a:r>
              <a:rPr lang="en-US" sz="3200" dirty="0"/>
              <a:t>  </a:t>
            </a:r>
            <a:r>
              <a:rPr lang="en-US" dirty="0">
                <a:solidFill>
                  <a:schemeClr val="accent1"/>
                </a:solidFill>
              </a:rPr>
              <a:t>They are first-in, first-out</a:t>
            </a:r>
            <a:r>
              <a:rPr lang="en-US" sz="3200" dirty="0"/>
              <a:t>.</a:t>
            </a:r>
          </a:p>
          <a:p>
            <a:r>
              <a:rPr lang="en-US" sz="3200" dirty="0"/>
              <a:t>Some issues: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Need to know what bucket to put something in.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Need to know what input values might show up ahead of time to evenly distribute the data across the buckets.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28980C-89F3-43D7-94F5-78E218C861BC}"/>
              </a:ext>
            </a:extLst>
          </p:cNvPr>
          <p:cNvGrpSpPr/>
          <p:nvPr/>
        </p:nvGrpSpPr>
        <p:grpSpPr>
          <a:xfrm>
            <a:off x="4496644" y="3829324"/>
            <a:ext cx="6610083" cy="500137"/>
            <a:chOff x="1997317" y="3229162"/>
            <a:chExt cx="5040183" cy="71856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716886-BBC4-40FE-96D0-D0B6D666D8E4}"/>
                </a:ext>
              </a:extLst>
            </p:cNvPr>
            <p:cNvSpPr/>
            <p:nvPr/>
          </p:nvSpPr>
          <p:spPr>
            <a:xfrm>
              <a:off x="1997317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8E2F2F-43AD-4435-A6EE-EC3E6434E945}"/>
                </a:ext>
              </a:extLst>
            </p:cNvPr>
            <p:cNvSpPr/>
            <p:nvPr/>
          </p:nvSpPr>
          <p:spPr>
            <a:xfrm>
              <a:off x="272723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125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 descr="Array of Random numbers">
              <a:extLst>
                <a:ext uri="{FF2B5EF4-FFF2-40B4-BE49-F238E27FC236}">
                  <a16:creationId xmlns:a16="http://schemas.microsoft.com/office/drawing/2014/main" id="{994B4B2D-3551-4B32-A69B-07DF980DBF33}"/>
                </a:ext>
              </a:extLst>
            </p:cNvPr>
            <p:cNvSpPr/>
            <p:nvPr/>
          </p:nvSpPr>
          <p:spPr>
            <a:xfrm>
              <a:off x="344407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1300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7D6AE8-1C9F-4BEB-8BC9-AB3F952323D4}"/>
                </a:ext>
              </a:extLst>
            </p:cNvPr>
            <p:cNvSpPr/>
            <p:nvPr/>
          </p:nvSpPr>
          <p:spPr>
            <a:xfrm>
              <a:off x="416235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2</a:t>
              </a:r>
              <a:r>
                <a:rPr lang="en-US" sz="3200" baseline="30000" dirty="0">
                  <a:solidFill>
                    <a:schemeClr val="tx1"/>
                  </a:solidFill>
                </a:rPr>
                <a:t>45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9745A9-03FA-4662-9049-A3749DE9C302}"/>
                </a:ext>
              </a:extLst>
            </p:cNvPr>
            <p:cNvSpPr/>
            <p:nvPr/>
          </p:nvSpPr>
          <p:spPr>
            <a:xfrm>
              <a:off x="4893726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500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B01B8E1-E1E9-4BD9-A56D-2C6A651F21B6}"/>
                </a:ext>
              </a:extLst>
            </p:cNvPr>
            <p:cNvSpPr/>
            <p:nvPr/>
          </p:nvSpPr>
          <p:spPr>
            <a:xfrm>
              <a:off x="5602380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1000000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6C0844-40FF-4F27-A101-B779F10BFF2F}"/>
                </a:ext>
              </a:extLst>
            </p:cNvPr>
            <p:cNvSpPr/>
            <p:nvPr/>
          </p:nvSpPr>
          <p:spPr>
            <a:xfrm>
              <a:off x="6332299" y="3229162"/>
              <a:ext cx="705201" cy="7185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508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B5B67DF-317E-48D9-A50B-80098B0B08E5}"/>
              </a:ext>
            </a:extLst>
          </p:cNvPr>
          <p:cNvSpPr txBox="1"/>
          <p:nvPr/>
        </p:nvSpPr>
        <p:spPr>
          <a:xfrm>
            <a:off x="4214492" y="4592837"/>
            <a:ext cx="7590752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If the input array is </a:t>
            </a:r>
            <a:r>
              <a:rPr lang="en-US" sz="2800" b="1" dirty="0">
                <a:solidFill>
                  <a:srgbClr val="C00000"/>
                </a:solidFill>
              </a:rPr>
              <a:t>NOT</a:t>
            </a:r>
            <a:r>
              <a:rPr lang="en-US" sz="2800" dirty="0"/>
              <a:t> drawn from a uniform distribution, all bets are off (performance-wise, but the algorithm is still correct).</a:t>
            </a:r>
          </a:p>
        </p:txBody>
      </p:sp>
    </p:spTree>
    <p:extLst>
      <p:ext uri="{BB962C8B-B14F-4D97-AF65-F5344CB8AC3E}">
        <p14:creationId xmlns:p14="http://schemas.microsoft.com/office/powerpoint/2010/main" val="27971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A2C3-3082-4AE8-A226-BD061E45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46" y="227011"/>
            <a:ext cx="10515600" cy="5670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 summary: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BB930F-D8A7-4130-AED3-E49DEB2868D2}"/>
              </a:ext>
            </a:extLst>
          </p:cNvPr>
          <p:cNvGrpSpPr/>
          <p:nvPr/>
        </p:nvGrpSpPr>
        <p:grpSpPr>
          <a:xfrm>
            <a:off x="647464" y="1177689"/>
            <a:ext cx="11160761" cy="5252095"/>
            <a:chOff x="838199" y="1465454"/>
            <a:chExt cx="10842522" cy="4964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AB6D393F-9AE6-4D9B-B099-24F76ED18012}"/>
                    </a:ext>
                  </a:extLst>
                </p:cNvPr>
                <p:cNvSpPr/>
                <p:nvPr/>
              </p:nvSpPr>
              <p:spPr>
                <a:xfrm>
                  <a:off x="841904" y="1465454"/>
                  <a:ext cx="2006502" cy="4929413"/>
                </a:xfrm>
                <a:custGeom>
                  <a:avLst/>
                  <a:gdLst>
                    <a:gd name="connsiteX0" fmla="*/ 0 w 2006502"/>
                    <a:gd name="connsiteY0" fmla="*/ 0 h 4929413"/>
                    <a:gd name="connsiteX1" fmla="*/ 2006502 w 2006502"/>
                    <a:gd name="connsiteY1" fmla="*/ 0 h 4929413"/>
                    <a:gd name="connsiteX2" fmla="*/ 2006502 w 2006502"/>
                    <a:gd name="connsiteY2" fmla="*/ 4929413 h 4929413"/>
                    <a:gd name="connsiteX3" fmla="*/ 0 w 2006502"/>
                    <a:gd name="connsiteY3" fmla="*/ 4929413 h 4929413"/>
                    <a:gd name="connsiteX4" fmla="*/ 0 w 2006502"/>
                    <a:gd name="connsiteY4" fmla="*/ 0 h 4929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6502" h="4929413">
                      <a:moveTo>
                        <a:pt x="0" y="0"/>
                      </a:moveTo>
                      <a:lnTo>
                        <a:pt x="2006502" y="0"/>
                      </a:lnTo>
                      <a:lnTo>
                        <a:pt x="2006502" y="4929413"/>
                      </a:lnTo>
                      <a:lnTo>
                        <a:pt x="0" y="49294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tint val="40000"/>
                    <a:alpha val="9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2">
                    <a:tint val="40000"/>
                    <a:alpha val="9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2">
                    <a:tint val="40000"/>
                    <a:alpha val="9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56435" tIns="2203377" rIns="156435" bIns="428788" numCol="1" spcCol="1270" anchor="t" anchorCtr="0">
                  <a:noAutofit/>
                </a:bodyPr>
                <a:lstStyle/>
                <a:p>
                  <a:pPr marL="0" lvl="0" indent="0" algn="l" defTabSz="10668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200" kern="1200" dirty="0"/>
                    <a:t>Comparison-based sorting algorithm: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i="0" kern="1200" dirty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200" i="1" kern="12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kern="1200" dirty="0" err="1">
                          <a:latin typeface="Cambria Math" panose="02040503050406030204" pitchFamily="18" charset="0"/>
                        </a:rPr>
                        <m:t>𝑛𝑙𝑜𝑔</m:t>
                      </m:r>
                      <m:r>
                        <a:rPr lang="en-US" sz="2200" i="1" kern="1200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kern="1200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kern="1200" dirty="0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endParaRPr lang="en-US" sz="2200" kern="1200" dirty="0"/>
                </a:p>
              </p:txBody>
            </p:sp>
          </mc:Choice>
          <mc:Fallback xmlns=""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AB6D393F-9AE6-4D9B-B099-24F76ED18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04" y="1465454"/>
                  <a:ext cx="2006502" cy="4929413"/>
                </a:xfrm>
                <a:custGeom>
                  <a:avLst/>
                  <a:gdLst>
                    <a:gd name="connsiteX0" fmla="*/ 0 w 2006502"/>
                    <a:gd name="connsiteY0" fmla="*/ 0 h 4929413"/>
                    <a:gd name="connsiteX1" fmla="*/ 2006502 w 2006502"/>
                    <a:gd name="connsiteY1" fmla="*/ 0 h 4929413"/>
                    <a:gd name="connsiteX2" fmla="*/ 2006502 w 2006502"/>
                    <a:gd name="connsiteY2" fmla="*/ 4929413 h 4929413"/>
                    <a:gd name="connsiteX3" fmla="*/ 0 w 2006502"/>
                    <a:gd name="connsiteY3" fmla="*/ 4929413 h 4929413"/>
                    <a:gd name="connsiteX4" fmla="*/ 0 w 2006502"/>
                    <a:gd name="connsiteY4" fmla="*/ 0 h 4929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6502" h="4929413">
                      <a:moveTo>
                        <a:pt x="0" y="0"/>
                      </a:moveTo>
                      <a:lnTo>
                        <a:pt x="2006502" y="0"/>
                      </a:lnTo>
                      <a:lnTo>
                        <a:pt x="2006502" y="4929413"/>
                      </a:lnTo>
                      <a:lnTo>
                        <a:pt x="0" y="49294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"/>
                  <a:stretch>
                    <a:fillRect l="-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3D55561-3CE1-4CF6-916F-697494E1EDEF}"/>
                </a:ext>
              </a:extLst>
            </p:cNvPr>
            <p:cNvSpPr/>
            <p:nvPr/>
          </p:nvSpPr>
          <p:spPr>
            <a:xfrm>
              <a:off x="1458713" y="1741477"/>
              <a:ext cx="842730" cy="842730"/>
            </a:xfrm>
            <a:custGeom>
              <a:avLst/>
              <a:gdLst>
                <a:gd name="connsiteX0" fmla="*/ 0 w 842730"/>
                <a:gd name="connsiteY0" fmla="*/ 421365 h 842730"/>
                <a:gd name="connsiteX1" fmla="*/ 421365 w 842730"/>
                <a:gd name="connsiteY1" fmla="*/ 0 h 842730"/>
                <a:gd name="connsiteX2" fmla="*/ 842730 w 842730"/>
                <a:gd name="connsiteY2" fmla="*/ 421365 h 842730"/>
                <a:gd name="connsiteX3" fmla="*/ 421365 w 842730"/>
                <a:gd name="connsiteY3" fmla="*/ 842730 h 842730"/>
                <a:gd name="connsiteX4" fmla="*/ 0 w 842730"/>
                <a:gd name="connsiteY4" fmla="*/ 421365 h 8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730" h="842730">
                  <a:moveTo>
                    <a:pt x="0" y="421365"/>
                  </a:moveTo>
                  <a:cubicBezTo>
                    <a:pt x="0" y="188652"/>
                    <a:pt x="188652" y="0"/>
                    <a:pt x="421365" y="0"/>
                  </a:cubicBezTo>
                  <a:cubicBezTo>
                    <a:pt x="654078" y="0"/>
                    <a:pt x="842730" y="188652"/>
                    <a:pt x="842730" y="421365"/>
                  </a:cubicBezTo>
                  <a:cubicBezTo>
                    <a:pt x="842730" y="654078"/>
                    <a:pt x="654078" y="842730"/>
                    <a:pt x="421365" y="842730"/>
                  </a:cubicBezTo>
                  <a:cubicBezTo>
                    <a:pt x="188652" y="842730"/>
                    <a:pt x="0" y="654078"/>
                    <a:pt x="0" y="421365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118" tIns="136115" rIns="189118" bIns="136115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kern="120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2EC14A-B6A3-43B7-B447-1F751A248D77}"/>
                </a:ext>
              </a:extLst>
            </p:cNvPr>
            <p:cNvSpPr/>
            <p:nvPr/>
          </p:nvSpPr>
          <p:spPr>
            <a:xfrm>
              <a:off x="838199" y="5978107"/>
              <a:ext cx="2006502" cy="72"/>
            </a:xfrm>
            <a:prstGeom prst="rect">
              <a:avLst/>
            </a:prstGeom>
          </p:spPr>
          <p:style>
            <a:lnRef idx="2">
              <a:schemeClr val="accent2">
                <a:hueOff val="-161707"/>
                <a:satOff val="-9325"/>
                <a:lumOff val="959"/>
                <a:alphaOff val="0"/>
              </a:schemeClr>
            </a:lnRef>
            <a:fillRef idx="1">
              <a:schemeClr val="accent2">
                <a:hueOff val="-161707"/>
                <a:satOff val="-9325"/>
                <a:lumOff val="959"/>
                <a:alphaOff val="0"/>
              </a:schemeClr>
            </a:fillRef>
            <a:effectRef idx="0">
              <a:schemeClr val="accent2">
                <a:hueOff val="-161707"/>
                <a:satOff val="-9325"/>
                <a:lumOff val="95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Freeform: Shape 7" descr="summary of linear sorting algorithm">
                  <a:extLst>
                    <a:ext uri="{FF2B5EF4-FFF2-40B4-BE49-F238E27FC236}">
                      <a16:creationId xmlns:a16="http://schemas.microsoft.com/office/drawing/2014/main" id="{0AA7BCB5-A174-4125-A528-40B32F7AF50F}"/>
                    </a:ext>
                  </a:extLst>
                </p:cNvPr>
                <p:cNvSpPr/>
                <p:nvPr/>
              </p:nvSpPr>
              <p:spPr>
                <a:xfrm>
                  <a:off x="3031600" y="1500371"/>
                  <a:ext cx="2006502" cy="4929413"/>
                </a:xfrm>
                <a:custGeom>
                  <a:avLst/>
                  <a:gdLst>
                    <a:gd name="connsiteX0" fmla="*/ 0 w 2006502"/>
                    <a:gd name="connsiteY0" fmla="*/ 0 h 4929413"/>
                    <a:gd name="connsiteX1" fmla="*/ 2006502 w 2006502"/>
                    <a:gd name="connsiteY1" fmla="*/ 0 h 4929413"/>
                    <a:gd name="connsiteX2" fmla="*/ 2006502 w 2006502"/>
                    <a:gd name="connsiteY2" fmla="*/ 4929413 h 4929413"/>
                    <a:gd name="connsiteX3" fmla="*/ 0 w 2006502"/>
                    <a:gd name="connsiteY3" fmla="*/ 4929413 h 4929413"/>
                    <a:gd name="connsiteX4" fmla="*/ 0 w 2006502"/>
                    <a:gd name="connsiteY4" fmla="*/ 0 h 4929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6502" h="4929413">
                      <a:moveTo>
                        <a:pt x="0" y="0"/>
                      </a:moveTo>
                      <a:lnTo>
                        <a:pt x="2006502" y="0"/>
                      </a:lnTo>
                      <a:lnTo>
                        <a:pt x="2006502" y="4929413"/>
                      </a:lnTo>
                      <a:lnTo>
                        <a:pt x="0" y="49294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tint val="40000"/>
                    <a:alpha val="90000"/>
                    <a:hueOff val="-212306"/>
                    <a:satOff val="-18836"/>
                    <a:lumOff val="-192"/>
                    <a:alphaOff val="0"/>
                  </a:schemeClr>
                </a:lnRef>
                <a:fillRef idx="1">
                  <a:schemeClr val="accent2">
                    <a:tint val="40000"/>
                    <a:alpha val="90000"/>
                    <a:hueOff val="-212306"/>
                    <a:satOff val="-18836"/>
                    <a:lumOff val="-192"/>
                    <a:alphaOff val="0"/>
                  </a:schemeClr>
                </a:fillRef>
                <a:effectRef idx="0">
                  <a:schemeClr val="accent2">
                    <a:tint val="40000"/>
                    <a:alpha val="90000"/>
                    <a:hueOff val="-212306"/>
                    <a:satOff val="-18836"/>
                    <a:lumOff val="-192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56435" tIns="2203378" rIns="156435" bIns="428787" numCol="1" spcCol="1270" anchor="t" anchorCtr="0">
                  <a:noAutofit/>
                </a:bodyPr>
                <a:lstStyle/>
                <a:p>
                  <a:pPr marL="0" lvl="0" indent="0" algn="l" defTabSz="9779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200" kern="1200" dirty="0"/>
                    <a:t>Utilizing special characteristics of data, </a:t>
                  </a:r>
                  <a14:m>
                    <m:oMath xmlns:m="http://schemas.openxmlformats.org/officeDocument/2006/math">
                      <m:r>
                        <a:rPr lang="en-US" sz="2200" i="1" kern="1200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i="1" kern="120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 kern="1200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kern="120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kern="1200" dirty="0"/>
                    <a:t>-linear time sorting algorithm is possible </a:t>
                  </a:r>
                </a:p>
              </p:txBody>
            </p:sp>
          </mc:Choice>
          <mc:Fallback>
            <p:sp>
              <p:nvSpPr>
                <p:cNvPr id="8" name="Freeform: Shape 7" descr="summary of linear sorting algorithm">
                  <a:extLst>
                    <a:ext uri="{FF2B5EF4-FFF2-40B4-BE49-F238E27FC236}">
                      <a16:creationId xmlns:a16="http://schemas.microsoft.com/office/drawing/2014/main" id="{0AA7BCB5-A174-4125-A528-40B32F7AF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600" y="1500371"/>
                  <a:ext cx="2006502" cy="4929413"/>
                </a:xfrm>
                <a:custGeom>
                  <a:avLst/>
                  <a:gdLst>
                    <a:gd name="connsiteX0" fmla="*/ 0 w 2006502"/>
                    <a:gd name="connsiteY0" fmla="*/ 0 h 4929413"/>
                    <a:gd name="connsiteX1" fmla="*/ 2006502 w 2006502"/>
                    <a:gd name="connsiteY1" fmla="*/ 0 h 4929413"/>
                    <a:gd name="connsiteX2" fmla="*/ 2006502 w 2006502"/>
                    <a:gd name="connsiteY2" fmla="*/ 4929413 h 4929413"/>
                    <a:gd name="connsiteX3" fmla="*/ 0 w 2006502"/>
                    <a:gd name="connsiteY3" fmla="*/ 4929413 h 4929413"/>
                    <a:gd name="connsiteX4" fmla="*/ 0 w 2006502"/>
                    <a:gd name="connsiteY4" fmla="*/ 0 h 4929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6502" h="4929413">
                      <a:moveTo>
                        <a:pt x="0" y="0"/>
                      </a:moveTo>
                      <a:lnTo>
                        <a:pt x="2006502" y="0"/>
                      </a:lnTo>
                      <a:lnTo>
                        <a:pt x="2006502" y="4929413"/>
                      </a:lnTo>
                      <a:lnTo>
                        <a:pt x="0" y="49294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 l="-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C539996-B6E7-46F7-90C1-A13CF58FEA6E}"/>
                </a:ext>
              </a:extLst>
            </p:cNvPr>
            <p:cNvSpPr/>
            <p:nvPr/>
          </p:nvSpPr>
          <p:spPr>
            <a:xfrm>
              <a:off x="3665865" y="1802583"/>
              <a:ext cx="842730" cy="842730"/>
            </a:xfrm>
            <a:custGeom>
              <a:avLst/>
              <a:gdLst>
                <a:gd name="connsiteX0" fmla="*/ 0 w 842730"/>
                <a:gd name="connsiteY0" fmla="*/ 421365 h 842730"/>
                <a:gd name="connsiteX1" fmla="*/ 421365 w 842730"/>
                <a:gd name="connsiteY1" fmla="*/ 0 h 842730"/>
                <a:gd name="connsiteX2" fmla="*/ 842730 w 842730"/>
                <a:gd name="connsiteY2" fmla="*/ 421365 h 842730"/>
                <a:gd name="connsiteX3" fmla="*/ 421365 w 842730"/>
                <a:gd name="connsiteY3" fmla="*/ 842730 h 842730"/>
                <a:gd name="connsiteX4" fmla="*/ 0 w 842730"/>
                <a:gd name="connsiteY4" fmla="*/ 421365 h 8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730" h="842730">
                  <a:moveTo>
                    <a:pt x="0" y="421365"/>
                  </a:moveTo>
                  <a:cubicBezTo>
                    <a:pt x="0" y="188652"/>
                    <a:pt x="188652" y="0"/>
                    <a:pt x="421365" y="0"/>
                  </a:cubicBezTo>
                  <a:cubicBezTo>
                    <a:pt x="654078" y="0"/>
                    <a:pt x="842730" y="188652"/>
                    <a:pt x="842730" y="421365"/>
                  </a:cubicBezTo>
                  <a:cubicBezTo>
                    <a:pt x="842730" y="654078"/>
                    <a:pt x="654078" y="842730"/>
                    <a:pt x="421365" y="842730"/>
                  </a:cubicBezTo>
                  <a:cubicBezTo>
                    <a:pt x="188652" y="842730"/>
                    <a:pt x="0" y="654078"/>
                    <a:pt x="0" y="421365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323414"/>
                <a:satOff val="-18651"/>
                <a:lumOff val="1917"/>
                <a:alphaOff val="0"/>
              </a:schemeClr>
            </a:lnRef>
            <a:fillRef idx="1">
              <a:schemeClr val="accent2">
                <a:hueOff val="-323414"/>
                <a:satOff val="-18651"/>
                <a:lumOff val="1917"/>
                <a:alphaOff val="0"/>
              </a:schemeClr>
            </a:fillRef>
            <a:effectRef idx="0">
              <a:schemeClr val="accent2">
                <a:hueOff val="-323414"/>
                <a:satOff val="-18651"/>
                <a:lumOff val="191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118" tIns="136115" rIns="189118" bIns="136115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kern="1200"/>
                <a:t>2</a:t>
              </a:r>
              <a:endParaRPr lang="en-US" sz="5400" kern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FCFBEAD-55CB-4F32-862C-8D0D0DEB59CD}"/>
                </a:ext>
              </a:extLst>
            </p:cNvPr>
            <p:cNvSpPr/>
            <p:nvPr/>
          </p:nvSpPr>
          <p:spPr>
            <a:xfrm>
              <a:off x="3057785" y="5986574"/>
              <a:ext cx="2006502" cy="72"/>
            </a:xfrm>
            <a:prstGeom prst="rect">
              <a:avLst/>
            </a:prstGeom>
          </p:spPr>
          <p:style>
            <a:lnRef idx="2">
              <a:schemeClr val="accent2">
                <a:hueOff val="-485121"/>
                <a:satOff val="-27976"/>
                <a:lumOff val="2876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6D67ABDB-DF0A-4626-870C-157EBBF1BC57}"/>
                    </a:ext>
                  </a:extLst>
                </p:cNvPr>
                <p:cNvSpPr/>
                <p:nvPr/>
              </p:nvSpPr>
              <p:spPr>
                <a:xfrm>
                  <a:off x="5256209" y="1465454"/>
                  <a:ext cx="2006502" cy="4929413"/>
                </a:xfrm>
                <a:custGeom>
                  <a:avLst/>
                  <a:gdLst>
                    <a:gd name="connsiteX0" fmla="*/ 0 w 2006502"/>
                    <a:gd name="connsiteY0" fmla="*/ 0 h 4929413"/>
                    <a:gd name="connsiteX1" fmla="*/ 2006502 w 2006502"/>
                    <a:gd name="connsiteY1" fmla="*/ 0 h 4929413"/>
                    <a:gd name="connsiteX2" fmla="*/ 2006502 w 2006502"/>
                    <a:gd name="connsiteY2" fmla="*/ 4929413 h 4929413"/>
                    <a:gd name="connsiteX3" fmla="*/ 0 w 2006502"/>
                    <a:gd name="connsiteY3" fmla="*/ 4929413 h 4929413"/>
                    <a:gd name="connsiteX4" fmla="*/ 0 w 2006502"/>
                    <a:gd name="connsiteY4" fmla="*/ 0 h 4929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6502" h="4929413">
                      <a:moveTo>
                        <a:pt x="0" y="0"/>
                      </a:moveTo>
                      <a:lnTo>
                        <a:pt x="2006502" y="0"/>
                      </a:lnTo>
                      <a:lnTo>
                        <a:pt x="2006502" y="4929413"/>
                      </a:lnTo>
                      <a:lnTo>
                        <a:pt x="0" y="49294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tint val="40000"/>
                    <a:alpha val="90000"/>
                    <a:hueOff val="-424613"/>
                    <a:satOff val="-37673"/>
                    <a:lumOff val="-385"/>
                    <a:alphaOff val="0"/>
                  </a:schemeClr>
                </a:lnRef>
                <a:fillRef idx="1">
                  <a:schemeClr val="accent2">
                    <a:tint val="40000"/>
                    <a:alpha val="90000"/>
                    <a:hueOff val="-424613"/>
                    <a:satOff val="-37673"/>
                    <a:lumOff val="-385"/>
                    <a:alphaOff val="0"/>
                  </a:schemeClr>
                </a:fillRef>
                <a:effectRef idx="0">
                  <a:schemeClr val="accent2">
                    <a:tint val="40000"/>
                    <a:alpha val="90000"/>
                    <a:hueOff val="-424613"/>
                    <a:satOff val="-37673"/>
                    <a:lumOff val="-385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156435" tIns="2203377" rIns="156435" bIns="428788" numCol="1" spcCol="1270" anchor="t" anchorCtr="0">
                  <a:noAutofit/>
                </a:bodyPr>
                <a:lstStyle/>
                <a:p>
                  <a:pPr marL="0" lvl="0" indent="0" algn="l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2200" kern="1200" dirty="0"/>
                    <a:t>Why are comparison-based sorting dominating ?</a:t>
                  </a:r>
                </a:p>
                <a:p>
                  <a:pPr marL="171450" lvl="1" indent="-171450" algn="l" defTabSz="8001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15000"/>
                    </a:spcAft>
                    <a:buChar char="•"/>
                  </a:pPr>
                  <a:r>
                    <a:rPr lang="en-US" sz="2200" dirty="0"/>
                    <a:t>No</a:t>
                  </a:r>
                  <a:r>
                    <a:rPr lang="en-US" sz="2200" kern="1200" dirty="0"/>
                    <a:t> assumptions on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kern="12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input</m:t>
                      </m:r>
                    </m:oMath>
                  </a14:m>
                  <a:r>
                    <a:rPr lang="en-US" sz="2200" kern="1200" dirty="0"/>
                    <a:t> data</a:t>
                  </a:r>
                </a:p>
              </p:txBody>
            </p:sp>
          </mc:Choice>
          <mc:Fallback xmlns=""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6D67ABDB-DF0A-4626-870C-157EBBF1BC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209" y="1465454"/>
                  <a:ext cx="2006502" cy="4929413"/>
                </a:xfrm>
                <a:custGeom>
                  <a:avLst/>
                  <a:gdLst>
                    <a:gd name="connsiteX0" fmla="*/ 0 w 2006502"/>
                    <a:gd name="connsiteY0" fmla="*/ 0 h 4929413"/>
                    <a:gd name="connsiteX1" fmla="*/ 2006502 w 2006502"/>
                    <a:gd name="connsiteY1" fmla="*/ 0 h 4929413"/>
                    <a:gd name="connsiteX2" fmla="*/ 2006502 w 2006502"/>
                    <a:gd name="connsiteY2" fmla="*/ 4929413 h 4929413"/>
                    <a:gd name="connsiteX3" fmla="*/ 0 w 2006502"/>
                    <a:gd name="connsiteY3" fmla="*/ 4929413 h 4929413"/>
                    <a:gd name="connsiteX4" fmla="*/ 0 w 2006502"/>
                    <a:gd name="connsiteY4" fmla="*/ 0 h 4929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6502" h="4929413">
                      <a:moveTo>
                        <a:pt x="0" y="0"/>
                      </a:moveTo>
                      <a:lnTo>
                        <a:pt x="2006502" y="0"/>
                      </a:lnTo>
                      <a:lnTo>
                        <a:pt x="2006502" y="4929413"/>
                      </a:lnTo>
                      <a:lnTo>
                        <a:pt x="0" y="49294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 l="-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104BF9-B870-4962-8EC1-71E6E59B0FC8}"/>
                </a:ext>
              </a:extLst>
            </p:cNvPr>
            <p:cNvSpPr/>
            <p:nvPr/>
          </p:nvSpPr>
          <p:spPr>
            <a:xfrm>
              <a:off x="5838095" y="1758938"/>
              <a:ext cx="842730" cy="842730"/>
            </a:xfrm>
            <a:custGeom>
              <a:avLst/>
              <a:gdLst>
                <a:gd name="connsiteX0" fmla="*/ 0 w 842730"/>
                <a:gd name="connsiteY0" fmla="*/ 421365 h 842730"/>
                <a:gd name="connsiteX1" fmla="*/ 421365 w 842730"/>
                <a:gd name="connsiteY1" fmla="*/ 0 h 842730"/>
                <a:gd name="connsiteX2" fmla="*/ 842730 w 842730"/>
                <a:gd name="connsiteY2" fmla="*/ 421365 h 842730"/>
                <a:gd name="connsiteX3" fmla="*/ 421365 w 842730"/>
                <a:gd name="connsiteY3" fmla="*/ 842730 h 842730"/>
                <a:gd name="connsiteX4" fmla="*/ 0 w 842730"/>
                <a:gd name="connsiteY4" fmla="*/ 421365 h 8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730" h="842730">
                  <a:moveTo>
                    <a:pt x="0" y="421365"/>
                  </a:moveTo>
                  <a:cubicBezTo>
                    <a:pt x="0" y="188652"/>
                    <a:pt x="188652" y="0"/>
                    <a:pt x="421365" y="0"/>
                  </a:cubicBezTo>
                  <a:cubicBezTo>
                    <a:pt x="654078" y="0"/>
                    <a:pt x="842730" y="188652"/>
                    <a:pt x="842730" y="421365"/>
                  </a:cubicBezTo>
                  <a:cubicBezTo>
                    <a:pt x="842730" y="654078"/>
                    <a:pt x="654078" y="842730"/>
                    <a:pt x="421365" y="842730"/>
                  </a:cubicBezTo>
                  <a:cubicBezTo>
                    <a:pt x="188652" y="842730"/>
                    <a:pt x="0" y="654078"/>
                    <a:pt x="0" y="421365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646828"/>
                <a:satOff val="-37301"/>
                <a:lumOff val="3835"/>
                <a:alphaOff val="0"/>
              </a:schemeClr>
            </a:lnRef>
            <a:fillRef idx="1">
              <a:schemeClr val="accent2">
                <a:hueOff val="-646828"/>
                <a:satOff val="-37301"/>
                <a:lumOff val="3835"/>
                <a:alphaOff val="0"/>
              </a:schemeClr>
            </a:fillRef>
            <a:effectRef idx="0">
              <a:schemeClr val="accent2">
                <a:hueOff val="-646828"/>
                <a:satOff val="-37301"/>
                <a:lumOff val="383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118" tIns="136115" rIns="189118" bIns="136115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kern="1200"/>
                <a:t>3</a:t>
              </a:r>
              <a:endParaRPr lang="en-US" sz="5400" kern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9565D1-DC16-4036-840E-DD0C52B5FA3A}"/>
                </a:ext>
              </a:extLst>
            </p:cNvPr>
            <p:cNvSpPr/>
            <p:nvPr/>
          </p:nvSpPr>
          <p:spPr>
            <a:xfrm>
              <a:off x="5256209" y="5986574"/>
              <a:ext cx="2006502" cy="72"/>
            </a:xfrm>
            <a:prstGeom prst="rect">
              <a:avLst/>
            </a:prstGeom>
          </p:spPr>
          <p:style>
            <a:lnRef idx="2">
              <a:schemeClr val="accent2">
                <a:hueOff val="-808535"/>
                <a:satOff val="-46627"/>
                <a:lumOff val="4793"/>
                <a:alphaOff val="0"/>
              </a:schemeClr>
            </a:lnRef>
            <a:fillRef idx="1">
              <a:schemeClr val="accent2">
                <a:hueOff val="-808535"/>
                <a:satOff val="-46627"/>
                <a:lumOff val="4793"/>
                <a:alphaOff val="0"/>
              </a:schemeClr>
            </a:fillRef>
            <a:effectRef idx="0">
              <a:schemeClr val="accent2">
                <a:hueOff val="-808535"/>
                <a:satOff val="-46627"/>
                <a:lumOff val="479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FCB6580-2871-4003-959E-6A810784317B}"/>
                </a:ext>
              </a:extLst>
            </p:cNvPr>
            <p:cNvSpPr/>
            <p:nvPr/>
          </p:nvSpPr>
          <p:spPr>
            <a:xfrm>
              <a:off x="7445905" y="1500371"/>
              <a:ext cx="2006502" cy="4929413"/>
            </a:xfrm>
            <a:custGeom>
              <a:avLst/>
              <a:gdLst>
                <a:gd name="connsiteX0" fmla="*/ 0 w 2006502"/>
                <a:gd name="connsiteY0" fmla="*/ 0 h 4929413"/>
                <a:gd name="connsiteX1" fmla="*/ 2006502 w 2006502"/>
                <a:gd name="connsiteY1" fmla="*/ 0 h 4929413"/>
                <a:gd name="connsiteX2" fmla="*/ 2006502 w 2006502"/>
                <a:gd name="connsiteY2" fmla="*/ 4929413 h 4929413"/>
                <a:gd name="connsiteX3" fmla="*/ 0 w 2006502"/>
                <a:gd name="connsiteY3" fmla="*/ 4929413 h 4929413"/>
                <a:gd name="connsiteX4" fmla="*/ 0 w 2006502"/>
                <a:gd name="connsiteY4" fmla="*/ 0 h 492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502" h="4929413">
                  <a:moveTo>
                    <a:pt x="0" y="0"/>
                  </a:moveTo>
                  <a:lnTo>
                    <a:pt x="2006502" y="0"/>
                  </a:lnTo>
                  <a:lnTo>
                    <a:pt x="2006502" y="4929413"/>
                  </a:lnTo>
                  <a:lnTo>
                    <a:pt x="0" y="49294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636919"/>
                <a:satOff val="-56510"/>
                <a:lumOff val="-577"/>
                <a:alphaOff val="0"/>
              </a:schemeClr>
            </a:lnRef>
            <a:fillRef idx="1">
              <a:schemeClr val="accent2">
                <a:tint val="40000"/>
                <a:alpha val="90000"/>
                <a:hueOff val="-636919"/>
                <a:satOff val="-56510"/>
                <a:lumOff val="-577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636919"/>
                <a:satOff val="-56510"/>
                <a:lumOff val="-577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35" tIns="2203378" rIns="156435" bIns="428787" numCol="1" spcCol="1270" anchor="t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dirty="0"/>
                <a:t>In general, t</a:t>
              </a:r>
              <a:r>
                <a:rPr lang="en-US" sz="2200" kern="1200" dirty="0"/>
                <a:t>he time complexity of a sorting algorithm depends on the model of computation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2DC5C1-CE1C-4ECA-B629-14CA34C0397F}"/>
                </a:ext>
              </a:extLst>
            </p:cNvPr>
            <p:cNvSpPr/>
            <p:nvPr/>
          </p:nvSpPr>
          <p:spPr>
            <a:xfrm>
              <a:off x="8062708" y="1802583"/>
              <a:ext cx="842730" cy="842730"/>
            </a:xfrm>
            <a:custGeom>
              <a:avLst/>
              <a:gdLst>
                <a:gd name="connsiteX0" fmla="*/ 0 w 842730"/>
                <a:gd name="connsiteY0" fmla="*/ 421365 h 842730"/>
                <a:gd name="connsiteX1" fmla="*/ 421365 w 842730"/>
                <a:gd name="connsiteY1" fmla="*/ 0 h 842730"/>
                <a:gd name="connsiteX2" fmla="*/ 842730 w 842730"/>
                <a:gd name="connsiteY2" fmla="*/ 421365 h 842730"/>
                <a:gd name="connsiteX3" fmla="*/ 421365 w 842730"/>
                <a:gd name="connsiteY3" fmla="*/ 842730 h 842730"/>
                <a:gd name="connsiteX4" fmla="*/ 0 w 842730"/>
                <a:gd name="connsiteY4" fmla="*/ 421365 h 8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730" h="842730">
                  <a:moveTo>
                    <a:pt x="0" y="421365"/>
                  </a:moveTo>
                  <a:cubicBezTo>
                    <a:pt x="0" y="188652"/>
                    <a:pt x="188652" y="0"/>
                    <a:pt x="421365" y="0"/>
                  </a:cubicBezTo>
                  <a:cubicBezTo>
                    <a:pt x="654078" y="0"/>
                    <a:pt x="842730" y="188652"/>
                    <a:pt x="842730" y="421365"/>
                  </a:cubicBezTo>
                  <a:cubicBezTo>
                    <a:pt x="842730" y="654078"/>
                    <a:pt x="654078" y="842730"/>
                    <a:pt x="421365" y="842730"/>
                  </a:cubicBezTo>
                  <a:cubicBezTo>
                    <a:pt x="188652" y="842730"/>
                    <a:pt x="0" y="654078"/>
                    <a:pt x="0" y="421365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970242"/>
                <a:satOff val="-55952"/>
                <a:lumOff val="5752"/>
                <a:alphaOff val="0"/>
              </a:schemeClr>
            </a:lnRef>
            <a:fillRef idx="1">
              <a:schemeClr val="accent2">
                <a:hueOff val="-970242"/>
                <a:satOff val="-55952"/>
                <a:lumOff val="5752"/>
                <a:alphaOff val="0"/>
              </a:schemeClr>
            </a:fillRef>
            <a:effectRef idx="0">
              <a:schemeClr val="accent2">
                <a:hueOff val="-970242"/>
                <a:satOff val="-55952"/>
                <a:lumOff val="575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118" tIns="136115" rIns="189118" bIns="136115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kern="1200"/>
                <a:t>4</a:t>
              </a:r>
              <a:endParaRPr lang="en-US" sz="5400" kern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FDA46C-B12C-42EB-8334-D590B6D3C2EA}"/>
                </a:ext>
              </a:extLst>
            </p:cNvPr>
            <p:cNvSpPr/>
            <p:nvPr/>
          </p:nvSpPr>
          <p:spPr>
            <a:xfrm>
              <a:off x="7507003" y="5969640"/>
              <a:ext cx="2006502" cy="72"/>
            </a:xfrm>
            <a:prstGeom prst="rect">
              <a:avLst/>
            </a:prstGeom>
          </p:spPr>
          <p:style>
            <a:lnRef idx="2">
              <a:schemeClr val="accent2">
                <a:hueOff val="-1131949"/>
                <a:satOff val="-65277"/>
                <a:lumOff val="6711"/>
                <a:alphaOff val="0"/>
              </a:schemeClr>
            </a:lnRef>
            <a:fillRef idx="1">
              <a:schemeClr val="accent2">
                <a:hueOff val="-1131949"/>
                <a:satOff val="-65277"/>
                <a:lumOff val="6711"/>
                <a:alphaOff val="0"/>
              </a:schemeClr>
            </a:fillRef>
            <a:effectRef idx="0">
              <a:schemeClr val="accent2">
                <a:hueOff val="-1131949"/>
                <a:satOff val="-65277"/>
                <a:lumOff val="671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7C37D6A-0570-4E27-BCD9-2ADC7CCD09BC}"/>
                </a:ext>
              </a:extLst>
            </p:cNvPr>
            <p:cNvSpPr/>
            <p:nvPr/>
          </p:nvSpPr>
          <p:spPr>
            <a:xfrm>
              <a:off x="9670514" y="1465454"/>
              <a:ext cx="2006502" cy="4929413"/>
            </a:xfrm>
            <a:custGeom>
              <a:avLst/>
              <a:gdLst>
                <a:gd name="connsiteX0" fmla="*/ 0 w 2006502"/>
                <a:gd name="connsiteY0" fmla="*/ 0 h 4929413"/>
                <a:gd name="connsiteX1" fmla="*/ 2006502 w 2006502"/>
                <a:gd name="connsiteY1" fmla="*/ 0 h 4929413"/>
                <a:gd name="connsiteX2" fmla="*/ 2006502 w 2006502"/>
                <a:gd name="connsiteY2" fmla="*/ 4929413 h 4929413"/>
                <a:gd name="connsiteX3" fmla="*/ 0 w 2006502"/>
                <a:gd name="connsiteY3" fmla="*/ 4929413 h 4929413"/>
                <a:gd name="connsiteX4" fmla="*/ 0 w 2006502"/>
                <a:gd name="connsiteY4" fmla="*/ 0 h 492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6502" h="4929413">
                  <a:moveTo>
                    <a:pt x="0" y="0"/>
                  </a:moveTo>
                  <a:lnTo>
                    <a:pt x="2006502" y="0"/>
                  </a:lnTo>
                  <a:lnTo>
                    <a:pt x="2006502" y="4929413"/>
                  </a:lnTo>
                  <a:lnTo>
                    <a:pt x="0" y="492941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lnRef>
            <a:fillRef idx="1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fillRef>
            <a:effectRef idx="0">
              <a:schemeClr val="accent2">
                <a:tint val="40000"/>
                <a:alpha val="90000"/>
                <a:hueOff val="-849226"/>
                <a:satOff val="-75346"/>
                <a:lumOff val="-76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35" tIns="2203377" rIns="156435" bIns="428788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How good a model of computation is up for discussion.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7E1A0E9-6CA9-4202-B50D-B11AFF04D263}"/>
                </a:ext>
              </a:extLst>
            </p:cNvPr>
            <p:cNvSpPr/>
            <p:nvPr/>
          </p:nvSpPr>
          <p:spPr>
            <a:xfrm>
              <a:off x="10226207" y="1793852"/>
              <a:ext cx="842730" cy="842730"/>
            </a:xfrm>
            <a:custGeom>
              <a:avLst/>
              <a:gdLst>
                <a:gd name="connsiteX0" fmla="*/ 0 w 842730"/>
                <a:gd name="connsiteY0" fmla="*/ 421365 h 842730"/>
                <a:gd name="connsiteX1" fmla="*/ 421365 w 842730"/>
                <a:gd name="connsiteY1" fmla="*/ 0 h 842730"/>
                <a:gd name="connsiteX2" fmla="*/ 842730 w 842730"/>
                <a:gd name="connsiteY2" fmla="*/ 421365 h 842730"/>
                <a:gd name="connsiteX3" fmla="*/ 421365 w 842730"/>
                <a:gd name="connsiteY3" fmla="*/ 842730 h 842730"/>
                <a:gd name="connsiteX4" fmla="*/ 0 w 842730"/>
                <a:gd name="connsiteY4" fmla="*/ 421365 h 842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730" h="842730">
                  <a:moveTo>
                    <a:pt x="0" y="421365"/>
                  </a:moveTo>
                  <a:cubicBezTo>
                    <a:pt x="0" y="188652"/>
                    <a:pt x="188652" y="0"/>
                    <a:pt x="421365" y="0"/>
                  </a:cubicBezTo>
                  <a:cubicBezTo>
                    <a:pt x="654078" y="0"/>
                    <a:pt x="842730" y="188652"/>
                    <a:pt x="842730" y="421365"/>
                  </a:cubicBezTo>
                  <a:cubicBezTo>
                    <a:pt x="842730" y="654078"/>
                    <a:pt x="654078" y="842730"/>
                    <a:pt x="421365" y="842730"/>
                  </a:cubicBezTo>
                  <a:cubicBezTo>
                    <a:pt x="188652" y="842730"/>
                    <a:pt x="0" y="654078"/>
                    <a:pt x="0" y="421365"/>
                  </a:cubicBezTo>
                  <a:close/>
                </a:path>
              </a:pathLst>
            </a:custGeom>
          </p:spPr>
          <p:style>
            <a:lnRef idx="2">
              <a:schemeClr val="accent2">
                <a:hueOff val="-1293656"/>
                <a:satOff val="-74603"/>
                <a:lumOff val="7669"/>
                <a:alphaOff val="0"/>
              </a:schemeClr>
            </a:lnRef>
            <a:fillRef idx="1">
              <a:schemeClr val="accent2">
                <a:hueOff val="-1293656"/>
                <a:satOff val="-74603"/>
                <a:lumOff val="7669"/>
                <a:alphaOff val="0"/>
              </a:schemeClr>
            </a:fillRef>
            <a:effectRef idx="0">
              <a:schemeClr val="accent2">
                <a:hueOff val="-1293656"/>
                <a:satOff val="-74603"/>
                <a:lumOff val="7669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9118" tIns="136115" rIns="189118" bIns="136115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400" kern="1200"/>
                <a:t>5</a:t>
              </a:r>
              <a:endParaRPr lang="en-US" sz="5400" kern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4F209C0-9A98-4C40-BEB3-CE6CAC3F70CC}"/>
                </a:ext>
              </a:extLst>
            </p:cNvPr>
            <p:cNvSpPr/>
            <p:nvPr/>
          </p:nvSpPr>
          <p:spPr>
            <a:xfrm>
              <a:off x="9674219" y="5969640"/>
              <a:ext cx="2006502" cy="72"/>
            </a:xfrm>
            <a:prstGeom prst="rect">
              <a:avLst/>
            </a:prstGeom>
          </p:spPr>
          <p:style>
            <a:lnRef idx="2">
              <a:schemeClr val="accent2">
                <a:hueOff val="-1455363"/>
                <a:satOff val="-83928"/>
                <a:lumOff val="8628"/>
                <a:alphaOff val="0"/>
              </a:schemeClr>
            </a:lnRef>
            <a:fillRef idx="1">
              <a:schemeClr val="accent2">
                <a:hueOff val="-1455363"/>
                <a:satOff val="-83928"/>
                <a:lumOff val="8628"/>
                <a:alphaOff val="0"/>
              </a:schemeClr>
            </a:fillRef>
            <a:effectRef idx="0">
              <a:schemeClr val="accent2">
                <a:hueOff val="-1455363"/>
                <a:satOff val="-83928"/>
                <a:lumOff val="862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090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9575E-58FE-4124-9269-3AB23454E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87133"/>
            <a:ext cx="9833548" cy="3437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Lower bound for comparison-based sorting</a:t>
            </a:r>
          </a:p>
          <a:p>
            <a:r>
              <a:rPr lang="en-US" dirty="0">
                <a:solidFill>
                  <a:srgbClr val="000000"/>
                </a:solidFill>
              </a:rPr>
              <a:t>Other sorting algorithm (Non-comparison-based sorting)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Spaghetti (stick) sort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Counting sort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Radix sort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Bucket sort</a:t>
            </a:r>
          </a:p>
        </p:txBody>
      </p:sp>
    </p:spTree>
    <p:extLst>
      <p:ext uri="{BB962C8B-B14F-4D97-AF65-F5344CB8AC3E}">
        <p14:creationId xmlns:p14="http://schemas.microsoft.com/office/powerpoint/2010/main" val="290174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191528"/>
            <a:ext cx="10515600" cy="76442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Comparison-based Sorting: Efficiency and Limits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617" y="1050004"/>
                <a:ext cx="11092370" cy="561646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A </a:t>
                </a:r>
                <a:r>
                  <a:rPr lang="en-US" b="1" dirty="0">
                    <a:solidFill>
                      <a:schemeClr val="accent1"/>
                    </a:solidFill>
                  </a:rPr>
                  <a:t>comparison-based sorting</a:t>
                </a:r>
                <a:r>
                  <a:rPr lang="en-US" dirty="0">
                    <a:solidFill>
                      <a:schemeClr val="accent1"/>
                    </a:solidFill>
                  </a:rPr>
                  <a:t> </a:t>
                </a:r>
                <a:r>
                  <a:rPr lang="en-US" dirty="0"/>
                  <a:t>sorts data by performing comparison operations (=, =&lt;, or &gt;=) between data elements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dirty="0"/>
                  <a:t>Examples) Bubble, insertion, selection, quick, merge, heap, …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We’ve discussed two algorithms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complexisty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MERGESORT has the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worst-cas</a:t>
                </a:r>
                <a:r>
                  <a:rPr lang="en-US" sz="2800" dirty="0"/>
                  <a:t>e running time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QUICKSORT has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expected</a:t>
                </a:r>
                <a:r>
                  <a:rPr lang="en-US" sz="2800" dirty="0"/>
                  <a:t> running time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Heard any </a:t>
                </a:r>
                <a:r>
                  <a:rPr lang="en-US" b="1" dirty="0"/>
                  <a:t>comparison-based</a:t>
                </a:r>
                <a:r>
                  <a:rPr lang="en-US" dirty="0"/>
                  <a:t> sorting algorithm better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b="1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No. Theoretically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𝒍𝒈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is the best.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Are there non-comparison-based sorting approaches performing better than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	</a:t>
                </a:r>
                <a:r>
                  <a:rPr lang="en-US" dirty="0">
                    <a:sym typeface="Wingdings" panose="05000000000000000000" pitchFamily="2" charset="2"/>
                  </a:rPr>
                  <a:t> Maybe, but  before we explore that, let’s take a look at why  comparison sorts cannot outperform the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𝒏𝒍</m:t>
                        </m:r>
                        <m:func>
                          <m:func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fName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 complexity.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617" y="1050004"/>
                <a:ext cx="11092370" cy="5616468"/>
              </a:xfrm>
              <a:blipFill>
                <a:blip r:embed="rId2"/>
                <a:stretch>
                  <a:fillRect l="-1099" t="-1735" b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A balancing scale">
            <a:extLst>
              <a:ext uri="{FF2B5EF4-FFF2-40B4-BE49-F238E27FC236}">
                <a16:creationId xmlns:a16="http://schemas.microsoft.com/office/drawing/2014/main" id="{D5762F3E-BE46-4F96-882B-CFDEFA7A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8" y="1540319"/>
            <a:ext cx="2016387" cy="1888681"/>
          </a:xfrm>
          <a:prstGeom prst="rect">
            <a:avLst/>
          </a:prstGeom>
          <a:noFill/>
          <a:effectLst>
            <a:softEdge rad="889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566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50"/>
            <a:ext cx="10515600" cy="876446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bound for Comparison-based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575E-58FE-4124-9269-3AB23454E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2932"/>
                <a:ext cx="10377881" cy="548861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Claim: Lower bound for comparison sorting is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𝒏𝒍𝒐𝒈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Comparison-based sorting uses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/>
                  <a:t>only comparisons </a:t>
                </a:r>
                <a:r>
                  <a:rPr lang="en-US" dirty="0"/>
                  <a:t>between the values of elements to gain order information about an input array sequence {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; … ;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</m:t>
                    </m:r>
                  </m:oMath>
                </a14:m>
                <a:r>
                  <a:rPr lang="en-US" dirty="0"/>
                  <a:t>}. 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i.e., for given two elements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a comparison is the only operation to determine their relative order.  No other information or insight are used.</a:t>
                </a:r>
              </a:p>
              <a:p>
                <a:r>
                  <a:rPr lang="en-US" dirty="0"/>
                  <a:t> Comparison sorts performance varying depending on algorithms:</a:t>
                </a:r>
              </a:p>
              <a:p>
                <a:pPr lvl="1"/>
                <a:r>
                  <a:rPr lang="en-US" dirty="0"/>
                  <a:t>Some </a:t>
                </a:r>
                <a:r>
                  <a:rPr lang="en-US" b="1" i="1" dirty="0"/>
                  <a:t>adaptive sort</a:t>
                </a:r>
                <a:r>
                  <a:rPr lang="en-US" dirty="0"/>
                  <a:t>s* such as insertion sort run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on an already-sorted or nearly-sorted list. </a:t>
                </a:r>
              </a:p>
              <a:p>
                <a:pPr marL="457200" lvl="1" indent="0">
                  <a:buNone/>
                </a:pPr>
                <a:r>
                  <a:rPr lang="en-US" sz="2000" b="1" i="1" dirty="0"/>
                  <a:t>    * Adaptive sort</a:t>
                </a:r>
                <a:r>
                  <a:rPr lang="en-US" sz="2000" dirty="0"/>
                  <a:t>: A sort taking advantage of existing order information in its input array</a:t>
                </a: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e.g., bubble sort vs. smart bubble sort vs. selection sort, insertion sort</a:t>
                </a:r>
                <a:endParaRPr lang="en-US" sz="180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The most efficient general </a:t>
                </a:r>
                <a:r>
                  <a:rPr lang="en-US" b="1" dirty="0"/>
                  <a:t>comparison-based</a:t>
                </a:r>
                <a:r>
                  <a:rPr lang="en-US" dirty="0"/>
                  <a:t> sorting algorithms have an asymptotic time complexity of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575E-58FE-4124-9269-3AB23454E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2932"/>
                <a:ext cx="10377881" cy="5488618"/>
              </a:xfrm>
              <a:blipFill>
                <a:blip r:embed="rId2"/>
                <a:stretch>
                  <a:fillRect l="-1058" t="-1776" r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7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7535"/>
            <a:ext cx="10515600" cy="842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Lower Bound for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575E-58FE-4124-9269-3AB23454E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46" y="1463216"/>
                <a:ext cx="4825620" cy="4920799"/>
              </a:xfrm>
              <a:ln w="127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b="1" u="sng" dirty="0"/>
                  <a:t>Lower bound implications: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Set the </a:t>
                </a:r>
                <a:r>
                  <a:rPr lang="en-US" b="1" i="1" dirty="0"/>
                  <a:t>goal</a:t>
                </a:r>
                <a:r>
                  <a:rPr lang="en-US" dirty="0"/>
                  <a:t> of the current algorithm in hands. e.g.  an algorithm running in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baseline="30000" dirty="0" smtClean="0">
                        <a:latin typeface="Cambria Math" panose="02040503050406030204" pitchFamily="18" charset="0"/>
                      </a:rPr>
                      <m:t>1.5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a lower bound of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gap</a:t>
                </a:r>
                <a:r>
                  <a:rPr lang="en-US" dirty="0"/>
                  <a:t> to catch up.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dirty="0"/>
                  <a:t>It also means; to do better than lower bounds, needs to do something outside the current model.  Otherwise, it can’t be done better.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575E-58FE-4124-9269-3AB23454E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46" y="1463216"/>
                <a:ext cx="4825620" cy="4920799"/>
              </a:xfrm>
              <a:blipFill>
                <a:blip r:embed="rId2"/>
                <a:stretch>
                  <a:fillRect l="-2393" t="-1854" r="-277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338AF3-D2D1-4282-A20C-CFEC2BD24085}"/>
                  </a:ext>
                </a:extLst>
              </p:cNvPr>
              <p:cNvSpPr txBox="1"/>
              <p:nvPr/>
            </p:nvSpPr>
            <p:spPr>
              <a:xfrm>
                <a:off x="5713296" y="1468659"/>
                <a:ext cx="5956190" cy="488859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b="1" u="sng" dirty="0">
                    <a:highlight>
                      <a:srgbClr val="FFFF00"/>
                    </a:highlight>
                  </a:rPr>
                  <a:t>Theorem</a:t>
                </a:r>
                <a:r>
                  <a:rPr lang="en-US" sz="2800" u="sng" dirty="0">
                    <a:highlight>
                      <a:srgbClr val="FFFF00"/>
                    </a:highlight>
                  </a:rPr>
                  <a:t>: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In the worst-case scenario, any deterministic comparison-based sorting algorithm is required to perform at least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comparisons to sort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elements.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sz="24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Specifically, for all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≥ 2</m:t>
                    </m:r>
                  </m:oMath>
                </a14:m>
                <a:r>
                  <a:rPr lang="en-US" sz="2400" dirty="0"/>
                  <a:t>, there exists an input array of size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such that the sorting algorithm will execute at least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1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 baseline="-2500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1" i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comparisons out of  total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400" dirty="0"/>
                  <a:t> permutations to sort the input array.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338AF3-D2D1-4282-A20C-CFEC2BD2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296" y="1468659"/>
                <a:ext cx="5956190" cy="4888598"/>
              </a:xfrm>
              <a:prstGeom prst="rect">
                <a:avLst/>
              </a:prstGeom>
              <a:blipFill>
                <a:blip r:embed="rId3"/>
                <a:stretch>
                  <a:fillRect l="-1941" t="-1990" r="-71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35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667C-2591-4B10-9572-447CB945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50"/>
            <a:ext cx="10515600" cy="876446"/>
          </a:xfrm>
        </p:spPr>
        <p:txBody>
          <a:bodyPr/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Lower bound for Comparison-based Sorting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575E-58FE-4124-9269-3AB23454E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72897"/>
                <a:ext cx="10945091" cy="558865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b="1" u="sng" dirty="0">
                    <a:solidFill>
                      <a:srgbClr val="C00000"/>
                    </a:solidFill>
                  </a:rPr>
                  <a:t>Proof:  </a:t>
                </a:r>
                <a:r>
                  <a:rPr lang="en-US" sz="2000" dirty="0">
                    <a:highlight>
                      <a:srgbClr val="FFFF00"/>
                    </a:highlight>
                  </a:rPr>
                  <a:t>For any sorting algorithm with a permutation of the </a:t>
                </a:r>
                <a:r>
                  <a:rPr lang="en-US" sz="2000" dirty="0" err="1">
                    <a:highlight>
                      <a:srgbClr val="FFFF00"/>
                    </a:highlight>
                  </a:rPr>
                  <a:t>inArr</a:t>
                </a:r>
                <a:r>
                  <a:rPr lang="en-US" sz="2000" dirty="0">
                    <a:highlight>
                      <a:srgbClr val="FFFF00"/>
                    </a:highlight>
                  </a:rPr>
                  <a:t> [a</a:t>
                </a:r>
                <a:r>
                  <a:rPr lang="en-US" sz="2000" baseline="-25000" dirty="0">
                    <a:highlight>
                      <a:srgbClr val="FFFF00"/>
                    </a:highlight>
                  </a:rPr>
                  <a:t>1</a:t>
                </a:r>
                <a:r>
                  <a:rPr lang="en-US" sz="2000" dirty="0">
                    <a:highlight>
                      <a:srgbClr val="FFFF00"/>
                    </a:highlight>
                  </a:rPr>
                  <a:t>, a</a:t>
                </a:r>
                <a:r>
                  <a:rPr lang="en-US" sz="2000" baseline="-25000" dirty="0">
                    <a:highlight>
                      <a:srgbClr val="FFFF00"/>
                    </a:highlight>
                  </a:rPr>
                  <a:t>2</a:t>
                </a:r>
                <a:r>
                  <a:rPr lang="en-US" sz="2000" dirty="0">
                    <a:highlight>
                      <a:srgbClr val="FFFF00"/>
                    </a:highlight>
                  </a:rPr>
                  <a:t>, . . . , a</a:t>
                </a:r>
                <a:r>
                  <a:rPr lang="en-US" sz="2000" baseline="-25000" dirty="0">
                    <a:highlight>
                      <a:srgbClr val="FFFF00"/>
                    </a:highlight>
                  </a:rPr>
                  <a:t>n</a:t>
                </a:r>
                <a:r>
                  <a:rPr lang="en-US" sz="2000" dirty="0">
                    <a:highlight>
                      <a:srgbClr val="FFFF00"/>
                    </a:highlight>
                  </a:rPr>
                  <a:t>]</a:t>
                </a:r>
              </a:p>
              <a:p>
                <a:pPr marL="914400" lvl="1" indent="-457200">
                  <a:lnSpc>
                    <a:spcPct val="100000"/>
                  </a:lnSpc>
                  <a:buAutoNum type="alphaLcParenBoth"/>
                </a:pPr>
                <a:r>
                  <a:rPr lang="en-US" sz="2000" dirty="0">
                    <a:highlight>
                      <a:srgbClr val="FFFF00"/>
                    </a:highlight>
                  </a:rPr>
                  <a:t>there are </a:t>
                </a:r>
                <a:r>
                  <a:rPr lang="en-US" sz="2000" b="1" i="1" dirty="0">
                    <a:solidFill>
                      <a:srgbClr val="C00000"/>
                    </a:solidFill>
                    <a:highlight>
                      <a:srgbClr val="FFFF00"/>
                    </a:highlight>
                  </a:rPr>
                  <a:t>n! </a:t>
                </a:r>
                <a:r>
                  <a:rPr lang="en-US" sz="2000" dirty="0">
                    <a:highlight>
                      <a:srgbClr val="FFFF00"/>
                    </a:highlight>
                  </a:rPr>
                  <a:t>different possible permutations like the </a:t>
                </a:r>
                <a:r>
                  <a:rPr lang="en-US" sz="2000" dirty="0" err="1">
                    <a:highlight>
                      <a:srgbClr val="FFFF00"/>
                    </a:highlight>
                  </a:rPr>
                  <a:t>bogo</a:t>
                </a:r>
                <a:r>
                  <a:rPr lang="en-US" sz="2000" dirty="0">
                    <a:highlight>
                      <a:srgbClr val="FFFF00"/>
                    </a:highlight>
                  </a:rPr>
                  <a:t> sort case</a:t>
                </a:r>
              </a:p>
              <a:p>
                <a:pPr marL="914400" lvl="1" indent="-457200">
                  <a:lnSpc>
                    <a:spcPct val="100000"/>
                  </a:lnSpc>
                  <a:buAutoNum type="alphaLcParenBoth"/>
                </a:pPr>
                <a:r>
                  <a:rPr lang="en-US" sz="2000" dirty="0">
                    <a:highlight>
                      <a:srgbClr val="FFFF00"/>
                    </a:highlight>
                  </a:rPr>
                  <a:t>and if sorted, there exists one and only one correct answer.</a:t>
                </a:r>
                <a:endParaRPr lang="en-US" sz="900" dirty="0"/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en-US" sz="2000" dirty="0"/>
                  <a:t>Let </a:t>
                </a:r>
                <a:r>
                  <a:rPr lang="en-US" sz="2000" b="1" i="1" dirty="0"/>
                  <a:t>S</a:t>
                </a:r>
                <a:r>
                  <a:rPr lang="en-US" sz="2000" dirty="0"/>
                  <a:t> be the set of permutations consistent with the answers to all comparisons made so far </a:t>
                </a: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en-US" sz="2000" dirty="0"/>
                  <a:t>Initially, </a:t>
                </a:r>
                <a:r>
                  <a:rPr lang="en-US" sz="2000" b="1" dirty="0"/>
                  <a:t>|</a:t>
                </a:r>
                <a:r>
                  <a:rPr lang="en-US" sz="2000" b="1" i="1" dirty="0"/>
                  <a:t>S</a:t>
                </a:r>
                <a:r>
                  <a:rPr lang="en-US" sz="2000" b="1" dirty="0"/>
                  <a:t>| = n!</a:t>
                </a:r>
              </a:p>
              <a:p>
                <a:pPr marL="457200" indent="-457200">
                  <a:lnSpc>
                    <a:spcPct val="100000"/>
                  </a:lnSpc>
                  <a:buAutoNum type="arabicPeriod"/>
                </a:pPr>
                <a:r>
                  <a:rPr lang="en-US" sz="2000" dirty="0"/>
                  <a:t>We can think of a new comparison as splitting </a:t>
                </a:r>
                <a:r>
                  <a:rPr lang="en-US" sz="2000" b="1" i="1" dirty="0"/>
                  <a:t>S</a:t>
                </a:r>
                <a:r>
                  <a:rPr lang="en-US" sz="2000" dirty="0"/>
                  <a:t> into two groups: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Permutations if the answer would be </a:t>
                </a:r>
                <a:r>
                  <a:rPr lang="en-US" sz="2000" b="1" dirty="0"/>
                  <a:t>YES</a:t>
                </a:r>
                <a:r>
                  <a:rPr lang="en-US" sz="2000" dirty="0"/>
                  <a:t> and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2000" dirty="0"/>
                  <a:t>Those if the answer would be </a:t>
                </a:r>
                <a:r>
                  <a:rPr lang="en-US" sz="2000" b="1" dirty="0"/>
                  <a:t>NO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000" dirty="0"/>
                  <a:t>Now, suppose at the worst case it always gives the answer to each comparison corresponding to the larger group. Then, each comparison will cut down the size of </a:t>
                </a:r>
                <a:r>
                  <a:rPr lang="en-US" sz="2000" b="1" i="1" dirty="0"/>
                  <a:t>S</a:t>
                </a:r>
                <a:r>
                  <a:rPr lang="en-US" sz="2000" dirty="0"/>
                  <a:t> by </a:t>
                </a:r>
                <a:r>
                  <a:rPr lang="en-US" sz="2000" u="sng" dirty="0"/>
                  <a:t>at most </a:t>
                </a:r>
                <a:r>
                  <a:rPr lang="en-US" sz="2000" dirty="0"/>
                  <a:t>a factor of 2. 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000" dirty="0"/>
                  <a:t>|</a:t>
                </a:r>
                <a:r>
                  <a:rPr lang="en-US" sz="2000" b="1" i="1" dirty="0"/>
                  <a:t>S</a:t>
                </a:r>
                <a:r>
                  <a:rPr lang="en-US" sz="2000" dirty="0"/>
                  <a:t>| initially has size </a:t>
                </a:r>
                <a:r>
                  <a:rPr lang="en-US" sz="2000" b="1" dirty="0"/>
                  <a:t>n!</a:t>
                </a:r>
                <a:r>
                  <a:rPr lang="en-US" sz="2000" dirty="0"/>
                  <a:t>. The sorting algorithm needs to have the size reduced to 1. Then it must make </a:t>
                </a:r>
                <a:r>
                  <a:rPr lang="en-US" sz="2000" b="1" i="1" dirty="0"/>
                  <a:t>at least </a:t>
                </a:r>
                <a:r>
                  <a:rPr lang="en-US" sz="2000" dirty="0"/>
                  <a:t>log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(n!) comparisons before it finishes.  </a:t>
                </a:r>
                <a:r>
                  <a:rPr lang="en-US" sz="2000" b="1" dirty="0">
                    <a:highlight>
                      <a:srgbClr val="FFFF00"/>
                    </a:highlight>
                  </a:rPr>
                  <a:t>(Best case)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2000" dirty="0"/>
                  <a:t>We can now solve: </a:t>
                </a:r>
                <a:r>
                  <a:rPr lang="pt-BR" sz="2000" dirty="0"/>
                  <a:t>log</a:t>
                </a:r>
                <a:r>
                  <a:rPr lang="pt-BR" sz="2000" baseline="-25000" dirty="0"/>
                  <a:t>2</a:t>
                </a:r>
                <a:r>
                  <a:rPr lang="pt-BR" sz="2000" dirty="0"/>
                  <a:t>(n!) = log</a:t>
                </a:r>
                <a:r>
                  <a:rPr lang="pt-BR" sz="2000" baseline="-25000" dirty="0"/>
                  <a:t>2</a:t>
                </a:r>
                <a:r>
                  <a:rPr lang="pt-BR" sz="2000" dirty="0"/>
                  <a:t> (n*(n-1)*(n-2)*(n-3)* .. 3*2)    # </a:t>
                </a:r>
                <a:r>
                  <a:rPr lang="pt-BR" sz="2000" i="1" dirty="0"/>
                  <a:t>log(n*m) = log(n) + log(m)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pt-BR" sz="2000" dirty="0"/>
                  <a:t>			         = log</a:t>
                </a:r>
                <a:r>
                  <a:rPr lang="pt-BR" sz="2000" baseline="-25000" dirty="0"/>
                  <a:t>2 </a:t>
                </a:r>
                <a:r>
                  <a:rPr lang="pt-BR" sz="2000" dirty="0"/>
                  <a:t>(n) + log</a:t>
                </a:r>
                <a:r>
                  <a:rPr lang="pt-BR" sz="2000" baseline="-25000" dirty="0"/>
                  <a:t>2 </a:t>
                </a:r>
                <a:r>
                  <a:rPr lang="pt-BR" sz="2000" dirty="0"/>
                  <a:t>(n − 1) + . . . + log</a:t>
                </a:r>
                <a:r>
                  <a:rPr lang="pt-BR" sz="2000" baseline="-25000" dirty="0"/>
                  <a:t>2 </a:t>
                </a:r>
                <a:r>
                  <a:rPr lang="pt-BR" sz="2000" dirty="0"/>
                  <a:t>(2)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000" dirty="0"/>
                  <a:t>			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(n log</a:t>
                </a:r>
                <a:r>
                  <a:rPr lang="pt-BR" sz="2000" baseline="-25000" dirty="0"/>
                  <a:t>2</a:t>
                </a:r>
                <a:r>
                  <a:rPr lang="en-US" sz="2000" dirty="0"/>
                  <a:t>n) # at most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Q.E.D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09575E-58FE-4124-9269-3AB23454E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72897"/>
                <a:ext cx="10945091" cy="5588654"/>
              </a:xfrm>
              <a:blipFill>
                <a:blip r:embed="rId2"/>
                <a:stretch>
                  <a:fillRect l="-613" t="-1091" r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53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81" y="343506"/>
            <a:ext cx="7886700" cy="505764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Decision Tree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17249" y="1248391"/>
            <a:ext cx="4097029" cy="2979250"/>
            <a:chOff x="969548" y="1690689"/>
            <a:chExt cx="6293389" cy="3824908"/>
          </a:xfrm>
        </p:grpSpPr>
        <p:grpSp>
          <p:nvGrpSpPr>
            <p:cNvPr id="4" name="Group 3"/>
            <p:cNvGrpSpPr/>
            <p:nvPr/>
          </p:nvGrpSpPr>
          <p:grpSpPr>
            <a:xfrm>
              <a:off x="2509233" y="1690689"/>
              <a:ext cx="4125533" cy="2655277"/>
              <a:chOff x="2084198" y="1903075"/>
              <a:chExt cx="4672399" cy="3164587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3602851" y="2515571"/>
                <a:ext cx="557548" cy="678334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4560997" y="2515571"/>
                <a:ext cx="538919" cy="678334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229064" y="2686219"/>
                <a:ext cx="904545" cy="40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4"/>
                    </a:solidFill>
                    <a:highlight>
                      <a:srgbClr val="000000"/>
                    </a:highlight>
                    <a:latin typeface="Gill Sans Ultra Bold" charset="0"/>
                    <a:ea typeface="Gill Sans Ultra Bold" charset="0"/>
                    <a:cs typeface="Gill Sans Ultra Bold" charset="0"/>
                  </a:rPr>
                  <a:t>YES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30456" y="2561846"/>
                <a:ext cx="1073893" cy="42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4"/>
                    </a:solidFill>
                    <a:highlight>
                      <a:srgbClr val="000000"/>
                    </a:highlight>
                    <a:latin typeface="Gill Sans Ultra Bold" charset="0"/>
                    <a:ea typeface="Gill Sans Ultra Bold" charset="0"/>
                    <a:cs typeface="Gill Sans Ultra Bold" charset="0"/>
                  </a:rPr>
                  <a:t>NO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032471" y="1903075"/>
                <a:ext cx="671097" cy="658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?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82120" y="3159311"/>
                <a:ext cx="671097" cy="658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?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158288" y="3159311"/>
                <a:ext cx="671097" cy="658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?</a:t>
                </a:r>
                <a:endParaRPr lang="en-US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flipH="1">
                <a:off x="4972802" y="3771807"/>
                <a:ext cx="104369" cy="678334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433722" y="3676270"/>
                <a:ext cx="863639" cy="773871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4438494" y="3899240"/>
                <a:ext cx="904545" cy="40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4"/>
                    </a:solidFill>
                    <a:highlight>
                      <a:srgbClr val="000000"/>
                    </a:highlight>
                    <a:latin typeface="Gill Sans Ultra Bold" charset="0"/>
                    <a:ea typeface="Gill Sans Ultra Bold" charset="0"/>
                    <a:cs typeface="Gill Sans Ultra Bold" charset="0"/>
                  </a:rPr>
                  <a:t>YES</a:t>
                </a:r>
              </a:p>
            </p:txBody>
          </p:sp>
          <p:sp>
            <p:nvSpPr>
              <p:cNvPr id="15" name="TextBox 14" descr="Decision Tree"/>
              <p:cNvSpPr txBox="1"/>
              <p:nvPr/>
            </p:nvSpPr>
            <p:spPr>
              <a:xfrm>
                <a:off x="5821317" y="3782161"/>
                <a:ext cx="774426" cy="40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4"/>
                    </a:solidFill>
                    <a:highlight>
                      <a:srgbClr val="000000"/>
                    </a:highlight>
                    <a:latin typeface="Gill Sans Ultra Bold" charset="0"/>
                    <a:ea typeface="Gill Sans Ultra Bold" charset="0"/>
                    <a:cs typeface="Gill Sans Ultra Bold" charset="0"/>
                  </a:rPr>
                  <a:t>NO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flipH="1">
                <a:off x="2601274" y="3760129"/>
                <a:ext cx="679466" cy="69001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681337" y="3760129"/>
                <a:ext cx="264944" cy="690012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2229533" y="3782161"/>
                <a:ext cx="1290773" cy="423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accent4"/>
                    </a:solidFill>
                    <a:highlight>
                      <a:srgbClr val="000000"/>
                    </a:highlight>
                    <a:latin typeface="Gill Sans Ultra Bold" charset="0"/>
                    <a:ea typeface="Gill Sans Ultra Bold" charset="0"/>
                    <a:cs typeface="Gill Sans Ultra Bold" charset="0"/>
                  </a:rPr>
                  <a:t>YES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32886" y="3928216"/>
                <a:ext cx="774426" cy="400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accent4"/>
                    </a:solidFill>
                    <a:highlight>
                      <a:srgbClr val="000000"/>
                    </a:highlight>
                    <a:latin typeface="Gill Sans Ultra Bold" charset="0"/>
                    <a:ea typeface="Gill Sans Ultra Bold" charset="0"/>
                    <a:cs typeface="Gill Sans Ultra Bold" charset="0"/>
                  </a:rPr>
                  <a:t>NO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085500" y="4386727"/>
                <a:ext cx="671097" cy="658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?</a:t>
                </a:r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603069" y="4369256"/>
                <a:ext cx="671097" cy="658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?</a:t>
                </a:r>
                <a:endParaRPr lang="en-US" dirty="0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584050" y="4403869"/>
                <a:ext cx="671097" cy="658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?</a:t>
                </a:r>
                <a:endParaRPr lang="en-US" dirty="0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084198" y="4408894"/>
                <a:ext cx="671097" cy="6587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?</a:t>
                </a:r>
                <a:endParaRPr lang="en-US" dirty="0"/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 flipH="1">
              <a:off x="969548" y="4157737"/>
              <a:ext cx="1463246" cy="135786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64829" y="4293125"/>
              <a:ext cx="798108" cy="63686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79610" y="4265861"/>
              <a:ext cx="252244" cy="23120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212892" y="4295431"/>
              <a:ext cx="252244" cy="23120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068750" y="4215817"/>
              <a:ext cx="252244" cy="231208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3753885" y="4286330"/>
              <a:ext cx="258838" cy="240309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697858" y="4261309"/>
              <a:ext cx="258838" cy="240309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6008043" y="4288604"/>
              <a:ext cx="258838" cy="240309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432018" y="1809838"/>
            <a:ext cx="42258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/>
              <a:t>This is a binary tree with at least _____ leaves.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The shallowest tree with </a:t>
            </a:r>
            <a:r>
              <a:rPr lang="en-US" sz="2400" dirty="0">
                <a:solidFill>
                  <a:schemeClr val="accent5"/>
                </a:solidFill>
              </a:rPr>
              <a:t>n! </a:t>
            </a:r>
            <a:r>
              <a:rPr lang="en-US" sz="2400" dirty="0"/>
              <a:t>leaves is the completely balanced one, which has depth ______.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/>
          </a:p>
          <a:p>
            <a:pPr marL="285750" indent="-285750">
              <a:buFont typeface="Arial" charset="0"/>
              <a:buChar char="•"/>
            </a:pPr>
            <a:r>
              <a:rPr lang="en-US" sz="2400" dirty="0"/>
              <a:t>So in all such trees, the longest path is at least </a:t>
            </a:r>
            <a:r>
              <a:rPr lang="en-US" sz="2400" dirty="0">
                <a:solidFill>
                  <a:schemeClr val="accent5"/>
                </a:solidFill>
              </a:rPr>
              <a:t>log(n!), </a:t>
            </a:r>
            <a:r>
              <a:rPr lang="en-US" sz="2400" dirty="0"/>
              <a:t>which is the best scenario.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87449" y="2123143"/>
            <a:ext cx="586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n!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79225" y="3981708"/>
            <a:ext cx="879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log(n!)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899450" y="6314439"/>
            <a:ext cx="7242574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Conclusion</a:t>
            </a:r>
            <a:r>
              <a:rPr lang="en-US" sz="2000" dirty="0">
                <a:solidFill>
                  <a:srgbClr val="C00000"/>
                </a:solidFill>
              </a:rPr>
              <a:t>: the longest path has length  Ω(n log(n)).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03590" y="948238"/>
            <a:ext cx="5238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 statement: in all such trees, the longest path is at least log(n)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5DEC4-E4B8-42E3-A140-B0F0CA862CBD}"/>
              </a:ext>
            </a:extLst>
          </p:cNvPr>
          <p:cNvSpPr/>
          <p:nvPr/>
        </p:nvSpPr>
        <p:spPr>
          <a:xfrm>
            <a:off x="374747" y="4210690"/>
            <a:ext cx="562605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Each leaf of this tree represents a possible </a:t>
            </a:r>
            <a:r>
              <a:rPr lang="en-US" b="1" i="1" dirty="0"/>
              <a:t>ordering (not sorting)</a:t>
            </a:r>
            <a:r>
              <a:rPr lang="en-US" dirty="0"/>
              <a:t> of the items: If reached a leaf, a specific set of ordering has been completed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757265-3413-488D-A277-E1A9EDCE7DEA}"/>
              </a:ext>
            </a:extLst>
          </p:cNvPr>
          <p:cNvSpPr txBox="1"/>
          <p:nvPr/>
        </p:nvSpPr>
        <p:spPr>
          <a:xfrm>
            <a:off x="363081" y="5211765"/>
            <a:ext cx="5626059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Mathematically speaking:</a:t>
            </a:r>
          </a:p>
          <a:p>
            <a:r>
              <a:rPr lang="en-US" sz="2000" dirty="0"/>
              <a:t>n! is about (n/e)</a:t>
            </a:r>
            <a:r>
              <a:rPr lang="en-US" sz="2000" baseline="30000" dirty="0"/>
              <a:t>n</a:t>
            </a:r>
            <a:r>
              <a:rPr lang="en-US" sz="2000" dirty="0"/>
              <a:t> (Stirling’s formula).  log(n!) is about n log(n/e) = Ω(n log(n))</a:t>
            </a:r>
          </a:p>
        </p:txBody>
      </p:sp>
    </p:spTree>
    <p:extLst>
      <p:ext uri="{BB962C8B-B14F-4D97-AF65-F5344CB8AC3E}">
        <p14:creationId xmlns:p14="http://schemas.microsoft.com/office/powerpoint/2010/main" val="116586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 bldLvl="2"/>
      <p:bldP spid="58" grpId="0"/>
      <p:bldP spid="59" grpId="0"/>
      <p:bldP spid="61" grpId="0" animBg="1"/>
      <p:bldP spid="6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 descr="Graph for CLRS: Page 192 : Decision Tree&#10;">
            <a:extLst>
              <a:ext uri="{FF2B5EF4-FFF2-40B4-BE49-F238E27FC236}">
                <a16:creationId xmlns:a16="http://schemas.microsoft.com/office/drawing/2014/main" id="{CADC7B49-770F-4102-9588-84A8EF9DBA9E}"/>
              </a:ext>
            </a:extLst>
          </p:cNvPr>
          <p:cNvSpPr txBox="1"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CLRS: Page 192 : 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426DB7-DD49-4087-8F33-EB3D1BA29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888" b="-1"/>
          <a:stretch/>
        </p:blipFill>
        <p:spPr>
          <a:xfrm>
            <a:off x="2190048" y="1675227"/>
            <a:ext cx="7811903" cy="439419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BCDEC8E-EF84-498A-BD84-02E2B3AEF15D}"/>
              </a:ext>
            </a:extLst>
          </p:cNvPr>
          <p:cNvSpPr/>
          <p:nvPr/>
        </p:nvSpPr>
        <p:spPr>
          <a:xfrm>
            <a:off x="2590800" y="3014133"/>
            <a:ext cx="558800" cy="584200"/>
          </a:xfrm>
          <a:prstGeom prst="ellipse">
            <a:avLst/>
          </a:prstGeom>
          <a:solidFill>
            <a:schemeClr val="lt1">
              <a:alpha val="14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1C3DD-95FC-4F59-B6D4-84EA78DCB07E}"/>
              </a:ext>
            </a:extLst>
          </p:cNvPr>
          <p:cNvSpPr/>
          <p:nvPr/>
        </p:nvSpPr>
        <p:spPr>
          <a:xfrm>
            <a:off x="3120244" y="3580226"/>
            <a:ext cx="558800" cy="584200"/>
          </a:xfrm>
          <a:prstGeom prst="ellipse">
            <a:avLst/>
          </a:prstGeom>
          <a:solidFill>
            <a:schemeClr val="lt1">
              <a:alpha val="14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382856-A4F8-4F06-A7AC-5707D43D9360}"/>
              </a:ext>
            </a:extLst>
          </p:cNvPr>
          <p:cNvSpPr/>
          <p:nvPr/>
        </p:nvSpPr>
        <p:spPr>
          <a:xfrm>
            <a:off x="4208133" y="3550106"/>
            <a:ext cx="558800" cy="584200"/>
          </a:xfrm>
          <a:prstGeom prst="ellipse">
            <a:avLst/>
          </a:prstGeom>
          <a:solidFill>
            <a:schemeClr val="lt1">
              <a:alpha val="14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87DE8F-DF48-4259-985B-E7461FD6F4AF}"/>
              </a:ext>
            </a:extLst>
          </p:cNvPr>
          <p:cNvSpPr/>
          <p:nvPr/>
        </p:nvSpPr>
        <p:spPr>
          <a:xfrm>
            <a:off x="4708221" y="3026833"/>
            <a:ext cx="558800" cy="584200"/>
          </a:xfrm>
          <a:prstGeom prst="ellipse">
            <a:avLst/>
          </a:prstGeom>
          <a:solidFill>
            <a:schemeClr val="lt1">
              <a:alpha val="14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8DFFEF-1566-49DB-8CC2-66012FE512DE}"/>
              </a:ext>
            </a:extLst>
          </p:cNvPr>
          <p:cNvSpPr/>
          <p:nvPr/>
        </p:nvSpPr>
        <p:spPr>
          <a:xfrm>
            <a:off x="5208309" y="3528504"/>
            <a:ext cx="558800" cy="584200"/>
          </a:xfrm>
          <a:prstGeom prst="ellipse">
            <a:avLst/>
          </a:prstGeom>
          <a:solidFill>
            <a:schemeClr val="lt1">
              <a:alpha val="14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4638F0-5819-45CE-8BC0-150F98B966D9}"/>
              </a:ext>
            </a:extLst>
          </p:cNvPr>
          <p:cNvSpPr/>
          <p:nvPr/>
        </p:nvSpPr>
        <p:spPr>
          <a:xfrm>
            <a:off x="6321775" y="3564204"/>
            <a:ext cx="558800" cy="584200"/>
          </a:xfrm>
          <a:prstGeom prst="ellipse">
            <a:avLst/>
          </a:prstGeom>
          <a:solidFill>
            <a:schemeClr val="lt1">
              <a:alpha val="14000"/>
            </a:schemeClr>
          </a:solidFill>
          <a:ln w="254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8F500-03C3-4998-8F86-1E750E910112}"/>
              </a:ext>
            </a:extLst>
          </p:cNvPr>
          <p:cNvSpPr txBox="1"/>
          <p:nvPr/>
        </p:nvSpPr>
        <p:spPr>
          <a:xfrm>
            <a:off x="7564832" y="3687660"/>
            <a:ext cx="1729997" cy="369332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3! = 3 x 2 x 1 = 6</a:t>
            </a:r>
          </a:p>
        </p:txBody>
      </p:sp>
    </p:spTree>
    <p:extLst>
      <p:ext uri="{BB962C8B-B14F-4D97-AF65-F5344CB8AC3E}">
        <p14:creationId xmlns:p14="http://schemas.microsoft.com/office/powerpoint/2010/main" val="122485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54247</TotalTime>
  <Words>2989</Words>
  <Application>Microsoft Office PowerPoint</Application>
  <PresentationFormat>Widescreen</PresentationFormat>
  <Paragraphs>294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Menlo</vt:lpstr>
      <vt:lpstr>Arial</vt:lpstr>
      <vt:lpstr>Calibri</vt:lpstr>
      <vt:lpstr>Calibri Light</vt:lpstr>
      <vt:lpstr>Cambria Math</vt:lpstr>
      <vt:lpstr>Consolas</vt:lpstr>
      <vt:lpstr>Courier New</vt:lpstr>
      <vt:lpstr>Garamond</vt:lpstr>
      <vt:lpstr>Gill Sans Ultra Bold</vt:lpstr>
      <vt:lpstr>Wingdings</vt:lpstr>
      <vt:lpstr>Office Theme</vt:lpstr>
      <vt:lpstr>CSCI 3412  Algorithm</vt:lpstr>
      <vt:lpstr>Last Lectures We’ve learned</vt:lpstr>
      <vt:lpstr>Today</vt:lpstr>
      <vt:lpstr>Comparison-based Sorting: Efficiency and Limits</vt:lpstr>
      <vt:lpstr>Lower bound for Comparison-based Sorting</vt:lpstr>
      <vt:lpstr>Lower Bound for Sorting</vt:lpstr>
      <vt:lpstr>Lower bound for Comparison-based Sorting</vt:lpstr>
      <vt:lpstr>Decision Tree</vt:lpstr>
      <vt:lpstr>PowerPoint Presentation</vt:lpstr>
      <vt:lpstr>Now what???</vt:lpstr>
      <vt:lpstr>Non-Comparison Sorting</vt:lpstr>
      <vt:lpstr>Sorting beyond Comparison-based mode - Zigsaw Puzzle Sort -</vt:lpstr>
      <vt:lpstr>A Non-comparison-based  Sorting: Spaghetti Sort</vt:lpstr>
      <vt:lpstr>Counting Sort</vt:lpstr>
      <vt:lpstr>Counting Sort: How does it wok?</vt:lpstr>
      <vt:lpstr>Counting Sort: Time Efficiency</vt:lpstr>
      <vt:lpstr>Counting sort Example (Sorting a string alphabetically)</vt:lpstr>
      <vt:lpstr>Counting Sort: why not comparison-based?</vt:lpstr>
      <vt:lpstr>Sorting Integers: Counting Sort Issues</vt:lpstr>
      <vt:lpstr>Sorting Integers: Radix Sort</vt:lpstr>
      <vt:lpstr>Sorting Integers: Radix Sort</vt:lpstr>
      <vt:lpstr>RadixSort Correctness Proof</vt:lpstr>
      <vt:lpstr>Sorting Integers: Bucket Sort</vt:lpstr>
      <vt:lpstr>Bucket Sort: Efficiency</vt:lpstr>
      <vt:lpstr>Bucket Sort: Python code</vt:lpstr>
      <vt:lpstr>Bucket Sort: Analysis</vt:lpstr>
      <vt:lpstr>In 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3412  Algorithm</dc:title>
  <dc:creator>Sung Nam</dc:creator>
  <cp:lastModifiedBy>Nam, Sung-Hee</cp:lastModifiedBy>
  <cp:revision>137</cp:revision>
  <cp:lastPrinted>2025-02-20T17:52:34Z</cp:lastPrinted>
  <dcterms:created xsi:type="dcterms:W3CDTF">2019-09-16T23:28:12Z</dcterms:created>
  <dcterms:modified xsi:type="dcterms:W3CDTF">2025-02-20T18:25:36Z</dcterms:modified>
</cp:coreProperties>
</file>