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83" r:id="rId4"/>
    <p:sldId id="284" r:id="rId5"/>
    <p:sldId id="308" r:id="rId6"/>
    <p:sldId id="285" r:id="rId7"/>
    <p:sldId id="286" r:id="rId8"/>
    <p:sldId id="287" r:id="rId9"/>
    <p:sldId id="289" r:id="rId10"/>
    <p:sldId id="307" r:id="rId11"/>
    <p:sldId id="288" r:id="rId12"/>
    <p:sldId id="313" r:id="rId13"/>
    <p:sldId id="291" r:id="rId14"/>
    <p:sldId id="292" r:id="rId15"/>
    <p:sldId id="293" r:id="rId16"/>
    <p:sldId id="294" r:id="rId17"/>
    <p:sldId id="309" r:id="rId18"/>
    <p:sldId id="295" r:id="rId19"/>
    <p:sldId id="296" r:id="rId20"/>
    <p:sldId id="310" r:id="rId21"/>
    <p:sldId id="297" r:id="rId22"/>
    <p:sldId id="312" r:id="rId23"/>
    <p:sldId id="298" r:id="rId24"/>
    <p:sldId id="306" r:id="rId25"/>
    <p:sldId id="311" r:id="rId26"/>
    <p:sldId id="299" r:id="rId27"/>
    <p:sldId id="300" r:id="rId28"/>
    <p:sldId id="301" r:id="rId29"/>
    <p:sldId id="303" r:id="rId30"/>
    <p:sldId id="302" r:id="rId31"/>
    <p:sldId id="305" r:id="rId3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>
        <p:scale>
          <a:sx n="96" d="100"/>
          <a:sy n="96" d="100"/>
        </p:scale>
        <p:origin x="507" y="5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082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B5451A-5964-47E9-B470-51C4528CED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69DAF-1A87-45B4-9390-FFB5BE0686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AE44C6A-4416-402E-9A1B-A16FD8E0A666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EC324-BFC9-4FC5-8F7F-24FA48264B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F5344-DC0F-4E04-A3F2-FA8E98575E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AAEDAC4-8484-4FAB-89E1-803B62CBBA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76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45F1F06-0D00-4FE4-8BE3-67D2A796A2A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6196823-6D38-4826-94DF-FEAD54437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28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29F0-FD87-4023-BCB0-B72B184EE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9F2A9-7C45-484D-8A51-F1D314F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227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4220-E77A-45E0-8380-F408D138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D8EF5-9955-463B-9798-7CEB37B12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864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07AEE-FCF4-4B5E-8DC9-6C5836DD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F2622-EF39-4C88-89C8-9D3D8A90E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92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2EC6-BA5C-4A45-9310-CFD052F8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AEC7-638D-4E3C-B503-C6C3C80BE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877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DE48-7483-4D49-9D59-9C94A57F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3A5E2-83D0-4D2B-958E-91A11241A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923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DAF5-1858-43AB-B894-5A350C7F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C2093-8ED8-4EFC-A193-ADFDC274E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650BE-7C0E-4BBC-80D5-FDF870AF8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919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09F4-AA7D-4D7E-8916-B05B99A5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80399-7FBE-4308-AA84-3D28554B4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A0C77-D7CD-4329-8FC9-19E70EF54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9FB24-FCE4-47A1-8A72-FBB5D565D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0EA12-09C1-48E2-9425-2751F7BF5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131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4C4D-2C36-44F0-9B0C-15A3396E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726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220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02B7-CD46-40D5-9D33-3C49CBC7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8D92-0025-45EE-A315-28A3CAFCE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B2B1B-7A49-4CAA-939E-535778B88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544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45FB-1D85-4733-A2DB-C9211A91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F70A72-01BA-4348-8173-684FCC1F0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44935-BDD6-453E-94EE-8B2B6BFD2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60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77F3F-E03E-4C85-993C-A8B9C772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74470-4F4C-4C95-AE55-642B8455A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1600"/>
            <a:ext cx="78867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walsheim-medium"/>
              </a:rPr>
              <a:t>10 Best fonts to use in your next PowerPoint presentation</a:t>
            </a:r>
          </a:p>
          <a:p>
            <a:pPr algn="l" fontAlgn="base"/>
            <a:r>
              <a:rPr lang="en-US" b="0" i="0" dirty="0">
                <a:solidFill>
                  <a:srgbClr val="FFFFFF"/>
                </a:solidFill>
                <a:effectLst/>
                <a:latin typeface="walsheim-medium"/>
              </a:rPr>
              <a:t> Best fonts to use in your next PowerPoint presentation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 panose="020B0502020202020204" pitchFamily="34" charset="0"/>
          <a:ea typeface="Verdana" panose="020B0604030504040204" pitchFamily="34" charset="0"/>
          <a:cs typeface="Vrinda" panose="020B0502040204020203" pitchFamily="34" charset="0"/>
        </a:defRPr>
      </a:lvl1pPr>
    </p:titleStyle>
    <p:bodyStyle>
      <a:lvl1pPr marL="342900" marR="0" indent="-342900" algn="l" defTabSz="685800" rtl="0" eaLnBrk="1" fontAlgn="base" latinLnBrk="0" hangingPunct="1">
        <a:lnSpc>
          <a:spcPct val="90000"/>
        </a:lnSpc>
        <a:spcBef>
          <a:spcPts val="750"/>
        </a:spcBef>
        <a:spcAft>
          <a:spcPts val="0"/>
        </a:spcAft>
        <a:buClr>
          <a:schemeClr val="accent2">
            <a:lumMod val="50000"/>
          </a:schemeClr>
        </a:buClr>
        <a:buSzPct val="85000"/>
        <a:buFont typeface="Century Gothic" panose="020B0502020202020204" pitchFamily="34" charset="0"/>
        <a:buChar char="►"/>
        <a:tabLst/>
        <a:defRPr lang="en-US" sz="2200" b="1" i="0" kern="1200" smtClean="0">
          <a:solidFill>
            <a:schemeClr val="tx1"/>
          </a:solidFill>
          <a:effectLst/>
          <a:latin typeface="Garamond" panose="02020404030301010803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>
            <a:lumMod val="50000"/>
          </a:schemeClr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>
            <a:lumMod val="75000"/>
          </a:schemeClr>
        </a:buClr>
        <a:buSzPct val="8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>
            <a:lumMod val="75000"/>
          </a:schemeClr>
        </a:buClr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AA40-0B60-4E19-881F-C6005EDF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7077934" cy="2550877"/>
          </a:xfrm>
        </p:spPr>
        <p:txBody>
          <a:bodyPr/>
          <a:lstStyle/>
          <a:p>
            <a:r>
              <a:rPr lang="en-US" dirty="0"/>
              <a:t>CSCI 3412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445AE-4314-48C6-9B79-104CBA58A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5" y="4777380"/>
            <a:ext cx="4808936" cy="645291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sz="2200" dirty="0"/>
              <a:t>Module 10: Elementary Data Structures ++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4B8CB-C705-4CB3-8CCD-AB7BEB0443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40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F25C0-1978-4C69-872D-9861EF5C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Amortization/Depreciation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C4926-28BF-4BB9-AB3F-BE63490050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08378-9A51-4545-95C5-764EDC790FBC}"/>
              </a:ext>
            </a:extLst>
          </p:cNvPr>
          <p:cNvSpPr txBox="1"/>
          <p:nvPr/>
        </p:nvSpPr>
        <p:spPr>
          <a:xfrm>
            <a:off x="628650" y="1480246"/>
            <a:ext cx="8149389" cy="461511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aramond" panose="02020404030301010803" pitchFamily="18" charset="0"/>
              </a:rPr>
              <a:t>Amortization (Accounting terminology)</a:t>
            </a:r>
          </a:p>
          <a:p>
            <a:endParaRPr lang="en-US" sz="1200" b="1" dirty="0">
              <a:latin typeface="Garamond" panose="02020404030301010803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latin typeface="Garamond" panose="02020404030301010803" pitchFamily="18" charset="0"/>
              </a:rPr>
              <a:t>Amortization is a method of </a:t>
            </a:r>
          </a:p>
          <a:p>
            <a:pPr marL="457200" indent="-457200">
              <a:lnSpc>
                <a:spcPct val="130000"/>
              </a:lnSpc>
              <a:buAutoNum type="arabicParenR"/>
            </a:pPr>
            <a:r>
              <a:rPr lang="en-US" sz="2400" dirty="0">
                <a:latin typeface="Garamond" panose="02020404030301010803" pitchFamily="18" charset="0"/>
              </a:rPr>
              <a:t>spreading the cost of an intangible asset </a:t>
            </a:r>
          </a:p>
          <a:p>
            <a:pPr marL="457200" indent="-457200">
              <a:lnSpc>
                <a:spcPct val="130000"/>
              </a:lnSpc>
              <a:buAutoNum type="arabicParenR"/>
            </a:pPr>
            <a:r>
              <a:rPr lang="en-US" sz="2400" dirty="0">
                <a:latin typeface="Garamond" panose="02020404030301010803" pitchFamily="18" charset="0"/>
              </a:rPr>
              <a:t>over a specific period of time, which is usually the course of its useful life</a:t>
            </a:r>
          </a:p>
          <a:p>
            <a:pPr>
              <a:lnSpc>
                <a:spcPct val="130000"/>
              </a:lnSpc>
            </a:pPr>
            <a:endParaRPr lang="en-US" sz="2400" dirty="0">
              <a:latin typeface="Garamond" panose="02020404030301010803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latin typeface="Garamond" panose="02020404030301010803" pitchFamily="18" charset="0"/>
              </a:rPr>
              <a:t>For example, the cost of intangible assets (e.g., licenses, patents, trademarks, copyrights) will be expensed each period equally. If Company ABC obtains a $10,000 license that expires in 5 years, it will be labeled as a $2,000 amortization expense each year</a:t>
            </a:r>
            <a:endParaRPr lang="en-US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65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A457-CD49-49F0-BFEC-60A7723D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F4897-391B-4C2B-977E-45F467CB9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6895" y="1596705"/>
                <a:ext cx="8070210" cy="4262909"/>
              </a:xfrm>
            </p:spPr>
            <p:txBody>
              <a:bodyPr>
                <a:normAutofit/>
              </a:bodyPr>
              <a:lstStyle/>
              <a:p>
                <a:pPr marL="628650" indent="-457200"/>
                <a:r>
                  <a:rPr lang="en-US" sz="2800" dirty="0"/>
                  <a:t>Amortized Analysis:</a:t>
                </a:r>
              </a:p>
              <a:p>
                <a:pPr marL="800100" lvl="1" indent="-457200"/>
                <a:r>
                  <a:rPr lang="en-US" sz="2600" dirty="0"/>
                  <a:t>For a sequence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operations, computing the average of the worst-case running time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of the operation over the sequence (getting tighter bounds)</a:t>
                </a:r>
              </a:p>
              <a:p>
                <a:pPr marL="342900" lvl="1" indent="0">
                  <a:buNone/>
                </a:pPr>
                <a:endParaRPr lang="en-US" sz="2600" dirty="0"/>
              </a:p>
              <a:p>
                <a:pPr marL="628650" indent="-457200"/>
                <a:r>
                  <a:rPr lang="en-US" sz="2800" dirty="0"/>
                  <a:t>Two Methods:</a:t>
                </a:r>
              </a:p>
              <a:p>
                <a:pPr marL="800100" lvl="1" indent="-457200"/>
                <a:r>
                  <a:rPr lang="en-US" sz="2600" b="1" dirty="0">
                    <a:solidFill>
                      <a:schemeClr val="accent1"/>
                    </a:solidFill>
                  </a:rPr>
                  <a:t>Aggregate analysis (discussed in this class)</a:t>
                </a:r>
              </a:p>
              <a:p>
                <a:pPr marL="800100" lvl="1" indent="-457200"/>
                <a:r>
                  <a:rPr lang="en-US" sz="2600" dirty="0"/>
                  <a:t>Accounting method</a:t>
                </a:r>
              </a:p>
              <a:p>
                <a:pPr marL="342900" lvl="1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F4897-391B-4C2B-977E-45F467CB9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895" y="1596705"/>
                <a:ext cx="8070210" cy="4262909"/>
              </a:xfrm>
              <a:blipFill>
                <a:blip r:embed="rId2"/>
                <a:stretch>
                  <a:fillRect t="-2575" r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684FE-CCB6-4C52-A4B5-A146AF8678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21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A457-CD49-49F0-BFEC-60A7723D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Analysis of stacks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F4897-391B-4C2B-977E-45F467CB9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6895" y="1289053"/>
                <a:ext cx="8070210" cy="5111747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  <a:buFont typeface="Century Gothic" panose="020B0502020202020204" pitchFamily="34" charset="0"/>
                  <a:buChar char="►"/>
                </a:pPr>
                <a:r>
                  <a:rPr lang="en-US" sz="2400" dirty="0"/>
                  <a:t>Usually “Time Efficiency” means </a:t>
                </a: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asymptotic worst-case running time </a:t>
                </a:r>
                <a:r>
                  <a:rPr lang="en-US" sz="2400" dirty="0"/>
                  <a:t>… BUT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400" dirty="0"/>
                  <a:t> always!!!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400" dirty="0"/>
                  <a:t>      (e.g.  </a:t>
                </a:r>
                <a:r>
                  <a:rPr lang="en-US" sz="2400" dirty="0" err="1"/>
                  <a:t>build_max_heap</a:t>
                </a:r>
                <a:r>
                  <a:rPr lang="en-US" sz="2400" dirty="0"/>
                  <a:t>(): O(n) not O(</a:t>
                </a:r>
                <a:r>
                  <a:rPr lang="en-US" sz="2400" dirty="0" err="1"/>
                  <a:t>nlg</a:t>
                </a:r>
                <a:r>
                  <a:rPr lang="en-US" sz="2400" dirty="0"/>
                  <a:t>(n))</a:t>
                </a:r>
              </a:p>
              <a:p>
                <a:pPr>
                  <a:lnSpc>
                    <a:spcPct val="110000"/>
                  </a:lnSpc>
                  <a:buFont typeface="Century Gothic" panose="020B0502020202020204" pitchFamily="34" charset="0"/>
                  <a:buChar char="►"/>
                </a:pPr>
                <a:r>
                  <a:rPr lang="en-US" sz="2400" dirty="0"/>
                  <a:t>For certain algorithms, in order to measure better (</a:t>
                </a:r>
                <a:r>
                  <a:rPr lang="en-US" sz="2400" b="1" dirty="0"/>
                  <a:t>fairly</a:t>
                </a:r>
                <a:r>
                  <a:rPr lang="en-US" sz="2400" dirty="0"/>
                  <a:t>),</a:t>
                </a:r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Need to account for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total running time </a:t>
                </a:r>
                <a:r>
                  <a:rPr lang="en-US" sz="2400" dirty="0"/>
                  <a:t>on the sequence of calls instead of running time on single call, not runtime on a single input of size n </a:t>
                </a:r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b="1" dirty="0"/>
                  <a:t>S(n)</a:t>
                </a:r>
                <a:r>
                  <a:rPr lang="en-US" sz="2400" dirty="0"/>
                  <a:t>: total number of calls on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sequence</a:t>
                </a:r>
                <a:r>
                  <a:rPr lang="en-US" sz="2400" dirty="0"/>
                  <a:t> of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n</a:t>
                </a:r>
                <a:r>
                  <a:rPr lang="en-US" sz="2400" dirty="0"/>
                  <a:t> input size </a:t>
                </a:r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ex:  </a:t>
                </a:r>
                <a:r>
                  <a:rPr lang="en-US" sz="2100" b="1" dirty="0"/>
                  <a:t>Stack: S(n)</a:t>
                </a:r>
                <a:r>
                  <a:rPr lang="en-US" sz="2100" dirty="0"/>
                  <a:t>: push #1 cost + push #2 cost + … + push #n cost </a:t>
                </a:r>
              </a:p>
              <a:p>
                <a:pPr marL="685800" lvl="2" indent="0">
                  <a:lnSpc>
                    <a:spcPct val="110000"/>
                  </a:lnSpc>
                  <a:buNone/>
                </a:pPr>
                <a:r>
                  <a:rPr lang="en-US" sz="2100" dirty="0"/>
                  <a:t>Per call average cost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7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700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sz="27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7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7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700" b="1" i="1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400" dirty="0"/>
                  <a:t>  : average charge spread over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 operations</a:t>
                </a:r>
              </a:p>
              <a:p>
                <a:pPr marL="685800" lvl="2" indent="0">
                  <a:buNone/>
                </a:pPr>
                <a:endParaRPr lang="en-US" sz="2400" dirty="0"/>
              </a:p>
              <a:p>
                <a:pPr marL="685800" lvl="2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F4897-391B-4C2B-977E-45F467CB9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895" y="1289053"/>
                <a:ext cx="8070210" cy="5111747"/>
              </a:xfrm>
              <a:blipFill>
                <a:blip r:embed="rId2"/>
                <a:stretch>
                  <a:fillRect l="-755" t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684FE-CCB6-4C52-A4B5-A146AF8678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5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A457-CD49-49F0-BFEC-60A7723D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9627"/>
            <a:ext cx="825984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Amortized Analysis (Aggregated Method)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F4897-391B-4C2B-977E-45F467CB9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697" y="1273799"/>
                <a:ext cx="8557744" cy="5288926"/>
              </a:xfrm>
            </p:spPr>
            <p:txBody>
              <a:bodyPr>
                <a:normAutofit lnSpcReduction="10000"/>
              </a:bodyPr>
              <a:lstStyle/>
              <a:p>
                <a:pPr marL="557213" indent="-557213">
                  <a:buAutoNum type="arabicParenR"/>
                </a:pPr>
                <a:r>
                  <a:rPr lang="en-US" sz="2800" b="1" dirty="0"/>
                  <a:t>Incremental (space conscious)</a:t>
                </a:r>
              </a:p>
              <a:p>
                <a:pPr lvl="2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Stack with capacity 5</a:t>
                </a:r>
              </a:p>
              <a:p>
                <a:pPr lvl="2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Expands by </a:t>
                </a:r>
                <a:r>
                  <a:rPr lang="en-US" sz="2200" b="1" dirty="0"/>
                  <a:t>c</a:t>
                </a:r>
                <a:r>
                  <a:rPr lang="en-US" sz="2200" dirty="0"/>
                  <a:t> = 5</a:t>
                </a:r>
                <a:endParaRPr lang="en-US" sz="16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800" dirty="0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5+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5+5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800" dirty="0"/>
                  <a:t> = 2</a:t>
                </a:r>
              </a:p>
              <a:p>
                <a:pPr marL="731520" lvl="2" indent="0">
                  <a:lnSpc>
                    <a:spcPct val="110000"/>
                  </a:lnSpc>
                  <a:buNone/>
                </a:pPr>
                <a:endParaRPr lang="en-US" sz="2000" dirty="0"/>
              </a:p>
              <a:p>
                <a:pPr lvl="2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Expands total 4 times when n = 20  </a:t>
                </a:r>
                <a:endParaRPr lang="en-US" sz="900" dirty="0"/>
              </a:p>
              <a:p>
                <a:pPr marL="685800" lvl="2" indent="0">
                  <a:lnSpc>
                    <a:spcPct val="120000"/>
                  </a:lnSpc>
                  <a:buNone/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20+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20+5+10+15+20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2000" dirty="0"/>
                  <a:t> = 3.5  where C = 5</a:t>
                </a:r>
              </a:p>
              <a:p>
                <a:pPr marL="685800" lvl="2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17145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(1 +2 + 3 +…+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/5)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685800" lvl="2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𝑨𝒓𝒊𝒕𝒉𝒎𝒆𝒕𝒊𝒄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𝒔𝒆𝒓𝒊𝒆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𝐶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∗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US" sz="200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∗5</m:t>
                          </m:r>
                        </m:den>
                      </m:f>
                      <m:r>
                        <a:rPr lang="en-US" sz="200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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𝑂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  <m:r>
                            <a:rPr lang="en-US" sz="2000" i="1" baseline="30000" dirty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2 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685800" lvl="2" indent="0">
                  <a:lnSpc>
                    <a:spcPct val="120000"/>
                  </a:lnSpc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              </a:t>
                </a:r>
                <a:r>
                  <a:rPr lang="en-US" sz="2000" b="1" dirty="0">
                    <a:sym typeface="Wingdings" panose="05000000000000000000" pitchFamily="2" charset="2"/>
                  </a:rPr>
                  <a:t>Time Efficiency</a:t>
                </a:r>
                <a:r>
                  <a:rPr lang="en-US" sz="2000" dirty="0">
                    <a:sym typeface="Wingdings" panose="05000000000000000000" pitchFamily="2" charset="2"/>
                  </a:rPr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𝑂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n-US" sz="2000" b="0" i="1" baseline="30000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e>
                        </m:d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 </m:t>
                    </m:r>
                    <m:r>
                      <a:rPr 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𝑶</m:t>
                    </m:r>
                    <m:r>
                      <a:rPr 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sz="2000" b="1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F4897-391B-4C2B-977E-45F467CB9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697" y="1273799"/>
                <a:ext cx="8557744" cy="5288926"/>
              </a:xfrm>
              <a:blipFill>
                <a:blip r:embed="rId2"/>
                <a:stretch>
                  <a:fillRect l="-997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691EE-AAF4-4FEC-90F8-D66C008C39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90861" y="69536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C3E430-F448-4B0B-B217-0FAA263E6F95}"/>
              </a:ext>
            </a:extLst>
          </p:cNvPr>
          <p:cNvGrpSpPr/>
          <p:nvPr/>
        </p:nvGrpSpPr>
        <p:grpSpPr>
          <a:xfrm>
            <a:off x="2014274" y="2743657"/>
            <a:ext cx="4902392" cy="831053"/>
            <a:chOff x="1413886" y="3548654"/>
            <a:chExt cx="6536524" cy="110807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49A2E2D-F794-43FC-BFC2-DECA4889CF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48798" y="3548654"/>
              <a:ext cx="2008179" cy="7103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80A4837-03A1-4573-B73E-3B6392D90F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68498" y="3548654"/>
              <a:ext cx="598180" cy="7103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82E746-DD38-44D4-8483-CA0AB23DC48C}"/>
                </a:ext>
              </a:extLst>
            </p:cNvPr>
            <p:cNvSpPr txBox="1"/>
            <p:nvPr/>
          </p:nvSpPr>
          <p:spPr>
            <a:xfrm>
              <a:off x="1413886" y="4256615"/>
              <a:ext cx="2305583" cy="40010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Cost of 5 store ops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CF1831-64FF-4FD9-8BED-5C30C098BA10}"/>
                </a:ext>
              </a:extLst>
            </p:cNvPr>
            <p:cNvSpPr txBox="1"/>
            <p:nvPr/>
          </p:nvSpPr>
          <p:spPr>
            <a:xfrm>
              <a:off x="3836284" y="4256615"/>
              <a:ext cx="4114126" cy="40010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Cost of expansion (copying existing data)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8747BC-A241-465D-BBFC-5E07F4B7A134}"/>
              </a:ext>
            </a:extLst>
          </p:cNvPr>
          <p:cNvSpPr txBox="1"/>
          <p:nvPr/>
        </p:nvSpPr>
        <p:spPr>
          <a:xfrm>
            <a:off x="4047423" y="1746177"/>
            <a:ext cx="4763853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Total cost of n pushes: S(n) = O (n</a:t>
            </a:r>
            <a:r>
              <a:rPr lang="en-US" sz="2000" baseline="30000" dirty="0">
                <a:latin typeface="Garamond" panose="02020404030301010803" pitchFamily="18" charset="0"/>
              </a:rPr>
              <a:t>2</a:t>
            </a:r>
            <a:r>
              <a:rPr lang="en-US" sz="2000" dirty="0">
                <a:latin typeface="Garamond" panose="02020404030301010803" pitchFamily="18" charset="0"/>
              </a:rPr>
              <a:t>)</a:t>
            </a:r>
          </a:p>
          <a:p>
            <a:r>
              <a:rPr lang="en-US" sz="2000" dirty="0">
                <a:latin typeface="Garamond" panose="02020404030301010803" pitchFamily="18" charset="0"/>
              </a:rPr>
              <a:t>Amortized cost of n pushes: S(n)/n = O (n)</a:t>
            </a:r>
          </a:p>
        </p:txBody>
      </p:sp>
    </p:spTree>
    <p:extLst>
      <p:ext uri="{BB962C8B-B14F-4D97-AF65-F5344CB8AC3E}">
        <p14:creationId xmlns:p14="http://schemas.microsoft.com/office/powerpoint/2010/main" val="237571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F4897-391B-4C2B-977E-45F467CB9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2253" y="1615156"/>
                <a:ext cx="7631172" cy="46913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2) Doubling </a:t>
                </a:r>
              </a:p>
              <a:p>
                <a:pPr lvl="2"/>
                <a:r>
                  <a:rPr lang="en-US" sz="2400" b="1" dirty="0">
                    <a:solidFill>
                      <a:srgbClr val="C00000"/>
                    </a:solidFill>
                  </a:rPr>
                  <a:t>Doubling</a:t>
                </a:r>
                <a:r>
                  <a:rPr lang="en-US" sz="2400" dirty="0"/>
                  <a:t> stack with initial capacity 5</a:t>
                </a:r>
              </a:p>
              <a:p>
                <a:pPr marL="0" indent="0">
                  <a:buNone/>
                </a:pPr>
                <a:r>
                  <a:rPr lang="en-US" sz="3000" dirty="0"/>
                  <a:t>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(5)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3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5+5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3000" dirty="0"/>
                  <a:t> = 2</a:t>
                </a:r>
              </a:p>
              <a:p>
                <a:pPr marL="685800" lvl="2" indent="0">
                  <a:buNone/>
                </a:pPr>
                <a:endParaRPr lang="en-US" sz="2400" dirty="0"/>
              </a:p>
              <a:p>
                <a:pPr marL="685800" lvl="2" indent="0">
                  <a:buNone/>
                </a:pPr>
                <a:endParaRPr lang="en-US" sz="2400" dirty="0"/>
              </a:p>
              <a:p>
                <a:pPr lvl="2"/>
                <a:r>
                  <a:rPr lang="en-US" sz="2400" dirty="0"/>
                  <a:t> Doubles total 3 times by n = 20</a:t>
                </a:r>
              </a:p>
              <a:p>
                <a:pPr marL="685800" lvl="2" indent="0">
                  <a:buNone/>
                </a:pPr>
                <a:endParaRPr lang="en-US" sz="975" dirty="0"/>
              </a:p>
              <a:p>
                <a:pPr marL="685800" lvl="2" indent="0">
                  <a:buNone/>
                </a:pPr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(20)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20+5+10+20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55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2400" dirty="0"/>
                  <a:t> = 2.75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F4897-391B-4C2B-977E-45F467CB9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253" y="1615156"/>
                <a:ext cx="7631172" cy="4691312"/>
              </a:xfrm>
              <a:blipFill>
                <a:blip r:embed="rId2"/>
                <a:stretch>
                  <a:fillRect l="-1198" t="-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2F2EE-05D0-4EF9-8507-E6711304FF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C3E430-F448-4B0B-B217-0FAA263E6F95}"/>
              </a:ext>
            </a:extLst>
          </p:cNvPr>
          <p:cNvGrpSpPr/>
          <p:nvPr/>
        </p:nvGrpSpPr>
        <p:grpSpPr>
          <a:xfrm>
            <a:off x="3184343" y="2667000"/>
            <a:ext cx="4992317" cy="951902"/>
            <a:chOff x="1367514" y="3587579"/>
            <a:chExt cx="6656423" cy="12692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49A2E2D-F794-43FC-BFC2-DECA4889CF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43814" y="3587579"/>
              <a:ext cx="1110565" cy="8690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80A4837-03A1-4573-B73E-3B6392D90F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3199" y="3587579"/>
              <a:ext cx="156521" cy="8690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82E746-DD38-44D4-8483-CA0AB23DC48C}"/>
                </a:ext>
              </a:extLst>
            </p:cNvPr>
            <p:cNvSpPr txBox="1"/>
            <p:nvPr/>
          </p:nvSpPr>
          <p:spPr>
            <a:xfrm>
              <a:off x="1367514" y="4456672"/>
              <a:ext cx="2421889" cy="40010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Cost of 5 store ops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CF1831-64FF-4FD9-8BED-5C30C098BA10}"/>
                </a:ext>
              </a:extLst>
            </p:cNvPr>
            <p:cNvSpPr txBox="1"/>
            <p:nvPr/>
          </p:nvSpPr>
          <p:spPr>
            <a:xfrm>
              <a:off x="3849399" y="4456671"/>
              <a:ext cx="4174538" cy="40010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b="1" dirty="0"/>
                <a:t>Cost of expansion (copying existing data)</a:t>
              </a: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6154CEB2-0CA7-473E-98ED-4191C11B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612238"/>
            <a:ext cx="825984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Amortized Analysis (Aggregated Method)</a:t>
            </a:r>
          </a:p>
        </p:txBody>
      </p:sp>
    </p:spTree>
    <p:extLst>
      <p:ext uri="{BB962C8B-B14F-4D97-AF65-F5344CB8AC3E}">
        <p14:creationId xmlns:p14="http://schemas.microsoft.com/office/powerpoint/2010/main" val="2164459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F4897-391B-4C2B-977E-45F467CB9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8111" y="1878496"/>
                <a:ext cx="8550876" cy="41717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2) Doubling </a:t>
                </a:r>
              </a:p>
              <a:p>
                <a:pPr marL="2743200" lvl="8" indent="0">
                  <a:buNone/>
                </a:pPr>
                <a:endParaRPr lang="en-US" sz="400" dirty="0"/>
              </a:p>
              <a:p>
                <a:pPr marL="41148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n + n + n/2 + n/4 + ..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400" i="0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sz="2400" b="0" i="0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_1</m:t>
                        </m:r>
                      </m:den>
                    </m:f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(in </a:t>
                </a:r>
                <a:r>
                  <a:rPr lang="en-US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reverse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order)</a:t>
                </a:r>
              </a:p>
              <a:p>
                <a:pPr marL="411480" lvl="1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= n + n (1 + ½ + ¼ + .. +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400" i="0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sz="2400" b="0" i="0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sz="2400" i="0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(geometric series : 2)</a:t>
                </a:r>
              </a:p>
              <a:p>
                <a:pPr marL="411480" lvl="1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= n (store cost) + 2 </a:t>
                </a:r>
                <a14:m>
                  <m:oMath xmlns:m="http://schemas.openxmlformats.org/officeDocument/2006/math">
                    <m:r>
                      <a:rPr lang="en-US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(copying cost)</a:t>
                </a:r>
              </a:p>
              <a:p>
                <a:pPr marL="411480" lvl="1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= 3n</a:t>
                </a:r>
              </a:p>
              <a:p>
                <a:pPr marL="411480" lvl="1" indent="0">
                  <a:buNone/>
                </a:pP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=3 = O(1)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BF4897-391B-4C2B-977E-45F467CB9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111" y="1878496"/>
                <a:ext cx="8550876" cy="4171718"/>
              </a:xfrm>
              <a:blipFill>
                <a:blip r:embed="rId2"/>
                <a:stretch>
                  <a:fillRect l="-1498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5D856-AEDF-4F03-A145-AB16E692CD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BA82D4A-B78D-475D-9497-577746E0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612238"/>
            <a:ext cx="8259841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Amortized Analysis (Aggregated Method)</a:t>
            </a:r>
          </a:p>
        </p:txBody>
      </p:sp>
    </p:spTree>
    <p:extLst>
      <p:ext uri="{BB962C8B-B14F-4D97-AF65-F5344CB8AC3E}">
        <p14:creationId xmlns:p14="http://schemas.microsoft.com/office/powerpoint/2010/main" val="723737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A457-CD49-49F0-BFEC-60A7723D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364"/>
            <a:ext cx="6936807" cy="99417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Amortized Analysis: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63DB1-5553-4CE5-8D66-567072ECA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79" y="1352350"/>
            <a:ext cx="7981818" cy="44757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Each past operation adds some credit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Need to accumulate enough credits to execute slow operation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Amortized Cost for increasing dynamic array size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Incremental: O(n</a:t>
            </a:r>
            <a:r>
              <a:rPr lang="en-US" sz="2000" baseline="30000" dirty="0"/>
              <a:t>2</a:t>
            </a:r>
            <a:r>
              <a:rPr lang="en-US" sz="2000" dirty="0"/>
              <a:t>) / n = </a:t>
            </a:r>
            <a:r>
              <a:rPr lang="en-US" sz="2000" b="1" dirty="0"/>
              <a:t>O(n)  </a:t>
            </a:r>
            <a:r>
              <a:rPr lang="en-US" sz="2000" dirty="0"/>
              <a:t>: arithmetic series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Doubling: S(n) = O(n)  O(n) / n = </a:t>
            </a:r>
            <a:r>
              <a:rPr lang="en-US" sz="2000" b="1" dirty="0"/>
              <a:t>O(1)</a:t>
            </a:r>
            <a:r>
              <a:rPr lang="en-US" sz="2000" dirty="0"/>
              <a:t> : geometric series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1"/>
                </a:solidFill>
              </a:rPr>
              <a:t>Doubling is the winner</a:t>
            </a: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 same analysis can go with any data structure based on a dynamically growing array.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4A6EC-3CE4-4AAD-8B95-7C303CF7331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32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2E02-BD77-4BE3-B0D3-C192FC5C3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71AD7-1874-40D5-BB53-438350F55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43162"/>
            <a:ext cx="6858000" cy="1614638"/>
          </a:xfrm>
        </p:spPr>
        <p:txBody>
          <a:bodyPr>
            <a:normAutofit/>
          </a:bodyPr>
          <a:lstStyle/>
          <a:p>
            <a:r>
              <a:rPr lang="en-US" sz="2000" dirty="0"/>
              <a:t>Operations, types of queues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9C03-BE7F-4A06-876F-AC3CEA607A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31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FB95-3CD3-4A83-ACF4-587F288F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881" y="679450"/>
            <a:ext cx="2908634" cy="492275"/>
          </a:xfrm>
        </p:spPr>
        <p:txBody>
          <a:bodyPr>
            <a:normAutofit fontScale="90000"/>
          </a:bodyPr>
          <a:lstStyle/>
          <a:p>
            <a:r>
              <a:rPr lang="en-US" dirty="0"/>
              <a:t>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87EC-40F7-4A97-9225-024F295C6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587194"/>
            <a:ext cx="7886700" cy="464436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FIFO</a:t>
            </a:r>
            <a:r>
              <a:rPr lang="en-US" dirty="0"/>
              <a:t> behavior</a:t>
            </a:r>
          </a:p>
          <a:p>
            <a:pPr>
              <a:spcBef>
                <a:spcPts val="600"/>
              </a:spcBef>
            </a:pPr>
            <a:r>
              <a:rPr lang="en-US" dirty="0"/>
              <a:t>Supported operations: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enqueue(object):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dequeue(object):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size()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 err="1"/>
              <a:t>isEmpty</a:t>
            </a:r>
            <a:r>
              <a:rPr lang="en-US" sz="1800" dirty="0"/>
              <a:t>()</a:t>
            </a:r>
          </a:p>
          <a:p>
            <a:pPr>
              <a:spcBef>
                <a:spcPts val="600"/>
              </a:spcBef>
            </a:pPr>
            <a:r>
              <a:rPr lang="en-US" dirty="0"/>
              <a:t>Can be implemented with expandable (dynamic) array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Need to keep track of head and tail </a:t>
            </a:r>
          </a:p>
          <a:p>
            <a:pPr>
              <a:spcBef>
                <a:spcPts val="600"/>
              </a:spcBef>
            </a:pPr>
            <a:r>
              <a:rPr lang="en-US" dirty="0"/>
              <a:t>What happens when tail reaches end?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Is the queue full? </a:t>
            </a:r>
          </a:p>
          <a:p>
            <a:pPr>
              <a:spcBef>
                <a:spcPts val="600"/>
              </a:spcBef>
            </a:pPr>
            <a:r>
              <a:rPr lang="en-US" dirty="0"/>
              <a:t>So, when should we expand array?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Wrap around until array is completely full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When expanding, re-order objects properly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EA533-B076-4C1D-81EE-FE912C9224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F2ACBD-BC98-43C4-9E13-2339C2A6444E}"/>
              </a:ext>
            </a:extLst>
          </p:cNvPr>
          <p:cNvGrpSpPr/>
          <p:nvPr/>
        </p:nvGrpSpPr>
        <p:grpSpPr>
          <a:xfrm>
            <a:off x="3719087" y="1766023"/>
            <a:ext cx="5109546" cy="1838736"/>
            <a:chOff x="3695024" y="2255307"/>
            <a:chExt cx="5109546" cy="18387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DD343DE-58A3-4CB5-8F56-39E2748EAA8F}"/>
                </a:ext>
              </a:extLst>
            </p:cNvPr>
            <p:cNvGrpSpPr/>
            <p:nvPr/>
          </p:nvGrpSpPr>
          <p:grpSpPr>
            <a:xfrm>
              <a:off x="3695024" y="2567184"/>
              <a:ext cx="5109546" cy="1526859"/>
              <a:chOff x="3620068" y="2332293"/>
              <a:chExt cx="5109546" cy="1526859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9F0C70B-041B-4969-A000-8723183931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20068" y="2332293"/>
                <a:ext cx="5109546" cy="1157527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C7768E-F94C-46BB-A7BD-2F2F1E293E37}"/>
                  </a:ext>
                </a:extLst>
              </p:cNvPr>
              <p:cNvSpPr txBox="1"/>
              <p:nvPr/>
            </p:nvSpPr>
            <p:spPr>
              <a:xfrm>
                <a:off x="4717532" y="3489820"/>
                <a:ext cx="3187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dequeue()      enqueue()      </a:t>
                </a:r>
              </a:p>
            </p:txBody>
          </p:sp>
        </p:grp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04C074C9-EDF3-43C5-A659-2A218C424983}"/>
                </a:ext>
              </a:extLst>
            </p:cNvPr>
            <p:cNvSpPr/>
            <p:nvPr/>
          </p:nvSpPr>
          <p:spPr>
            <a:xfrm>
              <a:off x="4888930" y="2255307"/>
              <a:ext cx="2721734" cy="2271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6423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FB95-3CD3-4A83-ACF4-587F288F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55" y="679450"/>
            <a:ext cx="5023330" cy="492275"/>
          </a:xfrm>
        </p:spPr>
        <p:txBody>
          <a:bodyPr>
            <a:normAutofit fontScale="90000"/>
          </a:bodyPr>
          <a:lstStyle/>
          <a:p>
            <a:r>
              <a:rPr lang="en-US" dirty="0"/>
              <a:t>Modified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87EC-40F7-4A97-9225-024F295C6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55" y="1494285"/>
            <a:ext cx="8213857" cy="4407257"/>
          </a:xfrm>
        </p:spPr>
        <p:txBody>
          <a:bodyPr>
            <a:normAutofit/>
          </a:bodyPr>
          <a:lstStyle/>
          <a:p>
            <a:pPr marL="385763" indent="-385763">
              <a:lnSpc>
                <a:spcPct val="110000"/>
              </a:lnSpc>
              <a:buFont typeface="+mj-lt"/>
              <a:buAutoNum type="arabicPeriod"/>
            </a:pPr>
            <a:r>
              <a:rPr lang="en-US" sz="2000" dirty="0"/>
              <a:t>Circular Queue: </a:t>
            </a:r>
            <a:r>
              <a:rPr lang="en-US" sz="2000" b="0" dirty="0"/>
              <a:t>Elements are represented in circular fashion. Insertion is done at very first location if last location is full.  (modulo operator)</a:t>
            </a:r>
          </a:p>
          <a:p>
            <a:pPr marL="385763" indent="-385763">
              <a:lnSpc>
                <a:spcPct val="110000"/>
              </a:lnSpc>
              <a:buFont typeface="+mj-lt"/>
              <a:buAutoNum type="arabicPeriod"/>
            </a:pPr>
            <a:r>
              <a:rPr lang="en-US" sz="2000" dirty="0"/>
              <a:t>Doubly Ended Queue (deque, pronounced </a:t>
            </a:r>
            <a:r>
              <a:rPr lang="en-US" i="1" dirty="0"/>
              <a:t>deck</a:t>
            </a:r>
            <a:r>
              <a:rPr lang="en-US" sz="2000" dirty="0"/>
              <a:t>): </a:t>
            </a:r>
            <a:r>
              <a:rPr lang="en-US" sz="2000" b="0" dirty="0"/>
              <a:t>Elements can be inserted or deleted from either end. Supports both stack and queue operations in C++. Usually implemented using doubly-linked list.</a:t>
            </a:r>
          </a:p>
          <a:p>
            <a:pPr marL="385763" indent="-385763">
              <a:lnSpc>
                <a:spcPct val="110000"/>
              </a:lnSpc>
              <a:buFont typeface="+mj-lt"/>
              <a:buAutoNum type="arabicPeriod"/>
            </a:pPr>
            <a:endParaRPr lang="en-US" sz="2000" b="1" dirty="0"/>
          </a:p>
          <a:p>
            <a:pPr marL="385763" indent="-385763">
              <a:lnSpc>
                <a:spcPct val="110000"/>
              </a:lnSpc>
              <a:buFont typeface="+mj-lt"/>
              <a:buAutoNum type="arabicPeriod"/>
            </a:pPr>
            <a:endParaRPr lang="en-US" sz="2000" b="1" dirty="0"/>
          </a:p>
          <a:p>
            <a:pPr marL="385763" indent="-385763">
              <a:lnSpc>
                <a:spcPct val="110000"/>
              </a:lnSpc>
              <a:buFont typeface="+mj-lt"/>
              <a:buAutoNum type="arabicPeriod"/>
            </a:pPr>
            <a:endParaRPr lang="en-US" sz="2000" b="1" dirty="0"/>
          </a:p>
          <a:p>
            <a:pPr marL="385763" indent="-385763">
              <a:lnSpc>
                <a:spcPct val="110000"/>
              </a:lnSpc>
              <a:buFont typeface="+mj-lt"/>
              <a:buAutoNum type="arabicPeriod"/>
            </a:pPr>
            <a:r>
              <a:rPr lang="en-US" sz="2000" b="1" dirty="0"/>
              <a:t>Priority Queue </a:t>
            </a:r>
            <a:r>
              <a:rPr lang="en-US" sz="2000" dirty="0"/>
              <a:t>: </a:t>
            </a:r>
            <a:r>
              <a:rPr lang="en-US" sz="2000" b="0" dirty="0"/>
              <a:t>Each element is assigned with a priority.  An element with higher priority is processed first. (Not chronological order)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32623-0A8B-44CA-85BC-61E5080457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84867-191F-4225-B88E-F3EC8FCAA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389" y="3530806"/>
            <a:ext cx="3286360" cy="102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3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6041521-1005-47F2-A920-BDC368F51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372" y="2202634"/>
            <a:ext cx="4332020" cy="2253252"/>
          </a:xfrm>
          <a:prstGeom prst="rect">
            <a:avLst/>
          </a:prstGeom>
          <a:noFill/>
          <a:effectLst>
            <a:softEdge rad="241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D667C-2591-4B10-9572-447CB945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14" y="868836"/>
            <a:ext cx="7206667" cy="683805"/>
          </a:xfrm>
        </p:spPr>
        <p:txBody>
          <a:bodyPr/>
          <a:lstStyle/>
          <a:p>
            <a:r>
              <a:rPr lang="en-US" dirty="0"/>
              <a:t>We learned so far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9575E-58FE-4124-9269-3AB23454E7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973" y="1780841"/>
                <a:ext cx="7886700" cy="4627980"/>
              </a:xfrm>
            </p:spPr>
            <p:txBody>
              <a:bodyPr>
                <a:normAutofit/>
              </a:bodyPr>
              <a:lstStyle/>
              <a:p>
                <a:r>
                  <a:rPr lang="en-US" sz="1900" dirty="0"/>
                  <a:t>Algorithms Foundation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The role of algorithm in computing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Computation model (RAM)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A little bit of algorithms math</a:t>
                </a:r>
                <a:endParaRPr lang="en-US" sz="17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Growth of Functions (Asymptotic Analysis)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Divide-and-conquer and Recursion</a:t>
                </a:r>
              </a:p>
              <a:p>
                <a:r>
                  <a:rPr lang="en-US" sz="1900" dirty="0"/>
                  <a:t>Sorting and Ordering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Bogo sort, Insertion sort, selection sort, bubble</a:t>
                </a:r>
                <a:r>
                  <a:rPr lang="en-US" sz="1700" dirty="0">
                    <a:solidFill>
                      <a:schemeClr val="bg1"/>
                    </a:solidFill>
                  </a:rPr>
                  <a:t> sort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Merge sort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K-</a:t>
                </a:r>
                <a:r>
                  <a:rPr lang="en-US" sz="1700" dirty="0" err="1"/>
                  <a:t>th</a:t>
                </a:r>
                <a:r>
                  <a:rPr lang="en-US" sz="1700" dirty="0"/>
                  <a:t> smallest, Quick sort and randomized algorithm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Comparison-based sort </a:t>
                </a:r>
                <a:r>
                  <a:rPr lang="en-US" sz="1700" dirty="0">
                    <a:sym typeface="Wingdings" panose="05000000000000000000" pitchFamily="2" charset="2"/>
                  </a:rPr>
                  <a:t> Lower-bound </a:t>
                </a:r>
                <a:r>
                  <a:rPr lang="el-GR" sz="1700" i="1" dirty="0">
                    <a:sym typeface="Wingdings" panose="05000000000000000000" pitchFamily="2" charset="2"/>
                  </a:rPr>
                  <a:t>Ω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1700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𝑛𝑙𝑔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700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 </m:t>
                    </m:r>
                  </m:oMath>
                </a14:m>
                <a:r>
                  <a:rPr lang="en-US" sz="1700" dirty="0">
                    <a:sym typeface="Wingdings" panose="05000000000000000000" pitchFamily="2" charset="2"/>
                  </a:rPr>
                  <a:t> </a:t>
                </a:r>
                <a:r>
                  <a:rPr lang="en-US" sz="1700" dirty="0"/>
                  <a:t>linear time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700" dirty="0"/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1500" dirty="0"/>
                  <a:t>Spaghetti sort, Counting sort, Radix sort, Bucket sort</a:t>
                </a:r>
              </a:p>
              <a:p>
                <a:pPr>
                  <a:buFont typeface="Century Gothic" panose="020B0502020202020204" pitchFamily="34" charset="0"/>
                  <a:buChar char="►"/>
                </a:pPr>
                <a:r>
                  <a:rPr lang="en-US" sz="1900" dirty="0"/>
                  <a:t>Heaps and Heapsort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700" dirty="0"/>
                  <a:t>Data structure matters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9575E-58FE-4124-9269-3AB23454E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973" y="1780841"/>
                <a:ext cx="7886700" cy="4627980"/>
              </a:xfrm>
              <a:blipFill>
                <a:blip r:embed="rId3"/>
                <a:stretch>
                  <a:fillRect l="-464" t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ECA9B-F749-4702-B357-1AFD57B6581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47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2E02-BD77-4BE3-B0D3-C192FC5C3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71AD7-1874-40D5-BB53-438350F55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39414"/>
            <a:ext cx="6858000" cy="1518385"/>
          </a:xfrm>
        </p:spPr>
        <p:txBody>
          <a:bodyPr>
            <a:normAutofit/>
          </a:bodyPr>
          <a:lstStyle/>
          <a:p>
            <a:r>
              <a:rPr lang="en-US" sz="2000" dirty="0"/>
              <a:t>Operations, types of Linked 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9C03-BE7F-4A06-876F-AC3CEA607A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53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67E4-EABE-4907-ABC4-8D6B64C5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25116"/>
            <a:ext cx="6510087" cy="854074"/>
          </a:xfrm>
        </p:spPr>
        <p:txBody>
          <a:bodyPr/>
          <a:lstStyle/>
          <a:p>
            <a:r>
              <a:rPr lang="en-US" dirty="0"/>
              <a:t>Linked Lists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2C35-76A1-4F59-AE89-81157DBBF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0851"/>
            <a:ext cx="8189108" cy="5072033"/>
          </a:xfrm>
        </p:spPr>
        <p:txBody>
          <a:bodyPr>
            <a:normAutofit/>
          </a:bodyPr>
          <a:lstStyle/>
          <a:p>
            <a:r>
              <a:rPr lang="en-US" sz="2000" dirty="0"/>
              <a:t>A linked list is an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ordered</a:t>
            </a:r>
            <a:r>
              <a:rPr lang="en-US" sz="2000" dirty="0"/>
              <a:t> set consisting of a varying number of elements (nodes) linked by pointers. </a:t>
            </a:r>
          </a:p>
          <a:p>
            <a:pPr marL="402336" lvl="1" indent="0">
              <a:buNone/>
            </a:pPr>
            <a:r>
              <a:rPr lang="en-US" b="1" dirty="0"/>
              <a:t>Each node has two fields:</a:t>
            </a:r>
            <a:r>
              <a:rPr lang="en-US" dirty="0"/>
              <a:t>  data and next pointer.</a:t>
            </a:r>
          </a:p>
          <a:p>
            <a:r>
              <a:rPr lang="en-US" sz="2000" dirty="0"/>
              <a:t>A linked list overcomes the limitation of fixed size in an array. </a:t>
            </a:r>
          </a:p>
          <a:p>
            <a:r>
              <a:rPr lang="en-US" sz="2000" dirty="0"/>
              <a:t>A list may be linear (</a:t>
            </a:r>
            <a:r>
              <a:rPr lang="en-US" sz="2000" b="1" dirty="0"/>
              <a:t>Stack, Queue</a:t>
            </a:r>
            <a:r>
              <a:rPr lang="en-US" sz="2000" dirty="0"/>
              <a:t>) or non-linear (</a:t>
            </a:r>
            <a:r>
              <a:rPr lang="en-US" sz="2000" b="1" dirty="0"/>
              <a:t>Tree, Graph</a:t>
            </a:r>
            <a:r>
              <a:rPr lang="en-US" sz="2000" dirty="0"/>
              <a:t>)</a:t>
            </a:r>
          </a:p>
          <a:p>
            <a:r>
              <a:rPr lang="en-US" sz="2000" dirty="0"/>
              <a:t>Types of LL</a:t>
            </a:r>
          </a:p>
          <a:p>
            <a:pPr marL="342900" lvl="1" indent="0">
              <a:buNone/>
            </a:pPr>
            <a:r>
              <a:rPr lang="en-US" dirty="0"/>
              <a:t>1. </a:t>
            </a:r>
            <a:r>
              <a:rPr lang="en-US" b="1" dirty="0"/>
              <a:t>Singly LL </a:t>
            </a:r>
            <a:r>
              <a:rPr lang="en-US" dirty="0"/>
              <a:t>: traversed in one direction only</a:t>
            </a:r>
          </a:p>
          <a:p>
            <a:pPr marL="342900" lvl="1" indent="0">
              <a:buNone/>
            </a:pPr>
            <a:r>
              <a:rPr lang="en-US" dirty="0"/>
              <a:t>2. </a:t>
            </a:r>
            <a:r>
              <a:rPr lang="en-US" b="1" dirty="0"/>
              <a:t>Doubly LL</a:t>
            </a:r>
            <a:r>
              <a:rPr lang="en-US" dirty="0"/>
              <a:t>: Two “starting pointers” – allows traversal both forwards and backwards</a:t>
            </a:r>
          </a:p>
          <a:p>
            <a:pPr marL="342900" lvl="1" indent="0">
              <a:buNone/>
            </a:pPr>
            <a:r>
              <a:rPr lang="en-US" dirty="0"/>
              <a:t>3. </a:t>
            </a:r>
            <a:r>
              <a:rPr lang="en-US" b="1" dirty="0"/>
              <a:t>Circular LL</a:t>
            </a:r>
            <a:r>
              <a:rPr lang="en-US" dirty="0"/>
              <a:t>: pointer in the last node points back to the first node.  Be careful not to traverse infinitely</a:t>
            </a:r>
          </a:p>
          <a:p>
            <a:pPr marL="342900" lvl="1" indent="0">
              <a:buNone/>
            </a:pPr>
            <a:r>
              <a:rPr lang="en-US" dirty="0"/>
              <a:t>4. </a:t>
            </a:r>
            <a:r>
              <a:rPr lang="en-US" b="1" dirty="0"/>
              <a:t>Circular DLL </a:t>
            </a:r>
            <a:r>
              <a:rPr lang="en-US" dirty="0"/>
              <a:t>: circular + doubly 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36015-5EDD-4F52-BF43-E1C2D09096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00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F5CC-A990-4280-9B9F-87D8EC18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Static Array vs. DLL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490359-1378-4B8B-9FA1-686225CF09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77499"/>
              </p:ext>
            </p:extLst>
          </p:nvPr>
        </p:nvGraphicFramePr>
        <p:xfrm>
          <a:off x="404262" y="1371601"/>
          <a:ext cx="8370772" cy="4934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165">
                  <a:extLst>
                    <a:ext uri="{9D8B030D-6E8A-4147-A177-3AD203B41FA5}">
                      <a16:colId xmlns:a16="http://schemas.microsoft.com/office/drawing/2014/main" val="1899526465"/>
                    </a:ext>
                  </a:extLst>
                </a:gridCol>
                <a:gridCol w="3014920">
                  <a:extLst>
                    <a:ext uri="{9D8B030D-6E8A-4147-A177-3AD203B41FA5}">
                      <a16:colId xmlns:a16="http://schemas.microsoft.com/office/drawing/2014/main" val="1522793816"/>
                    </a:ext>
                  </a:extLst>
                </a:gridCol>
                <a:gridCol w="3667687">
                  <a:extLst>
                    <a:ext uri="{9D8B030D-6E8A-4147-A177-3AD203B41FA5}">
                      <a16:colId xmlns:a16="http://schemas.microsoft.com/office/drawing/2014/main" val="1770637235"/>
                    </a:ext>
                  </a:extLst>
                </a:gridCol>
              </a:tblGrid>
              <a:tr h="38052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Static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Doubly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924871"/>
                  </a:ext>
                </a:extLst>
              </a:tr>
              <a:tr h="842038">
                <a:tc>
                  <a:txBody>
                    <a:bodyPr/>
                    <a:lstStyle/>
                    <a:p>
                      <a:r>
                        <a:rPr lang="en-US" sz="1800" b="1" dirty="0"/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        </a:t>
                      </a:r>
                      <a:r>
                        <a:rPr lang="en-US" sz="1600" dirty="0"/>
                        <a:t>0     1      2       3       …      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193822"/>
                  </a:ext>
                </a:extLst>
              </a:tr>
              <a:tr h="1236695">
                <a:tc>
                  <a:txBody>
                    <a:bodyPr/>
                    <a:lstStyle/>
                    <a:p>
                      <a:r>
                        <a:rPr lang="en-US" sz="1800" b="1" dirty="0"/>
                        <a:t>Inserting a new key at a specified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position (index)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Sorted: O(1) + 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</a:rPr>
                        <a:t>O(n)</a:t>
                      </a:r>
                    </a:p>
                    <a:p>
                      <a:r>
                        <a:rPr lang="en-US" sz="1800" dirty="0"/>
                        <a:t>Unsorted:  O(1) + 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</a:rPr>
                        <a:t>O(n)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Sorted: 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O(1) </a:t>
                      </a:r>
                      <a:r>
                        <a:rPr lang="en-US" sz="1800" dirty="0"/>
                        <a:t>+ 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</a:rPr>
                        <a:t>O(1)</a:t>
                      </a:r>
                    </a:p>
                    <a:p>
                      <a:r>
                        <a:rPr lang="en-US" sz="1800" dirty="0"/>
                        <a:t>Unsorted: O(1) + 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98336"/>
                  </a:ext>
                </a:extLst>
              </a:tr>
              <a:tr h="750770">
                <a:tc>
                  <a:txBody>
                    <a:bodyPr/>
                    <a:lstStyle/>
                    <a:p>
                      <a:r>
                        <a:rPr lang="en-US" sz="1800" b="1" dirty="0"/>
                        <a:t>Deleting a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Sorted: </a:t>
                      </a:r>
                      <a:r>
                        <a:rPr lang="en-US" sz="1800" dirty="0">
                          <a:solidFill>
                            <a:schemeClr val="accent1"/>
                          </a:solidFill>
                        </a:rPr>
                        <a:t>O(lg(n)) </a:t>
                      </a:r>
                      <a:r>
                        <a:rPr lang="en-US" sz="1800" dirty="0"/>
                        <a:t>+ 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</a:rPr>
                        <a:t>O(n)</a:t>
                      </a:r>
                    </a:p>
                    <a:p>
                      <a:r>
                        <a:rPr lang="en-US" sz="1800" dirty="0"/>
                        <a:t>Unsorted:  O(n) + 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Sorted:  O(n) + 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</a:rPr>
                        <a:t>O(1)</a:t>
                      </a:r>
                    </a:p>
                    <a:p>
                      <a:r>
                        <a:rPr lang="en-US" sz="1800" dirty="0"/>
                        <a:t>Unsorted: O(n) + 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208577"/>
                  </a:ext>
                </a:extLst>
              </a:tr>
              <a:tr h="882308">
                <a:tc>
                  <a:txBody>
                    <a:bodyPr/>
                    <a:lstStyle/>
                    <a:p>
                      <a:r>
                        <a:rPr lang="en-US" sz="1800" b="1" dirty="0"/>
                        <a:t>Searching a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Sorted: 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</a:rPr>
                        <a:t>O(lg(n)) </a:t>
                      </a:r>
                    </a:p>
                    <a:p>
                      <a:r>
                        <a:rPr lang="en-US" sz="1800" dirty="0"/>
                        <a:t>Unsorted:  O(n)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Sorted:  </a:t>
                      </a:r>
                      <a:r>
                        <a:rPr lang="en-US" sz="1800" b="1" dirty="0">
                          <a:solidFill>
                            <a:schemeClr val="accent1"/>
                          </a:solidFill>
                        </a:rPr>
                        <a:t>O(n)</a:t>
                      </a:r>
                    </a:p>
                    <a:p>
                      <a:r>
                        <a:rPr lang="en-US" sz="1800" dirty="0"/>
                        <a:t>Unsorted: O(n)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544277"/>
                  </a:ext>
                </a:extLst>
              </a:tr>
              <a:tr h="842038">
                <a:tc gridSpan="3">
                  <a:txBody>
                    <a:bodyPr/>
                    <a:lstStyle/>
                    <a:p>
                      <a:r>
                        <a:rPr lang="en-US" sz="1800" b="1" dirty="0"/>
                        <a:t>*** HW 4 Part 2 for more exercises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8495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7782300-D8E0-436F-80EF-CBDEA1442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836982"/>
              </p:ext>
            </p:extLst>
          </p:nvPr>
        </p:nvGraphicFramePr>
        <p:xfrm>
          <a:off x="2518611" y="2046705"/>
          <a:ext cx="238225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7042">
                  <a:extLst>
                    <a:ext uri="{9D8B030D-6E8A-4147-A177-3AD203B41FA5}">
                      <a16:colId xmlns:a16="http://schemas.microsoft.com/office/drawing/2014/main" val="1867318995"/>
                    </a:ext>
                  </a:extLst>
                </a:gridCol>
                <a:gridCol w="397042">
                  <a:extLst>
                    <a:ext uri="{9D8B030D-6E8A-4147-A177-3AD203B41FA5}">
                      <a16:colId xmlns:a16="http://schemas.microsoft.com/office/drawing/2014/main" val="2652463682"/>
                    </a:ext>
                  </a:extLst>
                </a:gridCol>
                <a:gridCol w="397042">
                  <a:extLst>
                    <a:ext uri="{9D8B030D-6E8A-4147-A177-3AD203B41FA5}">
                      <a16:colId xmlns:a16="http://schemas.microsoft.com/office/drawing/2014/main" val="1730638541"/>
                    </a:ext>
                  </a:extLst>
                </a:gridCol>
                <a:gridCol w="397042">
                  <a:extLst>
                    <a:ext uri="{9D8B030D-6E8A-4147-A177-3AD203B41FA5}">
                      <a16:colId xmlns:a16="http://schemas.microsoft.com/office/drawing/2014/main" val="18706796"/>
                    </a:ext>
                  </a:extLst>
                </a:gridCol>
                <a:gridCol w="397042">
                  <a:extLst>
                    <a:ext uri="{9D8B030D-6E8A-4147-A177-3AD203B41FA5}">
                      <a16:colId xmlns:a16="http://schemas.microsoft.com/office/drawing/2014/main" val="3305568907"/>
                    </a:ext>
                  </a:extLst>
                </a:gridCol>
                <a:gridCol w="397042">
                  <a:extLst>
                    <a:ext uri="{9D8B030D-6E8A-4147-A177-3AD203B41FA5}">
                      <a16:colId xmlns:a16="http://schemas.microsoft.com/office/drawing/2014/main" val="1322157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916564"/>
                  </a:ext>
                </a:extLst>
              </a:tr>
            </a:tbl>
          </a:graphicData>
        </a:graphic>
      </p:graphicFrame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4A9D3FA2-1784-DB47-1429-97C7185C6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478" y="1823280"/>
            <a:ext cx="3104076" cy="77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725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67E4-EABE-4907-ABC4-8D6B64C5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24" y="355690"/>
            <a:ext cx="7886700" cy="479918"/>
          </a:xfrm>
        </p:spPr>
        <p:txBody>
          <a:bodyPr>
            <a:normAutofit fontScale="90000"/>
          </a:bodyPr>
          <a:lstStyle/>
          <a:p>
            <a:r>
              <a:rPr lang="en-US" dirty="0"/>
              <a:t>Doubly 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2C35-76A1-4F59-AE89-81157DBBF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08" y="1018022"/>
            <a:ext cx="8157004" cy="1896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75" b="1" dirty="0"/>
              <a:t>Operations</a:t>
            </a:r>
            <a:r>
              <a:rPr lang="en-US" sz="2475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Why doubly linked list?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Searching list:  O(n) – no binary search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Insertion at the specified position: O(1)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100" dirty="0"/>
              <a:t>Deletion: O(n) to search the item to delete, then O(1) for deletion</a:t>
            </a:r>
          </a:p>
          <a:p>
            <a:pPr marL="342900" lvl="1" indent="0">
              <a:buNone/>
            </a:pPr>
            <a:endParaRPr lang="en-US" sz="3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D666DC-96C2-4093-83DB-DE1BA2E028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9651D3-460A-48B6-98F3-D59A3D800AE5}"/>
              </a:ext>
            </a:extLst>
          </p:cNvPr>
          <p:cNvGrpSpPr/>
          <p:nvPr/>
        </p:nvGrpSpPr>
        <p:grpSpPr>
          <a:xfrm>
            <a:off x="427318" y="3081454"/>
            <a:ext cx="7729152" cy="2008242"/>
            <a:chOff x="1365889" y="2827380"/>
            <a:chExt cx="10305536" cy="26776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4BF5DB-7A66-4659-A724-DB418D48E081}"/>
                </a:ext>
              </a:extLst>
            </p:cNvPr>
            <p:cNvSpPr txBox="1"/>
            <p:nvPr/>
          </p:nvSpPr>
          <p:spPr>
            <a:xfrm>
              <a:off x="1365889" y="2827380"/>
              <a:ext cx="1030553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>
                  <a:latin typeface="Consolas" panose="020B0609020204030204" pitchFamily="49" charset="0"/>
                </a:rPr>
                <a:t> def </a:t>
              </a:r>
              <a:r>
                <a:rPr lang="en-US" sz="1350" dirty="0" err="1">
                  <a:latin typeface="Consolas" panose="020B0609020204030204" pitchFamily="49" charset="0"/>
                </a:rPr>
                <a:t>deleteNode</a:t>
              </a:r>
              <a:r>
                <a:rPr lang="en-US" sz="1350" dirty="0">
                  <a:latin typeface="Consolas" panose="020B0609020204030204" pitchFamily="49" charset="0"/>
                </a:rPr>
                <a:t>(self, dele):    </a:t>
              </a:r>
              <a:r>
                <a:rPr lang="en-US" sz="1350" b="1" dirty="0">
                  <a:solidFill>
                    <a:srgbClr val="C00000"/>
                  </a:solidFill>
                  <a:latin typeface="Consolas" panose="020B0609020204030204" pitchFamily="49" charset="0"/>
                </a:rPr>
                <a:t>#DLL</a:t>
              </a:r>
            </a:p>
            <a:p>
              <a:r>
                <a:rPr lang="en-US" sz="1350" dirty="0">
                  <a:latin typeface="Consolas" panose="020B0609020204030204" pitchFamily="49" charset="0"/>
                </a:rPr>
                <a:t>        if </a:t>
              </a:r>
              <a:r>
                <a:rPr lang="en-US" sz="1350" dirty="0" err="1">
                  <a:latin typeface="Consolas" panose="020B0609020204030204" pitchFamily="49" charset="0"/>
                </a:rPr>
                <a:t>self.head</a:t>
              </a:r>
              <a:r>
                <a:rPr lang="en-US" sz="1350" dirty="0">
                  <a:latin typeface="Consolas" panose="020B0609020204030204" pitchFamily="49" charset="0"/>
                </a:rPr>
                <a:t> is None or dele is None: return </a:t>
              </a:r>
            </a:p>
            <a:p>
              <a:r>
                <a:rPr lang="en-US" sz="450" dirty="0">
                  <a:latin typeface="Consolas" panose="020B0609020204030204" pitchFamily="49" charset="0"/>
                </a:rPr>
                <a:t>          </a:t>
              </a:r>
            </a:p>
            <a:p>
              <a:r>
                <a:rPr lang="en-US" sz="1350" dirty="0">
                  <a:latin typeface="Consolas" panose="020B0609020204030204" pitchFamily="49" charset="0"/>
                </a:rPr>
                <a:t>        # If node to be deleted is head node </a:t>
              </a:r>
            </a:p>
            <a:p>
              <a:r>
                <a:rPr lang="en-US" sz="1350" dirty="0">
                  <a:latin typeface="Consolas" panose="020B0609020204030204" pitchFamily="49" charset="0"/>
                </a:rPr>
                <a:t>        if </a:t>
              </a:r>
              <a:r>
                <a:rPr lang="en-US" sz="1350" dirty="0" err="1">
                  <a:latin typeface="Consolas" panose="020B0609020204030204" pitchFamily="49" charset="0"/>
                </a:rPr>
                <a:t>self.head</a:t>
              </a:r>
              <a:r>
                <a:rPr lang="en-US" sz="1350" dirty="0">
                  <a:latin typeface="Consolas" panose="020B0609020204030204" pitchFamily="49" charset="0"/>
                </a:rPr>
                <a:t> == dele: </a:t>
              </a:r>
              <a:r>
                <a:rPr lang="en-US" sz="1350" dirty="0" err="1">
                  <a:latin typeface="Consolas" panose="020B0609020204030204" pitchFamily="49" charset="0"/>
                </a:rPr>
                <a:t>self.head</a:t>
              </a:r>
              <a:r>
                <a:rPr lang="en-US" sz="1350" dirty="0">
                  <a:latin typeface="Consolas" panose="020B0609020204030204" pitchFamily="49" charset="0"/>
                </a:rPr>
                <a:t> = </a:t>
              </a:r>
              <a:r>
                <a:rPr lang="en-US" sz="1350" dirty="0" err="1">
                  <a:latin typeface="Consolas" panose="020B0609020204030204" pitchFamily="49" charset="0"/>
                </a:rPr>
                <a:t>dele.next</a:t>
              </a:r>
              <a:endParaRPr lang="en-US" sz="1350" dirty="0">
                <a:latin typeface="Consolas" panose="020B0609020204030204" pitchFamily="49" charset="0"/>
              </a:endParaRPr>
            </a:p>
            <a:p>
              <a:r>
                <a:rPr lang="en-US" sz="600" dirty="0">
                  <a:latin typeface="Consolas" panose="020B0609020204030204" pitchFamily="49" charset="0"/>
                </a:rPr>
                <a:t> </a:t>
              </a:r>
              <a:endParaRPr lang="en-US" sz="1350" dirty="0">
                <a:latin typeface="Consolas" panose="020B0609020204030204" pitchFamily="49" charset="0"/>
              </a:endParaRPr>
            </a:p>
            <a:p>
              <a:r>
                <a:rPr lang="en-US" sz="600" dirty="0">
                  <a:latin typeface="Consolas" panose="020B0609020204030204" pitchFamily="49" charset="0"/>
                </a:rPr>
                <a:t> </a:t>
              </a:r>
              <a:r>
                <a:rPr lang="en-US" sz="1350" dirty="0">
                  <a:latin typeface="Consolas" panose="020B0609020204030204" pitchFamily="49" charset="0"/>
                </a:rPr>
                <a:t>        # Change next only if node to be deleted is NOT the last node </a:t>
              </a:r>
            </a:p>
            <a:p>
              <a:r>
                <a:rPr lang="en-US" sz="1350" dirty="0">
                  <a:latin typeface="Consolas" panose="020B0609020204030204" pitchFamily="49" charset="0"/>
                </a:rPr>
                <a:t>        if </a:t>
              </a:r>
              <a:r>
                <a:rPr lang="en-US" sz="1350" dirty="0" err="1">
                  <a:latin typeface="Consolas" panose="020B0609020204030204" pitchFamily="49" charset="0"/>
                </a:rPr>
                <a:t>dele.next</a:t>
              </a:r>
              <a:r>
                <a:rPr lang="en-US" sz="1350" dirty="0">
                  <a:latin typeface="Consolas" panose="020B0609020204030204" pitchFamily="49" charset="0"/>
                </a:rPr>
                <a:t> is not None: </a:t>
              </a:r>
              <a:r>
                <a:rPr lang="en-US" sz="1350" dirty="0" err="1">
                  <a:latin typeface="Consolas" panose="020B0609020204030204" pitchFamily="49" charset="0"/>
                </a:rPr>
                <a:t>dele.next.prev</a:t>
              </a:r>
              <a:r>
                <a:rPr lang="en-US" sz="1350" dirty="0">
                  <a:latin typeface="Consolas" panose="020B0609020204030204" pitchFamily="49" charset="0"/>
                </a:rPr>
                <a:t> = </a:t>
              </a:r>
              <a:r>
                <a:rPr lang="en-US" sz="1350" dirty="0" err="1">
                  <a:latin typeface="Consolas" panose="020B0609020204030204" pitchFamily="49" charset="0"/>
                </a:rPr>
                <a:t>dele.prev</a:t>
              </a:r>
              <a:r>
                <a:rPr lang="en-US" sz="1350" dirty="0">
                  <a:latin typeface="Consolas" panose="020B0609020204030204" pitchFamily="49" charset="0"/>
                </a:rPr>
                <a:t> </a:t>
              </a:r>
            </a:p>
            <a:p>
              <a:r>
                <a:rPr lang="en-US" sz="600" dirty="0">
                  <a:latin typeface="Consolas" panose="020B0609020204030204" pitchFamily="49" charset="0"/>
                </a:rPr>
                <a:t> </a:t>
              </a:r>
              <a:endParaRPr lang="en-US" sz="1350" dirty="0">
                <a:latin typeface="Consolas" panose="020B0609020204030204" pitchFamily="49" charset="0"/>
              </a:endParaRPr>
            </a:p>
            <a:p>
              <a:r>
                <a:rPr lang="en-US" sz="600" dirty="0">
                  <a:latin typeface="Consolas" panose="020B0609020204030204" pitchFamily="49" charset="0"/>
                </a:rPr>
                <a:t> </a:t>
              </a:r>
              <a:r>
                <a:rPr lang="en-US" sz="1350" dirty="0">
                  <a:latin typeface="Consolas" panose="020B0609020204030204" pitchFamily="49" charset="0"/>
                </a:rPr>
                <a:t>        # Change </a:t>
              </a:r>
              <a:r>
                <a:rPr lang="en-US" sz="1350" dirty="0" err="1">
                  <a:latin typeface="Consolas" panose="020B0609020204030204" pitchFamily="49" charset="0"/>
                </a:rPr>
                <a:t>prev</a:t>
              </a:r>
              <a:r>
                <a:rPr lang="en-US" sz="1350" dirty="0">
                  <a:latin typeface="Consolas" panose="020B0609020204030204" pitchFamily="49" charset="0"/>
                </a:rPr>
                <a:t> only if node to be deleted is NOT the first node </a:t>
              </a:r>
            </a:p>
            <a:p>
              <a:r>
                <a:rPr lang="en-US" sz="1350" dirty="0">
                  <a:latin typeface="Consolas" panose="020B0609020204030204" pitchFamily="49" charset="0"/>
                </a:rPr>
                <a:t>        if </a:t>
              </a:r>
              <a:r>
                <a:rPr lang="en-US" sz="1350" dirty="0" err="1">
                  <a:latin typeface="Consolas" panose="020B0609020204030204" pitchFamily="49" charset="0"/>
                </a:rPr>
                <a:t>dele.prev</a:t>
              </a:r>
              <a:r>
                <a:rPr lang="en-US" sz="1350" dirty="0">
                  <a:latin typeface="Consolas" panose="020B0609020204030204" pitchFamily="49" charset="0"/>
                </a:rPr>
                <a:t> is not None: </a:t>
              </a:r>
              <a:r>
                <a:rPr lang="en-US" sz="1350" dirty="0" err="1">
                  <a:latin typeface="Consolas" panose="020B0609020204030204" pitchFamily="49" charset="0"/>
                </a:rPr>
                <a:t>dele.prev.next</a:t>
              </a:r>
              <a:r>
                <a:rPr lang="en-US" sz="1350" dirty="0">
                  <a:latin typeface="Consolas" panose="020B0609020204030204" pitchFamily="49" charset="0"/>
                </a:rPr>
                <a:t> = </a:t>
              </a:r>
              <a:r>
                <a:rPr lang="en-US" sz="1350" dirty="0" err="1">
                  <a:latin typeface="Consolas" panose="020B0609020204030204" pitchFamily="49" charset="0"/>
                </a:rPr>
                <a:t>dele.next</a:t>
              </a:r>
              <a:endParaRPr lang="en-US" sz="1350" dirty="0">
                <a:latin typeface="Consolas" panose="020B0609020204030204" pitchFamily="49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293D821-6D91-4C6E-BF81-60AA992CB7AB}"/>
                </a:ext>
              </a:extLst>
            </p:cNvPr>
            <p:cNvGrpSpPr/>
            <p:nvPr/>
          </p:nvGrpSpPr>
          <p:grpSpPr>
            <a:xfrm>
              <a:off x="2399024" y="3772063"/>
              <a:ext cx="6749697" cy="1732973"/>
              <a:chOff x="2399024" y="3772063"/>
              <a:chExt cx="6749697" cy="1732973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1E9CBD4-1349-46BA-B84F-519816411971}"/>
                  </a:ext>
                </a:extLst>
              </p:cNvPr>
              <p:cNvSpPr/>
              <p:nvPr/>
            </p:nvSpPr>
            <p:spPr>
              <a:xfrm>
                <a:off x="2399025" y="3772063"/>
                <a:ext cx="5551886" cy="361271"/>
              </a:xfrm>
              <a:prstGeom prst="roundRect">
                <a:avLst/>
              </a:prstGeom>
              <a:solidFill>
                <a:schemeClr val="accent1">
                  <a:alpha val="1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16E0631-29B8-4F2D-8C38-E271B4BF4F9B}"/>
                  </a:ext>
                </a:extLst>
              </p:cNvPr>
              <p:cNvSpPr/>
              <p:nvPr/>
            </p:nvSpPr>
            <p:spPr>
              <a:xfrm>
                <a:off x="2399025" y="4462055"/>
                <a:ext cx="6749696" cy="288324"/>
              </a:xfrm>
              <a:prstGeom prst="roundRect">
                <a:avLst/>
              </a:prstGeom>
              <a:solidFill>
                <a:schemeClr val="accent1">
                  <a:alpha val="1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1B1CDCC-7974-4CEB-BB8B-A241726C86C7}"/>
                  </a:ext>
                </a:extLst>
              </p:cNvPr>
              <p:cNvSpPr/>
              <p:nvPr/>
            </p:nvSpPr>
            <p:spPr>
              <a:xfrm>
                <a:off x="2399024" y="5112587"/>
                <a:ext cx="6749696" cy="392449"/>
              </a:xfrm>
              <a:prstGeom prst="roundRect">
                <a:avLst/>
              </a:prstGeom>
              <a:solidFill>
                <a:schemeClr val="accent1">
                  <a:alpha val="1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3A2E45B-7577-4FA7-9ED1-89C180C3C3EF}"/>
              </a:ext>
            </a:extLst>
          </p:cNvPr>
          <p:cNvSpPr txBox="1"/>
          <p:nvPr/>
        </p:nvSpPr>
        <p:spPr>
          <a:xfrm>
            <a:off x="628650" y="5384166"/>
            <a:ext cx="7976335" cy="101566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Can we make </a:t>
            </a:r>
            <a:r>
              <a:rPr lang="en-US" sz="2000" b="1" dirty="0"/>
              <a:t>delete</a:t>
            </a:r>
            <a:r>
              <a:rPr lang="en-US" sz="2000" dirty="0"/>
              <a:t> () simpler without requiring special checking ?</a:t>
            </a:r>
          </a:p>
          <a:p>
            <a:r>
              <a:rPr lang="en-US" sz="2000" dirty="0"/>
              <a:t>	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dele.next.prev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dele.prev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dele.prev.next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dele.next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92178B-7C89-42ED-9592-72B70166C7D3}"/>
              </a:ext>
            </a:extLst>
          </p:cNvPr>
          <p:cNvGrpSpPr/>
          <p:nvPr/>
        </p:nvGrpSpPr>
        <p:grpSpPr>
          <a:xfrm>
            <a:off x="5790146" y="2868972"/>
            <a:ext cx="3233538" cy="1289188"/>
            <a:chOff x="5607536" y="3255119"/>
            <a:chExt cx="3141176" cy="123291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BD29222-09AB-44D4-A70E-7DCED2365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7536" y="3255119"/>
              <a:ext cx="3141176" cy="123291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C251BFD-7B2D-4D91-9CC0-C2BEA34A0245}"/>
                </a:ext>
              </a:extLst>
            </p:cNvPr>
            <p:cNvSpPr/>
            <p:nvPr/>
          </p:nvSpPr>
          <p:spPr>
            <a:xfrm>
              <a:off x="6786748" y="3532476"/>
              <a:ext cx="648730" cy="678198"/>
            </a:xfrm>
            <a:prstGeom prst="ellipse">
              <a:avLst/>
            </a:prstGeom>
            <a:solidFill>
              <a:schemeClr val="accent1">
                <a:alpha val="1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077114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67E4-EABE-4907-ABC4-8D6B64C5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46" y="679450"/>
            <a:ext cx="7886700" cy="541703"/>
          </a:xfrm>
        </p:spPr>
        <p:txBody>
          <a:bodyPr>
            <a:normAutofit fontScale="90000"/>
          </a:bodyPr>
          <a:lstStyle/>
          <a:p>
            <a:r>
              <a:rPr lang="en-US" dirty="0"/>
              <a:t>Linked Lists – Sentinels (CLRS: p 238)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2C35-76A1-4F59-AE89-81157DBBF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51" y="1605328"/>
            <a:ext cx="8428055" cy="4496498"/>
          </a:xfrm>
        </p:spPr>
        <p:txBody>
          <a:bodyPr>
            <a:normAutofit/>
          </a:bodyPr>
          <a:lstStyle/>
          <a:p>
            <a:r>
              <a:rPr lang="en-US" dirty="0"/>
              <a:t>Sentinel – a dummy object to eliminate boundary condition check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Its value is </a:t>
            </a:r>
            <a:r>
              <a:rPr lang="en-US" b="1" dirty="0"/>
              <a:t>NULL</a:t>
            </a:r>
            <a:r>
              <a:rPr lang="en-US" dirty="0"/>
              <a:t> but it has all the attributes of the other node in the list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2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2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2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2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402336" lvl="1" indent="0">
              <a:buNone/>
            </a:pPr>
            <a:endParaRPr lang="en-US" sz="1200" dirty="0"/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It does not reduce the asymptotic time bounds of data </a:t>
            </a:r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Then why?  </a:t>
            </a:r>
          </a:p>
          <a:p>
            <a:pPr lvl="2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It may reduce the coefficient from less checking </a:t>
            </a:r>
          </a:p>
          <a:p>
            <a:pPr lvl="3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Not necessary for checking for </a:t>
            </a:r>
            <a:r>
              <a:rPr lang="en-US" dirty="0" err="1">
                <a:latin typeface="Consolas" panose="020B0609020204030204" pitchFamily="49" charset="0"/>
              </a:rPr>
              <a:t>dele.next</a:t>
            </a:r>
            <a:r>
              <a:rPr lang="en-US" dirty="0">
                <a:latin typeface="Consolas" panose="020B0609020204030204" pitchFamily="49" charset="0"/>
              </a:rPr>
              <a:t> is not None, </a:t>
            </a:r>
            <a:r>
              <a:rPr lang="en-US" dirty="0" err="1">
                <a:latin typeface="Consolas" panose="020B0609020204030204" pitchFamily="49" charset="0"/>
              </a:rPr>
              <a:t>dele.prev</a:t>
            </a:r>
            <a:r>
              <a:rPr lang="en-US" dirty="0">
                <a:latin typeface="Consolas" panose="020B0609020204030204" pitchFamily="49" charset="0"/>
              </a:rPr>
              <a:t> is not None</a:t>
            </a:r>
            <a:endParaRPr lang="en-US" sz="2000" dirty="0"/>
          </a:p>
          <a:p>
            <a:pPr lvl="2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It also may enhance code readability and maintainability.</a:t>
            </a:r>
            <a:endParaRPr lang="en-US" sz="1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2FC1E-81C1-4E87-803E-EFB1C538C6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04E14-0848-49C9-A4F6-AEC99BD21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811" y="2487407"/>
            <a:ext cx="4714585" cy="16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22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2E02-BD77-4BE3-B0D3-C192FC5C3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71AD7-1874-40D5-BB53-438350F55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Operations, types of trees,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9C03-BE7F-4A06-876F-AC3CEA607A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71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B92F33-188A-4118-B3E6-325C2FF15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97" y="4164186"/>
            <a:ext cx="6393446" cy="21023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B6658B-A813-4CAC-A0DE-65867D94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90" y="708692"/>
            <a:ext cx="6343672" cy="709865"/>
          </a:xfrm>
        </p:spPr>
        <p:txBody>
          <a:bodyPr/>
          <a:lstStyle/>
          <a:p>
            <a:r>
              <a:rPr lang="en-US" dirty="0"/>
              <a:t>Trees, types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0800-2662-4029-9CC0-5F19A5AFE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790" y="1717875"/>
            <a:ext cx="8044925" cy="3726821"/>
          </a:xfrm>
        </p:spPr>
        <p:txBody>
          <a:bodyPr>
            <a:normAutofit/>
          </a:bodyPr>
          <a:lstStyle/>
          <a:p>
            <a:r>
              <a:rPr lang="en-US" sz="2000" dirty="0"/>
              <a:t>A tree is a </a:t>
            </a:r>
            <a:r>
              <a:rPr lang="en-US" sz="2000" b="1" dirty="0"/>
              <a:t>hierarchical</a:t>
            </a:r>
            <a:r>
              <a:rPr lang="en-US" sz="2000" dirty="0"/>
              <a:t> (none-linear) representation of a finite set of one or more data items such that:</a:t>
            </a:r>
          </a:p>
          <a:p>
            <a:pPr lvl="1"/>
            <a:r>
              <a:rPr lang="en-US" sz="1800" b="1" dirty="0"/>
              <a:t>Special node </a:t>
            </a:r>
            <a:r>
              <a:rPr lang="en-US" sz="1800" dirty="0"/>
              <a:t>: root of the tree</a:t>
            </a:r>
          </a:p>
          <a:p>
            <a:pPr lvl="1"/>
            <a:r>
              <a:rPr lang="en-US" sz="1800" dirty="0"/>
              <a:t>Data items are portioned into mutually exclusive subsets and each of which is itself a sub tree. </a:t>
            </a:r>
            <a:r>
              <a:rPr lang="en-US" sz="2000" i="1" dirty="0"/>
              <a:t>(</a:t>
            </a:r>
            <a:r>
              <a:rPr lang="en-US" altLang="en-US" sz="2000" b="1" i="1" dirty="0"/>
              <a:t>disjoint</a:t>
            </a:r>
            <a:r>
              <a:rPr lang="en-US" altLang="en-US" sz="2000" dirty="0"/>
              <a:t> subsets)</a:t>
            </a:r>
            <a:endParaRPr lang="en-US" altLang="en-US" sz="2000" b="1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rgbClr val="C00000"/>
                </a:solidFill>
              </a:rPr>
              <a:t>Connected Acyclic Graph – no looping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chemeClr val="tx1"/>
                </a:solidFill>
              </a:rPr>
              <a:t>One parent (root)</a:t>
            </a:r>
            <a:endParaRPr lang="en-US" sz="1800" b="1" dirty="0"/>
          </a:p>
          <a:p>
            <a:pPr marL="342900" lvl="1" indent="0">
              <a:buNone/>
            </a:pPr>
            <a:endParaRPr lang="en-US" sz="1800" b="1" dirty="0"/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21B52-C323-4B6D-B568-7F5DD0F9F9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30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E35D-6F56-46FF-BAA6-5B872BAE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94" y="295275"/>
            <a:ext cx="3704810" cy="722324"/>
          </a:xfrm>
        </p:spPr>
        <p:txBody>
          <a:bodyPr/>
          <a:lstStyle/>
          <a:p>
            <a:r>
              <a:rPr lang="en-US" dirty="0"/>
              <a:t>Tree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7E025-FC20-421C-884F-B7D2A8CC3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38" y="1063625"/>
            <a:ext cx="8210524" cy="54991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/>
              <a:t>Tree in general: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900" dirty="0"/>
              <a:t>Nodes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900" dirty="0"/>
              <a:t>Each node has 0 or more children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900" dirty="0"/>
              <a:t>A node can have at most one parent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/>
              <a:t>Binary tree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900" dirty="0"/>
              <a:t>0-2 children per node</a:t>
            </a:r>
          </a:p>
          <a:p>
            <a:pPr marL="3429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10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/>
              <a:t>Some Terminologies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900" dirty="0"/>
              <a:t>Root: no parent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900" dirty="0"/>
              <a:t>Leaf: no child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900" dirty="0"/>
              <a:t>Interior: non-leaf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900" b="1" dirty="0"/>
              <a:t>Height</a:t>
            </a:r>
            <a:r>
              <a:rPr lang="en-US" sz="1900" dirty="0"/>
              <a:t>: the number of edges of a longest path from a node to a leaf (</a:t>
            </a:r>
            <a:r>
              <a:rPr lang="en-US" sz="1900" dirty="0">
                <a:solidFill>
                  <a:srgbClr val="C00000"/>
                </a:solidFill>
              </a:rPr>
              <a:t>downward</a:t>
            </a:r>
            <a:r>
              <a:rPr lang="en-US" sz="1900" dirty="0"/>
              <a:t>) (a leaf node: 0). 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b="1" dirty="0">
                <a:solidFill>
                  <a:schemeClr val="accent1"/>
                </a:solidFill>
              </a:rPr>
              <a:t>The height of tree == the height of its root node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900" b="1" dirty="0"/>
              <a:t>Depth</a:t>
            </a:r>
            <a:r>
              <a:rPr lang="en-US" sz="1900" dirty="0"/>
              <a:t>: </a:t>
            </a:r>
            <a:r>
              <a:rPr lang="en-US" sz="2000" dirty="0"/>
              <a:t>the number of edges of from a node to the </a:t>
            </a:r>
            <a:r>
              <a:rPr lang="en-US" sz="2000" b="1" dirty="0">
                <a:solidFill>
                  <a:schemeClr val="accent1"/>
                </a:solidFill>
              </a:rPr>
              <a:t>root</a:t>
            </a:r>
            <a:r>
              <a:rPr lang="en-US" sz="2000" dirty="0"/>
              <a:t> of a tree (</a:t>
            </a:r>
            <a:r>
              <a:rPr lang="en-US" sz="2000" dirty="0">
                <a:solidFill>
                  <a:srgbClr val="C00000"/>
                </a:solidFill>
              </a:rPr>
              <a:t>upward</a:t>
            </a:r>
            <a:r>
              <a:rPr lang="en-US" sz="2000" dirty="0"/>
              <a:t>)  (a root node: 0)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900" dirty="0"/>
              <a:t>Degree: </a:t>
            </a:r>
            <a:r>
              <a:rPr lang="en-US" sz="1900" b="1" dirty="0"/>
              <a:t>maximum</a:t>
            </a:r>
            <a:r>
              <a:rPr lang="en-US" sz="1900" dirty="0"/>
              <a:t> degree of nodes in a tree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7EF392D-0394-46E7-97B1-C4C75B431D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4FFD10-1C57-143F-B695-5FF269C2161C}"/>
              </a:ext>
            </a:extLst>
          </p:cNvPr>
          <p:cNvGrpSpPr/>
          <p:nvPr/>
        </p:nvGrpSpPr>
        <p:grpSpPr>
          <a:xfrm>
            <a:off x="4281270" y="1250475"/>
            <a:ext cx="4780996" cy="3084102"/>
            <a:chOff x="4175391" y="1736551"/>
            <a:chExt cx="4780996" cy="30841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F7BBD7-7577-4983-800B-AC0162F82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76829" y="2617115"/>
              <a:ext cx="3426875" cy="164782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439DF27-23F2-4F19-BF9B-E1170FF9626E}"/>
                </a:ext>
              </a:extLst>
            </p:cNvPr>
            <p:cNvSpPr txBox="1"/>
            <p:nvPr/>
          </p:nvSpPr>
          <p:spPr>
            <a:xfrm>
              <a:off x="4183704" y="2826143"/>
              <a:ext cx="593125" cy="3000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Root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2677C0-8438-42CE-A3C0-1481C3327229}"/>
                </a:ext>
              </a:extLst>
            </p:cNvPr>
            <p:cNvSpPr txBox="1"/>
            <p:nvPr/>
          </p:nvSpPr>
          <p:spPr>
            <a:xfrm>
              <a:off x="4175392" y="3246275"/>
              <a:ext cx="772562" cy="3000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Interior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56F778-C63B-4774-B457-01EA49983BED}"/>
                </a:ext>
              </a:extLst>
            </p:cNvPr>
            <p:cNvSpPr txBox="1"/>
            <p:nvPr/>
          </p:nvSpPr>
          <p:spPr>
            <a:xfrm>
              <a:off x="4175391" y="3699354"/>
              <a:ext cx="593125" cy="30008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Leaf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E0BED949-EBF9-4140-8A00-AD99AFB5A326}"/>
                </a:ext>
              </a:extLst>
            </p:cNvPr>
            <p:cNvSpPr/>
            <p:nvPr/>
          </p:nvSpPr>
          <p:spPr>
            <a:xfrm>
              <a:off x="6399607" y="2826143"/>
              <a:ext cx="261784" cy="115021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Height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01CDF2-B4CC-433B-AFD5-20B3F96AD19E}"/>
                </a:ext>
              </a:extLst>
            </p:cNvPr>
            <p:cNvSpPr txBox="1"/>
            <p:nvPr/>
          </p:nvSpPr>
          <p:spPr>
            <a:xfrm>
              <a:off x="8377868" y="2847251"/>
              <a:ext cx="413963" cy="113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1</a:t>
              </a:r>
            </a:p>
            <a:p>
              <a:endParaRPr lang="en-US" sz="1350" dirty="0"/>
            </a:p>
            <a:p>
              <a:r>
                <a:rPr lang="en-US" sz="1350" dirty="0"/>
                <a:t>2</a:t>
              </a:r>
            </a:p>
            <a:p>
              <a:endParaRPr lang="en-US" sz="1350" dirty="0"/>
            </a:p>
            <a:p>
              <a:r>
                <a:rPr lang="en-US" sz="1350" dirty="0"/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68B869-F664-4BF6-B36C-02B522720B70}"/>
                </a:ext>
              </a:extLst>
            </p:cNvPr>
            <p:cNvSpPr txBox="1"/>
            <p:nvPr/>
          </p:nvSpPr>
          <p:spPr>
            <a:xfrm>
              <a:off x="8165079" y="2504870"/>
              <a:ext cx="791308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Level:</a:t>
              </a:r>
            </a:p>
          </p:txBody>
        </p:sp>
        <p:sp>
          <p:nvSpPr>
            <p:cNvPr id="11" name="Speech Bubble: Rectangle 10">
              <a:extLst>
                <a:ext uri="{FF2B5EF4-FFF2-40B4-BE49-F238E27FC236}">
                  <a16:creationId xmlns:a16="http://schemas.microsoft.com/office/drawing/2014/main" id="{A369F292-A699-4759-B973-5B34AEEB716F}"/>
                </a:ext>
              </a:extLst>
            </p:cNvPr>
            <p:cNvSpPr/>
            <p:nvPr/>
          </p:nvSpPr>
          <p:spPr>
            <a:xfrm>
              <a:off x="7755441" y="4170947"/>
              <a:ext cx="978569" cy="649706"/>
            </a:xfrm>
            <a:prstGeom prst="wedgeRectCallout">
              <a:avLst>
                <a:gd name="adj1" fmla="val -24112"/>
                <a:gd name="adj2" fmla="val -888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200" dirty="0"/>
                <a:t>Depth: 2</a:t>
              </a:r>
            </a:p>
            <a:p>
              <a:pPr algn="ctr">
                <a:lnSpc>
                  <a:spcPct val="110000"/>
                </a:lnSpc>
              </a:pPr>
              <a:r>
                <a:rPr lang="en-US" sz="1200" dirty="0"/>
                <a:t>Height:0</a:t>
              </a:r>
            </a:p>
          </p:txBody>
        </p:sp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AFE8E92C-5017-4384-B170-94C0A4A78A29}"/>
                </a:ext>
              </a:extLst>
            </p:cNvPr>
            <p:cNvSpPr/>
            <p:nvPr/>
          </p:nvSpPr>
          <p:spPr>
            <a:xfrm>
              <a:off x="7552900" y="1736551"/>
              <a:ext cx="978569" cy="649706"/>
            </a:xfrm>
            <a:prstGeom prst="wedgeRectCallout">
              <a:avLst>
                <a:gd name="adj1" fmla="val -57719"/>
                <a:gd name="adj2" fmla="val 1136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200" dirty="0"/>
                <a:t>Depth: 0</a:t>
              </a:r>
            </a:p>
            <a:p>
              <a:pPr algn="ctr">
                <a:lnSpc>
                  <a:spcPct val="110000"/>
                </a:lnSpc>
              </a:pPr>
              <a:r>
                <a:rPr lang="en-US" sz="1200" dirty="0"/>
                <a:t>Height:2</a:t>
              </a:r>
            </a:p>
          </p:txBody>
        </p:sp>
      </p:grp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131E25B8-0E55-A78F-BCEA-B6DD6AFBA412}"/>
              </a:ext>
            </a:extLst>
          </p:cNvPr>
          <p:cNvSpPr/>
          <p:nvPr/>
        </p:nvSpPr>
        <p:spPr>
          <a:xfrm>
            <a:off x="6213472" y="1306186"/>
            <a:ext cx="978569" cy="649706"/>
          </a:xfrm>
          <a:prstGeom prst="wedgeRectCallout">
            <a:avLst>
              <a:gd name="adj1" fmla="val 38771"/>
              <a:gd name="adj2" fmla="val 1817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200" dirty="0"/>
              <a:t>Depth:1</a:t>
            </a:r>
          </a:p>
          <a:p>
            <a:pPr algn="ctr">
              <a:lnSpc>
                <a:spcPct val="110000"/>
              </a:lnSpc>
            </a:pPr>
            <a:r>
              <a:rPr lang="en-US" sz="1200" dirty="0"/>
              <a:t>Height:1</a:t>
            </a:r>
          </a:p>
        </p:txBody>
      </p:sp>
    </p:spTree>
    <p:extLst>
      <p:ext uri="{BB962C8B-B14F-4D97-AF65-F5344CB8AC3E}">
        <p14:creationId xmlns:p14="http://schemas.microsoft.com/office/powerpoint/2010/main" val="3984734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6B7F1-C69A-4A7B-AD65-43AF9C78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542" y="820701"/>
            <a:ext cx="3867849" cy="807373"/>
          </a:xfrm>
        </p:spPr>
        <p:txBody>
          <a:bodyPr/>
          <a:lstStyle/>
          <a:p>
            <a:r>
              <a:rPr lang="en-US" dirty="0"/>
              <a:t>Samples of Trees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14BE88-3A11-4C35-B3EF-D8F4065C3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50455"/>
            <a:ext cx="7886700" cy="47190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289B8-124A-4A75-BDF3-7B4650DA02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0F8BC4B-35D3-4FE7-A76C-E9BB8A914C63}"/>
              </a:ext>
            </a:extLst>
          </p:cNvPr>
          <p:cNvSpPr/>
          <p:nvPr/>
        </p:nvSpPr>
        <p:spPr>
          <a:xfrm rot="268132">
            <a:off x="425412" y="3418759"/>
            <a:ext cx="876259" cy="524583"/>
          </a:xfrm>
          <a:prstGeom prst="wedgeRectCallout">
            <a:avLst>
              <a:gd name="adj1" fmla="val 91462"/>
              <a:gd name="adj2" fmla="val 30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200" dirty="0"/>
              <a:t>Depth: 2</a:t>
            </a:r>
          </a:p>
          <a:p>
            <a:pPr algn="ctr">
              <a:lnSpc>
                <a:spcPct val="110000"/>
              </a:lnSpc>
            </a:pPr>
            <a:r>
              <a:rPr lang="en-US" sz="1200" dirty="0"/>
              <a:t>Height:2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1E2320F6-8B9C-D5DF-B1E7-A96481A0A9D1}"/>
              </a:ext>
            </a:extLst>
          </p:cNvPr>
          <p:cNvSpPr/>
          <p:nvPr/>
        </p:nvSpPr>
        <p:spPr>
          <a:xfrm rot="732957">
            <a:off x="4664394" y="2620207"/>
            <a:ext cx="747236" cy="455282"/>
          </a:xfrm>
          <a:prstGeom prst="wedgeRectCallout">
            <a:avLst>
              <a:gd name="adj1" fmla="val 91462"/>
              <a:gd name="adj2" fmla="val 30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en-US" sz="1200" dirty="0"/>
              <a:t>Depth: 1</a:t>
            </a:r>
          </a:p>
          <a:p>
            <a:pPr algn="ctr">
              <a:lnSpc>
                <a:spcPct val="110000"/>
              </a:lnSpc>
            </a:pPr>
            <a:r>
              <a:rPr lang="en-US" sz="1200" dirty="0"/>
              <a:t>Height:2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A29E8-36E1-9A09-4B01-DC74E6808D6D}"/>
              </a:ext>
            </a:extLst>
          </p:cNvPr>
          <p:cNvSpPr txBox="1"/>
          <p:nvPr/>
        </p:nvSpPr>
        <p:spPr>
          <a:xfrm>
            <a:off x="4504623" y="6037299"/>
            <a:ext cx="430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accent1"/>
                </a:solidFill>
              </a:rPr>
              <a:t>Tree Height, 2, 3, or 4 ?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948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8783-1C3A-491A-9E3D-C4B06055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51" y="750349"/>
            <a:ext cx="7886700" cy="813551"/>
          </a:xfrm>
        </p:spPr>
        <p:txBody>
          <a:bodyPr/>
          <a:lstStyle/>
          <a:p>
            <a:r>
              <a:rPr lang="en-US" dirty="0"/>
              <a:t>Binary Search Tree (BST)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BC43DF-4568-44A1-B3D9-CA8BDF08EF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3224" y="1701808"/>
                <a:ext cx="8082604" cy="278580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Key Properties: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Value at node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sz="2000" b="1" dirty="0"/>
                  <a:t>Smaller </a:t>
                </a:r>
                <a:r>
                  <a:rPr lang="en-US" sz="2000" dirty="0"/>
                  <a:t>values in the </a:t>
                </a:r>
                <a:r>
                  <a:rPr lang="en-US" sz="2000" b="1" dirty="0"/>
                  <a:t>left</a:t>
                </a:r>
                <a:r>
                  <a:rPr lang="en-US" sz="2000" dirty="0"/>
                  <a:t> subtree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sz="2000" b="1" dirty="0"/>
                  <a:t>Larger </a:t>
                </a:r>
                <a:r>
                  <a:rPr lang="en-US" sz="2000" dirty="0"/>
                  <a:t>values in the </a:t>
                </a:r>
                <a:r>
                  <a:rPr lang="en-US" sz="2000" b="1" dirty="0"/>
                  <a:t>right</a:t>
                </a:r>
                <a:r>
                  <a:rPr lang="en-US" sz="2000" dirty="0"/>
                  <a:t> subtree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Allows fast </a:t>
                </a:r>
                <a:r>
                  <a:rPr lang="en-US" sz="2400" b="1" dirty="0"/>
                  <a:t>searches</a:t>
                </a:r>
                <a:r>
                  <a:rPr lang="en-US" sz="2400" dirty="0"/>
                  <a:t> if balanced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comparisons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BC43DF-4568-44A1-B3D9-CA8BDF08EF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224" y="1701808"/>
                <a:ext cx="8082604" cy="2785801"/>
              </a:xfrm>
              <a:blipFill>
                <a:blip r:embed="rId2"/>
                <a:stretch>
                  <a:fillRect l="-1207" t="-3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1D98-34D8-489F-9AD0-D3B4C548D5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29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9C25D-724E-49A1-8018-703F89201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853" y="3940867"/>
            <a:ext cx="4005923" cy="228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8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667C-2591-4B10-9572-447CB945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81" y="848784"/>
            <a:ext cx="6241933" cy="68380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Today and on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575E-58FE-4124-9269-3AB23454E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22" y="2207773"/>
            <a:ext cx="6935251" cy="2997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Data structures:</a:t>
            </a:r>
          </a:p>
          <a:p>
            <a:pPr lvl="1"/>
            <a:r>
              <a:rPr lang="en-US" sz="2000" b="1" i="1" dirty="0">
                <a:solidFill>
                  <a:srgbClr val="C00000"/>
                </a:solidFill>
              </a:rPr>
              <a:t>Survey</a:t>
            </a:r>
            <a:r>
              <a:rPr lang="en-US" sz="2000" dirty="0"/>
              <a:t> of Elementary Data Structure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Stacks, Queues, Linked Lists, and Trees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Try to avoid the basics that you’ve already learned</a:t>
            </a:r>
            <a:endParaRPr lang="en-US" sz="1800" dirty="0"/>
          </a:p>
          <a:p>
            <a:pPr lvl="1"/>
            <a:r>
              <a:rPr lang="en-US" sz="2000" dirty="0"/>
              <a:t>Hash Table (Dictionary ADT)</a:t>
            </a:r>
          </a:p>
          <a:p>
            <a:pPr lvl="1"/>
            <a:r>
              <a:rPr lang="en-US" sz="2000" dirty="0"/>
              <a:t>Binary Search Trees</a:t>
            </a:r>
          </a:p>
          <a:p>
            <a:pPr lvl="1"/>
            <a:r>
              <a:rPr lang="en-US" sz="2000" dirty="0"/>
              <a:t>Balance (Red-Black) Trees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48D5C-9F3E-4F62-A67C-126FC62D614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E78E7A-C086-4690-A2CF-267E48088535}"/>
              </a:ext>
            </a:extLst>
          </p:cNvPr>
          <p:cNvGrpSpPr/>
          <p:nvPr/>
        </p:nvGrpSpPr>
        <p:grpSpPr>
          <a:xfrm>
            <a:off x="4100363" y="4379493"/>
            <a:ext cx="4880011" cy="2294049"/>
            <a:chOff x="2951747" y="3818228"/>
            <a:chExt cx="5778369" cy="2919484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44EA146-68B1-4F94-9783-B8E5E3274A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6349" y="3818228"/>
              <a:ext cx="3643767" cy="2290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See the source image">
              <a:extLst>
                <a:ext uri="{FF2B5EF4-FFF2-40B4-BE49-F238E27FC236}">
                  <a16:creationId xmlns:a16="http://schemas.microsoft.com/office/drawing/2014/main" id="{03C718CD-ADFE-4CFC-ACF5-5DF710C904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1747" y="5074708"/>
              <a:ext cx="2134602" cy="1663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53D327-3D24-49A4-8AC9-DD7C5067BF8C}"/>
                </a:ext>
              </a:extLst>
            </p:cNvPr>
            <p:cNvSpPr/>
            <p:nvPr/>
          </p:nvSpPr>
          <p:spPr>
            <a:xfrm>
              <a:off x="5653454" y="3818228"/>
              <a:ext cx="2505808" cy="402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8" name="Picture 10" descr="See the source image">
            <a:extLst>
              <a:ext uri="{FF2B5EF4-FFF2-40B4-BE49-F238E27FC236}">
                <a16:creationId xmlns:a16="http://schemas.microsoft.com/office/drawing/2014/main" id="{A4CB8C9D-2563-4947-912D-7E9495141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119" y="1661642"/>
            <a:ext cx="2342147" cy="1548745"/>
          </a:xfrm>
          <a:prstGeom prst="rect">
            <a:avLst/>
          </a:prstGeom>
          <a:noFill/>
          <a:effectLst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243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66CE-1E00-41D5-BD14-EC785D03E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44" y="502613"/>
            <a:ext cx="7716081" cy="1122024"/>
          </a:xfrm>
        </p:spPr>
        <p:txBody>
          <a:bodyPr>
            <a:normAutofit fontScale="90000"/>
          </a:bodyPr>
          <a:lstStyle/>
          <a:p>
            <a:r>
              <a:rPr lang="en-US" dirty="0"/>
              <a:t>Tree Traversals </a:t>
            </a:r>
            <a:br>
              <a:rPr lang="en-US" dirty="0"/>
            </a:br>
            <a:r>
              <a:rPr lang="en-US" dirty="0"/>
              <a:t>(Based on the order of visiting parent)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9469F-564E-4AB9-880A-4C05A8ECB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00" y="1920613"/>
            <a:ext cx="8078600" cy="4196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/>
              <a:t>Depending on the order of visiting </a:t>
            </a:r>
            <a:r>
              <a:rPr lang="en-US" sz="2800" u="sng" dirty="0">
                <a:solidFill>
                  <a:srgbClr val="C00000"/>
                </a:solidFill>
              </a:rPr>
              <a:t>parent node</a:t>
            </a:r>
            <a:r>
              <a:rPr lang="en-US" sz="2800" u="sng" dirty="0"/>
              <a:t>:</a:t>
            </a:r>
          </a:p>
          <a:p>
            <a:pPr marL="0" indent="0">
              <a:buNone/>
            </a:pPr>
            <a:endParaRPr lang="en-US" sz="600" u="sng" dirty="0"/>
          </a:p>
          <a:p>
            <a:r>
              <a:rPr lang="en-US" sz="2400" b="1" dirty="0"/>
              <a:t>Preorder</a:t>
            </a:r>
            <a:r>
              <a:rPr lang="en-US" sz="2400" dirty="0"/>
              <a:t> Traversal (</a:t>
            </a:r>
            <a:r>
              <a:rPr lang="en-US" sz="2400" b="1" dirty="0">
                <a:solidFill>
                  <a:schemeClr val="accent1"/>
                </a:solidFill>
              </a:rPr>
              <a:t>parent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Left  Right)</a:t>
            </a:r>
          </a:p>
          <a:p>
            <a:pPr lvl="1"/>
            <a:r>
              <a:rPr lang="en-US" sz="2200" b="1" dirty="0">
                <a:highlight>
                  <a:srgbClr val="FFFF00"/>
                </a:highlight>
                <a:sym typeface="Wingdings" panose="05000000000000000000" pitchFamily="2" charset="2"/>
              </a:rPr>
              <a:t>Saving the tree </a:t>
            </a:r>
            <a:r>
              <a:rPr lang="en-US" sz="2200" dirty="0">
                <a:sym typeface="Wingdings" panose="05000000000000000000" pitchFamily="2" charset="2"/>
              </a:rPr>
              <a:t>(serialization of the tree) in </a:t>
            </a:r>
            <a:r>
              <a:rPr lang="en-US" sz="2200" b="1" dirty="0">
                <a:solidFill>
                  <a:srgbClr val="C00000"/>
                </a:solidFill>
                <a:sym typeface="Wingdings" panose="05000000000000000000" pitchFamily="2" charset="2"/>
              </a:rPr>
              <a:t>BST</a:t>
            </a:r>
          </a:p>
          <a:p>
            <a:r>
              <a:rPr lang="en-US" sz="2400" b="1" dirty="0" err="1">
                <a:sym typeface="Wingdings" panose="05000000000000000000" pitchFamily="2" charset="2"/>
              </a:rPr>
              <a:t>Inorder</a:t>
            </a:r>
            <a:r>
              <a:rPr lang="en-US" sz="2400" dirty="0">
                <a:sym typeface="Wingdings" panose="05000000000000000000" pitchFamily="2" charset="2"/>
              </a:rPr>
              <a:t> Traversal (Left  </a:t>
            </a:r>
            <a:r>
              <a:rPr lang="en-US" sz="2400" b="1" dirty="0">
                <a:solidFill>
                  <a:schemeClr val="accent1"/>
                </a:solidFill>
              </a:rPr>
              <a:t>parent</a:t>
            </a:r>
            <a:r>
              <a:rPr lang="en-US" sz="2400" dirty="0">
                <a:sym typeface="Wingdings" panose="05000000000000000000" pitchFamily="2" charset="2"/>
              </a:rPr>
              <a:t>  Right)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anose="05000000000000000000" pitchFamily="2" charset="2"/>
              </a:rPr>
              <a:t>Display </a:t>
            </a:r>
            <a:r>
              <a:rPr lang="en-US" sz="2000" b="1" dirty="0">
                <a:highlight>
                  <a:srgbClr val="FFFF00"/>
                </a:highlight>
                <a:sym typeface="Wingdings" panose="05000000000000000000" pitchFamily="2" charset="2"/>
              </a:rPr>
              <a:t>the node values in ascending order </a:t>
            </a:r>
            <a:r>
              <a:rPr lang="en-US" sz="2000" dirty="0">
                <a:sym typeface="Wingdings" panose="05000000000000000000" pitchFamily="2" charset="2"/>
              </a:rPr>
              <a:t>in </a:t>
            </a:r>
            <a:r>
              <a:rPr lang="en-US" sz="2000" b="1" dirty="0">
                <a:solidFill>
                  <a:srgbClr val="C00000"/>
                </a:solidFill>
                <a:sym typeface="Wingdings" panose="05000000000000000000" pitchFamily="2" charset="2"/>
              </a:rPr>
              <a:t>BST</a:t>
            </a:r>
          </a:p>
          <a:p>
            <a:r>
              <a:rPr lang="en-US" sz="2400" b="1" dirty="0" err="1">
                <a:sym typeface="Wingdings" panose="05000000000000000000" pitchFamily="2" charset="2"/>
              </a:rPr>
              <a:t>Postorder</a:t>
            </a:r>
            <a:r>
              <a:rPr lang="en-US" sz="2400" dirty="0">
                <a:sym typeface="Wingdings" panose="05000000000000000000" pitchFamily="2" charset="2"/>
              </a:rPr>
              <a:t> Traversal (Left  Right  </a:t>
            </a:r>
            <a:r>
              <a:rPr lang="en-US" sz="2400" b="1" dirty="0">
                <a:solidFill>
                  <a:schemeClr val="accent1"/>
                </a:solidFill>
              </a:rPr>
              <a:t>parent</a:t>
            </a:r>
            <a:r>
              <a:rPr lang="en-US" sz="24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sz="2200" dirty="0">
                <a:sym typeface="Wingdings" panose="05000000000000000000" pitchFamily="2" charset="2"/>
              </a:rPr>
              <a:t>Postfix algebraic expression notation</a:t>
            </a:r>
          </a:p>
          <a:p>
            <a:pPr lvl="1"/>
            <a:r>
              <a:rPr lang="en-US" sz="2200" b="1" dirty="0">
                <a:highlight>
                  <a:srgbClr val="FFFF00"/>
                </a:highlight>
                <a:sym typeface="Wingdings" panose="05000000000000000000" pitchFamily="2" charset="2"/>
              </a:rPr>
              <a:t>Deleting a node</a:t>
            </a:r>
            <a:endParaRPr lang="en-US" sz="2200" b="1" dirty="0">
              <a:highlight>
                <a:srgbClr val="FFFF00"/>
              </a:highligh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89F81-1C67-4FAE-9D7D-AA33137BAF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26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D99C-777A-468F-B3E9-4907D00A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42" y="990189"/>
            <a:ext cx="7886700" cy="739127"/>
          </a:xfrm>
        </p:spPr>
        <p:txBody>
          <a:bodyPr/>
          <a:lstStyle/>
          <a:p>
            <a:r>
              <a:rPr lang="en-US" dirty="0"/>
              <a:t>What’s coming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1A1C7-76F8-452A-A90A-242B71BE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17" y="2323749"/>
            <a:ext cx="7816967" cy="2908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Another important ADT:</a:t>
            </a:r>
          </a:p>
          <a:p>
            <a:pPr lvl="1"/>
            <a:r>
              <a:rPr lang="en-US" sz="2400" dirty="0"/>
              <a:t>Dictionary ≡≡ Hash Table ≡≡ Map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After that, BST and Balanced BST 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B1421-9B18-4C42-9582-F09843F1B0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6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667C-2591-4B10-9572-447CB945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398" y="355554"/>
            <a:ext cx="6661383" cy="683805"/>
          </a:xfrm>
        </p:spPr>
        <p:txBody>
          <a:bodyPr/>
          <a:lstStyle/>
          <a:p>
            <a:pPr marL="0" indent="0">
              <a:buNone/>
            </a:pPr>
            <a:r>
              <a:rPr lang="en-US" sz="3600" b="0" dirty="0">
                <a:solidFill>
                  <a:schemeClr val="tx1"/>
                </a:solidFill>
              </a:rPr>
              <a:t>Abstract data types (ADT):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575E-58FE-4124-9269-3AB23454E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818" y="1207971"/>
            <a:ext cx="7886701" cy="5457524"/>
          </a:xfrm>
        </p:spPr>
        <p:txBody>
          <a:bodyPr>
            <a:normAutofit/>
          </a:bodyPr>
          <a:lstStyle/>
          <a:p>
            <a:r>
              <a:rPr lang="en-US" sz="2400" dirty="0"/>
              <a:t>ADT: Focus on the abstraction of a data structure </a:t>
            </a:r>
          </a:p>
          <a:p>
            <a:pPr lvl="1"/>
            <a:r>
              <a:rPr lang="en-US" sz="2200" dirty="0"/>
              <a:t>Specifies “functionality”</a:t>
            </a:r>
          </a:p>
          <a:p>
            <a:pPr lvl="2"/>
            <a:r>
              <a:rPr lang="en-US" dirty="0"/>
              <a:t>Data attributes and structures</a:t>
            </a:r>
          </a:p>
          <a:p>
            <a:pPr lvl="2"/>
            <a:r>
              <a:rPr lang="en-US" dirty="0"/>
              <a:t>Operations it can perform </a:t>
            </a:r>
            <a:endParaRPr lang="en-US" sz="2200" dirty="0"/>
          </a:p>
          <a:p>
            <a:r>
              <a:rPr lang="en-US" sz="2400" dirty="0"/>
              <a:t>Data Types</a:t>
            </a:r>
          </a:p>
          <a:p>
            <a:pPr lvl="1"/>
            <a:r>
              <a:rPr lang="en-US" sz="2200" dirty="0"/>
              <a:t>Stacks </a:t>
            </a:r>
          </a:p>
          <a:p>
            <a:pPr lvl="2"/>
            <a:r>
              <a:rPr lang="en-US" dirty="0"/>
              <a:t>Capped-capacity </a:t>
            </a:r>
          </a:p>
          <a:p>
            <a:pPr lvl="2"/>
            <a:r>
              <a:rPr lang="en-US" dirty="0"/>
              <a:t>Expandable </a:t>
            </a:r>
          </a:p>
          <a:p>
            <a:pPr lvl="2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Amortized analysis</a:t>
            </a:r>
            <a:r>
              <a:rPr lang="en-US" b="1" dirty="0"/>
              <a:t> for expandable stacks</a:t>
            </a:r>
          </a:p>
          <a:p>
            <a:pPr lvl="1"/>
            <a:r>
              <a:rPr lang="en-US" sz="2200" dirty="0"/>
              <a:t>Queues: types of queues</a:t>
            </a:r>
          </a:p>
          <a:p>
            <a:pPr lvl="1"/>
            <a:r>
              <a:rPr lang="en-US" sz="2200" dirty="0"/>
              <a:t>Lists</a:t>
            </a:r>
          </a:p>
          <a:p>
            <a:pPr lvl="2"/>
            <a:r>
              <a:rPr lang="en-US" dirty="0"/>
              <a:t>Sentinel – reducing coefficient is also important</a:t>
            </a:r>
          </a:p>
          <a:p>
            <a:pPr lvl="1"/>
            <a:r>
              <a:rPr lang="en-US" sz="2200" dirty="0"/>
              <a:t>Trees</a:t>
            </a:r>
          </a:p>
          <a:p>
            <a:pPr lvl="2"/>
            <a:r>
              <a:rPr lang="en-US" dirty="0"/>
              <a:t>BST: Binary Search Tree</a:t>
            </a:r>
          </a:p>
          <a:p>
            <a:pPr lvl="1"/>
            <a:r>
              <a:rPr lang="en-US" dirty="0"/>
              <a:t>Dictionaries</a:t>
            </a:r>
          </a:p>
          <a:p>
            <a:pPr lvl="2"/>
            <a:r>
              <a:rPr lang="en-US" dirty="0"/>
              <a:t>Search items by key values, not by indexes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4993D-7C7B-453C-BEC2-DA4EFF64A4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3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2E02-BD77-4BE3-B0D3-C192FC5C3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874" y="1228241"/>
            <a:ext cx="6858000" cy="2387600"/>
          </a:xfrm>
        </p:spPr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71AD7-1874-40D5-BB53-438350F55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6333" y="4061860"/>
            <a:ext cx="7579894" cy="1195939"/>
          </a:xfrm>
        </p:spPr>
        <p:txBody>
          <a:bodyPr>
            <a:normAutofit/>
          </a:bodyPr>
          <a:lstStyle/>
          <a:p>
            <a:r>
              <a:rPr lang="en-US" sz="2000" dirty="0"/>
              <a:t>Operations, expandable stack,  cost amortization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9C03-BE7F-4A06-876F-AC3CEA607A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9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A618BE-0B17-45DD-8EDE-95D9887A4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517" y="1391011"/>
            <a:ext cx="1613426" cy="16616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B8E1F1-3BBE-479F-B47D-4C65420F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58" y="513348"/>
            <a:ext cx="4676577" cy="709865"/>
          </a:xfrm>
        </p:spPr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3EE7-422E-4D93-84B7-F4BA52A14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48" y="1391011"/>
            <a:ext cx="8336231" cy="503424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Behavior: LIFO (last-in first-out)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Stores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arbitrary objects using pointers and templates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Operations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push: adds object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pop: </a:t>
            </a:r>
            <a:r>
              <a:rPr lang="en-US" sz="1800" b="1" dirty="0"/>
              <a:t>removes</a:t>
            </a:r>
            <a:r>
              <a:rPr lang="en-US" sz="1800" dirty="0"/>
              <a:t> (and </a:t>
            </a:r>
            <a:r>
              <a:rPr lang="en-US" sz="1800" b="1" dirty="0"/>
              <a:t>returns</a:t>
            </a:r>
            <a:r>
              <a:rPr lang="en-US" sz="1800" dirty="0"/>
              <a:t>) the last element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peek: </a:t>
            </a:r>
            <a:r>
              <a:rPr lang="en-US" sz="1800" b="1" dirty="0"/>
              <a:t>fetch</a:t>
            </a:r>
            <a:r>
              <a:rPr lang="en-US" sz="1800" dirty="0"/>
              <a:t> the element at the top of stack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 err="1"/>
              <a:t>isEmpty</a:t>
            </a:r>
            <a:endParaRPr lang="en-US" sz="1800" dirty="0"/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size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Implemented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Linked list, static array, dynamic array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In C++, it’s an adapters-based on other  sequence containers (deque: Doubly Ended Queue)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000" dirty="0"/>
              <a:t>Exceptions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Overflow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Underflow</a:t>
            </a:r>
            <a:endParaRPr lang="en-US" sz="8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B39AF4A-6773-464B-AA03-70CB251659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2A57B-B880-4E86-ADA4-9332AD7EC31F}"/>
              </a:ext>
            </a:extLst>
          </p:cNvPr>
          <p:cNvSpPr txBox="1"/>
          <p:nvPr/>
        </p:nvSpPr>
        <p:spPr>
          <a:xfrm>
            <a:off x="4009768" y="993174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EDE51-98D2-4FFB-8539-1EADCF1D4D4B}"/>
              </a:ext>
            </a:extLst>
          </p:cNvPr>
          <p:cNvSpPr txBox="1"/>
          <p:nvPr/>
        </p:nvSpPr>
        <p:spPr>
          <a:xfrm>
            <a:off x="5779971" y="3114341"/>
            <a:ext cx="2968741" cy="120032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Which is better?</a:t>
            </a:r>
          </a:p>
          <a:p>
            <a:r>
              <a:rPr lang="en-US" dirty="0">
                <a:latin typeface="Garamond" panose="02020404030301010803" pitchFamily="18" charset="0"/>
              </a:rPr>
              <a:t>item pop() </a:t>
            </a:r>
          </a:p>
          <a:p>
            <a:r>
              <a:rPr lang="en-US" dirty="0">
                <a:latin typeface="Garamond" panose="02020404030301010803" pitchFamily="18" charset="0"/>
              </a:rPr>
              <a:t>vs.</a:t>
            </a:r>
          </a:p>
          <a:p>
            <a:r>
              <a:rPr lang="en-US" dirty="0">
                <a:latin typeface="Garamond" panose="02020404030301010803" pitchFamily="18" charset="0"/>
              </a:rPr>
              <a:t>item peek() &amp; bool pop() </a:t>
            </a:r>
          </a:p>
        </p:txBody>
      </p:sp>
    </p:spTree>
    <p:extLst>
      <p:ext uri="{BB962C8B-B14F-4D97-AF65-F5344CB8AC3E}">
        <p14:creationId xmlns:p14="http://schemas.microsoft.com/office/powerpoint/2010/main" val="189276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E1F1-3BBE-479F-B47D-4C65420F1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Capped-Capacity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3EE7-422E-4D93-84B7-F4BA52A14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540" y="1691672"/>
            <a:ext cx="8120920" cy="3910913"/>
          </a:xfrm>
        </p:spPr>
        <p:txBody>
          <a:bodyPr>
            <a:normAutofit/>
          </a:bodyPr>
          <a:lstStyle/>
          <a:p>
            <a:r>
              <a:rPr lang="en-US" sz="2400" dirty="0"/>
              <a:t>Static array-based Stack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Store objects in an array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keep pointer to the last inserted object </a:t>
            </a:r>
          </a:p>
          <a:p>
            <a:r>
              <a:rPr lang="en-US" sz="2400" dirty="0"/>
              <a:t>Problem?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Size of stack bounded by size of array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Need to check stack underflow (empty stack) and stack overflow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D11E8-9F71-4641-87A2-BCD66F4F26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2A57B-B880-4E86-ADA4-9332AD7EC31F}"/>
              </a:ext>
            </a:extLst>
          </p:cNvPr>
          <p:cNvSpPr txBox="1"/>
          <p:nvPr/>
        </p:nvSpPr>
        <p:spPr>
          <a:xfrm>
            <a:off x="4009768" y="993174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4266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E1F1-3BBE-479F-B47D-4C65420F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56" y="727043"/>
            <a:ext cx="7430583" cy="566416"/>
          </a:xfrm>
        </p:spPr>
        <p:txBody>
          <a:bodyPr>
            <a:normAutofit fontScale="90000"/>
          </a:bodyPr>
          <a:lstStyle/>
          <a:p>
            <a:r>
              <a:rPr lang="en-US" dirty="0"/>
              <a:t>Expandable Stacks (Dynamic Array)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3EE7-422E-4D93-84B7-F4BA52A14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56" y="1510376"/>
            <a:ext cx="8094088" cy="3288484"/>
          </a:xfrm>
        </p:spPr>
        <p:txBody>
          <a:bodyPr>
            <a:normAutofit/>
          </a:bodyPr>
          <a:lstStyle/>
          <a:p>
            <a:r>
              <a:rPr lang="en-US" sz="2700" b="0" dirty="0"/>
              <a:t>Capped-capacity stack is fast </a:t>
            </a:r>
            <a:r>
              <a:rPr lang="en-US" sz="2400" b="0" dirty="0"/>
              <a:t>but not useful in practice </a:t>
            </a:r>
          </a:p>
          <a:p>
            <a:r>
              <a:rPr lang="en-US" sz="2700" b="0" dirty="0"/>
              <a:t>How can we design an uncapped Stack like dynamic array, vector in C++, lists in Python? </a:t>
            </a:r>
          </a:p>
          <a:p>
            <a:r>
              <a:rPr lang="en-US" sz="2700" dirty="0"/>
              <a:t>Strategy #1: Incremental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Increase the size of array by constant </a:t>
            </a:r>
            <a:r>
              <a:rPr lang="en-US" sz="2400" b="1" i="1" dirty="0"/>
              <a:t>c</a:t>
            </a:r>
            <a:r>
              <a:rPr lang="en-US" sz="2400" dirty="0"/>
              <a:t> when the stack is full </a:t>
            </a:r>
          </a:p>
          <a:p>
            <a:r>
              <a:rPr lang="en-US" sz="2700" dirty="0"/>
              <a:t>Strategy #2: Doubling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500" dirty="0"/>
              <a:t>Double size of array when the stack is full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55737-3E7B-4D9B-AAEB-6ABB85FBF5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2A57B-B880-4E86-ADA4-9332AD7EC31F}"/>
              </a:ext>
            </a:extLst>
          </p:cNvPr>
          <p:cNvSpPr txBox="1"/>
          <p:nvPr/>
        </p:nvSpPr>
        <p:spPr>
          <a:xfrm>
            <a:off x="4009768" y="993174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05322-2395-4727-8584-28E4378AD6DB}"/>
              </a:ext>
            </a:extLst>
          </p:cNvPr>
          <p:cNvSpPr txBox="1"/>
          <p:nvPr/>
        </p:nvSpPr>
        <p:spPr>
          <a:xfrm>
            <a:off x="524956" y="4807029"/>
            <a:ext cx="7998334" cy="87716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Static arrays can’t be resized.  </a:t>
            </a:r>
            <a:r>
              <a:rPr lang="en-US" sz="2400" dirty="0">
                <a:solidFill>
                  <a:srgbClr val="C00000"/>
                </a:solidFill>
              </a:rPr>
              <a:t>Why?</a:t>
            </a:r>
          </a:p>
          <a:p>
            <a:pPr algn="ctr"/>
            <a:r>
              <a:rPr lang="en-US" sz="2400" dirty="0"/>
              <a:t>It can only be re-allocated &amp; copied.  </a:t>
            </a:r>
            <a:r>
              <a:rPr lang="en-US" sz="2700" dirty="0">
                <a:solidFill>
                  <a:srgbClr val="C00000"/>
                </a:solidFill>
              </a:rPr>
              <a:t>Efficiency?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39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E1F1-3BBE-479F-B47D-4C65420F1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87" y="709966"/>
            <a:ext cx="6425040" cy="566416"/>
          </a:xfrm>
        </p:spPr>
        <p:txBody>
          <a:bodyPr>
            <a:normAutofit/>
          </a:bodyPr>
          <a:lstStyle/>
          <a:p>
            <a:r>
              <a:rPr lang="en-US" dirty="0"/>
              <a:t>Expandable (static) Stacks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43A04-E2CC-4670-A3C4-5751F2FC80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2A57B-B880-4E86-ADA4-9332AD7EC31F}"/>
              </a:ext>
            </a:extLst>
          </p:cNvPr>
          <p:cNvSpPr txBox="1"/>
          <p:nvPr/>
        </p:nvSpPr>
        <p:spPr>
          <a:xfrm>
            <a:off x="4009768" y="993174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08C378-1178-40BA-833B-DB6568106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17" y="1684422"/>
            <a:ext cx="4689767" cy="12444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F5E059-390E-4E24-839A-510A9D937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21" y="2959829"/>
            <a:ext cx="4645605" cy="239663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99CE18-7033-4499-9DDE-0859C16EB4BF}"/>
              </a:ext>
            </a:extLst>
          </p:cNvPr>
          <p:cNvSpPr/>
          <p:nvPr/>
        </p:nvSpPr>
        <p:spPr>
          <a:xfrm>
            <a:off x="610405" y="4475737"/>
            <a:ext cx="2698048" cy="426308"/>
          </a:xfrm>
          <a:prstGeom prst="roundRect">
            <a:avLst/>
          </a:prstGeom>
          <a:solidFill>
            <a:srgbClr val="FFFF00">
              <a:alpha val="26000"/>
            </a:srgb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4814A6-627E-4AD9-8268-D068FCAB37ED}"/>
              </a:ext>
            </a:extLst>
          </p:cNvPr>
          <p:cNvCxnSpPr/>
          <p:nvPr/>
        </p:nvCxnSpPr>
        <p:spPr>
          <a:xfrm>
            <a:off x="610405" y="3861163"/>
            <a:ext cx="21809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1D8607-92F5-4351-BC39-153F4939CBB5}"/>
                  </a:ext>
                </a:extLst>
              </p:cNvPr>
              <p:cNvSpPr txBox="1"/>
              <p:nvPr/>
            </p:nvSpPr>
            <p:spPr>
              <a:xfrm>
                <a:off x="5083884" y="1684422"/>
                <a:ext cx="3877236" cy="3970318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600" b="1" dirty="0"/>
              </a:p>
              <a:p>
                <a:r>
                  <a:rPr lang="en-US" sz="2000" b="1" dirty="0">
                    <a:latin typeface="Garamond" panose="02020404030301010803" pitchFamily="18" charset="0"/>
                  </a:rPr>
                  <a:t>What is the runtime of push()?</a:t>
                </a:r>
              </a:p>
              <a:p>
                <a:endParaRPr lang="en-US" sz="600" b="1" dirty="0">
                  <a:latin typeface="Garamond" panose="02020404030301010803" pitchFamily="18" charset="0"/>
                </a:endParaRPr>
              </a:p>
              <a:p>
                <a:r>
                  <a:rPr lang="en-US" sz="2000" b="1" u="sng" dirty="0">
                    <a:solidFill>
                      <a:srgbClr val="C00000"/>
                    </a:solidFill>
                    <a:latin typeface="Garamond" panose="02020404030301010803" pitchFamily="18" charset="0"/>
                  </a:rPr>
                  <a:t>Runtime Efficiency:</a:t>
                </a:r>
              </a:p>
              <a:p>
                <a:pPr marL="142875" indent="-257175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Garamond" panose="02020404030301010803" pitchFamily="18" charset="0"/>
                  </a:rPr>
                  <a:t>When not expanding: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>
                    <a:latin typeface="Garamond" panose="02020404030301010803" pitchFamily="18" charset="0"/>
                  </a:rPr>
                  <a:t> </a:t>
                </a:r>
              </a:p>
              <a:p>
                <a:pPr marL="142875" indent="-257175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Garamond" panose="02020404030301010803" pitchFamily="18" charset="0"/>
                  </a:rPr>
                  <a:t>When expanding: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Garamond" panose="02020404030301010803" pitchFamily="18" charset="0"/>
                  </a:rPr>
                  <a:t> </a:t>
                </a:r>
              </a:p>
              <a:p>
                <a:endParaRPr lang="en-US" sz="2000" u="sng" dirty="0">
                  <a:latin typeface="Garamond" panose="02020404030301010803" pitchFamily="18" charset="0"/>
                </a:endParaRPr>
              </a:p>
              <a:p>
                <a:r>
                  <a:rPr lang="en-US" sz="2000" u="sng" dirty="0">
                    <a:latin typeface="Garamond" panose="02020404030301010803" pitchFamily="18" charset="0"/>
                  </a:rPr>
                  <a:t>When does it expand?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Garamond" panose="02020404030301010803" pitchFamily="18" charset="0"/>
                  </a:rPr>
                  <a:t>After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Garamond" panose="02020404030301010803" pitchFamily="18" charset="0"/>
                  </a:rPr>
                  <a:t> pushes,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Garamond" panose="02020404030301010803" pitchFamily="18" charset="0"/>
                  </a:rPr>
                  <a:t> is the capacity of array.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Garamond" panose="02020404030301010803" pitchFamily="18" charset="0"/>
                  </a:rPr>
                  <a:t>That means that the runtime efficiency should measure the costs on the entire sequence of push() calls, not a single call.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1D8607-92F5-4351-BC39-153F4939C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884" y="1684422"/>
                <a:ext cx="3877236" cy="3970318"/>
              </a:xfrm>
              <a:prstGeom prst="rect">
                <a:avLst/>
              </a:prstGeom>
              <a:blipFill>
                <a:blip r:embed="rId4"/>
                <a:stretch>
                  <a:fillRect l="-1565" b="-1374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7113384-780D-B9FC-F30D-D81641159AFA}"/>
              </a:ext>
            </a:extLst>
          </p:cNvPr>
          <p:cNvSpPr txBox="1"/>
          <p:nvPr/>
        </p:nvSpPr>
        <p:spPr>
          <a:xfrm>
            <a:off x="2401028" y="3522609"/>
            <a:ext cx="8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5A34B6-E686-9CDF-B846-9B14438FABE3}"/>
              </a:ext>
            </a:extLst>
          </p:cNvPr>
          <p:cNvSpPr txBox="1"/>
          <p:nvPr/>
        </p:nvSpPr>
        <p:spPr>
          <a:xfrm>
            <a:off x="2979589" y="4340694"/>
            <a:ext cx="8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6493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57185</TotalTime>
  <Words>2281</Words>
  <Application>Microsoft Office PowerPoint</Application>
  <PresentationFormat>On-screen Show (4:3)</PresentationFormat>
  <Paragraphs>350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walsheim-medium</vt:lpstr>
      <vt:lpstr>Arial</vt:lpstr>
      <vt:lpstr>Calibri</vt:lpstr>
      <vt:lpstr>Cambria Math</vt:lpstr>
      <vt:lpstr>Century Gothic</vt:lpstr>
      <vt:lpstr>Consolas</vt:lpstr>
      <vt:lpstr>Courier New</vt:lpstr>
      <vt:lpstr>Garamond</vt:lpstr>
      <vt:lpstr>Wingdings</vt:lpstr>
      <vt:lpstr>Office Theme</vt:lpstr>
      <vt:lpstr>CSCI 3412  Algorithm</vt:lpstr>
      <vt:lpstr>We learned so far … </vt:lpstr>
      <vt:lpstr>Today and on … </vt:lpstr>
      <vt:lpstr>Abstract data types (ADT):</vt:lpstr>
      <vt:lpstr>Stacks</vt:lpstr>
      <vt:lpstr>Stacks</vt:lpstr>
      <vt:lpstr>Capped-Capacity Stacks</vt:lpstr>
      <vt:lpstr>Expandable Stacks (Dynamic Array)</vt:lpstr>
      <vt:lpstr>Expandable (static) Stacks</vt:lpstr>
      <vt:lpstr>Amortization/Depreciation</vt:lpstr>
      <vt:lpstr>Amortized Analysis</vt:lpstr>
      <vt:lpstr>Amortized Analysis of stacks</vt:lpstr>
      <vt:lpstr>Amortized Analysis (Aggregated Method)</vt:lpstr>
      <vt:lpstr>Amortized Analysis (Aggregated Method)</vt:lpstr>
      <vt:lpstr>Amortized Analysis (Aggregated Method)</vt:lpstr>
      <vt:lpstr>Amortized Analysis: Summary</vt:lpstr>
      <vt:lpstr>Queues</vt:lpstr>
      <vt:lpstr>Queues</vt:lpstr>
      <vt:lpstr>Modified Queues</vt:lpstr>
      <vt:lpstr>Linked Lists</vt:lpstr>
      <vt:lpstr>Linked Lists </vt:lpstr>
      <vt:lpstr>Performance: Static Array vs. DLL</vt:lpstr>
      <vt:lpstr>Doubly Linked Lists</vt:lpstr>
      <vt:lpstr>Linked Lists – Sentinels (CLRS: p 238)</vt:lpstr>
      <vt:lpstr>Trees</vt:lpstr>
      <vt:lpstr>Trees, types of</vt:lpstr>
      <vt:lpstr>Tree Basics</vt:lpstr>
      <vt:lpstr>Samples of Trees</vt:lpstr>
      <vt:lpstr>Binary Search Tree (BST)</vt:lpstr>
      <vt:lpstr>Tree Traversals  (Based on the order of visiting parent)</vt:lpstr>
      <vt:lpstr>What’s coming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3412  Algorithm</dc:title>
  <dc:creator>Sung Nam</dc:creator>
  <cp:lastModifiedBy>Nam, Sung-Hee</cp:lastModifiedBy>
  <cp:revision>374</cp:revision>
  <cp:lastPrinted>2022-10-04T17:06:18Z</cp:lastPrinted>
  <dcterms:created xsi:type="dcterms:W3CDTF">2019-08-07T03:17:15Z</dcterms:created>
  <dcterms:modified xsi:type="dcterms:W3CDTF">2024-10-03T17:20:46Z</dcterms:modified>
</cp:coreProperties>
</file>