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14" r:id="rId3"/>
    <p:sldId id="257" r:id="rId4"/>
    <p:sldId id="258" r:id="rId5"/>
    <p:sldId id="259" r:id="rId6"/>
    <p:sldId id="310" r:id="rId7"/>
    <p:sldId id="291" r:id="rId8"/>
    <p:sldId id="312" r:id="rId9"/>
    <p:sldId id="313" r:id="rId10"/>
    <p:sldId id="315" r:id="rId11"/>
    <p:sldId id="293" r:id="rId12"/>
    <p:sldId id="280" r:id="rId13"/>
    <p:sldId id="281" r:id="rId14"/>
    <p:sldId id="292" r:id="rId15"/>
    <p:sldId id="275" r:id="rId16"/>
    <p:sldId id="282" r:id="rId17"/>
    <p:sldId id="283" r:id="rId18"/>
    <p:sldId id="284" r:id="rId19"/>
    <p:sldId id="285" r:id="rId20"/>
    <p:sldId id="289" r:id="rId21"/>
    <p:sldId id="294" r:id="rId22"/>
    <p:sldId id="299" r:id="rId23"/>
    <p:sldId id="295" r:id="rId24"/>
    <p:sldId id="316" r:id="rId25"/>
    <p:sldId id="260" r:id="rId26"/>
    <p:sldId id="261" r:id="rId27"/>
    <p:sldId id="262" r:id="rId28"/>
    <p:sldId id="296" r:id="rId29"/>
    <p:sldId id="311" r:id="rId30"/>
    <p:sldId id="266" r:id="rId31"/>
    <p:sldId id="267" r:id="rId32"/>
    <p:sldId id="268" r:id="rId33"/>
    <p:sldId id="271" r:id="rId34"/>
    <p:sldId id="273" r:id="rId35"/>
    <p:sldId id="274" r:id="rId36"/>
    <p:sldId id="297" r:id="rId37"/>
    <p:sldId id="276" r:id="rId38"/>
    <p:sldId id="278" r:id="rId39"/>
    <p:sldId id="300" r:id="rId40"/>
    <p:sldId id="301" r:id="rId41"/>
    <p:sldId id="302" r:id="rId42"/>
    <p:sldId id="303" r:id="rId43"/>
    <p:sldId id="304" r:id="rId44"/>
    <p:sldId id="305" r:id="rId45"/>
    <p:sldId id="265" r:id="rId46"/>
    <p:sldId id="31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4" autoAdjust="0"/>
    <p:restoredTop sz="94762" autoAdjust="0"/>
  </p:normalViewPr>
  <p:slideViewPr>
    <p:cSldViewPr snapToGrid="0">
      <p:cViewPr varScale="1">
        <p:scale>
          <a:sx n="93" d="100"/>
          <a:sy n="93" d="100"/>
        </p:scale>
        <p:origin x="7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B5451A-5964-47E9-B470-51C4528CED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69DAF-1A87-45B4-9390-FFB5BE0686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44C6A-4416-402E-9A1B-A16FD8E0A66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EC324-BFC9-4FC5-8F7F-24FA48264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F5344-DC0F-4E04-A3F2-FA8E98575E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DAC4-8484-4FAB-89E1-803B62CBB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36773-5675-4690-830D-7D211EA14C7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E4D11-56D1-441A-B10D-B74B0EAA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E4D11-56D1-441A-B10D-B74B0EAABE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.__doc__)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help("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E4D11-56D1-441A-B10D-B74B0EAABE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4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E4D11-56D1-441A-B10D-B74B0EAABE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9F0-FD87-4023-BCB0-B72B184E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F2A9-7C45-484D-8A51-F1D314F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7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4220-E77A-45E0-8380-F408D138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D8EF5-9955-463B-9798-7CEB37B12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85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7AEE-FCF4-4B5E-8DC9-6C5836DD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F2622-EF39-4C88-89C8-9D3D8A90E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487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2EC6-BA5C-4A45-9310-CFD052F8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AEC7-638D-4E3C-B503-C6C3C80B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4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DE48-7483-4D49-9D59-9C94A57F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A5E2-83D0-4D2B-958E-91A11241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14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DAF5-1858-43AB-B894-5A350C7F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2093-8ED8-4EFC-A193-ADFDC274E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650BE-7C0E-4BBC-80D5-FDF870AF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24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09F4-AA7D-4D7E-8916-B05B99A5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80399-7FBE-4308-AA84-3D28554B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A0C77-D7CD-4329-8FC9-19E70EF5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9FB24-FCE4-47A1-8A72-FBB5D565D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0EA12-09C1-48E2-9425-2751F7BF5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663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4C4D-2C36-44F0-9B0C-15A3396E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8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70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02B7-CD46-40D5-9D33-3C49CBC7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8D92-0025-45EE-A315-28A3CAFC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B2B1B-7A49-4CAA-939E-535778B88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943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45FB-1D85-4733-A2DB-C9211A91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70A72-01BA-4348-8173-684FCC1F0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44935-BDD6-453E-94EE-8B2B6BFD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6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77F3F-E03E-4C85-993C-A8B9C77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74470-4F4C-4C95-AE55-642B8455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walsheim-medium"/>
              </a:rPr>
              <a:t>10 Best fonts to use in your next PowerPoint presentation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walsheim-medium"/>
              </a:rPr>
              <a:t> Best fonts to use in your next PowerPoint presentation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 panose="020B0502020202020204" pitchFamily="34" charset="0"/>
          <a:ea typeface="Verdana" panose="020B0604030504040204" pitchFamily="34" charset="0"/>
          <a:cs typeface="Vrinda" panose="020B0502040204020203" pitchFamily="34" charset="0"/>
        </a:defRPr>
      </a:lvl1pPr>
    </p:titleStyle>
    <p:bodyStyle>
      <a:lvl1pPr marL="342900" marR="0" indent="-342900" algn="l" defTabSz="685800" rtl="0" eaLnBrk="1" fontAlgn="base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2">
            <a:lumMod val="50000"/>
          </a:schemeClr>
        </a:buClr>
        <a:buSzPct val="85000"/>
        <a:buFont typeface="Century Gothic" panose="020B0502020202020204" pitchFamily="34" charset="0"/>
        <a:buChar char="►"/>
        <a:tabLst/>
        <a:defRPr lang="en-US" sz="2200" b="1" i="0" kern="1200" smtClean="0">
          <a:solidFill>
            <a:schemeClr val="tx1"/>
          </a:solidFill>
          <a:effectLst/>
          <a:latin typeface="Garamond" panose="02020404030301010803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50000"/>
          </a:schemeClr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75000"/>
          </a:schemeClr>
        </a:buClr>
        <a:buSzPct val="8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75000"/>
          </a:schemeClr>
        </a:buClr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preted_language" TargetMode="External"/><Relationship Id="rId2" Type="http://schemas.openxmlformats.org/officeDocument/2006/relationships/hyperlink" Target="https://www.youtube.com/watch?v=-DVyjdw4t9I&amp;t=1207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8DvywoWv6fI" TargetMode="External"/><Relationship Id="rId5" Type="http://schemas.openxmlformats.org/officeDocument/2006/relationships/hyperlink" Target="https://www.youtube.com/watch?v=rfscVS0vtbw" TargetMode="External"/><Relationship Id="rId4" Type="http://schemas.openxmlformats.org/officeDocument/2006/relationships/hyperlink" Target="https://www.youtube.com/watch?v=N4mEzFDjqt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ev/peps/pep-0257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AA40-0B60-4E19-881F-C6005EDF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3997203"/>
            <a:ext cx="6817876" cy="780177"/>
          </a:xfrm>
        </p:spPr>
        <p:txBody>
          <a:bodyPr/>
          <a:lstStyle/>
          <a:p>
            <a:r>
              <a:rPr lang="en-US" sz="4000" dirty="0"/>
              <a:t>CSCI 3412 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45AE-4314-48C6-9B79-104CBA58A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071" y="4716420"/>
            <a:ext cx="5771626" cy="780177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Module 2: Introduction to Python Part I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440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6FB9-DBDF-4A1D-9BDA-58F7B00C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2153561"/>
            <a:ext cx="7286960" cy="1646279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Programming in </a:t>
            </a:r>
            <a:r>
              <a:rPr lang="en-US" dirty="0">
                <a:solidFill>
                  <a:srgbClr val="FFFF00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F986-D5EE-44CB-968F-3DC6ABA5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44461"/>
            <a:ext cx="6858000" cy="1186961"/>
          </a:xfrm>
        </p:spPr>
        <p:txBody>
          <a:bodyPr>
            <a:normAutofit/>
          </a:bodyPr>
          <a:lstStyle/>
          <a:p>
            <a:r>
              <a:rPr lang="en-US" sz="2000" dirty="0"/>
              <a:t>Keywords, Types, dynamic type, expressions, dynamic binding, comments, arithmetic operations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8C9C7E-B0F1-42D3-8712-100C439DA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5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2">
            <a:extLst>
              <a:ext uri="{FF2B5EF4-FFF2-40B4-BE49-F238E27FC236}">
                <a16:creationId xmlns:a16="http://schemas.microsoft.com/office/drawing/2014/main" id="{AF036E27-A5C9-4E68-B5C6-FB6F7934F105}"/>
              </a:ext>
            </a:extLst>
          </p:cNvPr>
          <p:cNvSpPr txBox="1">
            <a:spLocks/>
          </p:cNvSpPr>
          <p:nvPr/>
        </p:nvSpPr>
        <p:spPr>
          <a:xfrm>
            <a:off x="446088" y="1063625"/>
            <a:ext cx="8398704" cy="3279775"/>
          </a:xfrm>
          <a:prstGeom prst="rect">
            <a:avLst/>
          </a:prstGeom>
          <a:noFill/>
          <a:ln>
            <a:noFill/>
          </a:ln>
        </p:spPr>
        <p:txBody>
          <a:bodyPr wrap="square" lIns="38100" tIns="38100" rIns="38100" bIns="38100" anchor="t" anchorCtr="0">
            <a:noAutofit/>
          </a:bodyPr>
          <a:lstStyle>
            <a:lvl1pPr marL="0">
              <a:defRPr sz="26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685800" fontAlgn="base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  <a:buFont typeface="Century Gothic" panose="020B0502020202020204" pitchFamily="34" charset="0"/>
              <a:buChar char="►"/>
            </a:pPr>
            <a:r>
              <a:rPr lang="en-US" sz="2200" dirty="0">
                <a:latin typeface="Garamond" panose="02020404030301010803" pitchFamily="18" charset="0"/>
                <a:cs typeface="+mn-cs"/>
                <a:sym typeface="Cabin"/>
              </a:rPr>
              <a:t>Python reserved (key)words </a:t>
            </a:r>
          </a:p>
          <a:p>
            <a:pPr defTabSz="685800" fontAlgn="base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</a:pPr>
            <a:r>
              <a:rPr lang="de-DE" sz="1800" dirty="0">
                <a:latin typeface="Consolas" panose="020B0609020204030204" pitchFamily="49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1600" dirty="0">
                <a:solidFill>
                  <a:schemeClr val="accent1"/>
                </a:solidFill>
                <a:latin typeface="Consolas" panose="020B0609020204030204" pitchFamily="49" charset="0"/>
                <a:ea typeface="Courier" charset="0"/>
                <a:cs typeface="Courier" charset="0"/>
                <a:sym typeface="Cabin"/>
              </a:rPr>
              <a:t>False None True and as assert asynce await break class continue </a:t>
            </a:r>
          </a:p>
          <a:p>
            <a:pPr defTabSz="685800" fontAlgn="base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</a:pPr>
            <a:r>
              <a:rPr lang="de-DE" sz="1600" dirty="0">
                <a:solidFill>
                  <a:schemeClr val="accent1"/>
                </a:solidFill>
                <a:latin typeface="Consolas" panose="020B0609020204030204" pitchFamily="49" charset="0"/>
                <a:ea typeface="Courier" charset="0"/>
                <a:cs typeface="Courier" charset="0"/>
                <a:sym typeface="Cabin"/>
              </a:rPr>
              <a:t>   return def del elif else except finally for from global if import in is</a:t>
            </a:r>
          </a:p>
          <a:p>
            <a:pPr defTabSz="685800" fontAlgn="base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</a:pPr>
            <a:r>
              <a:rPr lang="de-DE" sz="1600" dirty="0">
                <a:solidFill>
                  <a:schemeClr val="accent1"/>
                </a:solidFill>
                <a:latin typeface="Consolas" panose="020B0609020204030204" pitchFamily="49" charset="0"/>
                <a:ea typeface="Courier" charset="0"/>
                <a:cs typeface="Courier" charset="0"/>
                <a:sym typeface="Cabin"/>
              </a:rPr>
              <a:t>   lambda nonlocal not or pass raise return try while with yield</a:t>
            </a:r>
            <a:endParaRPr lang="en-US" sz="1600" kern="0" dirty="0">
              <a:solidFill>
                <a:schemeClr val="accent1"/>
              </a:solidFill>
              <a:latin typeface="Consolas" panose="020B0609020204030204" pitchFamily="49" charset="0"/>
              <a:ea typeface="Arial" charset="0"/>
              <a:cs typeface="Arial" charset="0"/>
              <a:sym typeface="Cabin"/>
            </a:endParaRPr>
          </a:p>
          <a:p>
            <a:pPr marL="342900" indent="-342900" defTabSz="685800" fontAlgn="base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  <a:buFont typeface="Century Gothic" panose="020B0502020202020204" pitchFamily="34" charset="0"/>
              <a:buChar char="►"/>
            </a:pPr>
            <a:r>
              <a:rPr lang="en-US" sz="2200" dirty="0">
                <a:latin typeface="Garamond" panose="02020404030301010803" pitchFamily="18" charset="0"/>
                <a:cs typeface="+mn-cs"/>
              </a:rPr>
              <a:t>Reserved Words/Keywords  vs Predefined Identifiers: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Garamond" panose="02020404030301010803" pitchFamily="18" charset="0"/>
              </a:rPr>
              <a:t>Reserved words(≈ keywords)</a:t>
            </a:r>
            <a:r>
              <a:rPr lang="en-US" sz="2000" dirty="0">
                <a:latin typeface="Garamond" panose="02020404030301010803" pitchFamily="18" charset="0"/>
              </a:rPr>
              <a:t>: Can’t be redefined as other identifiers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Garamond" panose="02020404030301010803" pitchFamily="18" charset="0"/>
              </a:rPr>
              <a:t>Predefined identifiers: </a:t>
            </a:r>
            <a:r>
              <a:rPr lang="en-US" sz="2000" dirty="0">
                <a:latin typeface="Garamond" panose="02020404030301010803" pitchFamily="18" charset="0"/>
              </a:rPr>
              <a:t>has a predefined meaning in Python language but they can be redefined in your program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onsolas" panose="020B0609020204030204" pitchFamily="49" charset="0"/>
              </a:rPr>
              <a:t>help(″keywords″)</a:t>
            </a:r>
            <a:endParaRPr lang="en-US" sz="2200" kern="0" dirty="0">
              <a:latin typeface="Consolas" panose="020B0609020204030204" pitchFamily="49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DB5BBFF-08EF-4C73-8A2D-9C791FE15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980" y="507857"/>
            <a:ext cx="7254747" cy="53604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Reserved Words </a:t>
            </a:r>
            <a:endParaRPr spc="-6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D1EA4-42F3-4EAF-A456-AB06A6C316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71BC2-A559-423F-9EA2-D701711F0C34}"/>
              </a:ext>
            </a:extLst>
          </p:cNvPr>
          <p:cNvSpPr txBox="1"/>
          <p:nvPr/>
        </p:nvSpPr>
        <p:spPr>
          <a:xfrm>
            <a:off x="913448" y="4534956"/>
            <a:ext cx="7641272" cy="92333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 ‘int’ is a predefined identifier but not a reserved word</a:t>
            </a:r>
          </a:p>
          <a:p>
            <a:r>
              <a:rPr lang="en-US" dirty="0">
                <a:latin typeface="Consolas" panose="020B0609020204030204" pitchFamily="49" charset="0"/>
              </a:rPr>
              <a:t>int = “Hello”</a:t>
            </a:r>
          </a:p>
          <a:p>
            <a:r>
              <a:rPr lang="en-US" dirty="0">
                <a:latin typeface="Consolas" panose="020B0609020204030204" pitchFamily="49" charset="0"/>
              </a:rPr>
              <a:t>print (type(int))</a:t>
            </a:r>
          </a:p>
        </p:txBody>
      </p:sp>
    </p:spTree>
    <p:extLst>
      <p:ext uri="{BB962C8B-B14F-4D97-AF65-F5344CB8AC3E}">
        <p14:creationId xmlns:p14="http://schemas.microsoft.com/office/powerpoint/2010/main" val="152719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255" y="555037"/>
            <a:ext cx="6416560" cy="53604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/>
              <a:t>Scalar (Primitive) Types</a:t>
            </a:r>
            <a:endParaRPr spc="-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33F14-A306-4353-A0D7-ADEB6742D9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12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78958" y="1190281"/>
            <a:ext cx="7986084" cy="311752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5425"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Garamond" panose="02020404030301010803" pitchFamily="18" charset="0"/>
                <a:cs typeface="Courier New"/>
              </a:rPr>
              <a:t>int </a:t>
            </a:r>
            <a:r>
              <a:rPr sz="2600" dirty="0">
                <a:latin typeface="Garamond" panose="02020404030301010803" pitchFamily="18" charset="0"/>
                <a:cs typeface="Calibri"/>
              </a:rPr>
              <a:t>– 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represent </a:t>
            </a:r>
            <a:r>
              <a:rPr sz="2600" b="1" spc="-2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integers</a:t>
            </a:r>
            <a:r>
              <a:rPr sz="2600" spc="-20" dirty="0">
                <a:latin typeface="Garamond" panose="02020404030301010803" pitchFamily="18" charset="0"/>
                <a:cs typeface="Calibri"/>
              </a:rPr>
              <a:t>, ex.</a:t>
            </a:r>
            <a:r>
              <a:rPr sz="2600" spc="60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dirty="0">
                <a:latin typeface="Garamond" panose="02020404030301010803" pitchFamily="18" charset="0"/>
                <a:cs typeface="Courier New"/>
              </a:rPr>
              <a:t>5</a:t>
            </a:r>
          </a:p>
          <a:p>
            <a:pPr marL="238125" indent="-225425"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Garamond" panose="02020404030301010803" pitchFamily="18" charset="0"/>
                <a:cs typeface="Courier New"/>
              </a:rPr>
              <a:t>float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– 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represent </a:t>
            </a:r>
            <a:r>
              <a:rPr sz="2600" b="1" spc="-15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real </a:t>
            </a:r>
            <a:r>
              <a:rPr sz="2600" b="1" spc="-1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numbers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, </a:t>
            </a:r>
            <a:r>
              <a:rPr sz="2600" spc="-20" dirty="0">
                <a:latin typeface="Garamond" panose="02020404030301010803" pitchFamily="18" charset="0"/>
                <a:cs typeface="Calibri"/>
              </a:rPr>
              <a:t>ex.</a:t>
            </a:r>
            <a:r>
              <a:rPr sz="2600" spc="105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5" dirty="0">
                <a:latin typeface="Garamond" panose="02020404030301010803" pitchFamily="18" charset="0"/>
                <a:cs typeface="Courier New"/>
              </a:rPr>
              <a:t>3.27</a:t>
            </a:r>
            <a:r>
              <a:rPr lang="en-US" sz="2600" spc="-15" dirty="0">
                <a:latin typeface="Garamond" panose="02020404030301010803" pitchFamily="18" charset="0"/>
                <a:cs typeface="Calibri"/>
              </a:rPr>
              <a:t>(double precision), </a:t>
            </a:r>
            <a:r>
              <a:rPr lang="en-US" sz="2600" spc="-15" dirty="0">
                <a:solidFill>
                  <a:srgbClr val="FF0000"/>
                </a:solidFill>
                <a:latin typeface="Garamond" panose="02020404030301010803" pitchFamily="18" charset="0"/>
                <a:cs typeface="Calibri"/>
              </a:rPr>
              <a:t>no</a:t>
            </a:r>
            <a:r>
              <a:rPr lang="en-US" sz="26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600" i="1" spc="-15" dirty="0">
                <a:latin typeface="Garamond" panose="02020404030301010803" pitchFamily="18" charset="0"/>
                <a:cs typeface="Calibri"/>
              </a:rPr>
              <a:t>double</a:t>
            </a:r>
            <a:r>
              <a:rPr lang="en-US" sz="2600" spc="-15" dirty="0">
                <a:latin typeface="Garamond" panose="02020404030301010803" pitchFamily="18" charset="0"/>
                <a:cs typeface="Calibri"/>
              </a:rPr>
              <a:t> type</a:t>
            </a:r>
            <a:endParaRPr sz="2600" spc="-15" dirty="0">
              <a:latin typeface="Garamond" panose="02020404030301010803" pitchFamily="18" charset="0"/>
              <a:cs typeface="Calibri"/>
            </a:endParaRPr>
          </a:p>
          <a:p>
            <a:pPr marL="238125" indent="-225425"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Garamond" panose="02020404030301010803" pitchFamily="18" charset="0"/>
                <a:cs typeface="Courier New"/>
              </a:rPr>
              <a:t>bool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– 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represent </a:t>
            </a:r>
            <a:r>
              <a:rPr lang="en-US" sz="2600" b="1" spc="-5" dirty="0" err="1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b</a:t>
            </a:r>
            <a:r>
              <a:rPr sz="2600" b="1" spc="-5" dirty="0" err="1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oolean</a:t>
            </a:r>
            <a:r>
              <a:rPr sz="2600" b="1" spc="-5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values </a:t>
            </a:r>
            <a:r>
              <a:rPr sz="2600" spc="-5" dirty="0">
                <a:solidFill>
                  <a:srgbClr val="C00000"/>
                </a:solidFill>
                <a:latin typeface="Garamond" panose="02020404030301010803" pitchFamily="18" charset="0"/>
                <a:cs typeface="Courier New"/>
              </a:rPr>
              <a:t>True</a:t>
            </a:r>
            <a:r>
              <a:rPr sz="2600" spc="-875" dirty="0">
                <a:latin typeface="Garamond" panose="02020404030301010803" pitchFamily="18" charset="0"/>
                <a:cs typeface="Courier New"/>
              </a:rPr>
              <a:t> </a:t>
            </a:r>
            <a:r>
              <a:rPr lang="en-US" sz="2600" spc="-875" dirty="0">
                <a:latin typeface="Garamond" panose="02020404030301010803" pitchFamily="18" charset="0"/>
                <a:cs typeface="Courier New"/>
              </a:rPr>
              <a:t>    </a:t>
            </a:r>
            <a:r>
              <a:rPr lang="en-US" sz="2600" spc="-5" dirty="0">
                <a:latin typeface="Garamond" panose="02020404030301010803" pitchFamily="18" charset="0"/>
                <a:cs typeface="Calibri"/>
              </a:rPr>
              <a:t> and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Garamond" panose="02020404030301010803" pitchFamily="18" charset="0"/>
                <a:cs typeface="Courier New"/>
              </a:rPr>
              <a:t>False</a:t>
            </a:r>
            <a:endParaRPr lang="en-US" sz="2600" spc="-5" dirty="0">
              <a:solidFill>
                <a:srgbClr val="C00000"/>
              </a:solidFill>
              <a:latin typeface="Garamond" panose="02020404030301010803" pitchFamily="18" charset="0"/>
              <a:cs typeface="Courier New"/>
            </a:endParaRPr>
          </a:p>
          <a:p>
            <a:pPr marL="238125" indent="-225425"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Garamond" panose="02020404030301010803" pitchFamily="18" charset="0"/>
                <a:cs typeface="Courier New"/>
              </a:rPr>
              <a:t>None</a:t>
            </a:r>
            <a:r>
              <a:rPr lang="en-US" sz="2600" spc="-5" dirty="0">
                <a:latin typeface="Garamond" panose="02020404030301010803" pitchFamily="18" charset="0"/>
                <a:cs typeface="Courier New"/>
              </a:rPr>
              <a:t>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– </a:t>
            </a:r>
            <a:r>
              <a:rPr sz="2600" b="1" spc="-5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special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and has one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value,</a:t>
            </a:r>
            <a:r>
              <a:rPr sz="2600" spc="70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b="1" spc="-5" dirty="0">
                <a:latin typeface="Garamond" panose="02020404030301010803" pitchFamily="18" charset="0"/>
                <a:cs typeface="Courier New"/>
              </a:rPr>
              <a:t>None</a:t>
            </a:r>
            <a:endParaRPr sz="2600" b="1" dirty="0">
              <a:latin typeface="Garamond" panose="02020404030301010803" pitchFamily="18" charset="0"/>
              <a:cs typeface="Courier New"/>
            </a:endParaRPr>
          </a:p>
          <a:p>
            <a:pPr marL="238125" indent="-225425"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Garamond" panose="02020404030301010803" pitchFamily="18" charset="0"/>
                <a:cs typeface="Calibri"/>
              </a:rPr>
              <a:t>can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use </a:t>
            </a:r>
            <a:r>
              <a:rPr sz="2600" spc="-5" dirty="0">
                <a:latin typeface="Garamond" panose="02020404030301010803" pitchFamily="18" charset="0"/>
                <a:cs typeface="Courier New"/>
              </a:rPr>
              <a:t>type()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to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see the type of an</a:t>
            </a:r>
            <a:r>
              <a:rPr sz="2600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object</a:t>
            </a:r>
            <a:endParaRPr sz="26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329" y="5371375"/>
            <a:ext cx="26035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-5" dirty="0">
                <a:latin typeface="Consolas" panose="020B0609020204030204" pitchFamily="49" charset="0"/>
                <a:cs typeface="Courier New"/>
              </a:rPr>
              <a:t>&gt;&gt;&gt;</a:t>
            </a:r>
            <a:r>
              <a:rPr sz="2000" spc="-7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type(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10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.0)  float</a:t>
            </a:r>
            <a:endParaRPr sz="20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 rot="19996591">
            <a:off x="4254564" y="4278300"/>
            <a:ext cx="1533493" cy="899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64433"/>
              </p:ext>
            </p:extLst>
          </p:nvPr>
        </p:nvGraphicFramePr>
        <p:xfrm>
          <a:off x="578958" y="4668557"/>
          <a:ext cx="3555365" cy="740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202565">
                        <a:lnSpc>
                          <a:spcPts val="2450"/>
                        </a:lnSpc>
                      </a:pPr>
                      <a:r>
                        <a:rPr sz="2000" spc="-10" dirty="0">
                          <a:latin typeface="Consolas" panose="020B0609020204030204" pitchFamily="49" charset="0"/>
                          <a:cs typeface="Courier New"/>
                        </a:rPr>
                        <a:t>&gt;&gt;&gt;</a:t>
                      </a:r>
                      <a:endParaRPr sz="200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450"/>
                        </a:lnSpc>
                      </a:pPr>
                      <a:r>
                        <a:rPr sz="2000" spc="-5" dirty="0">
                          <a:latin typeface="Consolas" panose="020B0609020204030204" pitchFamily="49" charset="0"/>
                          <a:cs typeface="Courier New"/>
                        </a:rPr>
                        <a:t>type(</a:t>
                      </a:r>
                      <a:r>
                        <a:rPr lang="en-US" sz="2000" spc="-5" dirty="0">
                          <a:latin typeface="Consolas" panose="020B0609020204030204" pitchFamily="49" charset="0"/>
                          <a:cs typeface="Courier New"/>
                        </a:rPr>
                        <a:t>10</a:t>
                      </a:r>
                      <a:r>
                        <a:rPr sz="2000" spc="-5" dirty="0">
                          <a:latin typeface="Consolas" panose="020B0609020204030204" pitchFamily="49" charset="0"/>
                          <a:cs typeface="Courier New"/>
                        </a:rPr>
                        <a:t>)</a:t>
                      </a:r>
                      <a:endParaRPr sz="20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 gridSpan="2">
                  <a:txBody>
                    <a:bodyPr/>
                    <a:lstStyle/>
                    <a:p>
                      <a:pPr marL="202565">
                        <a:lnSpc>
                          <a:spcPts val="2655"/>
                        </a:lnSpc>
                      </a:pPr>
                      <a:r>
                        <a:rPr sz="2000" spc="-5" dirty="0">
                          <a:latin typeface="Consolas" panose="020B0609020204030204" pitchFamily="49" charset="0"/>
                          <a:cs typeface="Courier New"/>
                        </a:rPr>
                        <a:t>int</a:t>
                      </a:r>
                      <a:endParaRPr sz="20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 rot="20000573">
            <a:off x="4238777" y="4832762"/>
            <a:ext cx="1574418" cy="838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984" y="592942"/>
            <a:ext cx="6504305" cy="53604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</a:t>
            </a:r>
            <a:r>
              <a:rPr lang="en-US" spc="-40" dirty="0"/>
              <a:t>ype</a:t>
            </a:r>
            <a:r>
              <a:rPr spc="-40" dirty="0"/>
              <a:t> </a:t>
            </a:r>
            <a:r>
              <a:rPr spc="-60" dirty="0"/>
              <a:t>C</a:t>
            </a:r>
            <a:r>
              <a:rPr lang="en-US" spc="-60" dirty="0"/>
              <a:t>onversions</a:t>
            </a:r>
            <a:endParaRPr spc="-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54CDB-E893-4F5E-ADC0-5072092E93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13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10984" y="1447688"/>
            <a:ext cx="8182495" cy="4188391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38125" indent="-225425">
              <a:lnSpc>
                <a:spcPct val="120000"/>
              </a:lnSpc>
              <a:spcBef>
                <a:spcPts val="6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en-US" sz="2400" b="1" spc="-10" dirty="0">
                <a:latin typeface="Garamond" panose="02020404030301010803" pitchFamily="18" charset="0"/>
                <a:cs typeface="Calibri"/>
              </a:rPr>
              <a:t>Type Conversion: </a:t>
            </a:r>
            <a:r>
              <a:rPr lang="en-US" sz="2400" spc="-15" dirty="0">
                <a:latin typeface="Garamond" panose="02020404030301010803" pitchFamily="18" charset="0"/>
                <a:cs typeface="Calibri"/>
              </a:rPr>
              <a:t>convert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object of one </a:t>
            </a:r>
            <a:r>
              <a:rPr lang="en-US" sz="2400" spc="-5" dirty="0">
                <a:latin typeface="Garamond" panose="02020404030301010803" pitchFamily="18" charset="0"/>
                <a:cs typeface="Calibri"/>
              </a:rPr>
              <a:t>type </a:t>
            </a:r>
            <a:r>
              <a:rPr lang="en-US" sz="2400" spc="-15" dirty="0">
                <a:latin typeface="Garamond" panose="02020404030301010803" pitchFamily="18" charset="0"/>
                <a:cs typeface="Calibri"/>
              </a:rPr>
              <a:t>to</a:t>
            </a:r>
            <a:r>
              <a:rPr lang="en-US" sz="2400" spc="3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spc="-5" dirty="0">
                <a:latin typeface="Garamond" panose="02020404030301010803" pitchFamily="18" charset="0"/>
                <a:cs typeface="Calibri"/>
              </a:rPr>
              <a:t>another</a:t>
            </a:r>
            <a:endParaRPr lang="en-US" sz="2400" dirty="0">
              <a:latin typeface="Garamond" panose="02020404030301010803" pitchFamily="18" charset="0"/>
              <a:cs typeface="Calibri"/>
            </a:endParaRPr>
          </a:p>
          <a:p>
            <a:pPr marL="238125" indent="-225425">
              <a:lnSpc>
                <a:spcPct val="120000"/>
              </a:lnSpc>
              <a:spcBef>
                <a:spcPts val="6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en-US" sz="2400" spc="-10" dirty="0">
                <a:latin typeface="Garamond" panose="02020404030301010803" pitchFamily="18" charset="0"/>
                <a:cs typeface="Calibri"/>
              </a:rPr>
              <a:t>Two types of type Conversion: Type </a:t>
            </a:r>
            <a:r>
              <a:rPr lang="en-US" sz="2400" b="1" spc="-10" dirty="0">
                <a:solidFill>
                  <a:schemeClr val="accent1"/>
                </a:solidFill>
                <a:latin typeface="Garamond" panose="02020404030301010803" pitchFamily="18" charset="0"/>
                <a:cs typeface="Calibri"/>
              </a:rPr>
              <a:t>casting</a:t>
            </a:r>
            <a:r>
              <a:rPr lang="en-US" sz="2400" spc="-10" dirty="0">
                <a:latin typeface="Garamond" panose="02020404030301010803" pitchFamily="18" charset="0"/>
                <a:cs typeface="Calibri"/>
              </a:rPr>
              <a:t> vs. Type </a:t>
            </a:r>
            <a:r>
              <a:rPr lang="en-US" sz="2400" b="1" spc="-10" dirty="0">
                <a:solidFill>
                  <a:schemeClr val="accent1"/>
                </a:solidFill>
                <a:latin typeface="Garamond" panose="02020404030301010803" pitchFamily="18" charset="0"/>
                <a:cs typeface="Calibri"/>
              </a:rPr>
              <a:t>coercion</a:t>
            </a:r>
          </a:p>
          <a:p>
            <a:pPr marL="812800" lvl="1" indent="-342900">
              <a:lnSpc>
                <a:spcPct val="120000"/>
              </a:lnSpc>
              <a:buClr>
                <a:srgbClr val="585858"/>
              </a:buClr>
              <a:buFont typeface="Courier New" panose="02070309020205020404" pitchFamily="49" charset="0"/>
              <a:buChar char="o"/>
              <a:tabLst>
                <a:tab pos="238760" algn="l"/>
              </a:tabLst>
            </a:pPr>
            <a:r>
              <a:rPr lang="en-US" sz="2400" b="1" spc="-10" dirty="0">
                <a:solidFill>
                  <a:schemeClr val="accent1"/>
                </a:solidFill>
                <a:latin typeface="Garamond" panose="02020404030301010803" pitchFamily="18" charset="0"/>
                <a:cs typeface="Calibri"/>
              </a:rPr>
              <a:t>Type Casting: </a:t>
            </a:r>
            <a:r>
              <a:rPr lang="en-US" sz="2400" b="1" spc="-1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explicit </a:t>
            </a:r>
            <a:r>
              <a:rPr lang="en-US" sz="2400" spc="-10" dirty="0">
                <a:latin typeface="Garamond" panose="02020404030301010803" pitchFamily="18" charset="0"/>
                <a:cs typeface="Calibri"/>
              </a:rPr>
              <a:t>conversion, specify the desired conversion using built-in functions.</a:t>
            </a:r>
          </a:p>
          <a:p>
            <a:pPr marL="1270000" lvl="2" indent="-342900">
              <a:lnSpc>
                <a:spcPct val="120000"/>
              </a:lnSpc>
              <a:buClr>
                <a:srgbClr val="585858"/>
              </a:buClr>
              <a:buFont typeface="Wingdings" panose="05000000000000000000" pitchFamily="2" charset="2"/>
              <a:buChar char="§"/>
              <a:tabLst>
                <a:tab pos="238760" algn="l"/>
              </a:tabLst>
            </a:pPr>
            <a:r>
              <a:rPr sz="2000" spc="-5" dirty="0">
                <a:latin typeface="Consolas" panose="020B0609020204030204" pitchFamily="49" charset="0"/>
                <a:cs typeface="Courier New"/>
              </a:rPr>
              <a:t>float(3)</a:t>
            </a:r>
            <a:r>
              <a:rPr sz="2400" spc="-5" dirty="0">
                <a:latin typeface="Garamond" panose="02020404030301010803" pitchFamily="18" charset="0"/>
                <a:cs typeface="Courier New"/>
              </a:rPr>
              <a:t>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converts integer </a:t>
            </a:r>
            <a:r>
              <a:rPr sz="2400" spc="-5" dirty="0">
                <a:latin typeface="Garamond" panose="02020404030301010803" pitchFamily="18" charset="0"/>
                <a:cs typeface="Courier New"/>
              </a:rPr>
              <a:t>3</a:t>
            </a:r>
            <a:r>
              <a:rPr lang="en-US" sz="2400" spc="-5" dirty="0">
                <a:latin typeface="Garamond" panose="02020404030301010803" pitchFamily="18" charset="0"/>
                <a:cs typeface="Courier New"/>
              </a:rPr>
              <a:t> </a:t>
            </a:r>
            <a:r>
              <a:rPr sz="2400" spc="-894" dirty="0">
                <a:latin typeface="Garamond" panose="02020404030301010803" pitchFamily="18" charset="0"/>
                <a:cs typeface="Courier New"/>
              </a:rPr>
              <a:t>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to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float </a:t>
            </a:r>
            <a:r>
              <a:rPr sz="2400" spc="-5" dirty="0">
                <a:latin typeface="Garamond" panose="02020404030301010803" pitchFamily="18" charset="0"/>
                <a:cs typeface="Courier New"/>
              </a:rPr>
              <a:t>3.0</a:t>
            </a:r>
            <a:r>
              <a:rPr lang="en-US" sz="2400" spc="-5" dirty="0">
                <a:latin typeface="Garamond" panose="02020404030301010803" pitchFamily="18" charset="0"/>
                <a:cs typeface="Courier New"/>
              </a:rPr>
              <a:t> (no double type)</a:t>
            </a:r>
            <a:endParaRPr sz="2400" dirty="0">
              <a:latin typeface="Garamond" panose="02020404030301010803" pitchFamily="18" charset="0"/>
              <a:cs typeface="Courier New"/>
            </a:endParaRPr>
          </a:p>
          <a:p>
            <a:pPr marL="1270000" lvl="2" indent="-342900">
              <a:lnSpc>
                <a:spcPct val="120000"/>
              </a:lnSpc>
              <a:buClr>
                <a:srgbClr val="585858"/>
              </a:buClr>
              <a:buFont typeface="Wingdings" panose="05000000000000000000" pitchFamily="2" charset="2"/>
              <a:buChar char="§"/>
              <a:tabLst>
                <a:tab pos="238760" algn="l"/>
              </a:tabLst>
            </a:pP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int(3.9)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truncates</a:t>
            </a:r>
            <a:r>
              <a:rPr sz="2400" spc="1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float</a:t>
            </a:r>
            <a:r>
              <a:rPr sz="2400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5" dirty="0">
                <a:latin typeface="Garamond" panose="02020404030301010803" pitchFamily="18" charset="0"/>
                <a:cs typeface="Courier New"/>
              </a:rPr>
              <a:t>3.9</a:t>
            </a:r>
            <a:r>
              <a:rPr lang="en-US" sz="2400" spc="-5" dirty="0">
                <a:latin typeface="Garamond" panose="02020404030301010803" pitchFamily="18" charset="0"/>
                <a:cs typeface="Courier New"/>
              </a:rPr>
              <a:t> </a:t>
            </a:r>
            <a:r>
              <a:rPr sz="2400" spc="-965" dirty="0">
                <a:latin typeface="Garamond" panose="02020404030301010803" pitchFamily="18" charset="0"/>
                <a:cs typeface="Courier New"/>
              </a:rPr>
              <a:t> </a:t>
            </a:r>
            <a:r>
              <a:rPr lang="en-US" sz="2400" spc="-965" dirty="0">
                <a:latin typeface="Garamond" panose="02020404030301010803" pitchFamily="18" charset="0"/>
                <a:cs typeface="Courier New"/>
              </a:rPr>
              <a:t>     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to</a:t>
            </a:r>
            <a:r>
              <a:rPr sz="24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integer</a:t>
            </a:r>
            <a:r>
              <a:rPr sz="24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5" dirty="0">
                <a:latin typeface="Garamond" panose="02020404030301010803" pitchFamily="18" charset="0"/>
                <a:cs typeface="Courier New"/>
              </a:rPr>
              <a:t>3</a:t>
            </a:r>
            <a:endParaRPr lang="en-US" sz="2400" spc="-5" dirty="0">
              <a:latin typeface="Garamond" panose="02020404030301010803" pitchFamily="18" charset="0"/>
              <a:cs typeface="Courier New"/>
            </a:endParaRPr>
          </a:p>
          <a:p>
            <a:pPr marL="927100" lvl="1" indent="-457200">
              <a:lnSpc>
                <a:spcPct val="120000"/>
              </a:lnSpc>
              <a:buClr>
                <a:srgbClr val="585858"/>
              </a:buClr>
              <a:buFont typeface="Courier New" panose="02070309020205020404" pitchFamily="49" charset="0"/>
              <a:buChar char="o"/>
              <a:tabLst>
                <a:tab pos="238760" algn="l"/>
              </a:tabLst>
            </a:pPr>
            <a:r>
              <a:rPr lang="en-US" sz="2400" b="1" spc="-10" dirty="0">
                <a:solidFill>
                  <a:schemeClr val="accent1"/>
                </a:solidFill>
                <a:latin typeface="Garamond" panose="02020404030301010803" pitchFamily="18" charset="0"/>
                <a:cs typeface="Calibri"/>
              </a:rPr>
              <a:t>Type Coercion: </a:t>
            </a:r>
            <a:r>
              <a:rPr lang="en-US" sz="2400" b="1" spc="-1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implicit </a:t>
            </a:r>
            <a:r>
              <a:rPr lang="en-US" sz="2400" spc="-10" dirty="0">
                <a:latin typeface="Garamond" panose="02020404030301010803" pitchFamily="18" charset="0"/>
                <a:cs typeface="Calibri"/>
              </a:rPr>
              <a:t>conversion, automatically performs necessary conversions to make expressions valid</a:t>
            </a:r>
          </a:p>
          <a:p>
            <a:pPr marL="1384300" lvl="2" indent="-457200">
              <a:lnSpc>
                <a:spcPct val="120000"/>
              </a:lnSpc>
              <a:buClr>
                <a:srgbClr val="585858"/>
              </a:buClr>
              <a:buFont typeface="Wingdings" panose="05000000000000000000" pitchFamily="2" charset="2"/>
              <a:buChar char="§"/>
              <a:tabLst>
                <a:tab pos="238760" algn="l"/>
              </a:tabLst>
            </a:pPr>
            <a:r>
              <a:rPr lang="en-US" sz="2400" spc="-5" dirty="0">
                <a:latin typeface="Garamond" panose="02020404030301010803" pitchFamily="18" charset="0"/>
                <a:cs typeface="Courier New"/>
              </a:rPr>
              <a:t>Coercion: 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type(3.0 + 1)</a:t>
            </a:r>
            <a:endParaRPr lang="en-US" sz="2400" spc="-5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E363-32B6-4D41-946F-A0C43661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57" y="125452"/>
            <a:ext cx="7709195" cy="55399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Dynamically Typed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F4D5-02EE-4A01-9A9F-2E30238B96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1798A3-E25D-B274-1138-64DA6819A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54859"/>
              </p:ext>
            </p:extLst>
          </p:nvPr>
        </p:nvGraphicFramePr>
        <p:xfrm>
          <a:off x="303088" y="790486"/>
          <a:ext cx="8661114" cy="573649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18950">
                  <a:extLst>
                    <a:ext uri="{9D8B030D-6E8A-4147-A177-3AD203B41FA5}">
                      <a16:colId xmlns:a16="http://schemas.microsoft.com/office/drawing/2014/main" val="2000165918"/>
                    </a:ext>
                  </a:extLst>
                </a:gridCol>
                <a:gridCol w="3318045">
                  <a:extLst>
                    <a:ext uri="{9D8B030D-6E8A-4147-A177-3AD203B41FA5}">
                      <a16:colId xmlns:a16="http://schemas.microsoft.com/office/drawing/2014/main" val="3963214512"/>
                    </a:ext>
                  </a:extLst>
                </a:gridCol>
                <a:gridCol w="3724119">
                  <a:extLst>
                    <a:ext uri="{9D8B030D-6E8A-4147-A177-3AD203B41FA5}">
                      <a16:colId xmlns:a16="http://schemas.microsoft.com/office/drawing/2014/main" val="2358693590"/>
                    </a:ext>
                  </a:extLst>
                </a:gridCol>
              </a:tblGrid>
              <a:tr h="38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Aspect</a:t>
                      </a:r>
                    </a:p>
                  </a:txBody>
                  <a:tcPr marL="40896" marR="40896" marT="20448" marB="2044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Statically Typed Language</a:t>
                      </a:r>
                    </a:p>
                  </a:txBody>
                  <a:tcPr marL="40896" marR="40896" marT="20448" marB="2044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Dynamically Typed Language</a:t>
                      </a:r>
                    </a:p>
                  </a:txBody>
                  <a:tcPr marL="40896" marR="40896" marT="20448" marB="20448" anchor="b"/>
                </a:tc>
                <a:extLst>
                  <a:ext uri="{0D108BD9-81ED-4DB2-BD59-A6C34878D82A}">
                    <a16:rowId xmlns:a16="http://schemas.microsoft.com/office/drawing/2014/main" val="2107042140"/>
                  </a:ext>
                </a:extLst>
              </a:tr>
              <a:tr h="673904"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effectLst/>
                        </a:rPr>
                        <a:t>Type Declaration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Identifiers must have their data types declared explicitly.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Identifiers may not require explicit type declarations. </a:t>
                      </a:r>
                    </a:p>
                  </a:txBody>
                  <a:tcPr marL="40896" marR="40896" marT="20448" marB="20448"/>
                </a:tc>
                <a:extLst>
                  <a:ext uri="{0D108BD9-81ED-4DB2-BD59-A6C34878D82A}">
                    <a16:rowId xmlns:a16="http://schemas.microsoft.com/office/drawing/2014/main" val="1275776794"/>
                  </a:ext>
                </a:extLst>
              </a:tr>
              <a:tr h="1054524"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effectLst/>
                        </a:rPr>
                        <a:t>Type Checking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Type checking is done at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compile-time</a:t>
                      </a:r>
                      <a:r>
                        <a:rPr lang="en-US" sz="2000" dirty="0">
                          <a:effectLst/>
                        </a:rPr>
                        <a:t>. Type errors are caught at compile-time.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Type is bound at 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assigned objects</a:t>
                      </a:r>
                      <a:r>
                        <a:rPr lang="en-US" sz="2000" dirty="0">
                          <a:effectLst/>
                        </a:rPr>
                        <a:t>. Type errors are often caught at runtime.</a:t>
                      </a:r>
                    </a:p>
                  </a:txBody>
                  <a:tcPr marL="40896" marR="40896" marT="20448" marB="20448"/>
                </a:tc>
                <a:extLst>
                  <a:ext uri="{0D108BD9-81ED-4DB2-BD59-A6C34878D82A}">
                    <a16:rowId xmlns:a16="http://schemas.microsoft.com/office/drawing/2014/main" val="3543839134"/>
                  </a:ext>
                </a:extLst>
              </a:tr>
              <a:tr h="1005613"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effectLst/>
                        </a:rPr>
                        <a:t>Type Flexibility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Type of an Identifier is fixed once declared. It can be bound to objects of the same type only.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Type of an Identifier can change during runtime.</a:t>
                      </a:r>
                    </a:p>
                  </a:txBody>
                  <a:tcPr marL="40896" marR="40896" marT="20448" marB="20448"/>
                </a:tc>
                <a:extLst>
                  <a:ext uri="{0D108BD9-81ED-4DB2-BD59-A6C34878D82A}">
                    <a16:rowId xmlns:a16="http://schemas.microsoft.com/office/drawing/2014/main" val="1970722456"/>
                  </a:ext>
                </a:extLst>
              </a:tr>
              <a:tr h="719657"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effectLst/>
                        </a:rPr>
                        <a:t>Code Safety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Generally, more code-safe due to early type checking.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May lead to unexpected runtime errors. (Type undefined)</a:t>
                      </a:r>
                    </a:p>
                  </a:txBody>
                  <a:tcPr marL="40896" marR="40896" marT="20448" marB="20448"/>
                </a:tc>
                <a:extLst>
                  <a:ext uri="{0D108BD9-81ED-4DB2-BD59-A6C34878D82A}">
                    <a16:rowId xmlns:a16="http://schemas.microsoft.com/office/drawing/2014/main" val="2951320607"/>
                  </a:ext>
                </a:extLst>
              </a:tr>
              <a:tr h="1054524"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effectLst/>
                        </a:rPr>
                        <a:t>Development Speed vs. Type Safety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Favorable for type safety but may slow down development.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Allows for faster development but can introduce type-related issues.</a:t>
                      </a:r>
                    </a:p>
                  </a:txBody>
                  <a:tcPr marL="40896" marR="40896" marT="20448" marB="20448"/>
                </a:tc>
                <a:extLst>
                  <a:ext uri="{0D108BD9-81ED-4DB2-BD59-A6C34878D82A}">
                    <a16:rowId xmlns:a16="http://schemas.microsoft.com/office/drawing/2014/main" val="1770243819"/>
                  </a:ext>
                </a:extLst>
              </a:tr>
              <a:tr h="588995"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effectLst/>
                        </a:rPr>
                        <a:t>Examples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C, C++, Java, Rust, Go</a:t>
                      </a:r>
                    </a:p>
                  </a:txBody>
                  <a:tcPr marL="40896" marR="40896" marT="20448" marB="2044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Python, JavaScript, Ruby, PHP</a:t>
                      </a:r>
                    </a:p>
                  </a:txBody>
                  <a:tcPr marL="40896" marR="40896" marT="20448" marB="20448"/>
                </a:tc>
                <a:extLst>
                  <a:ext uri="{0D108BD9-81ED-4DB2-BD59-A6C34878D82A}">
                    <a16:rowId xmlns:a16="http://schemas.microsoft.com/office/drawing/2014/main" val="71356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60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555258" y="368697"/>
            <a:ext cx="7386666" cy="621506"/>
          </a:xfrm>
          <a:prstGeom prst="rect">
            <a:avLst/>
          </a:prstGeom>
          <a:noFill/>
          <a:ln>
            <a:noFill/>
          </a:ln>
        </p:spPr>
        <p:txBody>
          <a:bodyPr vert="horz" wrap="square" lIns="21431" tIns="21431" rIns="21431" bIns="21431" rtlCol="0" anchor="ctr" anchorCtr="0">
            <a:noAutofit/>
          </a:bodyPr>
          <a:lstStyle/>
          <a:p>
            <a:pPr rtl="0">
              <a:buClr>
                <a:srgbClr val="00FF00"/>
              </a:buClr>
              <a:buSzPct val="25000"/>
            </a:pP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Yet, Type Matters at Runtime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idx="1"/>
          </p:nvPr>
        </p:nvSpPr>
        <p:spPr>
          <a:xfrm>
            <a:off x="625149" y="1471821"/>
            <a:ext cx="3890344" cy="4179947"/>
          </a:xfrm>
          <a:prstGeom prst="rect">
            <a:avLst/>
          </a:prstGeom>
          <a:noFill/>
          <a:ln>
            <a:noFill/>
          </a:ln>
        </p:spPr>
        <p:txBody>
          <a:bodyPr vert="horz" wrap="square" lIns="21431" tIns="21431" rIns="21431" bIns="21431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0" dirty="0">
                <a:sym typeface="Cabin"/>
              </a:rPr>
              <a:t>Python knows what </a:t>
            </a:r>
            <a:r>
              <a:rPr lang="en-US" b="0" dirty="0">
                <a:sym typeface="Arial"/>
              </a:rPr>
              <a:t>“</a:t>
            </a:r>
            <a:r>
              <a:rPr lang="en-US" b="0" dirty="0">
                <a:sym typeface="Cabin"/>
              </a:rPr>
              <a:t>type</a:t>
            </a:r>
            <a:r>
              <a:rPr lang="en-US" b="0" dirty="0">
                <a:sym typeface="Arial"/>
              </a:rPr>
              <a:t>”</a:t>
            </a:r>
            <a:r>
              <a:rPr lang="en-US" b="0" dirty="0">
                <a:sym typeface="Cabin"/>
              </a:rPr>
              <a:t> every object is </a:t>
            </a:r>
            <a:r>
              <a:rPr lang="en-US" dirty="0">
                <a:sym typeface="Cabin"/>
              </a:rPr>
              <a:t>(at run time)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0" dirty="0"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212741" indent="0">
              <a:lnSpc>
                <a:spcPct val="100000"/>
              </a:lnSpc>
              <a:spcBef>
                <a:spcPts val="600"/>
              </a:spcBef>
              <a:buClr>
                <a:srgbClr val="00FFFF"/>
              </a:buClr>
              <a:buSzPct val="100000"/>
              <a:buNone/>
            </a:pPr>
            <a:r>
              <a:rPr lang="en-US" b="0" dirty="0">
                <a:ea typeface="Arial" charset="0"/>
                <a:cs typeface="Arial" charset="0"/>
                <a:sym typeface="Cabin"/>
              </a:rPr>
              <a:t>   e.g., You cannot </a:t>
            </a:r>
            <a:r>
              <a:rPr lang="en-US" b="0" dirty="0">
                <a:ea typeface="Arial"/>
                <a:cs typeface="Arial"/>
                <a:sym typeface="Arial"/>
              </a:rPr>
              <a:t>“</a:t>
            </a:r>
            <a:r>
              <a:rPr lang="en-US" b="0" dirty="0">
                <a:ea typeface="Arial" charset="0"/>
                <a:cs typeface="Arial" charset="0"/>
                <a:sym typeface="Cabin"/>
              </a:rPr>
              <a:t>add 1</a:t>
            </a:r>
            <a:r>
              <a:rPr lang="en-US" b="0" dirty="0">
                <a:ea typeface="Arial"/>
                <a:cs typeface="Arial"/>
                <a:sym typeface="Arial"/>
              </a:rPr>
              <a:t>”</a:t>
            </a:r>
            <a:r>
              <a:rPr lang="en-US" b="0" dirty="0"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0" dirty="0">
                <a:cs typeface="Arial" charset="0"/>
                <a:sym typeface="Cabin"/>
              </a:rPr>
              <a:t>Using </a:t>
            </a:r>
            <a:r>
              <a:rPr lang="en-US" sz="2000" b="0" dirty="0">
                <a:latin typeface="Consolas" panose="020B0609020204030204" pitchFamily="49" charset="0"/>
                <a:cs typeface="Arial" charset="0"/>
                <a:sym typeface="Cabin"/>
              </a:rPr>
              <a:t>type() </a:t>
            </a:r>
            <a:r>
              <a:rPr lang="en-US" b="0" dirty="0">
                <a:cs typeface="Arial" charset="0"/>
                <a:sym typeface="Cabin"/>
              </a:rPr>
              <a:t>function to check the type of the object.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0" dirty="0">
                <a:ea typeface="Arial" charset="0"/>
                <a:cs typeface="Arial" charset="0"/>
                <a:sym typeface="Cabin"/>
              </a:rPr>
              <a:t>Python is a </a:t>
            </a:r>
            <a:r>
              <a:rPr lang="en-US" dirty="0">
                <a:solidFill>
                  <a:schemeClr val="accent1"/>
                </a:solidFill>
                <a:ea typeface="Arial" charset="0"/>
                <a:cs typeface="Arial" charset="0"/>
                <a:sym typeface="Cabin"/>
              </a:rPr>
              <a:t>Strongly Typed </a:t>
            </a:r>
            <a:r>
              <a:rPr lang="en-US" b="0" dirty="0">
                <a:ea typeface="Arial" charset="0"/>
                <a:cs typeface="Arial" charset="0"/>
                <a:sym typeface="Cabin"/>
              </a:rPr>
              <a:t>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093FA-3F50-42CE-B8B0-9A83B948DF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15</a:t>
            </a:fld>
            <a:endParaRPr lang="en-US"/>
          </a:p>
        </p:txBody>
      </p:sp>
      <p:sp>
        <p:nvSpPr>
          <p:cNvPr id="445" name="Shape 445"/>
          <p:cNvSpPr txBox="1"/>
          <p:nvPr/>
        </p:nvSpPr>
        <p:spPr>
          <a:xfrm>
            <a:off x="4749183" y="1471820"/>
            <a:ext cx="3948990" cy="39477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Clr>
                <a:srgbClr val="FFFF00"/>
              </a:buClr>
              <a:buSzPct val="25000"/>
            </a:pP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&gt;&gt;&gt; </a:t>
            </a:r>
            <a:r>
              <a:rPr lang="en-US" sz="1575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eee</a:t>
            </a: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 = 'hello ' + 'there'</a:t>
            </a:r>
          </a:p>
          <a:p>
            <a:pPr>
              <a:lnSpc>
                <a:spcPct val="120000"/>
              </a:lnSpc>
              <a:buClr>
                <a:srgbClr val="FFFF00"/>
              </a:buClr>
              <a:buSzPct val="25000"/>
            </a:pP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&gt;&gt;&gt; </a:t>
            </a:r>
            <a:r>
              <a:rPr lang="en-US" sz="1575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eee</a:t>
            </a: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 = </a:t>
            </a:r>
            <a:r>
              <a:rPr lang="en-US" sz="1575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eee</a:t>
            </a: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lnSpc>
                <a:spcPct val="120000"/>
              </a:lnSpc>
              <a:buClr>
                <a:srgbClr val="FF0000"/>
              </a:buClr>
              <a:buSzPct val="25000"/>
            </a:pPr>
            <a:r>
              <a:rPr lang="en-US" sz="1575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Traceback</a:t>
            </a: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575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stdin</a:t>
            </a: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1575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TypeError</a:t>
            </a: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: </a:t>
            </a:r>
            <a:r>
              <a:rPr lang="en-US" sz="1575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Can't convert '</a:t>
            </a:r>
            <a:r>
              <a:rPr lang="en-US" sz="1575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' object to </a:t>
            </a:r>
            <a:r>
              <a:rPr lang="en-US" sz="1575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str</a:t>
            </a:r>
            <a:r>
              <a:rPr lang="en-US" sz="1575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lnSpc>
                <a:spcPct val="120000"/>
              </a:lnSpc>
              <a:buClr>
                <a:srgbClr val="FF0000"/>
              </a:buClr>
              <a:buSzPct val="25000"/>
            </a:pP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&gt;&gt;&gt; type(</a:t>
            </a:r>
            <a:r>
              <a:rPr lang="en-US" sz="1575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eee</a:t>
            </a: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)</a:t>
            </a:r>
          </a:p>
          <a:p>
            <a:pPr>
              <a:lnSpc>
                <a:spcPct val="120000"/>
              </a:lnSpc>
              <a:buClr>
                <a:srgbClr val="FFFF00"/>
              </a:buClr>
              <a:buSzPct val="25000"/>
            </a:pP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&lt;</a:t>
            </a:r>
            <a:r>
              <a:rPr lang="en-US" sz="1575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class'str</a:t>
            </a: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lnSpc>
                <a:spcPct val="120000"/>
              </a:lnSpc>
              <a:buClr>
                <a:srgbClr val="FFFF00"/>
              </a:buClr>
              <a:buSzPct val="25000"/>
            </a:pP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&gt;&gt;&gt; type('hello')</a:t>
            </a:r>
          </a:p>
          <a:p>
            <a:pPr>
              <a:lnSpc>
                <a:spcPct val="120000"/>
              </a:lnSpc>
              <a:buClr>
                <a:srgbClr val="FFFF00"/>
              </a:buClr>
              <a:buSzPct val="25000"/>
            </a:pP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&lt;</a:t>
            </a:r>
            <a:r>
              <a:rPr lang="en-US" sz="1575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class'str</a:t>
            </a: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lnSpc>
                <a:spcPct val="120000"/>
              </a:lnSpc>
              <a:buClr>
                <a:srgbClr val="FFFF00"/>
              </a:buClr>
              <a:buSzPct val="25000"/>
            </a:pP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&gt;&gt;&gt; type(1)</a:t>
            </a:r>
          </a:p>
          <a:p>
            <a:pPr>
              <a:lnSpc>
                <a:spcPct val="120000"/>
              </a:lnSpc>
              <a:buClr>
                <a:srgbClr val="FFFF00"/>
              </a:buClr>
              <a:buSzPct val="25000"/>
            </a:pP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&lt;</a:t>
            </a:r>
            <a:r>
              <a:rPr lang="en-US" sz="1575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class'int</a:t>
            </a: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lnSpc>
                <a:spcPct val="120000"/>
              </a:lnSpc>
              <a:buClr>
                <a:srgbClr val="FFFF00"/>
              </a:buClr>
              <a:buSzPct val="25000"/>
            </a:pPr>
            <a:r>
              <a:rPr lang="en-US" sz="1575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122" y="719593"/>
            <a:ext cx="792759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P</a:t>
            </a:r>
            <a:r>
              <a:rPr lang="en-US" spc="-45" dirty="0"/>
              <a:t>rinting</a:t>
            </a:r>
            <a:r>
              <a:rPr spc="-45" dirty="0"/>
              <a:t> </a:t>
            </a:r>
            <a:r>
              <a:rPr lang="en-US" spc="-95" dirty="0"/>
              <a:t>to</a:t>
            </a:r>
            <a:r>
              <a:rPr spc="-229" dirty="0"/>
              <a:t> </a:t>
            </a:r>
            <a:r>
              <a:rPr spc="-55" dirty="0"/>
              <a:t>C</a:t>
            </a:r>
            <a:r>
              <a:rPr lang="en-US" spc="-55" dirty="0"/>
              <a:t>onsole</a:t>
            </a:r>
            <a:r>
              <a:rPr spc="-55" dirty="0"/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786BB-C5C2-48EE-9E88-D905B1FC35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16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30178" y="1891362"/>
            <a:ext cx="7818534" cy="3634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en-US" sz="2600" spc="-15" dirty="0">
                <a:latin typeface="Calibri"/>
                <a:cs typeface="Calibri"/>
              </a:rPr>
              <a:t>T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o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show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output 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from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code 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to </a:t>
            </a:r>
            <a:r>
              <a:rPr sz="2600" dirty="0">
                <a:latin typeface="Garamond" panose="02020404030301010803" pitchFamily="18" charset="0"/>
                <a:cs typeface="Calibri"/>
              </a:rPr>
              <a:t>a </a:t>
            </a:r>
            <a:r>
              <a:rPr sz="2600" spc="-50" dirty="0">
                <a:latin typeface="Garamond" panose="02020404030301010803" pitchFamily="18" charset="0"/>
                <a:cs typeface="Calibri"/>
              </a:rPr>
              <a:t>user,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use</a:t>
            </a:r>
            <a:r>
              <a:rPr sz="2600" spc="75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5" dirty="0">
                <a:latin typeface="Garamond" panose="02020404030301010803" pitchFamily="18" charset="0"/>
                <a:cs typeface="Courier New"/>
              </a:rPr>
              <a:t>print</a:t>
            </a:r>
            <a:endParaRPr sz="2600" dirty="0">
              <a:latin typeface="Garamond" panose="02020404030301010803" pitchFamily="18" charset="0"/>
              <a:cs typeface="Courier New"/>
            </a:endParaRPr>
          </a:p>
          <a:p>
            <a:pPr marL="104139">
              <a:spcBef>
                <a:spcPts val="110"/>
              </a:spcBef>
            </a:pPr>
            <a:r>
              <a:rPr lang="en-US" sz="2600" spc="-10" dirty="0">
                <a:latin typeface="Garamond" panose="02020404030301010803" pitchFamily="18" charset="0"/>
                <a:cs typeface="Calibri"/>
              </a:rPr>
              <a:t>C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ommand</a:t>
            </a:r>
            <a:r>
              <a:rPr lang="en-US" sz="2600" spc="-10" dirty="0">
                <a:latin typeface="Garamond" panose="02020404030301010803" pitchFamily="18" charset="0"/>
                <a:cs typeface="Calibri"/>
              </a:rPr>
              <a:t>  (using </a:t>
            </a:r>
            <a:r>
              <a:rPr lang="en-US" sz="2600" b="1" spc="-10" dirty="0" err="1">
                <a:solidFill>
                  <a:srgbClr val="FF0000"/>
                </a:solidFill>
                <a:latin typeface="Garamond" panose="02020404030301010803" pitchFamily="18" charset="0"/>
                <a:cs typeface="Calibri"/>
              </a:rPr>
              <a:t>Jupyter</a:t>
            </a:r>
            <a:r>
              <a:rPr lang="en-US" sz="2600" spc="-10" dirty="0">
                <a:latin typeface="Garamond" panose="02020404030301010803" pitchFamily="18" charset="0"/>
                <a:cs typeface="Calibri"/>
              </a:rPr>
              <a:t>)</a:t>
            </a:r>
            <a:endParaRPr sz="2600" dirty="0">
              <a:latin typeface="Garamond" panose="02020404030301010803" pitchFamily="18" charset="0"/>
              <a:cs typeface="Calibri"/>
            </a:endParaRPr>
          </a:p>
          <a:p>
            <a:pPr>
              <a:spcBef>
                <a:spcPts val="4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/>
            <a:r>
              <a:rPr sz="2600" spc="-5" dirty="0">
                <a:latin typeface="Consolas" panose="020B0609020204030204" pitchFamily="49" charset="0"/>
                <a:cs typeface="Courier New"/>
              </a:rPr>
              <a:t>In [11]:</a:t>
            </a:r>
            <a:r>
              <a:rPr sz="2600" spc="5" dirty="0">
                <a:latin typeface="Consolas" panose="020B0609020204030204" pitchFamily="49" charset="0"/>
                <a:cs typeface="Courier New"/>
              </a:rPr>
              <a:t> </a:t>
            </a:r>
            <a:r>
              <a:rPr sz="2600" spc="-10" dirty="0">
                <a:latin typeface="Consolas" panose="020B0609020204030204" pitchFamily="49" charset="0"/>
                <a:cs typeface="Courier New"/>
              </a:rPr>
              <a:t>3+2</a:t>
            </a:r>
            <a:endParaRPr sz="2600" dirty="0">
              <a:latin typeface="Consolas" panose="020B0609020204030204" pitchFamily="49" charset="0"/>
              <a:cs typeface="Courier New"/>
            </a:endParaRPr>
          </a:p>
          <a:p>
            <a:pPr marL="12700"/>
            <a:r>
              <a:rPr sz="2600" b="1" spc="-5" dirty="0">
                <a:solidFill>
                  <a:srgbClr val="C00000"/>
                </a:solidFill>
                <a:latin typeface="Consolas" panose="020B0609020204030204" pitchFamily="49" charset="0"/>
                <a:cs typeface="Courier New"/>
              </a:rPr>
              <a:t>Out</a:t>
            </a:r>
            <a:r>
              <a:rPr sz="2600" spc="-5" dirty="0">
                <a:latin typeface="Consolas" panose="020B0609020204030204" pitchFamily="49" charset="0"/>
                <a:cs typeface="Courier New"/>
              </a:rPr>
              <a:t>[11]:</a:t>
            </a:r>
            <a:r>
              <a:rPr sz="26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600" spc="-5" dirty="0">
                <a:latin typeface="Consolas" panose="020B0609020204030204" pitchFamily="49" charset="0"/>
                <a:cs typeface="Courier New"/>
              </a:rPr>
              <a:t>5</a:t>
            </a:r>
            <a:endParaRPr sz="2600" dirty="0">
              <a:latin typeface="Consolas" panose="020B0609020204030204" pitchFamily="49" charset="0"/>
              <a:cs typeface="Courier New"/>
            </a:endParaRPr>
          </a:p>
          <a:p>
            <a:pPr>
              <a:spcBef>
                <a:spcPts val="15"/>
              </a:spcBef>
            </a:pPr>
            <a:endParaRPr sz="2700" dirty="0">
              <a:latin typeface="Consolas" panose="020B0609020204030204" pitchFamily="49" charset="0"/>
              <a:cs typeface="Times New Roman"/>
            </a:endParaRPr>
          </a:p>
          <a:p>
            <a:pPr marL="12700">
              <a:spcBef>
                <a:spcPts val="5"/>
              </a:spcBef>
            </a:pPr>
            <a:endParaRPr lang="en-US" sz="2600" spc="-5" dirty="0">
              <a:latin typeface="Consolas" panose="020B0609020204030204" pitchFamily="49" charset="0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2600" spc="-5" dirty="0">
                <a:latin typeface="Consolas" panose="020B0609020204030204" pitchFamily="49" charset="0"/>
                <a:cs typeface="Courier New"/>
              </a:rPr>
              <a:t>In [12]:</a:t>
            </a:r>
            <a:r>
              <a:rPr sz="2600" spc="5" dirty="0">
                <a:latin typeface="Consolas" panose="020B0609020204030204" pitchFamily="49" charset="0"/>
                <a:cs typeface="Courier New"/>
              </a:rPr>
              <a:t> </a:t>
            </a:r>
            <a:r>
              <a:rPr sz="2600" spc="-5" dirty="0">
                <a:latin typeface="Consolas" panose="020B0609020204030204" pitchFamily="49" charset="0"/>
                <a:cs typeface="Courier New"/>
              </a:rPr>
              <a:t>print(3+2)</a:t>
            </a:r>
            <a:endParaRPr sz="2600" dirty="0">
              <a:latin typeface="Consolas" panose="020B0609020204030204" pitchFamily="49" charset="0"/>
              <a:cs typeface="Courier New"/>
            </a:endParaRPr>
          </a:p>
          <a:p>
            <a:pPr marL="12700">
              <a:spcBef>
                <a:spcPts val="35"/>
              </a:spcBef>
            </a:pPr>
            <a:r>
              <a:rPr sz="2600" b="1" dirty="0">
                <a:latin typeface="Consolas" panose="020B0609020204030204" pitchFamily="49" charset="0"/>
                <a:cs typeface="Courier New"/>
              </a:rPr>
              <a:t>5</a:t>
            </a:r>
          </a:p>
        </p:txBody>
      </p:sp>
      <p:sp>
        <p:nvSpPr>
          <p:cNvPr id="4" name="object 4"/>
          <p:cNvSpPr/>
          <p:nvPr/>
        </p:nvSpPr>
        <p:spPr>
          <a:xfrm rot="1506764">
            <a:off x="3417276" y="2996152"/>
            <a:ext cx="3591178" cy="2852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396E66E-0936-4B7E-BF82-B65A4A95BC1B}"/>
              </a:ext>
            </a:extLst>
          </p:cNvPr>
          <p:cNvSpPr txBox="1">
            <a:spLocks/>
          </p:cNvSpPr>
          <p:nvPr/>
        </p:nvSpPr>
        <p:spPr bwMode="gray">
          <a:xfrm>
            <a:off x="7674088" y="263843"/>
            <a:ext cx="791308" cy="767687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D73388-25A5-4F64-A6E2-B296E1C8FF4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9783" y="940958"/>
            <a:ext cx="4569287" cy="53604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E</a:t>
            </a:r>
            <a:r>
              <a:rPr lang="en-US" spc="-55" dirty="0"/>
              <a:t>xpressions</a:t>
            </a:r>
            <a:endParaRPr spc="-55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6FE3C-CD8A-4A9F-8886-C67454C88C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17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901702" y="1859602"/>
            <a:ext cx="7706995" cy="2435282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42900" indent="-342900" defTabSz="685800" fontAlgn="base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  <a:buFont typeface="Century Gothic" panose="020B0502020202020204" pitchFamily="34" charset="0"/>
              <a:buChar char="►"/>
            </a:pPr>
            <a:r>
              <a:rPr lang="en-US" sz="2800" dirty="0">
                <a:latin typeface="Garamond" panose="02020404030301010803" pitchFamily="18" charset="0"/>
              </a:rPr>
              <a:t>Combine objects and operators to form expressions</a:t>
            </a:r>
          </a:p>
          <a:p>
            <a:pPr marL="342900" indent="-342900" defTabSz="685800" fontAlgn="base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  <a:buFont typeface="Century Gothic" panose="020B0502020202020204" pitchFamily="34" charset="0"/>
              <a:buChar char="►"/>
            </a:pPr>
            <a:r>
              <a:rPr lang="en-US" sz="2800" dirty="0">
                <a:latin typeface="Garamond" panose="02020404030301010803" pitchFamily="18" charset="0"/>
              </a:rPr>
              <a:t>An expression returns a value, which has a type</a:t>
            </a:r>
          </a:p>
          <a:p>
            <a:pPr marL="342900" indent="-342900" defTabSz="685800" fontAlgn="base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  <a:buFont typeface="Century Gothic" panose="020B0502020202020204" pitchFamily="34" charset="0"/>
              <a:buChar char="►"/>
            </a:pPr>
            <a:r>
              <a:rPr lang="en-US" sz="2800" dirty="0">
                <a:latin typeface="Garamond" panose="02020404030301010803" pitchFamily="18" charset="0"/>
              </a:rPr>
              <a:t>Syntax for a simple expression</a:t>
            </a:r>
          </a:p>
          <a:p>
            <a:pPr marL="213360">
              <a:spcBef>
                <a:spcPts val="65"/>
              </a:spcBef>
            </a:pPr>
            <a:r>
              <a:rPr lang="en-US" sz="2400" spc="-1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400" spc="-10" dirty="0">
                <a:latin typeface="Consolas" panose="020B0609020204030204" pitchFamily="49" charset="0"/>
                <a:cs typeface="Courier New"/>
              </a:rPr>
              <a:t>&lt;object&gt; &lt;operator&gt;</a:t>
            </a:r>
            <a:r>
              <a:rPr sz="2400" spc="-2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400" spc="-10" dirty="0">
                <a:latin typeface="Consolas" panose="020B0609020204030204" pitchFamily="49" charset="0"/>
                <a:cs typeface="Courier New"/>
              </a:rPr>
              <a:t>&lt;object&gt;</a:t>
            </a:r>
            <a:endParaRPr lang="en-US" sz="2400" spc="-10" dirty="0">
              <a:latin typeface="Consolas" panose="020B0609020204030204" pitchFamily="49" charset="0"/>
              <a:cs typeface="Courier New"/>
            </a:endParaRPr>
          </a:p>
          <a:p>
            <a:pPr marL="342900" indent="-342900" defTabSz="685800" fontAlgn="base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Expression vs. Statement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568" y="527579"/>
            <a:ext cx="7622443" cy="53604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O</a:t>
            </a:r>
            <a:r>
              <a:rPr lang="en-US" spc="-110" dirty="0"/>
              <a:t>perators</a:t>
            </a:r>
            <a:r>
              <a:rPr spc="-110" dirty="0"/>
              <a:t> </a:t>
            </a:r>
            <a:r>
              <a:rPr lang="en-US" spc="-25" dirty="0"/>
              <a:t>on</a:t>
            </a:r>
            <a:r>
              <a:rPr spc="-25" dirty="0"/>
              <a:t> </a:t>
            </a:r>
            <a:r>
              <a:rPr spc="-50" dirty="0"/>
              <a:t>ints </a:t>
            </a:r>
            <a:r>
              <a:rPr spc="-35" dirty="0"/>
              <a:t>and</a:t>
            </a:r>
            <a:r>
              <a:rPr spc="-320" dirty="0"/>
              <a:t> </a:t>
            </a:r>
            <a:r>
              <a:rPr spc="-50" dirty="0"/>
              <a:t>floats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A490B-C932-494A-B34B-9D303CE610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5A6113-DEB5-4699-9C19-9CA66E986227}"/>
              </a:ext>
            </a:extLst>
          </p:cNvPr>
          <p:cNvGrpSpPr/>
          <p:nvPr/>
        </p:nvGrpSpPr>
        <p:grpSpPr>
          <a:xfrm>
            <a:off x="622568" y="1596391"/>
            <a:ext cx="8355843" cy="4319812"/>
            <a:chOff x="525033" y="1939291"/>
            <a:chExt cx="8355843" cy="4319812"/>
          </a:xfrm>
        </p:grpSpPr>
        <p:sp>
          <p:nvSpPr>
            <p:cNvPr id="4" name="object 4"/>
            <p:cNvSpPr txBox="1"/>
            <p:nvPr/>
          </p:nvSpPr>
          <p:spPr>
            <a:xfrm>
              <a:off x="525034" y="1939292"/>
              <a:ext cx="1041146" cy="2717411"/>
            </a:xfrm>
            <a:prstGeom prst="rect">
              <a:avLst/>
            </a:prstGeom>
          </p:spPr>
          <p:txBody>
            <a:bodyPr vert="horz" wrap="square" lIns="0" tIns="151130" rIns="0" bIns="0" rtlCol="0">
              <a:spAutoFit/>
            </a:bodyPr>
            <a:lstStyle/>
            <a:p>
              <a:pPr marL="238125" indent="-225425">
                <a:spcBef>
                  <a:spcPts val="1190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spc="-5" dirty="0">
                  <a:latin typeface="Courier New"/>
                  <a:cs typeface="Courier New"/>
                </a:rPr>
                <a:t>i+j</a:t>
              </a:r>
              <a:endParaRPr sz="2600" dirty="0">
                <a:latin typeface="Courier New"/>
                <a:cs typeface="Courier New"/>
              </a:endParaRPr>
            </a:p>
            <a:p>
              <a:pPr marL="238125" indent="-225425">
                <a:spcBef>
                  <a:spcPts val="1085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spc="-5" dirty="0">
                  <a:latin typeface="Courier New"/>
                  <a:cs typeface="Courier New"/>
                </a:rPr>
                <a:t>i-j</a:t>
              </a:r>
              <a:endParaRPr sz="2600" dirty="0">
                <a:latin typeface="Courier New"/>
                <a:cs typeface="Courier New"/>
              </a:endParaRPr>
            </a:p>
            <a:p>
              <a:pPr marL="238125" indent="-225425">
                <a:spcBef>
                  <a:spcPts val="1095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spc="-5" dirty="0">
                  <a:latin typeface="Courier New"/>
                  <a:cs typeface="Courier New"/>
                </a:rPr>
                <a:t>i*j</a:t>
              </a:r>
              <a:endParaRPr sz="2600" dirty="0">
                <a:latin typeface="Courier New"/>
                <a:cs typeface="Courier New"/>
              </a:endParaRPr>
            </a:p>
            <a:p>
              <a:pPr marL="238125" indent="-225425">
                <a:spcBef>
                  <a:spcPts val="1085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spc="-5" dirty="0">
                  <a:latin typeface="Courier New"/>
                  <a:cs typeface="Courier New"/>
                </a:rPr>
                <a:t>i/j</a:t>
              </a:r>
              <a:endParaRPr lang="en-US" sz="2600" spc="-5" dirty="0">
                <a:latin typeface="Courier New"/>
                <a:cs typeface="Courier New"/>
              </a:endParaRPr>
            </a:p>
            <a:p>
              <a:pPr marL="238125" indent="-225425">
                <a:spcBef>
                  <a:spcPts val="1085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lang="en-US" sz="2600" spc="-5" dirty="0" err="1">
                  <a:latin typeface="Courier New"/>
                  <a:cs typeface="Courier New"/>
                </a:rPr>
                <a:t>i</a:t>
              </a:r>
              <a:r>
                <a:rPr lang="en-US" sz="2600" spc="-5" dirty="0">
                  <a:latin typeface="Courier New"/>
                  <a:cs typeface="Courier New"/>
                </a:rPr>
                <a:t>//j</a:t>
              </a:r>
              <a:endParaRPr sz="2600"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644666" y="1939291"/>
              <a:ext cx="2334260" cy="3117520"/>
            </a:xfrm>
            <a:prstGeom prst="rect">
              <a:avLst/>
            </a:prstGeom>
          </p:spPr>
          <p:txBody>
            <a:bodyPr vert="horz" wrap="square" lIns="0" tIns="151130" rIns="0" bIns="0" rtlCol="0">
              <a:spAutoFit/>
            </a:bodyPr>
            <a:lstStyle/>
            <a:p>
              <a:pPr marL="12700">
                <a:spcBef>
                  <a:spcPts val="1190"/>
                </a:spcBef>
              </a:pPr>
              <a:r>
                <a:rPr sz="2600" dirty="0">
                  <a:latin typeface="Wingdings"/>
                  <a:cs typeface="Wingdings"/>
                </a:rPr>
                <a:t></a:t>
              </a:r>
              <a:r>
                <a:rPr sz="2600" dirty="0">
                  <a:latin typeface="Times New Roman"/>
                  <a:cs typeface="Times New Roman"/>
                </a:rPr>
                <a:t> </a:t>
              </a:r>
              <a:r>
                <a:rPr sz="2600" dirty="0">
                  <a:latin typeface="Calibri"/>
                  <a:cs typeface="Calibri"/>
                </a:rPr>
                <a:t>the</a:t>
              </a:r>
              <a:r>
                <a:rPr sz="2600" spc="-90" dirty="0">
                  <a:latin typeface="Calibri"/>
                  <a:cs typeface="Calibri"/>
                </a:rPr>
                <a:t> </a:t>
              </a:r>
              <a:r>
                <a:rPr sz="2600" b="1" dirty="0">
                  <a:solidFill>
                    <a:srgbClr val="C00000"/>
                  </a:solidFill>
                  <a:latin typeface="Calibri"/>
                  <a:cs typeface="Calibri"/>
                </a:rPr>
                <a:t>sum</a:t>
              </a:r>
              <a:endParaRPr sz="2600" dirty="0">
                <a:latin typeface="Calibri"/>
                <a:cs typeface="Calibri"/>
              </a:endParaRPr>
            </a:p>
            <a:p>
              <a:pPr marL="12700">
                <a:spcBef>
                  <a:spcPts val="1085"/>
                </a:spcBef>
              </a:pPr>
              <a:r>
                <a:rPr sz="2600" spc="-5" dirty="0">
                  <a:latin typeface="Wingdings"/>
                  <a:cs typeface="Wingdings"/>
                </a:rPr>
                <a:t></a:t>
              </a:r>
              <a:r>
                <a:rPr sz="2600" spc="-5" dirty="0">
                  <a:latin typeface="Times New Roman"/>
                  <a:cs typeface="Times New Roman"/>
                </a:rPr>
                <a:t> </a:t>
              </a:r>
              <a:r>
                <a:rPr sz="2600" spc="-5" dirty="0">
                  <a:latin typeface="Calibri"/>
                  <a:cs typeface="Calibri"/>
                </a:rPr>
                <a:t>the</a:t>
              </a:r>
              <a:r>
                <a:rPr sz="2600" spc="-105" dirty="0">
                  <a:latin typeface="Calibri"/>
                  <a:cs typeface="Calibri"/>
                </a:rPr>
                <a:t> </a:t>
              </a:r>
              <a:r>
                <a:rPr sz="260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difference</a:t>
              </a:r>
              <a:endParaRPr sz="2600" dirty="0">
                <a:latin typeface="Calibri"/>
                <a:cs typeface="Calibri"/>
              </a:endParaRPr>
            </a:p>
            <a:p>
              <a:pPr marL="12700">
                <a:spcBef>
                  <a:spcPts val="1095"/>
                </a:spcBef>
              </a:pPr>
              <a:r>
                <a:rPr sz="2600" spc="-5" dirty="0">
                  <a:latin typeface="Wingdings"/>
                  <a:cs typeface="Wingdings"/>
                </a:rPr>
                <a:t></a:t>
              </a:r>
              <a:r>
                <a:rPr sz="2600" spc="-5" dirty="0">
                  <a:latin typeface="Times New Roman"/>
                  <a:cs typeface="Times New Roman"/>
                </a:rPr>
                <a:t> </a:t>
              </a:r>
              <a:r>
                <a:rPr sz="2600" spc="-5" dirty="0">
                  <a:latin typeface="Calibri"/>
                  <a:cs typeface="Calibri"/>
                </a:rPr>
                <a:t>the</a:t>
              </a:r>
              <a:r>
                <a:rPr sz="2600" spc="-85" dirty="0">
                  <a:latin typeface="Calibri"/>
                  <a:cs typeface="Calibri"/>
                </a:rPr>
                <a:t> </a:t>
              </a:r>
              <a:r>
                <a:rPr sz="2600" b="1" spc="-10" dirty="0">
                  <a:solidFill>
                    <a:srgbClr val="C00000"/>
                  </a:solidFill>
                  <a:latin typeface="Calibri"/>
                  <a:cs typeface="Calibri"/>
                </a:rPr>
                <a:t>product</a:t>
              </a:r>
              <a:endParaRPr sz="2600" dirty="0">
                <a:latin typeface="Calibri"/>
                <a:cs typeface="Calibri"/>
              </a:endParaRPr>
            </a:p>
            <a:p>
              <a:pPr marL="12700">
                <a:spcBef>
                  <a:spcPts val="1085"/>
                </a:spcBef>
              </a:pPr>
              <a:r>
                <a:rPr sz="2600" spc="-5" dirty="0">
                  <a:latin typeface="Wingdings"/>
                  <a:cs typeface="Wingdings"/>
                </a:rPr>
                <a:t></a:t>
              </a:r>
              <a:r>
                <a:rPr sz="2600" spc="-70" dirty="0">
                  <a:latin typeface="Times New Roman"/>
                  <a:cs typeface="Times New Roman"/>
                </a:rPr>
                <a:t> </a:t>
              </a:r>
              <a:r>
                <a:rPr lang="en-US"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D</a:t>
              </a:r>
              <a:r>
                <a:rPr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ivision</a:t>
              </a:r>
              <a:endParaRPr lang="en-US" sz="2600" b="1" spc="-5" dirty="0">
                <a:solidFill>
                  <a:srgbClr val="C00000"/>
                </a:solidFill>
                <a:latin typeface="Calibri"/>
                <a:cs typeface="Calibri"/>
              </a:endParaRPr>
            </a:p>
            <a:p>
              <a:pPr marL="12700">
                <a:spcBef>
                  <a:spcPts val="1085"/>
                </a:spcBef>
              </a:pPr>
              <a:r>
                <a:rPr lang="en-US" sz="2600" b="1" spc="-5" dirty="0">
                  <a:latin typeface="Calibri"/>
                  <a:cs typeface="Calibri"/>
                  <a:sym typeface="Wingdings" panose="05000000000000000000" pitchFamily="2" charset="2"/>
                </a:rPr>
                <a:t></a:t>
              </a:r>
              <a:r>
                <a:rPr lang="en-US" sz="2600" b="1" spc="-5" dirty="0">
                  <a:solidFill>
                    <a:srgbClr val="C00000"/>
                  </a:solidFill>
                  <a:latin typeface="Calibri"/>
                  <a:cs typeface="Calibri"/>
                  <a:sym typeface="Wingdings" panose="05000000000000000000" pitchFamily="2" charset="2"/>
                </a:rPr>
                <a:t> Divide and return quotient</a:t>
              </a:r>
              <a:endParaRPr sz="2600" dirty="0">
                <a:latin typeface="Calibri"/>
                <a:cs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25033" y="5165855"/>
              <a:ext cx="8250337" cy="1093248"/>
            </a:xfrm>
            <a:prstGeom prst="rect">
              <a:avLst/>
            </a:prstGeom>
          </p:spPr>
          <p:txBody>
            <a:bodyPr vert="horz" wrap="square" lIns="0" tIns="150495" rIns="0" bIns="0" rtlCol="0">
              <a:spAutoFit/>
            </a:bodyPr>
            <a:lstStyle/>
            <a:p>
              <a:pPr marL="238125" indent="-225425">
                <a:spcBef>
                  <a:spcPts val="1185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  <a:tab pos="1132205" algn="l"/>
                </a:tabLst>
              </a:pPr>
              <a:r>
                <a:rPr sz="2600" spc="-5" dirty="0" err="1">
                  <a:latin typeface="Courier New"/>
                  <a:cs typeface="Courier New"/>
                </a:rPr>
                <a:t>i%j</a:t>
              </a:r>
              <a:r>
                <a:rPr sz="2600" spc="-5" dirty="0">
                  <a:latin typeface="Wingdings"/>
                  <a:cs typeface="Wingdings"/>
                </a:rPr>
                <a:t></a:t>
              </a:r>
              <a:r>
                <a:rPr sz="2600" spc="-5" dirty="0">
                  <a:latin typeface="Times New Roman"/>
                  <a:cs typeface="Times New Roman"/>
                </a:rPr>
                <a:t> </a:t>
              </a:r>
              <a:r>
                <a:rPr lang="en-US"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R</a:t>
              </a:r>
              <a:r>
                <a:rPr sz="2600" b="1" spc="-10" dirty="0">
                  <a:solidFill>
                    <a:srgbClr val="C00000"/>
                  </a:solidFill>
                  <a:latin typeface="Calibri"/>
                  <a:cs typeface="Calibri"/>
                </a:rPr>
                <a:t>emainder </a:t>
              </a:r>
              <a:r>
                <a:rPr sz="2600" spc="-5" dirty="0">
                  <a:latin typeface="Calibri"/>
                  <a:cs typeface="Calibri"/>
                </a:rPr>
                <a:t>when </a:t>
              </a:r>
              <a:r>
                <a:rPr sz="2600" spc="-5" dirty="0">
                  <a:latin typeface="Courier New"/>
                  <a:cs typeface="Courier New"/>
                </a:rPr>
                <a:t>i</a:t>
              </a:r>
              <a:r>
                <a:rPr sz="2600" spc="-955" dirty="0">
                  <a:latin typeface="Courier New"/>
                  <a:cs typeface="Courier New"/>
                </a:rPr>
                <a:t> </a:t>
              </a:r>
              <a:r>
                <a:rPr sz="2600" spc="-5" dirty="0">
                  <a:latin typeface="Calibri"/>
                  <a:cs typeface="Calibri"/>
                </a:rPr>
                <a:t>is </a:t>
              </a:r>
              <a:r>
                <a:rPr sz="2600" spc="-10" dirty="0">
                  <a:latin typeface="Calibri"/>
                  <a:cs typeface="Calibri"/>
                </a:rPr>
                <a:t>divided </a:t>
              </a:r>
              <a:r>
                <a:rPr sz="2600" spc="-15" dirty="0">
                  <a:latin typeface="Calibri"/>
                  <a:cs typeface="Calibri"/>
                </a:rPr>
                <a:t>by </a:t>
              </a:r>
              <a:r>
                <a:rPr sz="2600" spc="-5" dirty="0">
                  <a:latin typeface="Courier New"/>
                  <a:cs typeface="Courier New"/>
                </a:rPr>
                <a:t>j</a:t>
              </a:r>
              <a:r>
                <a:rPr lang="en-US" sz="2600" spc="-5" dirty="0">
                  <a:latin typeface="Courier New"/>
                  <a:cs typeface="Courier New"/>
                </a:rPr>
                <a:t>(</a:t>
              </a:r>
              <a:r>
                <a:rPr lang="en-US" sz="2600" b="1" spc="-5" dirty="0">
                  <a:latin typeface="Courier New"/>
                  <a:cs typeface="Courier New"/>
                </a:rPr>
                <a:t>modulo</a:t>
              </a:r>
              <a:r>
                <a:rPr lang="en-US" sz="2600" spc="-5" dirty="0">
                  <a:latin typeface="Courier New"/>
                  <a:cs typeface="Courier New"/>
                </a:rPr>
                <a:t> op)</a:t>
              </a:r>
              <a:endParaRPr sz="2600" dirty="0">
                <a:latin typeface="Courier New"/>
                <a:cs typeface="Courier New"/>
              </a:endParaRPr>
            </a:p>
            <a:p>
              <a:pPr marL="238125" indent="-225425">
                <a:spcBef>
                  <a:spcPts val="1085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spc="-5" dirty="0">
                  <a:latin typeface="Courier New"/>
                  <a:cs typeface="Courier New"/>
                </a:rPr>
                <a:t>i**j</a:t>
              </a:r>
              <a:r>
                <a:rPr sz="2600" spc="-965" dirty="0">
                  <a:latin typeface="Courier New"/>
                  <a:cs typeface="Courier New"/>
                </a:rPr>
                <a:t> </a:t>
              </a:r>
              <a:r>
                <a:rPr sz="2600" spc="-5" dirty="0">
                  <a:latin typeface="Wingdings"/>
                  <a:cs typeface="Wingdings"/>
                </a:rPr>
                <a:t></a:t>
              </a:r>
              <a:r>
                <a:rPr sz="2600" spc="-65" dirty="0">
                  <a:latin typeface="Times New Roman"/>
                  <a:cs typeface="Times New Roman"/>
                </a:rPr>
                <a:t> </a:t>
              </a:r>
              <a:r>
                <a:rPr sz="2600" spc="-5" dirty="0">
                  <a:latin typeface="Courier New"/>
                  <a:cs typeface="Courier New"/>
                </a:rPr>
                <a:t>i</a:t>
              </a:r>
              <a:r>
                <a:rPr sz="2600" spc="-969" dirty="0">
                  <a:latin typeface="Courier New"/>
                  <a:cs typeface="Courier New"/>
                </a:rPr>
                <a:t> </a:t>
              </a:r>
              <a:r>
                <a:rPr sz="2600" spc="-15" dirty="0">
                  <a:latin typeface="Calibri"/>
                  <a:cs typeface="Calibri"/>
                </a:rPr>
                <a:t>to</a:t>
              </a:r>
              <a:r>
                <a:rPr sz="2600" spc="-10" dirty="0">
                  <a:latin typeface="Calibri"/>
                  <a:cs typeface="Calibri"/>
                </a:rPr>
                <a:t> </a:t>
              </a:r>
              <a:r>
                <a:rPr sz="2600" dirty="0">
                  <a:latin typeface="Calibri"/>
                  <a:cs typeface="Calibri"/>
                </a:rPr>
                <a:t>the</a:t>
              </a:r>
              <a:r>
                <a:rPr sz="2600" spc="-5" dirty="0">
                  <a:latin typeface="Calibri"/>
                  <a:cs typeface="Calibri"/>
                </a:rPr>
                <a:t> </a:t>
              </a:r>
              <a:r>
                <a:rPr sz="2600" b="1" spc="-10" dirty="0">
                  <a:solidFill>
                    <a:srgbClr val="C00000"/>
                  </a:solidFill>
                  <a:latin typeface="Calibri"/>
                  <a:cs typeface="Calibri"/>
                </a:rPr>
                <a:t>power</a:t>
              </a:r>
              <a:r>
                <a:rPr sz="2600" b="1" spc="10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2600" spc="-5" dirty="0">
                  <a:latin typeface="Calibri"/>
                  <a:cs typeface="Calibri"/>
                </a:rPr>
                <a:t>of</a:t>
              </a:r>
              <a:r>
                <a:rPr sz="2600" dirty="0">
                  <a:latin typeface="Calibri"/>
                  <a:cs typeface="Calibri"/>
                </a:rPr>
                <a:t> </a:t>
              </a:r>
              <a:r>
                <a:rPr sz="2600" spc="-5" dirty="0">
                  <a:latin typeface="Courier New"/>
                  <a:cs typeface="Courier New"/>
                </a:rPr>
                <a:t>j</a:t>
              </a:r>
              <a:endParaRPr sz="26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932188" y="2486006"/>
              <a:ext cx="373380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solidFill>
                    <a:srgbClr val="FF0000"/>
                  </a:solidFill>
                  <a:latin typeface="Calibri"/>
                  <a:cs typeface="Calibri"/>
                </a:rPr>
                <a:t>if </a:t>
              </a:r>
              <a:r>
                <a:rPr spc="-5" dirty="0">
                  <a:solidFill>
                    <a:srgbClr val="FF0000"/>
                  </a:solidFill>
                  <a:latin typeface="Calibri"/>
                  <a:cs typeface="Calibri"/>
                </a:rPr>
                <a:t>both </a:t>
              </a:r>
              <a:r>
                <a:rPr spc="-10" dirty="0">
                  <a:solidFill>
                    <a:srgbClr val="FF0000"/>
                  </a:solidFill>
                  <a:latin typeface="Calibri"/>
                  <a:cs typeface="Calibri"/>
                </a:rPr>
                <a:t>are </a:t>
              </a:r>
              <a:r>
                <a:rPr spc="-5" dirty="0">
                  <a:solidFill>
                    <a:srgbClr val="FF0000"/>
                  </a:solidFill>
                  <a:latin typeface="Calibri"/>
                  <a:cs typeface="Calibri"/>
                </a:rPr>
                <a:t>ints, result </a:t>
              </a:r>
              <a:r>
                <a:rPr dirty="0">
                  <a:solidFill>
                    <a:srgbClr val="FF0000"/>
                  </a:solidFill>
                  <a:latin typeface="Calibri"/>
                  <a:cs typeface="Calibri"/>
                </a:rPr>
                <a:t>is</a:t>
              </a:r>
              <a:r>
                <a:rPr spc="1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pc="-5" dirty="0">
                  <a:solidFill>
                    <a:srgbClr val="FF0000"/>
                  </a:solidFill>
                  <a:latin typeface="Calibri"/>
                  <a:cs typeface="Calibri"/>
                </a:rPr>
                <a:t>int</a:t>
              </a:r>
              <a:endParaRPr>
                <a:latin typeface="Calibri"/>
                <a:cs typeface="Calibri"/>
              </a:endParaRPr>
            </a:p>
            <a:p>
              <a:pPr marL="12700"/>
              <a:r>
                <a:rPr dirty="0">
                  <a:solidFill>
                    <a:srgbClr val="FF0000"/>
                  </a:solidFill>
                  <a:latin typeface="Calibri"/>
                  <a:cs typeface="Calibri"/>
                </a:rPr>
                <a:t>if either </a:t>
              </a:r>
              <a:r>
                <a:rPr spc="-5" dirty="0">
                  <a:solidFill>
                    <a:srgbClr val="FF0000"/>
                  </a:solidFill>
                  <a:latin typeface="Calibri"/>
                  <a:cs typeface="Calibri"/>
                </a:rPr>
                <a:t>or both </a:t>
              </a:r>
              <a:r>
                <a:rPr spc="-10" dirty="0">
                  <a:solidFill>
                    <a:srgbClr val="FF0000"/>
                  </a:solidFill>
                  <a:latin typeface="Calibri"/>
                  <a:cs typeface="Calibri"/>
                </a:rPr>
                <a:t>are </a:t>
              </a:r>
              <a:r>
                <a:rPr spc="-5" dirty="0">
                  <a:solidFill>
                    <a:srgbClr val="FF0000"/>
                  </a:solidFill>
                  <a:latin typeface="Calibri"/>
                  <a:cs typeface="Calibri"/>
                </a:rPr>
                <a:t>floats, result </a:t>
              </a:r>
              <a:r>
                <a:rPr dirty="0">
                  <a:solidFill>
                    <a:srgbClr val="FF0000"/>
                  </a:solidFill>
                  <a:latin typeface="Calibri"/>
                  <a:cs typeface="Calibri"/>
                </a:rPr>
                <a:t>is</a:t>
              </a:r>
              <a:r>
                <a:rPr spc="1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pc="-10" dirty="0">
                  <a:solidFill>
                    <a:srgbClr val="FF0000"/>
                  </a:solidFill>
                  <a:latin typeface="Calibri"/>
                  <a:cs typeface="Calibri"/>
                </a:rPr>
                <a:t>float</a:t>
              </a:r>
              <a:endParaRPr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616595" y="2275185"/>
              <a:ext cx="1145540" cy="309880"/>
            </a:xfrm>
            <a:custGeom>
              <a:avLst/>
              <a:gdLst/>
              <a:ahLst/>
              <a:cxnLst/>
              <a:rect l="l" t="t" r="r" b="b"/>
              <a:pathLst>
                <a:path w="1145539" h="309880">
                  <a:moveTo>
                    <a:pt x="1069030" y="281687"/>
                  </a:moveTo>
                  <a:lnTo>
                    <a:pt x="1062228" y="309372"/>
                  </a:lnTo>
                  <a:lnTo>
                    <a:pt x="1145286" y="290576"/>
                  </a:lnTo>
                  <a:lnTo>
                    <a:pt x="1138407" y="284734"/>
                  </a:lnTo>
                  <a:lnTo>
                    <a:pt x="1081405" y="284734"/>
                  </a:lnTo>
                  <a:lnTo>
                    <a:pt x="1069030" y="281687"/>
                  </a:lnTo>
                  <a:close/>
                </a:path>
                <a:path w="1145539" h="309880">
                  <a:moveTo>
                    <a:pt x="1073579" y="263171"/>
                  </a:moveTo>
                  <a:lnTo>
                    <a:pt x="1069030" y="281687"/>
                  </a:lnTo>
                  <a:lnTo>
                    <a:pt x="1081405" y="284734"/>
                  </a:lnTo>
                  <a:lnTo>
                    <a:pt x="1085850" y="266192"/>
                  </a:lnTo>
                  <a:lnTo>
                    <a:pt x="1073579" y="263171"/>
                  </a:lnTo>
                  <a:close/>
                </a:path>
                <a:path w="1145539" h="309880">
                  <a:moveTo>
                    <a:pt x="1080389" y="235458"/>
                  </a:moveTo>
                  <a:lnTo>
                    <a:pt x="1073579" y="263171"/>
                  </a:lnTo>
                  <a:lnTo>
                    <a:pt x="1085850" y="266192"/>
                  </a:lnTo>
                  <a:lnTo>
                    <a:pt x="1081405" y="284734"/>
                  </a:lnTo>
                  <a:lnTo>
                    <a:pt x="1138407" y="284734"/>
                  </a:lnTo>
                  <a:lnTo>
                    <a:pt x="1080389" y="235458"/>
                  </a:lnTo>
                  <a:close/>
                </a:path>
                <a:path w="1145539" h="309880">
                  <a:moveTo>
                    <a:pt x="4572" y="0"/>
                  </a:moveTo>
                  <a:lnTo>
                    <a:pt x="0" y="18542"/>
                  </a:lnTo>
                  <a:lnTo>
                    <a:pt x="1069030" y="281687"/>
                  </a:lnTo>
                  <a:lnTo>
                    <a:pt x="1073579" y="263171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57412" y="2748388"/>
              <a:ext cx="704850" cy="125730"/>
            </a:xfrm>
            <a:custGeom>
              <a:avLst/>
              <a:gdLst/>
              <a:ahLst/>
              <a:cxnLst/>
              <a:rect l="l" t="t" r="r" b="b"/>
              <a:pathLst>
                <a:path w="704850" h="125730">
                  <a:moveTo>
                    <a:pt x="627733" y="28371"/>
                  </a:moveTo>
                  <a:lnTo>
                    <a:pt x="0" y="106806"/>
                  </a:lnTo>
                  <a:lnTo>
                    <a:pt x="2286" y="125729"/>
                  </a:lnTo>
                  <a:lnTo>
                    <a:pt x="630072" y="47178"/>
                  </a:lnTo>
                  <a:lnTo>
                    <a:pt x="627733" y="28371"/>
                  </a:lnTo>
                  <a:close/>
                </a:path>
                <a:path w="704850" h="125730">
                  <a:moveTo>
                    <a:pt x="700149" y="26796"/>
                  </a:moveTo>
                  <a:lnTo>
                    <a:pt x="640334" y="26796"/>
                  </a:lnTo>
                  <a:lnTo>
                    <a:pt x="642747" y="45592"/>
                  </a:lnTo>
                  <a:lnTo>
                    <a:pt x="630072" y="47178"/>
                  </a:lnTo>
                  <a:lnTo>
                    <a:pt x="633603" y="75564"/>
                  </a:lnTo>
                  <a:lnTo>
                    <a:pt x="704469" y="28320"/>
                  </a:lnTo>
                  <a:lnTo>
                    <a:pt x="700149" y="26796"/>
                  </a:lnTo>
                  <a:close/>
                </a:path>
                <a:path w="704850" h="125730">
                  <a:moveTo>
                    <a:pt x="640334" y="26796"/>
                  </a:moveTo>
                  <a:lnTo>
                    <a:pt x="627733" y="28371"/>
                  </a:lnTo>
                  <a:lnTo>
                    <a:pt x="630072" y="47178"/>
                  </a:lnTo>
                  <a:lnTo>
                    <a:pt x="642747" y="45592"/>
                  </a:lnTo>
                  <a:lnTo>
                    <a:pt x="640334" y="26796"/>
                  </a:lnTo>
                  <a:close/>
                </a:path>
                <a:path w="704850" h="125730">
                  <a:moveTo>
                    <a:pt x="624205" y="0"/>
                  </a:moveTo>
                  <a:lnTo>
                    <a:pt x="627733" y="28371"/>
                  </a:lnTo>
                  <a:lnTo>
                    <a:pt x="640334" y="26796"/>
                  </a:lnTo>
                  <a:lnTo>
                    <a:pt x="700149" y="26796"/>
                  </a:lnTo>
                  <a:lnTo>
                    <a:pt x="6242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09634" y="3027661"/>
              <a:ext cx="952500" cy="321310"/>
            </a:xfrm>
            <a:custGeom>
              <a:avLst/>
              <a:gdLst/>
              <a:ahLst/>
              <a:cxnLst/>
              <a:rect l="l" t="t" r="r" b="b"/>
              <a:pathLst>
                <a:path w="952500" h="321310">
                  <a:moveTo>
                    <a:pt x="876798" y="27161"/>
                  </a:moveTo>
                  <a:lnTo>
                    <a:pt x="0" y="302640"/>
                  </a:lnTo>
                  <a:lnTo>
                    <a:pt x="5587" y="320801"/>
                  </a:lnTo>
                  <a:lnTo>
                    <a:pt x="882484" y="45331"/>
                  </a:lnTo>
                  <a:lnTo>
                    <a:pt x="876798" y="27161"/>
                  </a:lnTo>
                  <a:close/>
                </a:path>
                <a:path w="952500" h="321310">
                  <a:moveTo>
                    <a:pt x="942105" y="23367"/>
                  </a:moveTo>
                  <a:lnTo>
                    <a:pt x="888872" y="23367"/>
                  </a:lnTo>
                  <a:lnTo>
                    <a:pt x="894588" y="41528"/>
                  </a:lnTo>
                  <a:lnTo>
                    <a:pt x="882484" y="45331"/>
                  </a:lnTo>
                  <a:lnTo>
                    <a:pt x="891032" y="72643"/>
                  </a:lnTo>
                  <a:lnTo>
                    <a:pt x="942105" y="23367"/>
                  </a:lnTo>
                  <a:close/>
                </a:path>
                <a:path w="952500" h="321310">
                  <a:moveTo>
                    <a:pt x="888872" y="23367"/>
                  </a:moveTo>
                  <a:lnTo>
                    <a:pt x="876798" y="27161"/>
                  </a:lnTo>
                  <a:lnTo>
                    <a:pt x="882484" y="45331"/>
                  </a:lnTo>
                  <a:lnTo>
                    <a:pt x="894588" y="41528"/>
                  </a:lnTo>
                  <a:lnTo>
                    <a:pt x="888872" y="23367"/>
                  </a:lnTo>
                  <a:close/>
                </a:path>
                <a:path w="952500" h="321310">
                  <a:moveTo>
                    <a:pt x="868299" y="0"/>
                  </a:moveTo>
                  <a:lnTo>
                    <a:pt x="876798" y="27161"/>
                  </a:lnTo>
                  <a:lnTo>
                    <a:pt x="888872" y="23367"/>
                  </a:lnTo>
                  <a:lnTo>
                    <a:pt x="942105" y="23367"/>
                  </a:lnTo>
                  <a:lnTo>
                    <a:pt x="952372" y="13461"/>
                  </a:lnTo>
                  <a:lnTo>
                    <a:pt x="8682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594624" y="3811441"/>
              <a:ext cx="4286252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4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resul</a:t>
              </a:r>
              <a:r>
                <a:rPr sz="24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t </a:t>
              </a:r>
              <a:r>
                <a:rPr sz="2400" b="1" dirty="0">
                  <a:solidFill>
                    <a:srgbClr val="C00000"/>
                  </a:solidFill>
                  <a:latin typeface="Calibri"/>
                  <a:cs typeface="Calibri"/>
                </a:rPr>
                <a:t>is</a:t>
              </a:r>
              <a:r>
                <a:rPr sz="2400" b="1" spc="-65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2400" b="1" spc="-10" dirty="0">
                  <a:solidFill>
                    <a:srgbClr val="C00000"/>
                  </a:solidFill>
                  <a:latin typeface="Calibri"/>
                  <a:cs typeface="Calibri"/>
                </a:rPr>
                <a:t>float</a:t>
              </a:r>
              <a:r>
                <a:rPr lang="en-US" sz="2400" b="1" spc="-10" dirty="0">
                  <a:solidFill>
                    <a:srgbClr val="C00000"/>
                  </a:solidFill>
                  <a:latin typeface="Calibri"/>
                  <a:cs typeface="Calibri"/>
                </a:rPr>
                <a:t> (3/2 </a:t>
              </a:r>
              <a:r>
                <a:rPr lang="en-US" sz="2400" b="1" spc="-10" dirty="0">
                  <a:solidFill>
                    <a:srgbClr val="C00000"/>
                  </a:solidFill>
                  <a:latin typeface="Calibri"/>
                  <a:cs typeface="Calibri"/>
                  <a:sym typeface="Wingdings" panose="05000000000000000000" pitchFamily="2" charset="2"/>
                </a:rPr>
                <a:t> 1.5, not 1)</a:t>
              </a:r>
              <a:endParaRPr sz="2400" b="1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310272" y="3869798"/>
              <a:ext cx="1152525" cy="130810"/>
            </a:xfrm>
            <a:custGeom>
              <a:avLst/>
              <a:gdLst/>
              <a:ahLst/>
              <a:cxnLst/>
              <a:rect l="l" t="t" r="r" b="b"/>
              <a:pathLst>
                <a:path w="1152525" h="130810">
                  <a:moveTo>
                    <a:pt x="1079500" y="54229"/>
                  </a:moveTo>
                  <a:lnTo>
                    <a:pt x="1077311" y="82723"/>
                  </a:lnTo>
                  <a:lnTo>
                    <a:pt x="1089914" y="83693"/>
                  </a:lnTo>
                  <a:lnTo>
                    <a:pt x="1088517" y="102743"/>
                  </a:lnTo>
                  <a:lnTo>
                    <a:pt x="1075774" y="102743"/>
                  </a:lnTo>
                  <a:lnTo>
                    <a:pt x="1073658" y="130302"/>
                  </a:lnTo>
                  <a:lnTo>
                    <a:pt x="1141036" y="102743"/>
                  </a:lnTo>
                  <a:lnTo>
                    <a:pt x="1088517" y="102743"/>
                  </a:lnTo>
                  <a:lnTo>
                    <a:pt x="1075849" y="101769"/>
                  </a:lnTo>
                  <a:lnTo>
                    <a:pt x="1143417" y="101769"/>
                  </a:lnTo>
                  <a:lnTo>
                    <a:pt x="1152525" y="98044"/>
                  </a:lnTo>
                  <a:lnTo>
                    <a:pt x="1079500" y="54229"/>
                  </a:lnTo>
                  <a:close/>
                </a:path>
                <a:path w="1152525" h="130810">
                  <a:moveTo>
                    <a:pt x="1077311" y="82723"/>
                  </a:moveTo>
                  <a:lnTo>
                    <a:pt x="1075849" y="101769"/>
                  </a:lnTo>
                  <a:lnTo>
                    <a:pt x="1088517" y="102743"/>
                  </a:lnTo>
                  <a:lnTo>
                    <a:pt x="1089914" y="83693"/>
                  </a:lnTo>
                  <a:lnTo>
                    <a:pt x="1077311" y="82723"/>
                  </a:lnTo>
                  <a:close/>
                </a:path>
                <a:path w="1152525" h="130810">
                  <a:moveTo>
                    <a:pt x="1524" y="0"/>
                  </a:moveTo>
                  <a:lnTo>
                    <a:pt x="0" y="19050"/>
                  </a:lnTo>
                  <a:lnTo>
                    <a:pt x="1075849" y="101769"/>
                  </a:lnTo>
                  <a:lnTo>
                    <a:pt x="1077311" y="82723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2E2F8020-E175-42F6-BB8E-773804A23D2B}"/>
                </a:ext>
              </a:extLst>
            </p:cNvPr>
            <p:cNvSpPr txBox="1"/>
            <p:nvPr/>
          </p:nvSpPr>
          <p:spPr>
            <a:xfrm>
              <a:off x="4900948" y="4530620"/>
              <a:ext cx="397992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b="1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result </a:t>
              </a:r>
              <a:r>
                <a:rPr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is</a:t>
              </a:r>
              <a:r>
                <a:rPr sz="2400" b="1" spc="-6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 </a:t>
              </a:r>
              <a:r>
                <a:rPr lang="en-US" sz="2400" b="1" spc="-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integer (3/2 </a:t>
              </a:r>
              <a:r>
                <a:rPr lang="en-US" sz="2400" b="1" spc="-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  <a:sym typeface="Wingdings" panose="05000000000000000000" pitchFamily="2" charset="2"/>
                </a:rPr>
                <a:t> 1)</a:t>
              </a:r>
              <a:endPara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7748FC9C-0FB1-4180-8164-24BB01B94D08}"/>
                </a:ext>
              </a:extLst>
            </p:cNvPr>
            <p:cNvSpPr/>
            <p:nvPr/>
          </p:nvSpPr>
          <p:spPr>
            <a:xfrm>
              <a:off x="3616596" y="4588977"/>
              <a:ext cx="1152525" cy="130810"/>
            </a:xfrm>
            <a:custGeom>
              <a:avLst/>
              <a:gdLst/>
              <a:ahLst/>
              <a:cxnLst/>
              <a:rect l="l" t="t" r="r" b="b"/>
              <a:pathLst>
                <a:path w="1152525" h="130810">
                  <a:moveTo>
                    <a:pt x="1079500" y="54229"/>
                  </a:moveTo>
                  <a:lnTo>
                    <a:pt x="1077311" y="82723"/>
                  </a:lnTo>
                  <a:lnTo>
                    <a:pt x="1089914" y="83693"/>
                  </a:lnTo>
                  <a:lnTo>
                    <a:pt x="1088517" y="102743"/>
                  </a:lnTo>
                  <a:lnTo>
                    <a:pt x="1075774" y="102743"/>
                  </a:lnTo>
                  <a:lnTo>
                    <a:pt x="1073658" y="130302"/>
                  </a:lnTo>
                  <a:lnTo>
                    <a:pt x="1141036" y="102743"/>
                  </a:lnTo>
                  <a:lnTo>
                    <a:pt x="1088517" y="102743"/>
                  </a:lnTo>
                  <a:lnTo>
                    <a:pt x="1075849" y="101769"/>
                  </a:lnTo>
                  <a:lnTo>
                    <a:pt x="1143417" y="101769"/>
                  </a:lnTo>
                  <a:lnTo>
                    <a:pt x="1152525" y="98044"/>
                  </a:lnTo>
                  <a:lnTo>
                    <a:pt x="1079500" y="54229"/>
                  </a:lnTo>
                  <a:close/>
                </a:path>
                <a:path w="1152525" h="130810">
                  <a:moveTo>
                    <a:pt x="1077311" y="82723"/>
                  </a:moveTo>
                  <a:lnTo>
                    <a:pt x="1075849" y="101769"/>
                  </a:lnTo>
                  <a:lnTo>
                    <a:pt x="1088517" y="102743"/>
                  </a:lnTo>
                  <a:lnTo>
                    <a:pt x="1089914" y="83693"/>
                  </a:lnTo>
                  <a:lnTo>
                    <a:pt x="1077311" y="82723"/>
                  </a:lnTo>
                  <a:close/>
                </a:path>
                <a:path w="1152525" h="130810">
                  <a:moveTo>
                    <a:pt x="1524" y="0"/>
                  </a:moveTo>
                  <a:lnTo>
                    <a:pt x="0" y="19050"/>
                  </a:lnTo>
                  <a:lnTo>
                    <a:pt x="1075849" y="101769"/>
                  </a:lnTo>
                  <a:lnTo>
                    <a:pt x="1077311" y="82723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01BC8F-ABCE-421D-9731-11428B050AF8}"/>
              </a:ext>
            </a:extLst>
          </p:cNvPr>
          <p:cNvSpPr/>
          <p:nvPr/>
        </p:nvSpPr>
        <p:spPr>
          <a:xfrm>
            <a:off x="363808" y="3277142"/>
            <a:ext cx="8509097" cy="1432907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2" y="1039972"/>
            <a:ext cx="500316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</a:t>
            </a:r>
            <a:r>
              <a:rPr lang="en-US" spc="-45" dirty="0"/>
              <a:t>imple Operations</a:t>
            </a:r>
            <a:endParaRPr spc="-85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54758-7ABA-4724-846F-CD7617F9C3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19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26348" y="1937404"/>
            <a:ext cx="8013206" cy="273574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42900" marR="993775" indent="-342900" defTabSz="685800" fontAlgn="base">
              <a:lnSpc>
                <a:spcPct val="80000"/>
              </a:lnSpc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sz="2800" dirty="0">
                <a:latin typeface="Garamond" panose="02020404030301010803" pitchFamily="18" charset="0"/>
              </a:rPr>
              <a:t>parentheses used</a:t>
            </a:r>
          </a:p>
          <a:p>
            <a:pPr marL="342900" indent="-342900" defTabSz="685800" fontAlgn="base">
              <a:lnSpc>
                <a:spcPct val="80000"/>
              </a:lnSpc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85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sz="2800" dirty="0">
                <a:latin typeface="Garamond" panose="02020404030301010803" pitchFamily="18" charset="0"/>
              </a:rPr>
              <a:t>operator precedence</a:t>
            </a:r>
          </a:p>
          <a:p>
            <a:pPr marL="922020" lvl="2" indent="-251460">
              <a:lnSpc>
                <a:spcPct val="8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800" spc="-5" dirty="0">
                <a:latin typeface="Calibri"/>
                <a:cs typeface="Calibri"/>
              </a:rPr>
              <a:t>**</a:t>
            </a:r>
            <a:endParaRPr sz="2800" dirty="0">
              <a:latin typeface="Calibri"/>
              <a:cs typeface="Calibri"/>
            </a:endParaRPr>
          </a:p>
          <a:p>
            <a:pPr marL="922020" lvl="2" indent="-251460">
              <a:lnSpc>
                <a:spcPct val="8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800" dirty="0">
                <a:latin typeface="Calibri"/>
                <a:cs typeface="Calibri"/>
              </a:rPr>
              <a:t>*</a:t>
            </a:r>
          </a:p>
          <a:p>
            <a:pPr marL="922020" lvl="2" indent="-251460">
              <a:lnSpc>
                <a:spcPct val="8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800" dirty="0">
                <a:latin typeface="Calibri"/>
                <a:cs typeface="Calibri"/>
              </a:rPr>
              <a:t>/</a:t>
            </a:r>
          </a:p>
          <a:p>
            <a:pPr marL="670560" lvl="1">
              <a:lnSpc>
                <a:spcPct val="80000"/>
              </a:lnSpc>
              <a:spcBef>
                <a:spcPts val="315"/>
              </a:spcBef>
              <a:tabLst>
                <a:tab pos="464820" algn="l"/>
              </a:tabLst>
            </a:pPr>
            <a:r>
              <a:rPr sz="2800" dirty="0">
                <a:solidFill>
                  <a:srgbClr val="585858"/>
                </a:solidFill>
                <a:latin typeface="Calibri"/>
                <a:cs typeface="Calibri"/>
              </a:rPr>
              <a:t>◦	</a:t>
            </a:r>
            <a:r>
              <a:rPr sz="2800" dirty="0">
                <a:latin typeface="Calibri"/>
                <a:cs typeface="Calibri"/>
              </a:rPr>
              <a:t>+ and – </a:t>
            </a:r>
            <a:r>
              <a:rPr sz="2800" spc="-20" dirty="0">
                <a:latin typeface="Calibri"/>
                <a:cs typeface="Calibri"/>
              </a:rPr>
              <a:t>executed </a:t>
            </a:r>
            <a:r>
              <a:rPr sz="2800" spc="-10" dirty="0">
                <a:latin typeface="Calibri"/>
                <a:cs typeface="Calibri"/>
              </a:rPr>
              <a:t>left to </a:t>
            </a:r>
            <a:r>
              <a:rPr sz="2800" spc="-5" dirty="0">
                <a:latin typeface="Calibri"/>
                <a:cs typeface="Calibri"/>
              </a:rPr>
              <a:t>right, </a:t>
            </a:r>
            <a:r>
              <a:rPr sz="2800" dirty="0">
                <a:latin typeface="Calibri"/>
                <a:cs typeface="Calibri"/>
              </a:rPr>
              <a:t>as appear 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Shape 387">
            <a:extLst>
              <a:ext uri="{FF2B5EF4-FFF2-40B4-BE49-F238E27FC236}">
                <a16:creationId xmlns:a16="http://schemas.microsoft.com/office/drawing/2014/main" id="{79AAB5F0-44B6-4570-B9C0-B92197A97F0A}"/>
              </a:ext>
            </a:extLst>
          </p:cNvPr>
          <p:cNvSpPr txBox="1"/>
          <p:nvPr/>
        </p:nvSpPr>
        <p:spPr>
          <a:xfrm>
            <a:off x="762000" y="4955183"/>
            <a:ext cx="7620000" cy="160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Parenthesis, </a:t>
            </a:r>
            <a:r>
              <a:rPr lang="en-US" sz="28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Power, </a:t>
            </a:r>
            <a:r>
              <a:rPr lang="en-US" sz="28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</a:t>
            </a:r>
            <a:r>
              <a:rPr lang="en-US" sz="28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Addition, 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+ </a:t>
            </a:r>
            <a:r>
              <a:rPr lang="en-US" sz="2800" dirty="0">
                <a:solidFill>
                  <a:srgbClr val="FF33CC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(1 + 2)</a:t>
            </a:r>
            <a:r>
              <a:rPr lang="en-US" sz="2800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3</a:t>
            </a: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9 * </a:t>
            </a:r>
            <a:r>
              <a:rPr lang="en-US" sz="2800" dirty="0">
                <a:solidFill>
                  <a:srgbClr val="00FF00"/>
                </a:solidFill>
                <a:latin typeface="Arial" charset="0"/>
                <a:cs typeface="Arial" charset="0"/>
                <a:sym typeface="Cabin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Arial" charset="0"/>
                <a:ea typeface="Courier" charset="0"/>
                <a:cs typeface="Arial" charset="0"/>
                <a:sym typeface="Cabin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charset="0"/>
                <a:ea typeface="Courier" charset="0"/>
                <a:cs typeface="Arial" charset="0"/>
                <a:sym typeface="Wingdings" panose="05000000000000000000" pitchFamily="2" charset="2"/>
              </a:rPr>
              <a:t></a:t>
            </a:r>
            <a:r>
              <a:rPr lang="en-US" sz="2800" dirty="0">
                <a:solidFill>
                  <a:srgbClr val="FFFF00"/>
                </a:solidFill>
                <a:latin typeface="Arial" charset="0"/>
                <a:ea typeface="Courier" charset="0"/>
                <a:cs typeface="Arial" charset="0"/>
                <a:sym typeface="Cabin"/>
              </a:rPr>
              <a:t> 18.0</a:t>
            </a:r>
            <a:endParaRPr lang="en-US" sz="2800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6FB9-DBDF-4A1D-9BDA-58F7B00C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47618"/>
            <a:ext cx="6858000" cy="1325881"/>
          </a:xfrm>
          <a:solidFill>
            <a:schemeClr val="tx1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Why Python?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F986-D5EE-44CB-968F-3DC6ABA5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360" y="4099560"/>
            <a:ext cx="6858000" cy="919480"/>
          </a:xfrm>
        </p:spPr>
        <p:txBody>
          <a:bodyPr/>
          <a:lstStyle/>
          <a:p>
            <a:r>
              <a:rPr lang="en-US" dirty="0"/>
              <a:t>History,  Language Characteristics, Installation,  Tutorials, …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8C9C7E-B0F1-42D3-8712-100C439DA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2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49" y="486589"/>
            <a:ext cx="7578536" cy="53604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lang="en-US" spc="-45" dirty="0"/>
              <a:t>Changing Bindings</a:t>
            </a:r>
            <a:endParaRPr spc="-45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38560" y="1246062"/>
            <a:ext cx="8409046" cy="2750753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599" marR="528955">
              <a:lnSpc>
                <a:spcPts val="2810"/>
              </a:lnSpc>
              <a:spcBef>
                <a:spcPts val="450"/>
              </a:spcBef>
              <a:buClr>
                <a:schemeClr val="accent2">
                  <a:lumMod val="75000"/>
                </a:schemeClr>
              </a:buClr>
              <a:tabLst>
                <a:tab pos="238760" algn="l"/>
              </a:tabLst>
            </a:pPr>
            <a:r>
              <a:rPr lang="en-US" sz="2400" b="0" dirty="0"/>
              <a:t>Assignment  statements </a:t>
            </a:r>
            <a:r>
              <a:rPr sz="2400" b="0" dirty="0"/>
              <a:t>re-bind variable names</a:t>
            </a:r>
          </a:p>
          <a:p>
            <a:pPr marL="355599" marR="5080">
              <a:lnSpc>
                <a:spcPts val="2810"/>
              </a:lnSpc>
              <a:spcBef>
                <a:spcPts val="1395"/>
              </a:spcBef>
              <a:buClr>
                <a:schemeClr val="accent2">
                  <a:lumMod val="75000"/>
                </a:schemeClr>
              </a:buClr>
              <a:tabLst>
                <a:tab pos="238760" algn="l"/>
              </a:tabLst>
            </a:pPr>
            <a:r>
              <a:rPr lang="en-US" sz="2400" b="0" dirty="0"/>
              <a:t>P</a:t>
            </a:r>
            <a:r>
              <a:rPr sz="2400" b="0" dirty="0"/>
              <a:t>revious value may still </a:t>
            </a:r>
            <a:r>
              <a:rPr lang="en-US" sz="2400" b="0" dirty="0"/>
              <a:t>be </a:t>
            </a:r>
            <a:r>
              <a:rPr sz="2400" b="0" dirty="0"/>
              <a:t>stored in memory but lost the  handle for it</a:t>
            </a:r>
          </a:p>
          <a:p>
            <a:pPr marL="355599" marR="808355">
              <a:lnSpc>
                <a:spcPts val="2810"/>
              </a:lnSpc>
              <a:spcBef>
                <a:spcPts val="1395"/>
              </a:spcBef>
              <a:buClr>
                <a:schemeClr val="accent2">
                  <a:lumMod val="75000"/>
                </a:schemeClr>
              </a:buClr>
              <a:tabLst>
                <a:tab pos="238760" algn="l"/>
              </a:tabLst>
            </a:pPr>
            <a:r>
              <a:rPr lang="en-US" sz="2400" b="0" dirty="0"/>
              <a:t>V</a:t>
            </a:r>
            <a:r>
              <a:rPr sz="2400" b="0" dirty="0"/>
              <a:t>alue for area does not change until you tell the  computer to do the calculation again</a:t>
            </a:r>
            <a:endParaRPr lang="en-US" sz="2400" b="0" dirty="0"/>
          </a:p>
          <a:p>
            <a:pPr marL="355599" marR="808355">
              <a:lnSpc>
                <a:spcPts val="2810"/>
              </a:lnSpc>
              <a:spcBef>
                <a:spcPts val="1395"/>
              </a:spcBef>
              <a:buClr>
                <a:schemeClr val="accent2">
                  <a:lumMod val="75000"/>
                </a:schemeClr>
              </a:buClr>
              <a:tabLst>
                <a:tab pos="238760" algn="l"/>
              </a:tabLst>
            </a:pPr>
            <a:r>
              <a:rPr lang="en-US" sz="2400" b="0" dirty="0"/>
              <a:t>“;” is not needed at the end of statement</a:t>
            </a:r>
            <a:endParaRPr sz="2400" b="0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9C6A227A-D534-4D6B-98CE-5FFE9B178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20</a:t>
            </a:fld>
            <a:endParaRPr lang="en-US"/>
          </a:p>
        </p:txBody>
      </p:sp>
      <p:sp>
        <p:nvSpPr>
          <p:cNvPr id="28" name="object 28"/>
          <p:cNvSpPr txBox="1"/>
          <p:nvPr/>
        </p:nvSpPr>
        <p:spPr>
          <a:xfrm>
            <a:off x="697310" y="4242896"/>
            <a:ext cx="4208297" cy="22810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3035"/>
              </a:lnSpc>
              <a:spcBef>
                <a:spcPts val="95"/>
              </a:spcBef>
            </a:pPr>
            <a:r>
              <a:rPr sz="2200" spc="-5" dirty="0">
                <a:latin typeface="Consolas" panose="020B0609020204030204" pitchFamily="49" charset="0"/>
                <a:cs typeface="Courier New"/>
              </a:rPr>
              <a:t>pi =</a:t>
            </a:r>
            <a:r>
              <a:rPr sz="2200" spc="-1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200" spc="-5" dirty="0">
                <a:latin typeface="Consolas" panose="020B0609020204030204" pitchFamily="49" charset="0"/>
                <a:cs typeface="Courier New"/>
              </a:rPr>
              <a:t>3.14</a:t>
            </a:r>
            <a:endParaRPr sz="220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ts val="2885"/>
              </a:lnSpc>
            </a:pPr>
            <a:r>
              <a:rPr sz="2200" spc="-5" dirty="0">
                <a:latin typeface="Consolas" panose="020B0609020204030204" pitchFamily="49" charset="0"/>
                <a:cs typeface="Courier New"/>
              </a:rPr>
              <a:t>radius =</a:t>
            </a:r>
            <a:r>
              <a:rPr sz="22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200" spc="-10" dirty="0">
                <a:latin typeface="Consolas" panose="020B0609020204030204" pitchFamily="49" charset="0"/>
                <a:cs typeface="Courier New"/>
              </a:rPr>
              <a:t>2.2</a:t>
            </a:r>
            <a:endParaRPr lang="en-US" sz="2200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ts val="2885"/>
              </a:lnSpc>
            </a:pPr>
            <a:r>
              <a:rPr lang="en-US" sz="2200" spc="-10" dirty="0">
                <a:latin typeface="Consolas" panose="020B0609020204030204" pitchFamily="49" charset="0"/>
                <a:cs typeface="Courier New"/>
              </a:rPr>
              <a:t>print(id(radius), radius)</a:t>
            </a:r>
            <a:endParaRPr sz="2200" dirty="0">
              <a:latin typeface="Consolas" panose="020B0609020204030204" pitchFamily="49" charset="0"/>
              <a:cs typeface="Courier New"/>
            </a:endParaRPr>
          </a:p>
          <a:p>
            <a:pPr marL="12700" marR="5080" indent="12700">
              <a:lnSpc>
                <a:spcPts val="2910"/>
              </a:lnSpc>
              <a:spcBef>
                <a:spcPts val="125"/>
              </a:spcBef>
            </a:pPr>
            <a:r>
              <a:rPr sz="2200" spc="-5" dirty="0">
                <a:latin typeface="Consolas" panose="020B0609020204030204" pitchFamily="49" charset="0"/>
                <a:cs typeface="Courier New"/>
              </a:rPr>
              <a:t>area = pi*(radius**2)  </a:t>
            </a:r>
            <a:endParaRPr lang="en-US" sz="2200" spc="-5" dirty="0">
              <a:latin typeface="Consolas" panose="020B0609020204030204" pitchFamily="49" charset="0"/>
              <a:cs typeface="Courier New"/>
            </a:endParaRPr>
          </a:p>
          <a:p>
            <a:pPr marL="12700" marR="5080" indent="12700">
              <a:lnSpc>
                <a:spcPts val="2910"/>
              </a:lnSpc>
              <a:spcBef>
                <a:spcPts val="125"/>
              </a:spcBef>
            </a:pPr>
            <a:r>
              <a:rPr sz="2200" spc="-5" dirty="0">
                <a:latin typeface="Consolas" panose="020B0609020204030204" pitchFamily="49" charset="0"/>
                <a:cs typeface="Courier New"/>
              </a:rPr>
              <a:t>radius =</a:t>
            </a:r>
            <a:r>
              <a:rPr sz="2200" spc="-15" dirty="0">
                <a:latin typeface="Consolas" panose="020B0609020204030204" pitchFamily="49" charset="0"/>
                <a:cs typeface="Courier New"/>
              </a:rPr>
              <a:t> </a:t>
            </a:r>
            <a:r>
              <a:rPr sz="2200" spc="-5" dirty="0">
                <a:latin typeface="Consolas" panose="020B0609020204030204" pitchFamily="49" charset="0"/>
                <a:cs typeface="Courier New"/>
              </a:rPr>
              <a:t>radius+1</a:t>
            </a:r>
            <a:endParaRPr lang="en-US" sz="2200" spc="-5" dirty="0">
              <a:latin typeface="Consolas" panose="020B0609020204030204" pitchFamily="49" charset="0"/>
              <a:cs typeface="Courier New"/>
            </a:endParaRPr>
          </a:p>
          <a:p>
            <a:pPr marL="12700" marR="5080" indent="12700">
              <a:lnSpc>
                <a:spcPts val="2910"/>
              </a:lnSpc>
              <a:spcBef>
                <a:spcPts val="125"/>
              </a:spcBef>
            </a:pPr>
            <a:r>
              <a:rPr lang="en-US" sz="2200" spc="-10" dirty="0">
                <a:latin typeface="Consolas" panose="020B0609020204030204" pitchFamily="49" charset="0"/>
                <a:cs typeface="Courier New"/>
              </a:rPr>
              <a:t>print(id(radius), radius)</a:t>
            </a:r>
            <a:endParaRPr lang="en-US" sz="2200" dirty="0">
              <a:latin typeface="Consolas" panose="020B0609020204030204" pitchFamily="49" charset="0"/>
              <a:cs typeface="Courier New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995D8C-A9F2-5FDE-EB88-553CE466E6FE}"/>
              </a:ext>
            </a:extLst>
          </p:cNvPr>
          <p:cNvGrpSpPr/>
          <p:nvPr/>
        </p:nvGrpSpPr>
        <p:grpSpPr>
          <a:xfrm>
            <a:off x="5188078" y="3803696"/>
            <a:ext cx="3844045" cy="2622970"/>
            <a:chOff x="5188078" y="3803696"/>
            <a:chExt cx="3844045" cy="2622970"/>
          </a:xfrm>
        </p:grpSpPr>
        <p:sp>
          <p:nvSpPr>
            <p:cNvPr id="2" name="object 2"/>
            <p:cNvSpPr/>
            <p:nvPr/>
          </p:nvSpPr>
          <p:spPr>
            <a:xfrm>
              <a:off x="6538474" y="3803696"/>
              <a:ext cx="2493649" cy="2622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1032" y="4564762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505459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505459" y="323088"/>
                  </a:lnTo>
                  <a:lnTo>
                    <a:pt x="526411" y="318853"/>
                  </a:lnTo>
                  <a:lnTo>
                    <a:pt x="543528" y="307308"/>
                  </a:lnTo>
                  <a:lnTo>
                    <a:pt x="555073" y="290191"/>
                  </a:lnTo>
                  <a:lnTo>
                    <a:pt x="559308" y="269240"/>
                  </a:lnTo>
                  <a:lnTo>
                    <a:pt x="559308" y="53848"/>
                  </a:lnTo>
                  <a:lnTo>
                    <a:pt x="555073" y="32896"/>
                  </a:lnTo>
                  <a:lnTo>
                    <a:pt x="543528" y="15779"/>
                  </a:lnTo>
                  <a:lnTo>
                    <a:pt x="526411" y="4234"/>
                  </a:lnTo>
                  <a:lnTo>
                    <a:pt x="5054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01032" y="4564762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505459" y="0"/>
                  </a:lnTo>
                  <a:lnTo>
                    <a:pt x="526411" y="4234"/>
                  </a:lnTo>
                  <a:lnTo>
                    <a:pt x="543528" y="15779"/>
                  </a:lnTo>
                  <a:lnTo>
                    <a:pt x="555073" y="32896"/>
                  </a:lnTo>
                  <a:lnTo>
                    <a:pt x="559308" y="53848"/>
                  </a:lnTo>
                  <a:lnTo>
                    <a:pt x="559308" y="269240"/>
                  </a:lnTo>
                  <a:lnTo>
                    <a:pt x="555073" y="290191"/>
                  </a:lnTo>
                  <a:lnTo>
                    <a:pt x="543528" y="307308"/>
                  </a:lnTo>
                  <a:lnTo>
                    <a:pt x="526411" y="318853"/>
                  </a:lnTo>
                  <a:lnTo>
                    <a:pt x="505459" y="323088"/>
                  </a:lnTo>
                  <a:lnTo>
                    <a:pt x="53848" y="323088"/>
                  </a:lnTo>
                  <a:lnTo>
                    <a:pt x="32896" y="318853"/>
                  </a:lnTo>
                  <a:lnTo>
                    <a:pt x="15779" y="307308"/>
                  </a:lnTo>
                  <a:lnTo>
                    <a:pt x="4234" y="29019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331714" y="4549902"/>
              <a:ext cx="2984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10" dirty="0">
                  <a:solidFill>
                    <a:srgbClr val="FFFFFF"/>
                  </a:solidFill>
                  <a:latin typeface="Courier New"/>
                  <a:cs typeface="Courier New"/>
                </a:rPr>
                <a:t>pi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201032" y="4938905"/>
              <a:ext cx="1161415" cy="323215"/>
            </a:xfrm>
            <a:custGeom>
              <a:avLst/>
              <a:gdLst/>
              <a:ahLst/>
              <a:cxnLst/>
              <a:rect l="l" t="t" r="r" b="b"/>
              <a:pathLst>
                <a:path w="1161414" h="323214">
                  <a:moveTo>
                    <a:pt x="1107440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7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7"/>
                  </a:lnTo>
                  <a:lnTo>
                    <a:pt x="1107440" y="323087"/>
                  </a:lnTo>
                  <a:lnTo>
                    <a:pt x="1128391" y="318853"/>
                  </a:lnTo>
                  <a:lnTo>
                    <a:pt x="1145508" y="307308"/>
                  </a:lnTo>
                  <a:lnTo>
                    <a:pt x="1157053" y="290191"/>
                  </a:lnTo>
                  <a:lnTo>
                    <a:pt x="1161288" y="269239"/>
                  </a:lnTo>
                  <a:lnTo>
                    <a:pt x="1161288" y="53847"/>
                  </a:lnTo>
                  <a:lnTo>
                    <a:pt x="1157053" y="32896"/>
                  </a:lnTo>
                  <a:lnTo>
                    <a:pt x="1145508" y="15779"/>
                  </a:lnTo>
                  <a:lnTo>
                    <a:pt x="1128391" y="4234"/>
                  </a:lnTo>
                  <a:lnTo>
                    <a:pt x="110744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88078" y="5325236"/>
              <a:ext cx="791845" cy="323850"/>
            </a:xfrm>
            <a:custGeom>
              <a:avLst/>
              <a:gdLst/>
              <a:ahLst/>
              <a:cxnLst/>
              <a:rect l="l" t="t" r="r" b="b"/>
              <a:pathLst>
                <a:path w="791845" h="323850">
                  <a:moveTo>
                    <a:pt x="737743" y="0"/>
                  </a:moveTo>
                  <a:lnTo>
                    <a:pt x="53975" y="0"/>
                  </a:lnTo>
                  <a:lnTo>
                    <a:pt x="32950" y="4236"/>
                  </a:lnTo>
                  <a:lnTo>
                    <a:pt x="15795" y="15795"/>
                  </a:lnTo>
                  <a:lnTo>
                    <a:pt x="4236" y="32950"/>
                  </a:lnTo>
                  <a:lnTo>
                    <a:pt x="0" y="53975"/>
                  </a:lnTo>
                  <a:lnTo>
                    <a:pt x="0" y="269875"/>
                  </a:lnTo>
                  <a:lnTo>
                    <a:pt x="4236" y="290883"/>
                  </a:lnTo>
                  <a:lnTo>
                    <a:pt x="15795" y="308040"/>
                  </a:lnTo>
                  <a:lnTo>
                    <a:pt x="32950" y="319608"/>
                  </a:lnTo>
                  <a:lnTo>
                    <a:pt x="53975" y="323850"/>
                  </a:lnTo>
                  <a:lnTo>
                    <a:pt x="737743" y="323850"/>
                  </a:lnTo>
                  <a:lnTo>
                    <a:pt x="758767" y="319608"/>
                  </a:lnTo>
                  <a:lnTo>
                    <a:pt x="775922" y="308040"/>
                  </a:lnTo>
                  <a:lnTo>
                    <a:pt x="787481" y="290883"/>
                  </a:lnTo>
                  <a:lnTo>
                    <a:pt x="791718" y="269875"/>
                  </a:lnTo>
                  <a:lnTo>
                    <a:pt x="791718" y="53975"/>
                  </a:lnTo>
                  <a:lnTo>
                    <a:pt x="787481" y="32950"/>
                  </a:lnTo>
                  <a:lnTo>
                    <a:pt x="775922" y="15795"/>
                  </a:lnTo>
                  <a:lnTo>
                    <a:pt x="758767" y="4236"/>
                  </a:lnTo>
                  <a:lnTo>
                    <a:pt x="73774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8078" y="5325236"/>
              <a:ext cx="791845" cy="323850"/>
            </a:xfrm>
            <a:custGeom>
              <a:avLst/>
              <a:gdLst/>
              <a:ahLst/>
              <a:cxnLst/>
              <a:rect l="l" t="t" r="r" b="b"/>
              <a:pathLst>
                <a:path w="791845" h="323850">
                  <a:moveTo>
                    <a:pt x="0" y="53975"/>
                  </a:moveTo>
                  <a:lnTo>
                    <a:pt x="4236" y="32950"/>
                  </a:lnTo>
                  <a:lnTo>
                    <a:pt x="15795" y="15795"/>
                  </a:lnTo>
                  <a:lnTo>
                    <a:pt x="32950" y="4236"/>
                  </a:lnTo>
                  <a:lnTo>
                    <a:pt x="53975" y="0"/>
                  </a:lnTo>
                  <a:lnTo>
                    <a:pt x="737743" y="0"/>
                  </a:lnTo>
                  <a:lnTo>
                    <a:pt x="758767" y="4236"/>
                  </a:lnTo>
                  <a:lnTo>
                    <a:pt x="775922" y="15795"/>
                  </a:lnTo>
                  <a:lnTo>
                    <a:pt x="787481" y="32950"/>
                  </a:lnTo>
                  <a:lnTo>
                    <a:pt x="791718" y="53975"/>
                  </a:lnTo>
                  <a:lnTo>
                    <a:pt x="791718" y="269875"/>
                  </a:lnTo>
                  <a:lnTo>
                    <a:pt x="787481" y="290883"/>
                  </a:lnTo>
                  <a:lnTo>
                    <a:pt x="775922" y="308040"/>
                  </a:lnTo>
                  <a:lnTo>
                    <a:pt x="758767" y="319608"/>
                  </a:lnTo>
                  <a:lnTo>
                    <a:pt x="737743" y="323850"/>
                  </a:lnTo>
                  <a:lnTo>
                    <a:pt x="53975" y="323850"/>
                  </a:lnTo>
                  <a:lnTo>
                    <a:pt x="32950" y="319608"/>
                  </a:lnTo>
                  <a:lnTo>
                    <a:pt x="15795" y="308040"/>
                  </a:lnTo>
                  <a:lnTo>
                    <a:pt x="4236" y="290883"/>
                  </a:lnTo>
                  <a:lnTo>
                    <a:pt x="0" y="269875"/>
                  </a:lnTo>
                  <a:lnTo>
                    <a:pt x="0" y="53975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204110" y="4811014"/>
              <a:ext cx="1155700" cy="76559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06045" marR="5080" indent="-93980">
                <a:lnSpc>
                  <a:spcPct val="141100"/>
                </a:lnSpc>
                <a:spcBef>
                  <a:spcPts val="100"/>
                </a:spcBef>
                <a:tabLst>
                  <a:tab pos="1142365" algn="l"/>
                </a:tabLst>
              </a:pPr>
              <a:r>
                <a:rPr u="heavy" spc="135" dirty="0">
                  <a:solidFill>
                    <a:srgbClr val="FFFFFF"/>
                  </a:solidFill>
                  <a:uFill>
                    <a:solidFill>
                      <a:srgbClr val="3E3E3E"/>
                    </a:solidFill>
                  </a:uFill>
                  <a:latin typeface="Courier New"/>
                  <a:cs typeface="Courier New"/>
                </a:rPr>
                <a:t> </a:t>
              </a:r>
              <a:r>
                <a:rPr u="heavy" spc="-10" dirty="0">
                  <a:solidFill>
                    <a:srgbClr val="FFFFFF"/>
                  </a:solidFill>
                  <a:uFill>
                    <a:solidFill>
                      <a:srgbClr val="3E3E3E"/>
                    </a:solidFill>
                  </a:uFill>
                  <a:latin typeface="Courier New"/>
                  <a:cs typeface="Courier New"/>
                </a:rPr>
                <a:t>radius 	</a:t>
              </a:r>
              <a:r>
                <a:rPr dirty="0">
                  <a:solidFill>
                    <a:srgbClr val="FFFFFF"/>
                  </a:solidFill>
                  <a:latin typeface="Courier New"/>
                  <a:cs typeface="Courier New"/>
                </a:rPr>
                <a:t> </a:t>
              </a:r>
              <a:r>
                <a:rPr spc="-10" dirty="0">
                  <a:solidFill>
                    <a:srgbClr val="FFFFFF"/>
                  </a:solidFill>
                  <a:latin typeface="Courier New"/>
                  <a:cs typeface="Courier New"/>
                </a:rPr>
                <a:t>area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573900" y="4340733"/>
              <a:ext cx="1108075" cy="257810"/>
            </a:xfrm>
            <a:custGeom>
              <a:avLst/>
              <a:gdLst/>
              <a:ahLst/>
              <a:cxnLst/>
              <a:rect l="l" t="t" r="r" b="b"/>
              <a:pathLst>
                <a:path w="1108075" h="257810">
                  <a:moveTo>
                    <a:pt x="1065022" y="0"/>
                  </a:moveTo>
                  <a:lnTo>
                    <a:pt x="42926" y="0"/>
                  </a:lnTo>
                  <a:lnTo>
                    <a:pt x="26199" y="3367"/>
                  </a:lnTo>
                  <a:lnTo>
                    <a:pt x="12557" y="12557"/>
                  </a:lnTo>
                  <a:lnTo>
                    <a:pt x="3367" y="26199"/>
                  </a:lnTo>
                  <a:lnTo>
                    <a:pt x="0" y="42925"/>
                  </a:lnTo>
                  <a:lnTo>
                    <a:pt x="0" y="214629"/>
                  </a:lnTo>
                  <a:lnTo>
                    <a:pt x="3367" y="231356"/>
                  </a:lnTo>
                  <a:lnTo>
                    <a:pt x="12557" y="244998"/>
                  </a:lnTo>
                  <a:lnTo>
                    <a:pt x="26199" y="254188"/>
                  </a:lnTo>
                  <a:lnTo>
                    <a:pt x="42926" y="257555"/>
                  </a:lnTo>
                  <a:lnTo>
                    <a:pt x="1065022" y="257555"/>
                  </a:lnTo>
                  <a:lnTo>
                    <a:pt x="1081748" y="254188"/>
                  </a:lnTo>
                  <a:lnTo>
                    <a:pt x="1095390" y="244998"/>
                  </a:lnTo>
                  <a:lnTo>
                    <a:pt x="1104580" y="231356"/>
                  </a:lnTo>
                  <a:lnTo>
                    <a:pt x="1107948" y="214629"/>
                  </a:lnTo>
                  <a:lnTo>
                    <a:pt x="1107948" y="42925"/>
                  </a:lnTo>
                  <a:lnTo>
                    <a:pt x="1104580" y="26199"/>
                  </a:lnTo>
                  <a:lnTo>
                    <a:pt x="1095390" y="12557"/>
                  </a:lnTo>
                  <a:lnTo>
                    <a:pt x="1081748" y="3367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3900" y="4340733"/>
              <a:ext cx="1108075" cy="257810"/>
            </a:xfrm>
            <a:custGeom>
              <a:avLst/>
              <a:gdLst/>
              <a:ahLst/>
              <a:cxnLst/>
              <a:rect l="l" t="t" r="r" b="b"/>
              <a:pathLst>
                <a:path w="1108075" h="257810">
                  <a:moveTo>
                    <a:pt x="0" y="42925"/>
                  </a:moveTo>
                  <a:lnTo>
                    <a:pt x="3367" y="26199"/>
                  </a:lnTo>
                  <a:lnTo>
                    <a:pt x="12557" y="12557"/>
                  </a:lnTo>
                  <a:lnTo>
                    <a:pt x="26199" y="3367"/>
                  </a:lnTo>
                  <a:lnTo>
                    <a:pt x="42926" y="0"/>
                  </a:lnTo>
                  <a:lnTo>
                    <a:pt x="1065022" y="0"/>
                  </a:lnTo>
                  <a:lnTo>
                    <a:pt x="1081748" y="3367"/>
                  </a:lnTo>
                  <a:lnTo>
                    <a:pt x="1095390" y="12557"/>
                  </a:lnTo>
                  <a:lnTo>
                    <a:pt x="1104580" y="26199"/>
                  </a:lnTo>
                  <a:lnTo>
                    <a:pt x="1107948" y="42925"/>
                  </a:lnTo>
                  <a:lnTo>
                    <a:pt x="1107948" y="214629"/>
                  </a:lnTo>
                  <a:lnTo>
                    <a:pt x="1104580" y="231356"/>
                  </a:lnTo>
                  <a:lnTo>
                    <a:pt x="1095390" y="244998"/>
                  </a:lnTo>
                  <a:lnTo>
                    <a:pt x="1081748" y="254188"/>
                  </a:lnTo>
                  <a:lnTo>
                    <a:pt x="1065022" y="257555"/>
                  </a:lnTo>
                  <a:lnTo>
                    <a:pt x="42926" y="257555"/>
                  </a:lnTo>
                  <a:lnTo>
                    <a:pt x="26199" y="254188"/>
                  </a:lnTo>
                  <a:lnTo>
                    <a:pt x="12557" y="244998"/>
                  </a:lnTo>
                  <a:lnTo>
                    <a:pt x="3367" y="231356"/>
                  </a:lnTo>
                  <a:lnTo>
                    <a:pt x="0" y="214629"/>
                  </a:lnTo>
                  <a:lnTo>
                    <a:pt x="0" y="42925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581900" y="4329683"/>
              <a:ext cx="109220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32740">
                <a:spcBef>
                  <a:spcPts val="95"/>
                </a:spcBef>
              </a:pPr>
              <a:r>
                <a:rPr sz="1400" spc="-10" dirty="0">
                  <a:solidFill>
                    <a:srgbClr val="FFFFFF"/>
                  </a:solidFill>
                  <a:latin typeface="Courier New"/>
                  <a:cs typeface="Courier New"/>
                </a:rPr>
                <a:t>3.14</a:t>
              </a:r>
              <a:endParaRPr sz="1400">
                <a:latin typeface="Courier New"/>
                <a:cs typeface="Courier New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73900" y="4827653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73900" y="4827653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581900" y="4816347"/>
              <a:ext cx="109220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635" algn="ctr">
                <a:spcBef>
                  <a:spcPts val="95"/>
                </a:spcBef>
              </a:pPr>
              <a:r>
                <a:rPr sz="1400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2.2</a:t>
              </a:r>
              <a:endParaRPr sz="1400">
                <a:latin typeface="Courier New"/>
                <a:cs typeface="Courier New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573900" y="580987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3"/>
                  </a:lnTo>
                  <a:lnTo>
                    <a:pt x="12541" y="12536"/>
                  </a:lnTo>
                  <a:lnTo>
                    <a:pt x="3365" y="26140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53"/>
                  </a:lnTo>
                  <a:lnTo>
                    <a:pt x="12541" y="244257"/>
                  </a:lnTo>
                  <a:lnTo>
                    <a:pt x="26146" y="253430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30"/>
                  </a:lnTo>
                  <a:lnTo>
                    <a:pt x="1095406" y="244257"/>
                  </a:lnTo>
                  <a:lnTo>
                    <a:pt x="1104582" y="230653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0"/>
                  </a:lnTo>
                  <a:lnTo>
                    <a:pt x="1095406" y="12536"/>
                  </a:lnTo>
                  <a:lnTo>
                    <a:pt x="1081801" y="3363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3900" y="580987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0"/>
                  </a:lnTo>
                  <a:lnTo>
                    <a:pt x="12541" y="12536"/>
                  </a:lnTo>
                  <a:lnTo>
                    <a:pt x="26146" y="3363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3"/>
                  </a:lnTo>
                  <a:lnTo>
                    <a:pt x="1095406" y="12536"/>
                  </a:lnTo>
                  <a:lnTo>
                    <a:pt x="1104582" y="26140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53"/>
                  </a:lnTo>
                  <a:lnTo>
                    <a:pt x="1095406" y="244257"/>
                  </a:lnTo>
                  <a:lnTo>
                    <a:pt x="1081801" y="253430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30"/>
                  </a:lnTo>
                  <a:lnTo>
                    <a:pt x="12541" y="244257"/>
                  </a:lnTo>
                  <a:lnTo>
                    <a:pt x="3365" y="230653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742935" y="5798820"/>
              <a:ext cx="77089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spc="-10" dirty="0">
                  <a:solidFill>
                    <a:srgbClr val="FFFFFF"/>
                  </a:solidFill>
                  <a:latin typeface="Courier New"/>
                  <a:cs typeface="Courier New"/>
                </a:rPr>
                <a:t>15.1976</a:t>
              </a:r>
              <a:endParaRPr sz="1400">
                <a:latin typeface="Courier New"/>
                <a:cs typeface="Courier New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573900" y="5296282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8"/>
                  </a:lnTo>
                  <a:lnTo>
                    <a:pt x="0" y="213994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3"/>
                  </a:lnTo>
                  <a:lnTo>
                    <a:pt x="1065149" y="256793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4"/>
                  </a:lnTo>
                  <a:lnTo>
                    <a:pt x="1107948" y="42798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73900" y="5296282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8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8"/>
                  </a:lnTo>
                  <a:lnTo>
                    <a:pt x="1107948" y="213994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3"/>
                  </a:lnTo>
                  <a:lnTo>
                    <a:pt x="42799" y="256793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4"/>
                  </a:lnTo>
                  <a:lnTo>
                    <a:pt x="0" y="42798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955533" y="5284978"/>
              <a:ext cx="34544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3.2</a:t>
              </a:r>
              <a:endParaRPr sz="1400">
                <a:latin typeface="Courier New"/>
                <a:cs typeface="Courier New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759958" y="4425695"/>
              <a:ext cx="1813560" cy="314960"/>
            </a:xfrm>
            <a:custGeom>
              <a:avLst/>
              <a:gdLst/>
              <a:ahLst/>
              <a:cxnLst/>
              <a:rect l="l" t="t" r="r" b="b"/>
              <a:pathLst>
                <a:path w="1813559" h="314960">
                  <a:moveTo>
                    <a:pt x="892175" y="285750"/>
                  </a:moveTo>
                  <a:lnTo>
                    <a:pt x="0" y="285750"/>
                  </a:lnTo>
                  <a:lnTo>
                    <a:pt x="0" y="314706"/>
                  </a:lnTo>
                  <a:lnTo>
                    <a:pt x="914654" y="314706"/>
                  </a:lnTo>
                  <a:lnTo>
                    <a:pt x="921131" y="308229"/>
                  </a:lnTo>
                  <a:lnTo>
                    <a:pt x="921131" y="300228"/>
                  </a:lnTo>
                  <a:lnTo>
                    <a:pt x="892175" y="300228"/>
                  </a:lnTo>
                  <a:lnTo>
                    <a:pt x="892175" y="285750"/>
                  </a:lnTo>
                  <a:close/>
                </a:path>
                <a:path w="1813559" h="314960">
                  <a:moveTo>
                    <a:pt x="1726311" y="28956"/>
                  </a:moveTo>
                  <a:lnTo>
                    <a:pt x="898652" y="28956"/>
                  </a:lnTo>
                  <a:lnTo>
                    <a:pt x="892175" y="35433"/>
                  </a:lnTo>
                  <a:lnTo>
                    <a:pt x="892175" y="300228"/>
                  </a:lnTo>
                  <a:lnTo>
                    <a:pt x="906653" y="285750"/>
                  </a:lnTo>
                  <a:lnTo>
                    <a:pt x="921131" y="285750"/>
                  </a:lnTo>
                  <a:lnTo>
                    <a:pt x="921131" y="57912"/>
                  </a:lnTo>
                  <a:lnTo>
                    <a:pt x="906653" y="57912"/>
                  </a:lnTo>
                  <a:lnTo>
                    <a:pt x="921131" y="43434"/>
                  </a:lnTo>
                  <a:lnTo>
                    <a:pt x="1726311" y="43434"/>
                  </a:lnTo>
                  <a:lnTo>
                    <a:pt x="1726311" y="28956"/>
                  </a:lnTo>
                  <a:close/>
                </a:path>
                <a:path w="1813559" h="314960">
                  <a:moveTo>
                    <a:pt x="921131" y="285750"/>
                  </a:moveTo>
                  <a:lnTo>
                    <a:pt x="906653" y="285750"/>
                  </a:lnTo>
                  <a:lnTo>
                    <a:pt x="892175" y="300228"/>
                  </a:lnTo>
                  <a:lnTo>
                    <a:pt x="921131" y="300228"/>
                  </a:lnTo>
                  <a:lnTo>
                    <a:pt x="921131" y="285750"/>
                  </a:lnTo>
                  <a:close/>
                </a:path>
                <a:path w="1813559" h="314960">
                  <a:moveTo>
                    <a:pt x="1726311" y="0"/>
                  </a:moveTo>
                  <a:lnTo>
                    <a:pt x="1726311" y="86868"/>
                  </a:lnTo>
                  <a:lnTo>
                    <a:pt x="1784223" y="57912"/>
                  </a:lnTo>
                  <a:lnTo>
                    <a:pt x="1740789" y="57912"/>
                  </a:lnTo>
                  <a:lnTo>
                    <a:pt x="1740789" y="28956"/>
                  </a:lnTo>
                  <a:lnTo>
                    <a:pt x="1784223" y="28956"/>
                  </a:lnTo>
                  <a:lnTo>
                    <a:pt x="1726311" y="0"/>
                  </a:lnTo>
                  <a:close/>
                </a:path>
                <a:path w="1813559" h="314960">
                  <a:moveTo>
                    <a:pt x="921131" y="43434"/>
                  </a:moveTo>
                  <a:lnTo>
                    <a:pt x="906653" y="57912"/>
                  </a:lnTo>
                  <a:lnTo>
                    <a:pt x="921131" y="57912"/>
                  </a:lnTo>
                  <a:lnTo>
                    <a:pt x="921131" y="43434"/>
                  </a:lnTo>
                  <a:close/>
                </a:path>
                <a:path w="1813559" h="314960">
                  <a:moveTo>
                    <a:pt x="1726311" y="43434"/>
                  </a:moveTo>
                  <a:lnTo>
                    <a:pt x="921131" y="43434"/>
                  </a:lnTo>
                  <a:lnTo>
                    <a:pt x="921131" y="57912"/>
                  </a:lnTo>
                  <a:lnTo>
                    <a:pt x="1726311" y="57912"/>
                  </a:lnTo>
                  <a:lnTo>
                    <a:pt x="1726311" y="43434"/>
                  </a:lnTo>
                  <a:close/>
                </a:path>
                <a:path w="1813559" h="314960">
                  <a:moveTo>
                    <a:pt x="1784223" y="28956"/>
                  </a:moveTo>
                  <a:lnTo>
                    <a:pt x="1740789" y="28956"/>
                  </a:lnTo>
                  <a:lnTo>
                    <a:pt x="1740789" y="57912"/>
                  </a:lnTo>
                  <a:lnTo>
                    <a:pt x="1784223" y="57912"/>
                  </a:lnTo>
                  <a:lnTo>
                    <a:pt x="1813179" y="43434"/>
                  </a:lnTo>
                  <a:lnTo>
                    <a:pt x="1784223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61940" y="4912616"/>
              <a:ext cx="1212215" cy="202565"/>
            </a:xfrm>
            <a:custGeom>
              <a:avLst/>
              <a:gdLst/>
              <a:ahLst/>
              <a:cxnLst/>
              <a:rect l="l" t="t" r="r" b="b"/>
              <a:pathLst>
                <a:path w="1212215" h="202564">
                  <a:moveTo>
                    <a:pt x="591439" y="173100"/>
                  </a:moveTo>
                  <a:lnTo>
                    <a:pt x="0" y="173100"/>
                  </a:lnTo>
                  <a:lnTo>
                    <a:pt x="0" y="202056"/>
                  </a:lnTo>
                  <a:lnTo>
                    <a:pt x="613918" y="202056"/>
                  </a:lnTo>
                  <a:lnTo>
                    <a:pt x="620395" y="195579"/>
                  </a:lnTo>
                  <a:lnTo>
                    <a:pt x="620395" y="187578"/>
                  </a:lnTo>
                  <a:lnTo>
                    <a:pt x="591439" y="187578"/>
                  </a:lnTo>
                  <a:lnTo>
                    <a:pt x="591439" y="173100"/>
                  </a:lnTo>
                  <a:close/>
                </a:path>
                <a:path w="1212215" h="202564">
                  <a:moveTo>
                    <a:pt x="1124839" y="28955"/>
                  </a:moveTo>
                  <a:lnTo>
                    <a:pt x="597916" y="28955"/>
                  </a:lnTo>
                  <a:lnTo>
                    <a:pt x="591439" y="35432"/>
                  </a:lnTo>
                  <a:lnTo>
                    <a:pt x="591439" y="187578"/>
                  </a:lnTo>
                  <a:lnTo>
                    <a:pt x="605917" y="173100"/>
                  </a:lnTo>
                  <a:lnTo>
                    <a:pt x="620395" y="173100"/>
                  </a:lnTo>
                  <a:lnTo>
                    <a:pt x="620395" y="57911"/>
                  </a:lnTo>
                  <a:lnTo>
                    <a:pt x="605917" y="57911"/>
                  </a:lnTo>
                  <a:lnTo>
                    <a:pt x="620395" y="43433"/>
                  </a:lnTo>
                  <a:lnTo>
                    <a:pt x="1124839" y="43433"/>
                  </a:lnTo>
                  <a:lnTo>
                    <a:pt x="1124839" y="28955"/>
                  </a:lnTo>
                  <a:close/>
                </a:path>
                <a:path w="1212215" h="202564">
                  <a:moveTo>
                    <a:pt x="620395" y="173100"/>
                  </a:moveTo>
                  <a:lnTo>
                    <a:pt x="605917" y="173100"/>
                  </a:lnTo>
                  <a:lnTo>
                    <a:pt x="591439" y="187578"/>
                  </a:lnTo>
                  <a:lnTo>
                    <a:pt x="620395" y="187578"/>
                  </a:lnTo>
                  <a:lnTo>
                    <a:pt x="620395" y="173100"/>
                  </a:lnTo>
                  <a:close/>
                </a:path>
                <a:path w="1212215" h="202564">
                  <a:moveTo>
                    <a:pt x="1124839" y="0"/>
                  </a:moveTo>
                  <a:lnTo>
                    <a:pt x="1124839" y="86867"/>
                  </a:lnTo>
                  <a:lnTo>
                    <a:pt x="1182751" y="57911"/>
                  </a:lnTo>
                  <a:lnTo>
                    <a:pt x="1139317" y="57911"/>
                  </a:lnTo>
                  <a:lnTo>
                    <a:pt x="1139317" y="28955"/>
                  </a:lnTo>
                  <a:lnTo>
                    <a:pt x="1182751" y="28955"/>
                  </a:lnTo>
                  <a:lnTo>
                    <a:pt x="1124839" y="0"/>
                  </a:lnTo>
                  <a:close/>
                </a:path>
                <a:path w="1212215" h="202564">
                  <a:moveTo>
                    <a:pt x="620395" y="43433"/>
                  </a:moveTo>
                  <a:lnTo>
                    <a:pt x="605917" y="57911"/>
                  </a:lnTo>
                  <a:lnTo>
                    <a:pt x="620395" y="57911"/>
                  </a:lnTo>
                  <a:lnTo>
                    <a:pt x="620395" y="43433"/>
                  </a:lnTo>
                  <a:close/>
                </a:path>
                <a:path w="1212215" h="202564">
                  <a:moveTo>
                    <a:pt x="1124839" y="43433"/>
                  </a:moveTo>
                  <a:lnTo>
                    <a:pt x="620395" y="43433"/>
                  </a:lnTo>
                  <a:lnTo>
                    <a:pt x="620395" y="57911"/>
                  </a:lnTo>
                  <a:lnTo>
                    <a:pt x="1124839" y="57911"/>
                  </a:lnTo>
                  <a:lnTo>
                    <a:pt x="1124839" y="43433"/>
                  </a:lnTo>
                  <a:close/>
                </a:path>
                <a:path w="1212215" h="202564">
                  <a:moveTo>
                    <a:pt x="1182751" y="28955"/>
                  </a:moveTo>
                  <a:lnTo>
                    <a:pt x="1139317" y="28955"/>
                  </a:lnTo>
                  <a:lnTo>
                    <a:pt x="1139317" y="57911"/>
                  </a:lnTo>
                  <a:lnTo>
                    <a:pt x="1182751" y="57911"/>
                  </a:lnTo>
                  <a:lnTo>
                    <a:pt x="1211707" y="43433"/>
                  </a:lnTo>
                  <a:lnTo>
                    <a:pt x="1182751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79416" y="5472684"/>
              <a:ext cx="1594485" cy="509270"/>
            </a:xfrm>
            <a:custGeom>
              <a:avLst/>
              <a:gdLst/>
              <a:ahLst/>
              <a:cxnLst/>
              <a:rect l="l" t="t" r="r" b="b"/>
              <a:pathLst>
                <a:path w="1594484" h="509270">
                  <a:moveTo>
                    <a:pt x="1507109" y="422338"/>
                  </a:moveTo>
                  <a:lnTo>
                    <a:pt x="1507109" y="509206"/>
                  </a:lnTo>
                  <a:lnTo>
                    <a:pt x="1565021" y="480250"/>
                  </a:lnTo>
                  <a:lnTo>
                    <a:pt x="1521587" y="480250"/>
                  </a:lnTo>
                  <a:lnTo>
                    <a:pt x="1521587" y="451294"/>
                  </a:lnTo>
                  <a:lnTo>
                    <a:pt x="1565021" y="451294"/>
                  </a:lnTo>
                  <a:lnTo>
                    <a:pt x="1507109" y="422338"/>
                  </a:lnTo>
                  <a:close/>
                </a:path>
                <a:path w="1594484" h="509270">
                  <a:moveTo>
                    <a:pt x="782447" y="14477"/>
                  </a:moveTo>
                  <a:lnTo>
                    <a:pt x="782447" y="473773"/>
                  </a:lnTo>
                  <a:lnTo>
                    <a:pt x="789051" y="480250"/>
                  </a:lnTo>
                  <a:lnTo>
                    <a:pt x="1507109" y="480250"/>
                  </a:lnTo>
                  <a:lnTo>
                    <a:pt x="1507109" y="465772"/>
                  </a:lnTo>
                  <a:lnTo>
                    <a:pt x="811403" y="465772"/>
                  </a:lnTo>
                  <a:lnTo>
                    <a:pt x="796925" y="451294"/>
                  </a:lnTo>
                  <a:lnTo>
                    <a:pt x="811403" y="451294"/>
                  </a:lnTo>
                  <a:lnTo>
                    <a:pt x="811403" y="28955"/>
                  </a:lnTo>
                  <a:lnTo>
                    <a:pt x="796925" y="28955"/>
                  </a:lnTo>
                  <a:lnTo>
                    <a:pt x="782447" y="14477"/>
                  </a:lnTo>
                  <a:close/>
                </a:path>
                <a:path w="1594484" h="509270">
                  <a:moveTo>
                    <a:pt x="1565021" y="451294"/>
                  </a:moveTo>
                  <a:lnTo>
                    <a:pt x="1521587" y="451294"/>
                  </a:lnTo>
                  <a:lnTo>
                    <a:pt x="1521587" y="480250"/>
                  </a:lnTo>
                  <a:lnTo>
                    <a:pt x="1565021" y="480250"/>
                  </a:lnTo>
                  <a:lnTo>
                    <a:pt x="1593977" y="465772"/>
                  </a:lnTo>
                  <a:lnTo>
                    <a:pt x="1565021" y="451294"/>
                  </a:lnTo>
                  <a:close/>
                </a:path>
                <a:path w="1594484" h="509270">
                  <a:moveTo>
                    <a:pt x="811403" y="451294"/>
                  </a:moveTo>
                  <a:lnTo>
                    <a:pt x="796925" y="451294"/>
                  </a:lnTo>
                  <a:lnTo>
                    <a:pt x="811403" y="465772"/>
                  </a:lnTo>
                  <a:lnTo>
                    <a:pt x="811403" y="451294"/>
                  </a:lnTo>
                  <a:close/>
                </a:path>
                <a:path w="1594484" h="509270">
                  <a:moveTo>
                    <a:pt x="1507109" y="451294"/>
                  </a:moveTo>
                  <a:lnTo>
                    <a:pt x="811403" y="451294"/>
                  </a:lnTo>
                  <a:lnTo>
                    <a:pt x="811403" y="465772"/>
                  </a:lnTo>
                  <a:lnTo>
                    <a:pt x="1507109" y="465772"/>
                  </a:lnTo>
                  <a:lnTo>
                    <a:pt x="1507109" y="451294"/>
                  </a:lnTo>
                  <a:close/>
                </a:path>
                <a:path w="1594484" h="509270">
                  <a:moveTo>
                    <a:pt x="804926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782447" y="28955"/>
                  </a:lnTo>
                  <a:lnTo>
                    <a:pt x="782447" y="14477"/>
                  </a:lnTo>
                  <a:lnTo>
                    <a:pt x="811403" y="14477"/>
                  </a:lnTo>
                  <a:lnTo>
                    <a:pt x="811403" y="6476"/>
                  </a:lnTo>
                  <a:lnTo>
                    <a:pt x="804926" y="0"/>
                  </a:lnTo>
                  <a:close/>
                </a:path>
                <a:path w="1594484" h="509270">
                  <a:moveTo>
                    <a:pt x="811403" y="14477"/>
                  </a:moveTo>
                  <a:lnTo>
                    <a:pt x="782447" y="14477"/>
                  </a:lnTo>
                  <a:lnTo>
                    <a:pt x="796925" y="28955"/>
                  </a:lnTo>
                  <a:lnTo>
                    <a:pt x="811403" y="28955"/>
                  </a:lnTo>
                  <a:lnTo>
                    <a:pt x="811403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61940" y="5085590"/>
              <a:ext cx="1212215" cy="382905"/>
            </a:xfrm>
            <a:custGeom>
              <a:avLst/>
              <a:gdLst/>
              <a:ahLst/>
              <a:cxnLst/>
              <a:rect l="l" t="t" r="r" b="b"/>
              <a:pathLst>
                <a:path w="1212215" h="382904">
                  <a:moveTo>
                    <a:pt x="1124839" y="295655"/>
                  </a:moveTo>
                  <a:lnTo>
                    <a:pt x="1124839" y="382523"/>
                  </a:lnTo>
                  <a:lnTo>
                    <a:pt x="1182751" y="353567"/>
                  </a:lnTo>
                  <a:lnTo>
                    <a:pt x="1139317" y="353567"/>
                  </a:lnTo>
                  <a:lnTo>
                    <a:pt x="1139317" y="324611"/>
                  </a:lnTo>
                  <a:lnTo>
                    <a:pt x="1182751" y="324611"/>
                  </a:lnTo>
                  <a:lnTo>
                    <a:pt x="1124839" y="295655"/>
                  </a:lnTo>
                  <a:close/>
                </a:path>
                <a:path w="1212215" h="382904">
                  <a:moveTo>
                    <a:pt x="591439" y="14477"/>
                  </a:moveTo>
                  <a:lnTo>
                    <a:pt x="591439" y="347090"/>
                  </a:lnTo>
                  <a:lnTo>
                    <a:pt x="597916" y="353567"/>
                  </a:lnTo>
                  <a:lnTo>
                    <a:pt x="1124839" y="353567"/>
                  </a:lnTo>
                  <a:lnTo>
                    <a:pt x="1124839" y="339089"/>
                  </a:lnTo>
                  <a:lnTo>
                    <a:pt x="620395" y="339089"/>
                  </a:lnTo>
                  <a:lnTo>
                    <a:pt x="605917" y="324611"/>
                  </a:lnTo>
                  <a:lnTo>
                    <a:pt x="620395" y="324611"/>
                  </a:lnTo>
                  <a:lnTo>
                    <a:pt x="620395" y="28955"/>
                  </a:lnTo>
                  <a:lnTo>
                    <a:pt x="605917" y="28955"/>
                  </a:lnTo>
                  <a:lnTo>
                    <a:pt x="591439" y="14477"/>
                  </a:lnTo>
                  <a:close/>
                </a:path>
                <a:path w="1212215" h="382904">
                  <a:moveTo>
                    <a:pt x="1182751" y="324611"/>
                  </a:moveTo>
                  <a:lnTo>
                    <a:pt x="1139317" y="324611"/>
                  </a:lnTo>
                  <a:lnTo>
                    <a:pt x="1139317" y="353567"/>
                  </a:lnTo>
                  <a:lnTo>
                    <a:pt x="1182751" y="353567"/>
                  </a:lnTo>
                  <a:lnTo>
                    <a:pt x="1211707" y="339089"/>
                  </a:lnTo>
                  <a:lnTo>
                    <a:pt x="1182751" y="324611"/>
                  </a:lnTo>
                  <a:close/>
                </a:path>
                <a:path w="1212215" h="382904">
                  <a:moveTo>
                    <a:pt x="620395" y="324611"/>
                  </a:moveTo>
                  <a:lnTo>
                    <a:pt x="605917" y="324611"/>
                  </a:lnTo>
                  <a:lnTo>
                    <a:pt x="620395" y="339089"/>
                  </a:lnTo>
                  <a:lnTo>
                    <a:pt x="620395" y="324611"/>
                  </a:lnTo>
                  <a:close/>
                </a:path>
                <a:path w="1212215" h="382904">
                  <a:moveTo>
                    <a:pt x="1124839" y="324611"/>
                  </a:moveTo>
                  <a:lnTo>
                    <a:pt x="620395" y="324611"/>
                  </a:lnTo>
                  <a:lnTo>
                    <a:pt x="620395" y="339089"/>
                  </a:lnTo>
                  <a:lnTo>
                    <a:pt x="1124839" y="339089"/>
                  </a:lnTo>
                  <a:lnTo>
                    <a:pt x="1124839" y="324611"/>
                  </a:lnTo>
                  <a:close/>
                </a:path>
                <a:path w="1212215" h="382904">
                  <a:moveTo>
                    <a:pt x="613918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591439" y="28955"/>
                  </a:lnTo>
                  <a:lnTo>
                    <a:pt x="591439" y="14477"/>
                  </a:lnTo>
                  <a:lnTo>
                    <a:pt x="620395" y="14477"/>
                  </a:lnTo>
                  <a:lnTo>
                    <a:pt x="620395" y="6476"/>
                  </a:lnTo>
                  <a:lnTo>
                    <a:pt x="613918" y="0"/>
                  </a:lnTo>
                  <a:close/>
                </a:path>
                <a:path w="1212215" h="382904">
                  <a:moveTo>
                    <a:pt x="620395" y="14477"/>
                  </a:moveTo>
                  <a:lnTo>
                    <a:pt x="591439" y="14477"/>
                  </a:lnTo>
                  <a:lnTo>
                    <a:pt x="605917" y="28955"/>
                  </a:lnTo>
                  <a:lnTo>
                    <a:pt x="620395" y="28955"/>
                  </a:lnTo>
                  <a:lnTo>
                    <a:pt x="620395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51167" y="4765296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40" h="307975">
                  <a:moveTo>
                    <a:pt x="15875" y="8508"/>
                  </a:moveTo>
                  <a:lnTo>
                    <a:pt x="0" y="25399"/>
                  </a:lnTo>
                  <a:lnTo>
                    <a:pt x="138430" y="155447"/>
                  </a:lnTo>
                  <a:lnTo>
                    <a:pt x="8509" y="293877"/>
                  </a:lnTo>
                  <a:lnTo>
                    <a:pt x="23113" y="307593"/>
                  </a:lnTo>
                  <a:lnTo>
                    <a:pt x="153035" y="169036"/>
                  </a:lnTo>
                  <a:lnTo>
                    <a:pt x="186889" y="169036"/>
                  </a:lnTo>
                  <a:lnTo>
                    <a:pt x="168910" y="152145"/>
                  </a:lnTo>
                  <a:lnTo>
                    <a:pt x="181663" y="138556"/>
                  </a:lnTo>
                  <a:lnTo>
                    <a:pt x="154305" y="138556"/>
                  </a:lnTo>
                  <a:lnTo>
                    <a:pt x="15875" y="8508"/>
                  </a:lnTo>
                  <a:close/>
                </a:path>
                <a:path w="307340" h="307975">
                  <a:moveTo>
                    <a:pt x="186889" y="169036"/>
                  </a:moveTo>
                  <a:lnTo>
                    <a:pt x="153035" y="169036"/>
                  </a:lnTo>
                  <a:lnTo>
                    <a:pt x="291592" y="299084"/>
                  </a:lnTo>
                  <a:lnTo>
                    <a:pt x="307340" y="282193"/>
                  </a:lnTo>
                  <a:lnTo>
                    <a:pt x="186889" y="169036"/>
                  </a:lnTo>
                  <a:close/>
                </a:path>
                <a:path w="307340" h="307975">
                  <a:moveTo>
                    <a:pt x="284226" y="0"/>
                  </a:moveTo>
                  <a:lnTo>
                    <a:pt x="154305" y="138556"/>
                  </a:lnTo>
                  <a:lnTo>
                    <a:pt x="181663" y="138556"/>
                  </a:lnTo>
                  <a:lnTo>
                    <a:pt x="298831" y="13715"/>
                  </a:lnTo>
                  <a:lnTo>
                    <a:pt x="284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51167" y="4765296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40" h="307975">
                  <a:moveTo>
                    <a:pt x="15875" y="8508"/>
                  </a:moveTo>
                  <a:lnTo>
                    <a:pt x="154305" y="138556"/>
                  </a:lnTo>
                  <a:lnTo>
                    <a:pt x="284226" y="0"/>
                  </a:lnTo>
                  <a:lnTo>
                    <a:pt x="298831" y="13715"/>
                  </a:lnTo>
                  <a:lnTo>
                    <a:pt x="168910" y="152145"/>
                  </a:lnTo>
                  <a:lnTo>
                    <a:pt x="307340" y="282193"/>
                  </a:lnTo>
                  <a:lnTo>
                    <a:pt x="291592" y="299084"/>
                  </a:lnTo>
                  <a:lnTo>
                    <a:pt x="153035" y="169036"/>
                  </a:lnTo>
                  <a:lnTo>
                    <a:pt x="23113" y="307593"/>
                  </a:lnTo>
                  <a:lnTo>
                    <a:pt x="8509" y="293877"/>
                  </a:lnTo>
                  <a:lnTo>
                    <a:pt x="138430" y="155447"/>
                  </a:lnTo>
                  <a:lnTo>
                    <a:pt x="0" y="25399"/>
                  </a:lnTo>
                  <a:lnTo>
                    <a:pt x="15875" y="8508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436792" y="517270"/>
            <a:ext cx="7096619" cy="546355"/>
          </a:xfrm>
          <a:prstGeom prst="rect">
            <a:avLst/>
          </a:prstGeom>
          <a:noFill/>
          <a:ln>
            <a:noFill/>
          </a:ln>
        </p:spPr>
        <p:txBody>
          <a:bodyPr vert="horz" wrap="square" lIns="21431" tIns="21431" rIns="21431" bIns="21431" rtlCol="0" anchor="ctr" anchorCtr="0">
            <a:noAutofit/>
          </a:bodyPr>
          <a:lstStyle/>
          <a:p>
            <a:pPr rtl="0">
              <a:buClr>
                <a:srgbClr val="FFFF00"/>
              </a:buClr>
              <a:buSzPct val="25000"/>
            </a:pPr>
            <a:r>
              <a:rPr lang="en-US" sz="4275" dirty="0"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idx="1"/>
          </p:nvPr>
        </p:nvSpPr>
        <p:spPr>
          <a:xfrm>
            <a:off x="436792" y="1286608"/>
            <a:ext cx="8351806" cy="4898048"/>
          </a:xfrm>
          <a:prstGeom prst="rect">
            <a:avLst/>
          </a:prstGeom>
          <a:noFill/>
          <a:ln>
            <a:noFill/>
          </a:ln>
        </p:spPr>
        <p:txBody>
          <a:bodyPr vert="horz" wrap="square" lIns="21431" tIns="21431" rIns="21431" bIns="21431" rtlCol="0" anchor="t" anchorCtr="0">
            <a:noAutofit/>
          </a:bodyPr>
          <a:lstStyle/>
          <a:p>
            <a:pPr marL="12700" indent="0">
              <a:spcBef>
                <a:spcPts val="1190"/>
              </a:spcBef>
              <a:buClr>
                <a:srgbClr val="585858"/>
              </a:buClr>
              <a:buSzPct val="100000"/>
              <a:buNone/>
              <a:tabLst>
                <a:tab pos="238760" algn="l"/>
              </a:tabLst>
            </a:pPr>
            <a:r>
              <a:rPr lang="en-US" sz="2800" spc="-20" dirty="0">
                <a:cs typeface="Calibri"/>
                <a:sym typeface="Cabin"/>
              </a:rPr>
              <a:t>Anything after a </a:t>
            </a:r>
            <a:r>
              <a:rPr lang="en-US" sz="2800" spc="-20" dirty="0">
                <a:solidFill>
                  <a:srgbClr val="FF0000"/>
                </a:solidFill>
                <a:cs typeface="Calibri"/>
                <a:sym typeface="Cabin"/>
              </a:rPr>
              <a:t>#</a:t>
            </a:r>
            <a:r>
              <a:rPr lang="en-US" sz="2800" spc="-20" dirty="0">
                <a:cs typeface="Calibri"/>
                <a:sym typeface="Cabin"/>
              </a:rPr>
              <a:t> is ignored by Python:</a:t>
            </a:r>
          </a:p>
          <a:p>
            <a:pPr marL="12700" indent="0">
              <a:spcBef>
                <a:spcPts val="1190"/>
              </a:spcBef>
              <a:buClr>
                <a:srgbClr val="585858"/>
              </a:buClr>
              <a:buSzPct val="100000"/>
              <a:buNone/>
              <a:tabLst>
                <a:tab pos="238760" algn="l"/>
              </a:tabLst>
            </a:pPr>
            <a:endParaRPr lang="en-US" sz="1000" spc="-20" dirty="0">
              <a:latin typeface="Calibri"/>
              <a:cs typeface="Calibri"/>
              <a:sym typeface="Cabin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counts =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dict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…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bigcount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 = None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bigword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 = None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…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# All done – prints out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bigword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bigcount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)</a:t>
            </a:r>
          </a:p>
          <a:p>
            <a:pPr marL="12700" indent="0">
              <a:spcBef>
                <a:spcPts val="1190"/>
              </a:spcBef>
              <a:buClr>
                <a:srgbClr val="585858"/>
              </a:buClr>
              <a:buSzPct val="100000"/>
              <a:buNone/>
              <a:tabLst>
                <a:tab pos="238760" algn="l"/>
              </a:tabLst>
            </a:pPr>
            <a:endParaRPr lang="en-US" sz="1800" spc="-20" dirty="0">
              <a:latin typeface="Calibri"/>
              <a:cs typeface="Calibri"/>
              <a:sym typeface="Cabi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3DF55-2164-4AFD-9579-D12D516D75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8D48-D02C-425E-ABB7-415E456A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08" y="679450"/>
            <a:ext cx="8553814" cy="709865"/>
          </a:xfrm>
        </p:spPr>
        <p:txBody>
          <a:bodyPr/>
          <a:lstStyle/>
          <a:p>
            <a:r>
              <a:rPr lang="en-US" dirty="0"/>
              <a:t>Doc string (Documentation Convention)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AC9C-0527-4777-B611-40CCA46C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54" y="1532120"/>
            <a:ext cx="8235891" cy="5030605"/>
          </a:xfrm>
        </p:spPr>
        <p:txBody>
          <a:bodyPr>
            <a:normAutofit fontScale="92500"/>
          </a:bodyPr>
          <a:lstStyle/>
          <a:p>
            <a:pPr marL="355600">
              <a:spcBef>
                <a:spcPts val="1190"/>
              </a:spcBef>
              <a:buClr>
                <a:srgbClr val="C00000"/>
              </a:buClr>
              <a:buSzPct val="99000"/>
              <a:tabLst>
                <a:tab pos="238760" algn="l"/>
              </a:tabLst>
            </a:pPr>
            <a:r>
              <a:rPr lang="en-US" sz="2400" b="0" dirty="0"/>
              <a:t>PEP 257: </a:t>
            </a:r>
            <a:r>
              <a:rPr lang="en-US" sz="2400" b="0" dirty="0">
                <a:hlinkClick r:id="rId3"/>
              </a:rPr>
              <a:t>https://www.python.org/dev/peps/pep-0257/</a:t>
            </a:r>
            <a:endParaRPr lang="en-US" sz="2400" b="0" dirty="0"/>
          </a:p>
          <a:p>
            <a:pPr marL="355600">
              <a:spcBef>
                <a:spcPts val="1190"/>
              </a:spcBef>
              <a:buClr>
                <a:srgbClr val="C00000"/>
              </a:buClr>
              <a:buSzPct val="99000"/>
              <a:tabLst>
                <a:tab pos="238760" algn="l"/>
              </a:tabLst>
            </a:pPr>
            <a:r>
              <a:rPr lang="en-US" sz="2400" b="0" dirty="0"/>
              <a:t>Python documentation strings (or docstrings) provide a convenient way of associating documentation with Python modules, functions, classes, and methods.  (like  Javadoc)</a:t>
            </a:r>
          </a:p>
          <a:p>
            <a:pPr marL="355600">
              <a:spcBef>
                <a:spcPts val="1190"/>
              </a:spcBef>
              <a:buClr>
                <a:srgbClr val="C00000"/>
              </a:buClr>
              <a:buSzPct val="99000"/>
              <a:tabLst>
                <a:tab pos="238760" algn="l"/>
              </a:tabLst>
            </a:pPr>
            <a:r>
              <a:rPr lang="en-US" sz="2400" dirty="0"/>
              <a:t>triple (quote or double quotes)</a:t>
            </a:r>
          </a:p>
          <a:p>
            <a:pPr marL="355600">
              <a:spcBef>
                <a:spcPts val="1190"/>
              </a:spcBef>
              <a:buClr>
                <a:srgbClr val="C00000"/>
              </a:buClr>
              <a:buSzPct val="99000"/>
              <a:tabLst>
                <a:tab pos="238760" algn="l"/>
              </a:tabLst>
            </a:pPr>
            <a:r>
              <a:rPr lang="en-US" sz="2400" b="0" dirty="0"/>
              <a:t>What should a </a:t>
            </a:r>
            <a:r>
              <a:rPr lang="en-US" sz="2400" b="0" i="1" dirty="0"/>
              <a:t>docstring</a:t>
            </a:r>
            <a:r>
              <a:rPr lang="en-US" sz="2400" b="0" dirty="0"/>
              <a:t> look like?</a:t>
            </a:r>
          </a:p>
          <a:p>
            <a:pPr lvl="1" fontAlgn="base">
              <a:buClr>
                <a:srgbClr val="C00000"/>
              </a:buClr>
              <a:buSzPct val="99000"/>
            </a:pPr>
            <a:r>
              <a:rPr lang="en-US" sz="2000" dirty="0"/>
              <a:t>The doc string line </a:t>
            </a:r>
            <a:r>
              <a:rPr lang="en-US" sz="2000" b="1" dirty="0">
                <a:solidFill>
                  <a:schemeClr val="tx1"/>
                </a:solidFill>
              </a:rPr>
              <a:t>should begin with a capital letter </a:t>
            </a:r>
            <a:r>
              <a:rPr lang="en-US" sz="2000" dirty="0"/>
              <a:t>and end with a period.</a:t>
            </a:r>
          </a:p>
          <a:p>
            <a:pPr lvl="1" fontAlgn="base">
              <a:buClr>
                <a:srgbClr val="C00000"/>
              </a:buClr>
              <a:buSzPct val="99000"/>
            </a:pPr>
            <a:r>
              <a:rPr lang="en-US" sz="2000" dirty="0"/>
              <a:t>The first line should be a short description.</a:t>
            </a:r>
          </a:p>
          <a:p>
            <a:pPr lvl="1" fontAlgn="base">
              <a:buClr>
                <a:srgbClr val="C00000"/>
              </a:buClr>
              <a:buSzPct val="99000"/>
            </a:pPr>
            <a:r>
              <a:rPr lang="en-US" sz="2000" dirty="0"/>
              <a:t>If there are more lines in the documentation string, the second line should be blank, visually separating the summary from the rest of the description.</a:t>
            </a:r>
          </a:p>
          <a:p>
            <a:pPr lvl="1" fontAlgn="base">
              <a:buClr>
                <a:srgbClr val="C00000"/>
              </a:buClr>
              <a:buSzPct val="99000"/>
            </a:pPr>
            <a:r>
              <a:rPr lang="en-US" sz="2000" dirty="0"/>
              <a:t>The following lines should be one or more paragraphs describing the object’s calling conventions, its side effects, </a:t>
            </a:r>
            <a:r>
              <a:rPr lang="en-US" sz="2000" dirty="0" err="1"/>
              <a:t>etc</a:t>
            </a:r>
            <a:endParaRPr lang="en-US" sz="2000" dirty="0"/>
          </a:p>
          <a:p>
            <a:pPr marL="355600">
              <a:lnSpc>
                <a:spcPct val="100000"/>
              </a:lnSpc>
              <a:spcBef>
                <a:spcPts val="1190"/>
              </a:spcBef>
              <a:buClr>
                <a:srgbClr val="C00000"/>
              </a:buClr>
              <a:buSzPct val="99000"/>
              <a:tabLst>
                <a:tab pos="238760" algn="l"/>
              </a:tabLst>
            </a:pPr>
            <a:r>
              <a:rPr lang="en-US" sz="2400" b="0" dirty="0"/>
              <a:t>Accessing Docstrings: The docstrings can be accessed using the </a:t>
            </a:r>
            <a:r>
              <a:rPr lang="en-US" b="0" dirty="0">
                <a:latin typeface="Consolas" panose="020B0609020204030204" pitchFamily="49" charset="0"/>
              </a:rPr>
              <a:t>__doc__ </a:t>
            </a:r>
            <a:r>
              <a:rPr lang="en-US" sz="2400" b="0" dirty="0"/>
              <a:t>of the object or using the </a:t>
            </a:r>
            <a:r>
              <a:rPr lang="en-US" b="0" dirty="0">
                <a:latin typeface="Consolas" panose="020B0609020204030204" pitchFamily="49" charset="0"/>
              </a:rPr>
              <a:t>help(identifier)</a:t>
            </a:r>
            <a:r>
              <a:rPr lang="en-US" sz="2400" b="0" dirty="0"/>
              <a:t> function.</a:t>
            </a:r>
          </a:p>
          <a:p>
            <a:pPr marL="12700" indent="0">
              <a:spcBef>
                <a:spcPts val="1190"/>
              </a:spcBef>
              <a:buClr>
                <a:srgbClr val="585858"/>
              </a:buClr>
              <a:buSzPct val="100000"/>
              <a:buNone/>
              <a:tabLst>
                <a:tab pos="238760" algn="l"/>
              </a:tabLs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BB5F-C04F-4919-93D7-EA6DCE6AA8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5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8650" y="1063625"/>
            <a:ext cx="8146073" cy="501515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55600" indent="-342900">
              <a:lnSpc>
                <a:spcPct val="110000"/>
              </a:lnSpc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400" spc="-5" dirty="0">
                <a:latin typeface="Garamond" panose="02020404030301010803" pitchFamily="18" charset="0"/>
                <a:cs typeface="Calibri"/>
              </a:rPr>
              <a:t>L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etters, special characters, spaces, digits</a:t>
            </a:r>
          </a:p>
          <a:p>
            <a:pPr marL="355600" indent="-342900">
              <a:lnSpc>
                <a:spcPct val="110000"/>
              </a:lnSpc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400" spc="-5" dirty="0">
                <a:latin typeface="Garamond" panose="02020404030301010803" pitchFamily="18" charset="0"/>
                <a:cs typeface="Calibri"/>
              </a:rPr>
              <a:t>E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nclose</a:t>
            </a:r>
            <a:r>
              <a:rPr lang="en-US" sz="2400" spc="-5" dirty="0">
                <a:latin typeface="Garamond" panose="02020404030301010803" pitchFamily="18" charset="0"/>
                <a:cs typeface="Calibri"/>
              </a:rPr>
              <a:t>d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 in quotation marks or single quotes</a:t>
            </a:r>
          </a:p>
          <a:p>
            <a:pPr marL="774700" lvl="1">
              <a:lnSpc>
                <a:spcPct val="110000"/>
              </a:lnSpc>
            </a:pPr>
            <a:r>
              <a:rPr spc="-5" dirty="0">
                <a:latin typeface="Consolas" panose="020B0609020204030204" pitchFamily="49" charset="0"/>
                <a:cs typeface="Courier New"/>
              </a:rPr>
              <a:t>hi = "hello</a:t>
            </a:r>
            <a:r>
              <a:rPr spc="5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5" dirty="0">
                <a:latin typeface="Consolas" panose="020B0609020204030204" pitchFamily="49" charset="0"/>
                <a:cs typeface="Courier New"/>
              </a:rPr>
              <a:t>there"</a:t>
            </a:r>
            <a:endParaRPr lang="en-US" spc="-5" dirty="0">
              <a:latin typeface="Consolas" panose="020B0609020204030204" pitchFamily="49" charset="0"/>
              <a:cs typeface="Courier New"/>
            </a:endParaRPr>
          </a:p>
          <a:p>
            <a:pPr marL="774700" lvl="1">
              <a:lnSpc>
                <a:spcPct val="110000"/>
              </a:lnSpc>
            </a:pPr>
            <a:r>
              <a:rPr lang="en-US" spc="-5" dirty="0">
                <a:latin typeface="Consolas" panose="020B0609020204030204" pitchFamily="49" charset="0"/>
                <a:cs typeface="Courier New"/>
              </a:rPr>
              <a:t>bye =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'</a:t>
            </a:r>
            <a:r>
              <a:rPr lang="en-US" spc="-5" dirty="0">
                <a:latin typeface="Consolas" panose="020B0609020204030204" pitchFamily="49" charset="0"/>
                <a:cs typeface="Courier New"/>
              </a:rPr>
              <a:t>bye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'</a:t>
            </a:r>
            <a:r>
              <a:rPr lang="en-US" spc="-5" dirty="0">
                <a:latin typeface="Consolas" panose="020B0609020204030204" pitchFamily="49" charset="0"/>
                <a:cs typeface="Courier New"/>
              </a:rPr>
              <a:t>   #single quote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355600" indent="-342900">
              <a:lnSpc>
                <a:spcPct val="110000"/>
              </a:lnSpc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400" spc="-5" dirty="0">
                <a:latin typeface="Garamond" panose="02020404030301010803" pitchFamily="18" charset="0"/>
                <a:cs typeface="Calibri"/>
              </a:rPr>
              <a:t>C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oncatenate strings</a:t>
            </a:r>
          </a:p>
          <a:p>
            <a:pPr marL="774700" lvl="1">
              <a:lnSpc>
                <a:spcPct val="110000"/>
              </a:lnSpc>
            </a:pPr>
            <a:r>
              <a:rPr spc="-5" dirty="0">
                <a:latin typeface="Consolas" panose="020B0609020204030204" pitchFamily="49" charset="0"/>
                <a:cs typeface="Courier New"/>
              </a:rPr>
              <a:t>name =</a:t>
            </a:r>
            <a:r>
              <a:rPr dirty="0">
                <a:latin typeface="Consolas" panose="020B0609020204030204" pitchFamily="49" charset="0"/>
                <a:cs typeface="Courier New"/>
              </a:rPr>
              <a:t> </a:t>
            </a:r>
            <a:r>
              <a:rPr spc="-5" dirty="0">
                <a:latin typeface="Consolas" panose="020B0609020204030204" pitchFamily="49" charset="0"/>
                <a:cs typeface="Courier New"/>
              </a:rPr>
              <a:t>"ana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urier"/>
                <a:sym typeface="Courier New"/>
              </a:rPr>
              <a:t>'</a:t>
            </a:r>
            <a:r>
              <a:rPr lang="en-US" spc="-5" dirty="0">
                <a:latin typeface="Consolas" panose="020B0609020204030204" pitchFamily="49" charset="0"/>
                <a:cs typeface="Courier New"/>
              </a:rPr>
              <a:t>s</a:t>
            </a:r>
            <a:r>
              <a:rPr spc="-5" dirty="0">
                <a:latin typeface="Consolas" panose="020B0609020204030204" pitchFamily="49" charset="0"/>
                <a:cs typeface="Courier New"/>
              </a:rPr>
              <a:t>"</a:t>
            </a:r>
            <a:r>
              <a:rPr lang="en-US" spc="-5" dirty="0">
                <a:latin typeface="Consolas" panose="020B0609020204030204" pitchFamily="49" charset="0"/>
                <a:cs typeface="Courier New"/>
              </a:rPr>
              <a:t>       //No escape sequence is needed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774700" lvl="1">
              <a:lnSpc>
                <a:spcPct val="110000"/>
              </a:lnSpc>
            </a:pPr>
            <a:r>
              <a:rPr spc="-5" dirty="0">
                <a:latin typeface="Consolas" panose="020B0609020204030204" pitchFamily="49" charset="0"/>
                <a:cs typeface="Courier New"/>
              </a:rPr>
              <a:t>greet = hi +</a:t>
            </a:r>
            <a:r>
              <a:rPr spc="5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5" dirty="0">
                <a:latin typeface="Consolas" panose="020B0609020204030204" pitchFamily="49" charset="0"/>
                <a:cs typeface="Courier New"/>
              </a:rPr>
              <a:t>name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774700" lvl="1">
              <a:lnSpc>
                <a:spcPct val="110000"/>
              </a:lnSpc>
            </a:pPr>
            <a:r>
              <a:rPr spc="-5" dirty="0">
                <a:latin typeface="Consolas" panose="020B0609020204030204" pitchFamily="49" charset="0"/>
                <a:cs typeface="Courier New"/>
              </a:rPr>
              <a:t>greeting </a:t>
            </a:r>
            <a:r>
              <a:rPr dirty="0">
                <a:latin typeface="Consolas" panose="020B0609020204030204" pitchFamily="49" charset="0"/>
                <a:cs typeface="Courier New"/>
              </a:rPr>
              <a:t>= </a:t>
            </a:r>
            <a:r>
              <a:rPr spc="-5" dirty="0">
                <a:latin typeface="Consolas" panose="020B0609020204030204" pitchFamily="49" charset="0"/>
                <a:cs typeface="Courier New"/>
              </a:rPr>
              <a:t>hi </a:t>
            </a:r>
            <a:r>
              <a:rPr dirty="0">
                <a:latin typeface="Consolas" panose="020B0609020204030204" pitchFamily="49" charset="0"/>
                <a:cs typeface="Courier New"/>
              </a:rPr>
              <a:t>+ " " +</a:t>
            </a:r>
            <a:r>
              <a:rPr spc="-45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5" dirty="0">
                <a:latin typeface="Consolas" panose="020B0609020204030204" pitchFamily="49" charset="0"/>
                <a:cs typeface="Courier New"/>
              </a:rPr>
              <a:t>name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355600" indent="-342900">
              <a:lnSpc>
                <a:spcPct val="110000"/>
              </a:lnSpc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400" spc="-5" dirty="0">
                <a:latin typeface="Garamond" panose="02020404030301010803" pitchFamily="18" charset="0"/>
                <a:cs typeface="Calibri"/>
              </a:rPr>
              <a:t>D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o some </a:t>
            </a:r>
            <a:r>
              <a:rPr sz="2400" b="1" spc="-1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operations 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on a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string 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as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defined 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in </a:t>
            </a:r>
            <a:r>
              <a:rPr sz="2400" dirty="0">
                <a:latin typeface="Garamond" panose="02020404030301010803" pitchFamily="18" charset="0"/>
                <a:cs typeface="Calibri"/>
              </a:rPr>
              <a:t>Python</a:t>
            </a:r>
            <a:r>
              <a:rPr sz="2400" spc="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docs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774700" lvl="1">
              <a:lnSpc>
                <a:spcPct val="110000"/>
              </a:lnSpc>
              <a:buClr>
                <a:srgbClr val="C00000"/>
              </a:buClr>
              <a:buSzPct val="90000"/>
            </a:pPr>
            <a:r>
              <a:rPr spc="-5" dirty="0">
                <a:latin typeface="Consolas" panose="020B0609020204030204" pitchFamily="49" charset="0"/>
                <a:cs typeface="Courier New"/>
              </a:rPr>
              <a:t>silly = hi + " " + name * 3</a:t>
            </a:r>
            <a:endParaRPr lang="en-US" spc="-5" dirty="0">
              <a:latin typeface="Consolas" panose="020B0609020204030204" pitchFamily="49" charset="0"/>
              <a:cs typeface="Courier New"/>
            </a:endParaRPr>
          </a:p>
          <a:p>
            <a:pPr marL="355600" indent="-342900">
              <a:lnSpc>
                <a:spcPct val="110000"/>
              </a:lnSpc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400" b="1" spc="-5" dirty="0">
                <a:solidFill>
                  <a:srgbClr val="FF0000"/>
                </a:solidFill>
                <a:latin typeface="Garamond" panose="02020404030301010803" pitchFamily="18" charset="0"/>
                <a:cs typeface="Calibri"/>
              </a:rPr>
              <a:t>Advanced topics: Important but will not cover in this class</a:t>
            </a:r>
          </a:p>
          <a:p>
            <a:pPr marL="812800" lvl="1" indent="-342900">
              <a:lnSpc>
                <a:spcPct val="110000"/>
              </a:lnSpc>
              <a:buClr>
                <a:srgbClr val="585858"/>
              </a:buClr>
              <a:buFont typeface="Wingdings" panose="05000000000000000000" pitchFamily="2" charset="2"/>
              <a:buChar char="§"/>
              <a:tabLst>
                <a:tab pos="238760" algn="l"/>
              </a:tabLst>
            </a:pPr>
            <a:r>
              <a:rPr lang="en-US" sz="2000" spc="-5" dirty="0">
                <a:latin typeface="Garamond" panose="02020404030301010803" pitchFamily="18" charset="0"/>
                <a:cs typeface="Calibri"/>
              </a:rPr>
              <a:t>String Formatting (f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"</a:t>
            </a:r>
            <a:r>
              <a:rPr lang="en-US" sz="2000" spc="-5" dirty="0">
                <a:latin typeface="Garamond" panose="02020404030301010803" pitchFamily="18" charset="0"/>
                <a:cs typeface="Calibri"/>
              </a:rPr>
              <a:t> string)</a:t>
            </a:r>
          </a:p>
          <a:p>
            <a:pPr marL="812800" lvl="1" indent="-342900">
              <a:lnSpc>
                <a:spcPct val="110000"/>
              </a:lnSpc>
              <a:buClr>
                <a:srgbClr val="585858"/>
              </a:buClr>
              <a:buFont typeface="Wingdings" panose="05000000000000000000" pitchFamily="2" charset="2"/>
              <a:buChar char="§"/>
              <a:tabLst>
                <a:tab pos="238760" algn="l"/>
              </a:tabLst>
            </a:pPr>
            <a:r>
              <a:rPr lang="en-US" sz="2000" spc="-5" dirty="0">
                <a:latin typeface="Garamond" panose="02020404030301010803" pitchFamily="18" charset="0"/>
                <a:cs typeface="Calibri"/>
              </a:rPr>
              <a:t>Unicode (Character set standard), UTF-8 and UTF-16 (encoding)  for I18N (localization)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51B11-361D-40E4-88DB-D74C0B58DF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6FB9-DBDF-4A1D-9BDA-58F7B00C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39" y="1540702"/>
            <a:ext cx="5917679" cy="2550877"/>
          </a:xfrm>
        </p:spPr>
        <p:txBody>
          <a:bodyPr/>
          <a:lstStyle/>
          <a:p>
            <a:r>
              <a:rPr lang="en-US" dirty="0"/>
              <a:t>Language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F986-D5EE-44CB-968F-3DC6ABA5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43" y="4548780"/>
            <a:ext cx="7415914" cy="1227766"/>
          </a:xfrm>
        </p:spPr>
        <p:txBody>
          <a:bodyPr>
            <a:normAutofit/>
          </a:bodyPr>
          <a:lstStyle/>
          <a:p>
            <a:r>
              <a:rPr lang="en-US" dirty="0"/>
              <a:t>Input/output, boolean operation, conditional statements, looping statements, strings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8C9C7E-B0F1-42D3-8712-100C439DA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76" y="835186"/>
            <a:ext cx="7795848" cy="615553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95" dirty="0"/>
              <a:t>INPUT</a:t>
            </a:r>
            <a:r>
              <a:rPr lang="en-US" spc="-95" dirty="0"/>
              <a:t> </a:t>
            </a:r>
            <a:r>
              <a:rPr spc="-95" dirty="0"/>
              <a:t>/</a:t>
            </a:r>
            <a:r>
              <a:rPr lang="en-US" spc="-95" dirty="0"/>
              <a:t> </a:t>
            </a:r>
            <a:r>
              <a:rPr spc="-95" dirty="0"/>
              <a:t>OUTPUT:</a:t>
            </a:r>
            <a:r>
              <a:rPr lang="en-US" spc="-95" dirty="0"/>
              <a:t>   </a:t>
            </a:r>
            <a:r>
              <a:rPr spc="-45" dirty="0">
                <a:latin typeface="Courier New"/>
                <a:cs typeface="Courier New"/>
              </a:rPr>
              <a:t>print</a:t>
            </a:r>
            <a:r>
              <a:rPr lang="en-US" spc="-45" dirty="0">
                <a:latin typeface="Courier New"/>
                <a:cs typeface="Courier New"/>
              </a:rPr>
              <a:t>()</a:t>
            </a:r>
            <a:r>
              <a:rPr spc="-45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D0A2-DCA4-438E-A4D3-08832ACEFD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25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67476" y="1774893"/>
            <a:ext cx="8532688" cy="3595856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469900" indent="-457200">
              <a:spcBef>
                <a:spcPts val="1160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400" spc="-5" dirty="0">
                <a:latin typeface="Garamond" panose="02020404030301010803" pitchFamily="18" charset="0"/>
                <a:cs typeface="Calibri"/>
              </a:rPr>
              <a:t>Displaying variable </a:t>
            </a:r>
            <a:r>
              <a:rPr lang="en-US" sz="2400" spc="-15" dirty="0">
                <a:latin typeface="Garamond" panose="02020404030301010803" pitchFamily="18" charset="0"/>
                <a:cs typeface="Calibri"/>
              </a:rPr>
              <a:t>contents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 to </a:t>
            </a:r>
            <a:r>
              <a:rPr lang="en-US" sz="2400" spc="-15" dirty="0">
                <a:latin typeface="Garamond" panose="02020404030301010803" pitchFamily="18" charset="0"/>
                <a:cs typeface="Calibri"/>
              </a:rPr>
              <a:t>the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console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469900" indent="-457200">
              <a:spcBef>
                <a:spcPts val="105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400" spc="-30" dirty="0">
                <a:latin typeface="Garamond" panose="02020404030301010803" pitchFamily="18" charset="0"/>
                <a:cs typeface="Calibri"/>
              </a:rPr>
              <a:t>Use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print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() </a:t>
            </a:r>
            <a:r>
              <a:rPr lang="en-US" sz="2400" spc="-30" dirty="0">
                <a:latin typeface="Garamond" panose="02020404030301010803" pitchFamily="18" charset="0"/>
                <a:cs typeface="Calibri"/>
              </a:rPr>
              <a:t>function</a:t>
            </a:r>
          </a:p>
          <a:p>
            <a:pPr marL="488950" lvl="1"/>
            <a:r>
              <a:rPr lang="en-US" sz="2000" dirty="0">
                <a:latin typeface="Consolas" panose="020B0609020204030204" pitchFamily="49" charset="0"/>
                <a:cs typeface="Courier New"/>
              </a:rPr>
              <a:t>x =</a:t>
            </a:r>
            <a:r>
              <a:rPr lang="en-US" sz="2000" spc="-20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/>
              </a:rPr>
              <a:t>1</a:t>
            </a:r>
          </a:p>
          <a:p>
            <a:pPr marL="488950" marR="1219835" lvl="1"/>
            <a:r>
              <a:rPr lang="en-US" sz="2000" spc="-10" dirty="0">
                <a:latin typeface="Consolas" panose="020B0609020204030204" pitchFamily="49" charset="0"/>
                <a:cs typeface="Courier New"/>
              </a:rPr>
              <a:t>print(x)  </a:t>
            </a:r>
          </a:p>
          <a:p>
            <a:pPr marL="488950" marR="1219835" lvl="1"/>
            <a:r>
              <a:rPr lang="en-US" sz="2000" spc="-5" dirty="0" err="1">
                <a:latin typeface="Consolas" panose="020B0609020204030204" pitchFamily="49" charset="0"/>
                <a:cs typeface="Courier New"/>
              </a:rPr>
              <a:t>x_str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/>
              </a:rPr>
              <a:t>=</a:t>
            </a:r>
            <a:r>
              <a:rPr lang="en-US" sz="2000" spc="-10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str(x)</a:t>
            </a:r>
          </a:p>
          <a:p>
            <a:pPr marL="488950" lvl="1">
              <a:spcBef>
                <a:spcPts val="315"/>
              </a:spcBef>
            </a:pP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print("my fav num</a:t>
            </a:r>
            <a:r>
              <a:rPr lang="en-US" sz="2000" spc="-80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spc="-10" dirty="0">
                <a:latin typeface="Consolas" panose="020B0609020204030204" pitchFamily="49" charset="0"/>
                <a:cs typeface="Courier New"/>
              </a:rPr>
              <a:t>is", 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x,</a:t>
            </a:r>
            <a:r>
              <a:rPr lang="en-US" sz="2000" spc="-8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spc="-10" dirty="0">
                <a:latin typeface="Consolas" panose="020B0609020204030204" pitchFamily="49" charset="0"/>
                <a:cs typeface="Courier New"/>
              </a:rPr>
              <a:t>".",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"x =",</a:t>
            </a:r>
            <a:r>
              <a:rPr lang="en-US" sz="2000" spc="-2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x)</a:t>
            </a:r>
            <a:endParaRPr lang="en-US" sz="2600" spc="-5" dirty="0">
              <a:latin typeface="Courier New"/>
              <a:cs typeface="Courier New"/>
            </a:endParaRPr>
          </a:p>
          <a:p>
            <a:pPr marL="469900" indent="-457200">
              <a:spcBef>
                <a:spcPts val="105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600" spc="-5" dirty="0">
                <a:latin typeface="Garamond" panose="02020404030301010803" pitchFamily="18" charset="0"/>
                <a:cs typeface="Courier New"/>
              </a:rPr>
              <a:t>The full syntax of print() is: </a:t>
            </a:r>
          </a:p>
          <a:p>
            <a:pPr marL="469900" lvl="1">
              <a:spcBef>
                <a:spcPts val="1055"/>
              </a:spcBef>
              <a:buClr>
                <a:srgbClr val="C00000"/>
              </a:buClr>
              <a:buSzPct val="90000"/>
              <a:tabLst>
                <a:tab pos="238760" algn="l"/>
              </a:tabLst>
            </a:pP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print(*objects, </a:t>
            </a:r>
            <a:r>
              <a:rPr lang="en-US" sz="2000" spc="-5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sep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 =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"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"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, end =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"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\n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"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, file = </a:t>
            </a:r>
            <a:r>
              <a:rPr lang="en-US" sz="2000" spc="-5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sys.stdout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, flush=false)</a:t>
            </a:r>
            <a:endParaRPr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636" y="640076"/>
            <a:ext cx="6671945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INPUT/OUTPUT:</a:t>
            </a:r>
            <a:r>
              <a:rPr spc="-165" dirty="0"/>
              <a:t> </a:t>
            </a:r>
            <a:r>
              <a:rPr sz="4000" spc="-50" dirty="0">
                <a:latin typeface="Courier New"/>
                <a:cs typeface="Courier New"/>
              </a:rPr>
              <a:t>input("")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3DD8E-F414-45B1-AC3C-7BBA50A508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26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28636" y="1725312"/>
            <a:ext cx="8091297" cy="367728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69899" indent="-457200">
              <a:spcBef>
                <a:spcPts val="87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600" spc="-10" dirty="0">
                <a:latin typeface="Garamond" panose="02020404030301010803" pitchFamily="18" charset="0"/>
                <a:cs typeface="Calibri"/>
              </a:rPr>
              <a:t>P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rints 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whatever </a:t>
            </a:r>
            <a:r>
              <a:rPr sz="2600" dirty="0">
                <a:latin typeface="Garamond" panose="02020404030301010803" pitchFamily="18" charset="0"/>
                <a:cs typeface="Calibri"/>
              </a:rPr>
              <a:t>is in the</a:t>
            </a:r>
            <a:r>
              <a:rPr sz="26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quotes</a:t>
            </a:r>
            <a:endParaRPr sz="2600" dirty="0">
              <a:latin typeface="Garamond" panose="02020404030301010803" pitchFamily="18" charset="0"/>
              <a:cs typeface="Calibri"/>
            </a:endParaRPr>
          </a:p>
          <a:p>
            <a:pPr marL="469899" indent="-457200">
              <a:spcBef>
                <a:spcPts val="780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600" spc="-5" dirty="0">
                <a:latin typeface="Garamond" panose="02020404030301010803" pitchFamily="18" charset="0"/>
                <a:cs typeface="Calibri"/>
              </a:rPr>
              <a:t>U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ser types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in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something and hits 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enter</a:t>
            </a:r>
            <a:endParaRPr sz="2600" dirty="0">
              <a:latin typeface="Garamond" panose="02020404030301010803" pitchFamily="18" charset="0"/>
              <a:cs typeface="Calibri"/>
            </a:endParaRPr>
          </a:p>
          <a:p>
            <a:pPr marL="469899" indent="-457200">
              <a:spcBef>
                <a:spcPts val="780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600" spc="-5" dirty="0">
                <a:latin typeface="Garamond" panose="02020404030301010803" pitchFamily="18" charset="0"/>
                <a:cs typeface="Calibri"/>
              </a:rPr>
              <a:t>B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inds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that value </a:t>
            </a:r>
            <a:r>
              <a:rPr sz="2600" spc="-20" dirty="0">
                <a:latin typeface="Garamond" panose="02020404030301010803" pitchFamily="18" charset="0"/>
                <a:cs typeface="Calibri"/>
              </a:rPr>
              <a:t>to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a</a:t>
            </a:r>
            <a:r>
              <a:rPr sz="2600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variable</a:t>
            </a:r>
            <a:endParaRPr sz="2600" dirty="0">
              <a:latin typeface="Garamond" panose="02020404030301010803" pitchFamily="18" charset="0"/>
              <a:cs typeface="Calibri"/>
            </a:endParaRPr>
          </a:p>
          <a:p>
            <a:pPr marL="317500" marR="985519">
              <a:spcBef>
                <a:spcPts val="95"/>
              </a:spcBef>
            </a:pP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	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text = input("Type anything... ")  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	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print(5*text)</a:t>
            </a:r>
          </a:p>
          <a:p>
            <a:pPr marL="469899" marR="5080" indent="-457200">
              <a:spcBef>
                <a:spcPts val="780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000" b="1" i="1" spc="-5" dirty="0">
                <a:latin typeface="Consolas" panose="020B0609020204030204" pitchFamily="49" charset="0"/>
                <a:cs typeface="Calibri"/>
              </a:rPr>
              <a:t>I</a:t>
            </a:r>
            <a:r>
              <a:rPr sz="2000" b="1" i="1" spc="-5" dirty="0">
                <a:latin typeface="Consolas" panose="020B0609020204030204" pitchFamily="49" charset="0"/>
                <a:cs typeface="Calibri"/>
              </a:rPr>
              <a:t>nput</a:t>
            </a:r>
            <a:r>
              <a:rPr lang="en-US" sz="2000" b="1" i="1" spc="-5" dirty="0">
                <a:latin typeface="Consolas" panose="020B0609020204030204" pitchFamily="49" charset="0"/>
                <a:cs typeface="Calibri"/>
              </a:rPr>
              <a:t>()</a:t>
            </a:r>
            <a:r>
              <a:rPr sz="2000" b="1" i="1" spc="-5" dirty="0">
                <a:latin typeface="Consolas" panose="020B0609020204030204" pitchFamily="49" charset="0"/>
                <a:cs typeface="Calibri"/>
              </a:rPr>
              <a:t> </a:t>
            </a:r>
            <a:r>
              <a:rPr lang="en-US" sz="2600" spc="-5" dirty="0">
                <a:latin typeface="Garamond" panose="02020404030301010803" pitchFamily="18" charset="0"/>
                <a:cs typeface="Calibri"/>
              </a:rPr>
              <a:t>returns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a string so </a:t>
            </a:r>
            <a:r>
              <a:rPr lang="en-US" sz="2600" spc="-5" dirty="0">
                <a:latin typeface="Garamond" panose="02020404030301010803" pitchFamily="18" charset="0"/>
                <a:cs typeface="Calibri"/>
              </a:rPr>
              <a:t>you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must cast if working  with numbers</a:t>
            </a:r>
            <a:r>
              <a:rPr lang="en-US" sz="2600" spc="-5" dirty="0">
                <a:latin typeface="Garamond" panose="02020404030301010803" pitchFamily="18" charset="0"/>
                <a:cs typeface="Calibri"/>
              </a:rPr>
              <a:t>:</a:t>
            </a:r>
            <a:endParaRPr sz="2600" spc="-5" dirty="0">
              <a:latin typeface="Garamond" panose="02020404030301010803" pitchFamily="18" charset="0"/>
              <a:cs typeface="Calibri"/>
            </a:endParaRPr>
          </a:p>
          <a:p>
            <a:pPr marL="774700" marR="985519" lvl="1">
              <a:spcBef>
                <a:spcPts val="95"/>
              </a:spcBef>
            </a:pPr>
            <a:r>
              <a:rPr lang="en-US" sz="2000" spc="-5" dirty="0">
                <a:latin typeface="Courier New"/>
                <a:cs typeface="Courier New"/>
              </a:rPr>
              <a:t>	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num = </a:t>
            </a:r>
            <a:r>
              <a:rPr sz="2000" b="1" spc="-5" dirty="0">
                <a:solidFill>
                  <a:srgbClr val="0070C0"/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(input("Type a number... "))  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	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print(5*num)</a:t>
            </a:r>
            <a:endParaRPr sz="20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342" y="749629"/>
            <a:ext cx="8177316" cy="62799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ts val="5320"/>
              </a:lnSpc>
              <a:spcBef>
                <a:spcPts val="100"/>
              </a:spcBef>
            </a:pPr>
            <a:r>
              <a:rPr lang="en-US" sz="2800" spc="-90" dirty="0"/>
              <a:t>Comparison Operators</a:t>
            </a:r>
            <a:endParaRPr sz="2800" spc="-45" dirty="0">
              <a:latin typeface="Courier New"/>
              <a:cs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F21AB-EAE9-488B-96B0-61F448A51F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27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52295" y="1831975"/>
            <a:ext cx="7701130" cy="3711272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55600" indent="-342900">
              <a:spcBef>
                <a:spcPts val="1220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sz="2800" spc="-5" dirty="0">
                <a:latin typeface="Garamond" panose="02020404030301010803" pitchFamily="18" charset="0"/>
                <a:cs typeface="Calibri"/>
              </a:rPr>
              <a:t>i and j are variable names</a:t>
            </a:r>
          </a:p>
          <a:p>
            <a:pPr marL="355600" indent="-342900">
              <a:spcBef>
                <a:spcPts val="111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sz="2800" spc="-5" dirty="0">
                <a:latin typeface="Garamond" panose="02020404030301010803" pitchFamily="18" charset="0"/>
                <a:cs typeface="Calibri"/>
              </a:rPr>
              <a:t>comparisons below evaluate to a Boolean</a:t>
            </a:r>
            <a:r>
              <a:rPr lang="en-US" sz="2800" spc="-5" dirty="0">
                <a:latin typeface="Garamond" panose="02020404030301010803" pitchFamily="18" charset="0"/>
                <a:cs typeface="Calibri"/>
              </a:rPr>
              <a:t> value</a:t>
            </a:r>
          </a:p>
          <a:p>
            <a:pPr marL="469900" lvl="1">
              <a:spcBef>
                <a:spcPts val="1115"/>
              </a:spcBef>
              <a:buClr>
                <a:srgbClr val="C00000"/>
              </a:buClr>
              <a:buSzPct val="90000"/>
              <a:tabLst>
                <a:tab pos="238760" algn="l"/>
              </a:tabLst>
            </a:pPr>
            <a:r>
              <a:rPr lang="en-US" sz="2400" b="1" spc="-5" dirty="0">
                <a:latin typeface="Consolas" panose="020B0609020204030204" pitchFamily="49" charset="0"/>
                <a:cs typeface="Courier New"/>
              </a:rPr>
              <a:t>i &lt; j</a:t>
            </a:r>
          </a:p>
          <a:p>
            <a:pPr marL="469900" lvl="1">
              <a:spcBef>
                <a:spcPts val="1115"/>
              </a:spcBef>
              <a:buClr>
                <a:srgbClr val="C00000"/>
              </a:buClr>
              <a:buSzPct val="90000"/>
              <a:tabLst>
                <a:tab pos="238760" algn="l"/>
              </a:tabLst>
            </a:pPr>
            <a:r>
              <a:rPr lang="en-US" sz="2400" b="1" spc="-5" dirty="0" err="1">
                <a:latin typeface="Consolas" panose="020B0609020204030204" pitchFamily="49" charset="0"/>
                <a:cs typeface="Courier New"/>
              </a:rPr>
              <a:t>i</a:t>
            </a:r>
            <a:r>
              <a:rPr lang="en-US" sz="2400" b="1" spc="-5" dirty="0">
                <a:latin typeface="Consolas" panose="020B0609020204030204" pitchFamily="49" charset="0"/>
                <a:cs typeface="Courier New"/>
              </a:rPr>
              <a:t> &gt; j</a:t>
            </a:r>
          </a:p>
          <a:p>
            <a:pPr marL="469900" lvl="1">
              <a:spcBef>
                <a:spcPts val="1115"/>
              </a:spcBef>
              <a:buClr>
                <a:srgbClr val="C00000"/>
              </a:buClr>
              <a:buSzPct val="90000"/>
              <a:tabLst>
                <a:tab pos="238760" algn="l"/>
              </a:tabLst>
            </a:pPr>
            <a:r>
              <a:rPr lang="en-US" sz="2400" b="1" spc="-5" dirty="0">
                <a:latin typeface="Consolas" panose="020B0609020204030204" pitchFamily="49" charset="0"/>
                <a:cs typeface="Courier New"/>
              </a:rPr>
              <a:t>i </a:t>
            </a:r>
            <a:r>
              <a:rPr sz="2400" b="1" spc="-5" dirty="0">
                <a:latin typeface="Consolas" panose="020B0609020204030204" pitchFamily="49" charset="0"/>
                <a:cs typeface="Courier New"/>
              </a:rPr>
              <a:t>&lt;= j</a:t>
            </a:r>
          </a:p>
          <a:p>
            <a:pPr marL="469900" lvl="1">
              <a:spcBef>
                <a:spcPts val="1140"/>
              </a:spcBef>
            </a:pPr>
            <a:r>
              <a:rPr sz="2400" b="1" spc="-5" dirty="0">
                <a:latin typeface="Consolas" panose="020B0609020204030204" pitchFamily="49" charset="0"/>
                <a:cs typeface="Courier New"/>
              </a:rPr>
              <a:t>i</a:t>
            </a:r>
            <a:r>
              <a:rPr sz="2400" b="1" spc="5" dirty="0">
                <a:latin typeface="Consolas" panose="020B0609020204030204" pitchFamily="49" charset="0"/>
                <a:cs typeface="Courier New"/>
              </a:rPr>
              <a:t> </a:t>
            </a:r>
            <a:r>
              <a:rPr sz="2400" b="1" spc="-5" dirty="0">
                <a:latin typeface="Consolas" panose="020B0609020204030204" pitchFamily="49" charset="0"/>
                <a:cs typeface="Courier New"/>
              </a:rPr>
              <a:t>==</a:t>
            </a:r>
            <a:r>
              <a:rPr sz="2400" b="1" spc="1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400" b="1" spc="-5" dirty="0">
                <a:latin typeface="Consolas" panose="020B0609020204030204" pitchFamily="49" charset="0"/>
                <a:cs typeface="Courier New"/>
              </a:rPr>
              <a:t>j</a:t>
            </a:r>
            <a:r>
              <a:rPr sz="2400" b="1" spc="-969" dirty="0">
                <a:latin typeface="Consolas" panose="020B0609020204030204" pitchFamily="49" charset="0"/>
                <a:cs typeface="Courier New"/>
              </a:rPr>
              <a:t> </a:t>
            </a:r>
            <a:r>
              <a:rPr sz="2400" spc="-6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nsolas" panose="020B0609020204030204" pitchFamily="49" charset="0"/>
                <a:cs typeface="Calibri"/>
              </a:rPr>
              <a:t>equality</a:t>
            </a:r>
            <a:r>
              <a:rPr sz="2400" b="1" spc="45" dirty="0">
                <a:solidFill>
                  <a:srgbClr val="C0000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400" spc="-20" dirty="0">
                <a:latin typeface="Consolas" panose="020B0609020204030204" pitchFamily="49" charset="0"/>
                <a:cs typeface="Calibri"/>
              </a:rPr>
              <a:t>test,</a:t>
            </a:r>
            <a:r>
              <a:rPr sz="2400" spc="10" dirty="0">
                <a:latin typeface="Consolas" panose="020B0609020204030204" pitchFamily="49" charset="0"/>
                <a:cs typeface="Calibri"/>
              </a:rPr>
              <a:t> </a:t>
            </a:r>
            <a:endParaRPr sz="2400" dirty="0">
              <a:latin typeface="Consolas" panose="020B0609020204030204" pitchFamily="49" charset="0"/>
              <a:cs typeface="Courier New"/>
            </a:endParaRPr>
          </a:p>
          <a:p>
            <a:pPr marL="469900" lvl="1">
              <a:spcBef>
                <a:spcPts val="1085"/>
              </a:spcBef>
            </a:pPr>
            <a:r>
              <a:rPr sz="2400" b="1" spc="-5" dirty="0">
                <a:latin typeface="Consolas" panose="020B0609020204030204" pitchFamily="49" charset="0"/>
                <a:cs typeface="Courier New"/>
              </a:rPr>
              <a:t>i</a:t>
            </a:r>
            <a:r>
              <a:rPr sz="2400" b="1" spc="5" dirty="0">
                <a:latin typeface="Consolas" panose="020B0609020204030204" pitchFamily="49" charset="0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nsolas" panose="020B0609020204030204" pitchFamily="49" charset="0"/>
                <a:cs typeface="Courier New"/>
              </a:rPr>
              <a:t>!=</a:t>
            </a:r>
            <a:r>
              <a:rPr sz="2400" b="1" spc="1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400" b="1" spc="-5" dirty="0">
                <a:latin typeface="Consolas" panose="020B0609020204030204" pitchFamily="49" charset="0"/>
                <a:cs typeface="Courier New"/>
              </a:rPr>
              <a:t>j</a:t>
            </a:r>
            <a:r>
              <a:rPr sz="2400" b="1" spc="-969" dirty="0">
                <a:latin typeface="Consolas" panose="020B0609020204030204" pitchFamily="49" charset="0"/>
                <a:cs typeface="Courier New"/>
              </a:rPr>
              <a:t> </a:t>
            </a:r>
            <a:r>
              <a:rPr sz="2400" spc="-6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nsolas" panose="020B0609020204030204" pitchFamily="49" charset="0"/>
                <a:cs typeface="Calibri"/>
              </a:rPr>
              <a:t>inequality</a:t>
            </a:r>
            <a:r>
              <a:rPr sz="2400" b="1" spc="35" dirty="0">
                <a:solidFill>
                  <a:srgbClr val="C0000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400" spc="-20" dirty="0">
                <a:latin typeface="Consolas" panose="020B0609020204030204" pitchFamily="49" charset="0"/>
                <a:cs typeface="Calibri"/>
              </a:rPr>
              <a:t>test,</a:t>
            </a:r>
            <a:r>
              <a:rPr sz="2400" spc="5" dirty="0">
                <a:latin typeface="Consolas" panose="020B0609020204030204" pitchFamily="49" charset="0"/>
                <a:cs typeface="Calibri"/>
              </a:rPr>
              <a:t> </a:t>
            </a:r>
            <a:endParaRPr sz="24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106" y="679450"/>
            <a:ext cx="679640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Logic Operators on </a:t>
            </a:r>
            <a:r>
              <a:rPr spc="-45" dirty="0"/>
              <a:t>bools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5A946A-747A-4AFE-913C-121B02053F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28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14278" y="1632038"/>
            <a:ext cx="74537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600" b="1" i="1" dirty="0">
                <a:latin typeface="Garamond" panose="02020404030301010803" pitchFamily="18" charset="0"/>
                <a:cs typeface="Courier New"/>
              </a:rPr>
              <a:t>a</a:t>
            </a:r>
            <a:r>
              <a:rPr lang="en-US" sz="2600" dirty="0">
                <a:latin typeface="Garamond" panose="02020404030301010803" pitchFamily="18" charset="0"/>
                <a:cs typeface="Courier New"/>
              </a:rPr>
              <a:t> </a:t>
            </a:r>
            <a:r>
              <a:rPr sz="2600" spc="-985" dirty="0">
                <a:latin typeface="Garamond" panose="02020404030301010803" pitchFamily="18" charset="0"/>
                <a:cs typeface="Courier New"/>
              </a:rPr>
              <a:t> </a:t>
            </a:r>
            <a:r>
              <a:rPr sz="2600" dirty="0">
                <a:latin typeface="Garamond" panose="02020404030301010803" pitchFamily="18" charset="0"/>
                <a:cs typeface="Calibri"/>
              </a:rPr>
              <a:t>and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b="1" i="1" dirty="0">
                <a:latin typeface="Garamond" panose="02020404030301010803" pitchFamily="18" charset="0"/>
                <a:cs typeface="Courier New"/>
              </a:rPr>
              <a:t>b</a:t>
            </a:r>
            <a:r>
              <a:rPr lang="en-US" sz="2600" dirty="0">
                <a:latin typeface="Garamond" panose="02020404030301010803" pitchFamily="18" charset="0"/>
                <a:cs typeface="Courier New"/>
              </a:rPr>
              <a:t> </a:t>
            </a:r>
            <a:r>
              <a:rPr sz="2600" spc="-980" dirty="0">
                <a:latin typeface="Garamond" panose="02020404030301010803" pitchFamily="18" charset="0"/>
                <a:cs typeface="Courier New"/>
              </a:rPr>
              <a:t> 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are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variable</a:t>
            </a:r>
            <a:r>
              <a:rPr sz="26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names</a:t>
            </a:r>
            <a:r>
              <a:rPr sz="2600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(with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Boolean</a:t>
            </a:r>
            <a:r>
              <a:rPr sz="26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values)</a:t>
            </a:r>
            <a:endParaRPr sz="2600" dirty="0">
              <a:latin typeface="Garamond" panose="02020404030301010803" pitchFamily="18" charset="0"/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161595-12C2-4740-987D-2D8D0C888809}"/>
              </a:ext>
            </a:extLst>
          </p:cNvPr>
          <p:cNvGrpSpPr/>
          <p:nvPr/>
        </p:nvGrpSpPr>
        <p:grpSpPr>
          <a:xfrm>
            <a:off x="1224892" y="2283368"/>
            <a:ext cx="6432548" cy="2154341"/>
            <a:chOff x="802201" y="2692705"/>
            <a:chExt cx="6432548" cy="2154341"/>
          </a:xfrm>
        </p:grpSpPr>
        <p:sp>
          <p:nvSpPr>
            <p:cNvPr id="5" name="object 5"/>
            <p:cNvSpPr txBox="1"/>
            <p:nvPr/>
          </p:nvSpPr>
          <p:spPr>
            <a:xfrm>
              <a:off x="2817183" y="2692705"/>
              <a:ext cx="3793971" cy="776495"/>
            </a:xfrm>
            <a:prstGeom prst="rect">
              <a:avLst/>
            </a:prstGeom>
          </p:spPr>
          <p:txBody>
            <a:bodyPr vert="horz" wrap="square" lIns="0" tIns="57785" rIns="0" bIns="0" rtlCol="0">
              <a:spAutoFit/>
            </a:bodyPr>
            <a:lstStyle/>
            <a:p>
              <a:pPr marL="12700" marR="5080" indent="46990">
                <a:lnSpc>
                  <a:spcPts val="2800"/>
                </a:lnSpc>
                <a:spcBef>
                  <a:spcPts val="455"/>
                </a:spcBef>
              </a:pPr>
              <a:r>
                <a:rPr sz="2400" spc="-5" dirty="0">
                  <a:latin typeface="Consolas" panose="020B0609020204030204" pitchFamily="49" charset="0"/>
                  <a:cs typeface="Courier New"/>
                </a:rPr>
                <a:t>True </a:t>
              </a:r>
              <a:r>
                <a:rPr sz="2400" spc="-5" dirty="0">
                  <a:latin typeface="Consolas" panose="020B0609020204030204" pitchFamily="49" charset="0"/>
                  <a:cs typeface="Calibri"/>
                </a:rPr>
                <a:t>if </a:t>
              </a:r>
              <a:r>
                <a:rPr sz="2400" spc="-5" dirty="0">
                  <a:latin typeface="Consolas" panose="020B0609020204030204" pitchFamily="49" charset="0"/>
                  <a:cs typeface="Courier New"/>
                </a:rPr>
                <a:t>a</a:t>
              </a:r>
              <a:r>
                <a:rPr sz="2400" spc="-80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400" spc="-5" dirty="0">
                  <a:latin typeface="Consolas" panose="020B0609020204030204" pitchFamily="49" charset="0"/>
                  <a:cs typeface="Calibri"/>
                </a:rPr>
                <a:t>is </a:t>
              </a:r>
              <a:r>
                <a:rPr lang="en-US" sz="2400" spc="-5" dirty="0">
                  <a:latin typeface="Consolas" panose="020B0609020204030204" pitchFamily="49" charset="0"/>
                  <a:cs typeface="Calibri"/>
                </a:rPr>
                <a:t>Fals</a:t>
              </a:r>
              <a:r>
                <a:rPr sz="2400" spc="-5" dirty="0">
                  <a:latin typeface="Consolas" panose="020B0609020204030204" pitchFamily="49" charset="0"/>
                  <a:cs typeface="Courier New"/>
                </a:rPr>
                <a:t>e  </a:t>
              </a:r>
              <a:r>
                <a:rPr lang="en-US" sz="2400" spc="-5" dirty="0">
                  <a:latin typeface="Consolas" panose="020B0609020204030204" pitchFamily="49" charset="0"/>
                  <a:cs typeface="Courier New"/>
                </a:rPr>
                <a:t>    </a:t>
              </a:r>
              <a:r>
                <a:rPr sz="2400" spc="-5" dirty="0" err="1">
                  <a:latin typeface="Consolas" panose="020B0609020204030204" pitchFamily="49" charset="0"/>
                  <a:cs typeface="Courier New"/>
                </a:rPr>
                <a:t>False</a:t>
              </a:r>
              <a:r>
                <a:rPr sz="2400" spc="-969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400" spc="-5" dirty="0">
                  <a:latin typeface="Consolas" panose="020B0609020204030204" pitchFamily="49" charset="0"/>
                  <a:cs typeface="Calibri"/>
                </a:rPr>
                <a:t>if</a:t>
              </a:r>
              <a:r>
                <a:rPr sz="2400" spc="-15" dirty="0">
                  <a:latin typeface="Consolas" panose="020B0609020204030204" pitchFamily="49" charset="0"/>
                  <a:cs typeface="Calibri"/>
                </a:rPr>
                <a:t> </a:t>
              </a:r>
              <a:r>
                <a:rPr sz="2400" spc="-5" dirty="0">
                  <a:latin typeface="Consolas" panose="020B0609020204030204" pitchFamily="49" charset="0"/>
                  <a:cs typeface="Courier New"/>
                </a:rPr>
                <a:t>a</a:t>
              </a:r>
              <a:r>
                <a:rPr sz="2400" spc="-98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400" spc="-5" dirty="0">
                  <a:latin typeface="Consolas" panose="020B0609020204030204" pitchFamily="49" charset="0"/>
                  <a:cs typeface="Calibri"/>
                </a:rPr>
                <a:t>is</a:t>
              </a:r>
              <a:r>
                <a:rPr sz="2400" spc="-15" dirty="0">
                  <a:latin typeface="Consolas" panose="020B0609020204030204" pitchFamily="49" charset="0"/>
                  <a:cs typeface="Calibri"/>
                </a:rPr>
                <a:t> </a:t>
              </a:r>
              <a:r>
                <a:rPr sz="2400" spc="-5" dirty="0">
                  <a:latin typeface="Consolas" panose="020B0609020204030204" pitchFamily="49" charset="0"/>
                  <a:cs typeface="Courier New"/>
                </a:rPr>
                <a:t>True</a:t>
              </a:r>
              <a:endParaRPr sz="24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02201" y="2692707"/>
              <a:ext cx="1887855" cy="176650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  <a:tabLst>
                  <a:tab pos="1527175" algn="l"/>
                </a:tabLst>
              </a:pPr>
              <a:r>
                <a:rPr sz="2400" b="1" spc="-5" dirty="0">
                  <a:solidFill>
                    <a:srgbClr val="C00000"/>
                  </a:solidFill>
                  <a:latin typeface="Consolas" panose="020B0609020204030204" pitchFamily="49" charset="0"/>
                  <a:cs typeface="Courier New"/>
                </a:rPr>
                <a:t>not</a:t>
              </a:r>
              <a:r>
                <a:rPr sz="2400" b="1" spc="1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400" b="1" spc="-5" dirty="0">
                  <a:latin typeface="Consolas" panose="020B0609020204030204" pitchFamily="49" charset="0"/>
                  <a:cs typeface="Courier New"/>
                </a:rPr>
                <a:t>a	</a:t>
              </a:r>
              <a:endParaRPr sz="2400" dirty="0">
                <a:latin typeface="Consolas" panose="020B0609020204030204" pitchFamily="49" charset="0"/>
                <a:cs typeface="Wingdings"/>
              </a:endParaRPr>
            </a:p>
            <a:p>
              <a:pPr>
                <a:spcBef>
                  <a:spcPts val="50"/>
                </a:spcBef>
              </a:pPr>
              <a:endParaRPr sz="3200" dirty="0">
                <a:latin typeface="Consolas" panose="020B0609020204030204" pitchFamily="49" charset="0"/>
                <a:cs typeface="Times New Roman"/>
              </a:endParaRPr>
            </a:p>
            <a:p>
              <a:pPr marL="12700"/>
              <a:r>
                <a:rPr sz="2400" b="1" spc="-5" dirty="0">
                  <a:latin typeface="Consolas" panose="020B0609020204030204" pitchFamily="49" charset="0"/>
                  <a:cs typeface="Courier New"/>
                </a:rPr>
                <a:t>a </a:t>
              </a:r>
              <a:r>
                <a:rPr sz="2400" b="1" spc="-5" dirty="0">
                  <a:solidFill>
                    <a:srgbClr val="C00000"/>
                  </a:solidFill>
                  <a:latin typeface="Consolas" panose="020B0609020204030204" pitchFamily="49" charset="0"/>
                  <a:cs typeface="Courier New"/>
                </a:rPr>
                <a:t>and</a:t>
              </a:r>
              <a:r>
                <a:rPr sz="2400" b="1" spc="-5" dirty="0">
                  <a:latin typeface="Consolas" panose="020B0609020204030204" pitchFamily="49" charset="0"/>
                  <a:cs typeface="Courier New"/>
                </a:rPr>
                <a:t> b</a:t>
              </a:r>
              <a:r>
                <a:rPr sz="2400" b="1" spc="-445" dirty="0">
                  <a:latin typeface="Consolas" panose="020B0609020204030204" pitchFamily="49" charset="0"/>
                  <a:cs typeface="Courier New"/>
                </a:rPr>
                <a:t> </a:t>
              </a:r>
              <a:endParaRPr sz="2400" dirty="0">
                <a:latin typeface="Consolas" panose="020B0609020204030204" pitchFamily="49" charset="0"/>
                <a:cs typeface="Wingdings"/>
              </a:endParaRPr>
            </a:p>
            <a:p>
              <a:pPr marL="12700">
                <a:spcBef>
                  <a:spcPts val="1085"/>
                </a:spcBef>
                <a:tabLst>
                  <a:tab pos="1501775" algn="l"/>
                </a:tabLst>
              </a:pPr>
              <a:r>
                <a:rPr sz="2400" b="1" spc="-5" dirty="0">
                  <a:latin typeface="Consolas" panose="020B0609020204030204" pitchFamily="49" charset="0"/>
                  <a:cs typeface="Courier New"/>
                </a:rPr>
                <a:t>a</a:t>
              </a:r>
              <a:r>
                <a:rPr sz="2400" b="1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400" b="1" spc="-5" dirty="0">
                  <a:solidFill>
                    <a:srgbClr val="C00000"/>
                  </a:solidFill>
                  <a:latin typeface="Consolas" panose="020B0609020204030204" pitchFamily="49" charset="0"/>
                  <a:cs typeface="Courier New"/>
                </a:rPr>
                <a:t>or</a:t>
              </a:r>
              <a:r>
                <a:rPr sz="2400" b="1" spc="1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400" b="1" spc="-5" dirty="0">
                  <a:latin typeface="Consolas" panose="020B0609020204030204" pitchFamily="49" charset="0"/>
                  <a:cs typeface="Courier New"/>
                </a:rPr>
                <a:t>b	</a:t>
              </a:r>
              <a:endParaRPr sz="2400" dirty="0">
                <a:latin typeface="Consolas" panose="020B0609020204030204" pitchFamily="49" charset="0"/>
                <a:cs typeface="Wingding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839279" y="3446021"/>
              <a:ext cx="4395470" cy="1401025"/>
            </a:xfrm>
            <a:prstGeom prst="rect">
              <a:avLst/>
            </a:prstGeom>
          </p:spPr>
          <p:txBody>
            <a:bodyPr vert="horz" wrap="square" lIns="0" tIns="150495" rIns="0" bIns="0" rtlCol="0">
              <a:spAutoFit/>
            </a:bodyPr>
            <a:lstStyle/>
            <a:p>
              <a:pPr marL="62230">
                <a:spcBef>
                  <a:spcPts val="1185"/>
                </a:spcBef>
              </a:pPr>
              <a:r>
                <a:rPr sz="2400" spc="-5" dirty="0">
                  <a:latin typeface="Consolas" panose="020B0609020204030204" pitchFamily="49" charset="0"/>
                  <a:cs typeface="Courier New"/>
                </a:rPr>
                <a:t>True</a:t>
              </a:r>
              <a:r>
                <a:rPr sz="2400" spc="-95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400" spc="-5" dirty="0">
                  <a:latin typeface="Consolas" panose="020B0609020204030204" pitchFamily="49" charset="0"/>
                  <a:cs typeface="Calibri"/>
                </a:rPr>
                <a:t>if both </a:t>
              </a:r>
              <a:r>
                <a:rPr sz="2400" spc="-15" dirty="0">
                  <a:latin typeface="Consolas" panose="020B0609020204030204" pitchFamily="49" charset="0"/>
                  <a:cs typeface="Calibri"/>
                </a:rPr>
                <a:t>are </a:t>
              </a:r>
              <a:r>
                <a:rPr sz="2400" spc="-5" dirty="0">
                  <a:latin typeface="Consolas" panose="020B0609020204030204" pitchFamily="49" charset="0"/>
                  <a:cs typeface="Courier New"/>
                </a:rPr>
                <a:t>True</a:t>
              </a:r>
              <a:endParaRPr sz="2400" dirty="0">
                <a:latin typeface="Consolas" panose="020B0609020204030204" pitchFamily="49" charset="0"/>
                <a:cs typeface="Courier New"/>
              </a:endParaRPr>
            </a:p>
            <a:p>
              <a:pPr marL="12700">
                <a:spcBef>
                  <a:spcPts val="1085"/>
                </a:spcBef>
              </a:pPr>
              <a:r>
                <a:rPr sz="2400" spc="-5" dirty="0">
                  <a:latin typeface="Consolas" panose="020B0609020204030204" pitchFamily="49" charset="0"/>
                  <a:cs typeface="Courier New"/>
                </a:rPr>
                <a:t>True</a:t>
              </a:r>
              <a:r>
                <a:rPr sz="2400" spc="-94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400" spc="-5" dirty="0">
                  <a:latin typeface="Consolas" panose="020B0609020204030204" pitchFamily="49" charset="0"/>
                  <a:cs typeface="Calibri"/>
                </a:rPr>
                <a:t>if either or both </a:t>
              </a:r>
              <a:r>
                <a:rPr sz="2400" spc="-15" dirty="0">
                  <a:latin typeface="Consolas" panose="020B0609020204030204" pitchFamily="49" charset="0"/>
                  <a:cs typeface="Calibri"/>
                </a:rPr>
                <a:t>are </a:t>
              </a:r>
              <a:r>
                <a:rPr sz="2400" spc="-5" dirty="0">
                  <a:latin typeface="Consolas" panose="020B0609020204030204" pitchFamily="49" charset="0"/>
                  <a:cs typeface="Courier New"/>
                </a:rPr>
                <a:t>True</a:t>
              </a:r>
              <a:endParaRPr sz="2400" dirty="0">
                <a:latin typeface="Consolas" panose="020B0609020204030204" pitchFamily="49" charset="0"/>
                <a:cs typeface="Courier New"/>
              </a:endParaRPr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82744"/>
              </p:ext>
            </p:extLst>
          </p:nvPr>
        </p:nvGraphicFramePr>
        <p:xfrm>
          <a:off x="1141802" y="4504293"/>
          <a:ext cx="5425439" cy="2133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2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or </a:t>
                      </a:r>
                      <a:r>
                        <a:rPr lang="en-US"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33" y="771237"/>
            <a:ext cx="7774692" cy="584775"/>
          </a:xfrm>
          <a:prstGeom prst="rect">
            <a:avLst/>
          </a:prstGeom>
        </p:spPr>
        <p:txBody>
          <a:bodyPr vert="horz" wrap="square" lIns="0" tIns="91440" rIns="0" bIns="0" rtlCol="0" anchor="ctr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lang="en-US" spc="-90" dirty="0"/>
              <a:t>Short Circuit </a:t>
            </a:r>
            <a:r>
              <a:rPr spc="-45" dirty="0"/>
              <a:t>E</a:t>
            </a:r>
            <a:r>
              <a:rPr lang="en-US" spc="-45" dirty="0"/>
              <a:t>xample</a:t>
            </a:r>
            <a:r>
              <a:rPr spc="-45" dirty="0"/>
              <a:t>	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043AD-3EEA-4D93-8B53-69EDED6C82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E5025-26FE-4CEE-A8F4-B8CE4CB90F97}"/>
              </a:ext>
            </a:extLst>
          </p:cNvPr>
          <p:cNvSpPr txBox="1"/>
          <p:nvPr/>
        </p:nvSpPr>
        <p:spPr>
          <a:xfrm>
            <a:off x="546628" y="1659977"/>
            <a:ext cx="8050744" cy="2948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#A short circuit usage </a:t>
            </a:r>
          </a:p>
          <a:p>
            <a:pPr>
              <a:lnSpc>
                <a:spcPct val="150000"/>
              </a:lnSpc>
            </a:pPr>
            <a:r>
              <a:rPr lang="en-US" dirty="0"/>
              <a:t>s="</a:t>
            </a:r>
            <a:r>
              <a:rPr lang="en-US" dirty="0" err="1"/>
              <a:t>abcx</a:t>
            </a:r>
            <a:r>
              <a:rPr lang="en-US" dirty="0"/>
              <a:t>"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</a:t>
            </a:r>
            <a:r>
              <a:rPr lang="en-US" dirty="0"/>
              <a:t> = int(input("Enter the index:"))</a:t>
            </a:r>
          </a:p>
          <a:p>
            <a:pPr>
              <a:lnSpc>
                <a:spcPct val="150000"/>
              </a:lnSpc>
            </a:pPr>
            <a:r>
              <a:rPr lang="en-US" dirty="0"/>
              <a:t>if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&lt; abs(</a:t>
            </a:r>
            <a:r>
              <a:rPr lang="en-US" b="1" dirty="0" err="1">
                <a:solidFill>
                  <a:srgbClr val="C00000"/>
                </a:solidFill>
              </a:rPr>
              <a:t>len</a:t>
            </a:r>
            <a:r>
              <a:rPr lang="en-US" b="1" dirty="0">
                <a:solidFill>
                  <a:srgbClr val="C00000"/>
                </a:solidFill>
              </a:rPr>
              <a:t>(s)) </a:t>
            </a:r>
            <a:r>
              <a:rPr lang="en-US" dirty="0"/>
              <a:t>and s[</a:t>
            </a:r>
            <a:r>
              <a:rPr lang="en-US" dirty="0" err="1"/>
              <a:t>i</a:t>
            </a:r>
            <a:r>
              <a:rPr lang="en-US" dirty="0"/>
              <a:t>] == 'x’:    </a:t>
            </a:r>
            <a:r>
              <a:rPr lang="en-US" b="1" dirty="0"/>
              <a:t># a guard against invalid index values</a:t>
            </a:r>
          </a:p>
          <a:p>
            <a:pPr>
              <a:lnSpc>
                <a:spcPct val="150000"/>
              </a:lnSpc>
            </a:pPr>
            <a:r>
              <a:rPr lang="en-US" dirty="0"/>
              <a:t>    print(</a:t>
            </a:r>
            <a:r>
              <a:rPr lang="en-US" dirty="0" err="1"/>
              <a:t>f"Correct</a:t>
            </a:r>
            <a:r>
              <a:rPr lang="en-US" dirty="0"/>
              <a:t> answer:{s[</a:t>
            </a:r>
            <a:r>
              <a:rPr lang="en-US" dirty="0" err="1"/>
              <a:t>i</a:t>
            </a:r>
            <a:r>
              <a:rPr lang="en-US" dirty="0"/>
              <a:t>]}")</a:t>
            </a:r>
          </a:p>
          <a:p>
            <a:pPr>
              <a:lnSpc>
                <a:spcPct val="150000"/>
              </a:lnSpc>
            </a:pPr>
            <a:r>
              <a:rPr lang="en-US" dirty="0"/>
              <a:t>else:</a:t>
            </a:r>
          </a:p>
          <a:p>
            <a:pPr>
              <a:lnSpc>
                <a:spcPct val="150000"/>
              </a:lnSpc>
            </a:pPr>
            <a:r>
              <a:rPr lang="en-US" dirty="0"/>
              <a:t>    print("Index out of bound or a wrong answer")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FC5A-788C-46CF-AC61-B5E83CBB3954}"/>
              </a:ext>
            </a:extLst>
          </p:cNvPr>
          <p:cNvSpPr txBox="1"/>
          <p:nvPr/>
        </p:nvSpPr>
        <p:spPr>
          <a:xfrm>
            <a:off x="546628" y="4912121"/>
            <a:ext cx="805074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Short circuit evaluation:  </a:t>
            </a:r>
            <a:r>
              <a:rPr lang="en-US" sz="2400" dirty="0">
                <a:latin typeface="Garamond" panose="02020404030301010803" pitchFamily="18" charset="0"/>
              </a:rPr>
              <a:t>the second argument is executed or evaluated only if the first argument does not suffice to determine the value of the expression</a:t>
            </a:r>
          </a:p>
        </p:txBody>
      </p:sp>
    </p:spTree>
    <p:extLst>
      <p:ext uri="{BB962C8B-B14F-4D97-AF65-F5344CB8AC3E}">
        <p14:creationId xmlns:p14="http://schemas.microsoft.com/office/powerpoint/2010/main" val="361969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29" y="277925"/>
            <a:ext cx="7958196" cy="88492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                ? </a:t>
            </a:r>
            <a:r>
              <a:rPr lang="en-US" sz="2400" dirty="0"/>
              <a:t>(source: </a:t>
            </a:r>
            <a:r>
              <a:rPr lang="en-US" sz="2400" dirty="0" err="1"/>
              <a:t>wikipedia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575E-58FE-4124-9269-3AB23454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78" y="1252376"/>
            <a:ext cx="8395822" cy="54989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Conceived in the late 1980s by </a:t>
            </a:r>
            <a:r>
              <a:rPr lang="en-US" b="1" dirty="0"/>
              <a:t>Guido Van</a:t>
            </a:r>
            <a:r>
              <a:rPr lang="en-US" dirty="0"/>
              <a:t> </a:t>
            </a:r>
            <a:r>
              <a:rPr lang="en-US" b="1" dirty="0"/>
              <a:t>Rossum</a:t>
            </a:r>
            <a:r>
              <a:rPr lang="en-US" dirty="0"/>
              <a:t> in the Netherlands and </a:t>
            </a:r>
            <a:r>
              <a:rPr lang="en-US" b="1" dirty="0"/>
              <a:t>born in 1991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hlinkClick r:id="rId2"/>
              </a:rPr>
              <a:t>Python and the Future of Programming | Lex </a:t>
            </a:r>
            <a:r>
              <a:rPr lang="en-US" dirty="0" err="1">
                <a:hlinkClick r:id="rId2"/>
              </a:rPr>
              <a:t>Fridman</a:t>
            </a:r>
            <a:r>
              <a:rPr lang="en-US" dirty="0">
                <a:hlinkClick r:id="rId2"/>
              </a:rPr>
              <a:t> Podcast #341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Characteristics:</a:t>
            </a:r>
            <a:endParaRPr lang="en-US" dirty="0">
              <a:hlinkClick r:id="rId3" tooltip="Interpreted languag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high-level, 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interpreted, 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general-purpose programming language.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Design philosophy emphasizes: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/>
              <a:t>Code </a:t>
            </a:r>
            <a:r>
              <a:rPr lang="en-US" b="1" dirty="0"/>
              <a:t>readability</a:t>
            </a:r>
            <a:r>
              <a:rPr lang="en-US" dirty="0"/>
              <a:t> with its notable use of significant whitespace.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/>
              <a:t>Aim to help programmers write clear, logical code for small and large-scale projects.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Language specifics: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/>
              <a:t>Dynamically typed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/>
              <a:t>Garbage-collected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/>
              <a:t>Supports multiple programming paradigms, including procedural, object-oriented, and functional programming.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Often described as a </a:t>
            </a:r>
            <a:r>
              <a:rPr lang="en-US" b="1" dirty="0">
                <a:solidFill>
                  <a:srgbClr val="C00000"/>
                </a:solidFill>
              </a:rPr>
              <a:t>"batteries included" language </a:t>
            </a:r>
            <a:r>
              <a:rPr lang="en-US" dirty="0"/>
              <a:t>due to its comprehensive standard </a:t>
            </a:r>
            <a:r>
              <a:rPr lang="en-US" dirty="0">
                <a:solidFill>
                  <a:srgbClr val="0070C0"/>
                </a:solidFill>
              </a:rPr>
              <a:t>built-in</a:t>
            </a:r>
            <a:r>
              <a:rPr lang="en-US" dirty="0"/>
              <a:t> library.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4EE4-6B2A-4AF2-ABAE-9A48906D9D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21CFB95-5B09-4999-8514-CB74BEFF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05" y="2300727"/>
            <a:ext cx="816529" cy="12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2F54DEA-B91C-459E-8C79-5DCFBA921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54" y="466677"/>
            <a:ext cx="1726748" cy="5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802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984" y="638755"/>
            <a:ext cx="7318375" cy="53604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</a:t>
            </a:r>
            <a:r>
              <a:rPr lang="en-US" spc="-60" dirty="0"/>
              <a:t>ontrol Flow</a:t>
            </a:r>
            <a:r>
              <a:rPr spc="-80" dirty="0"/>
              <a:t> </a:t>
            </a:r>
            <a:r>
              <a:rPr u="none" dirty="0"/>
              <a:t>-</a:t>
            </a:r>
            <a:r>
              <a:rPr spc="-220" dirty="0"/>
              <a:t> </a:t>
            </a:r>
            <a:r>
              <a:rPr spc="-45" dirty="0"/>
              <a:t>B</a:t>
            </a:r>
            <a:r>
              <a:rPr lang="en-US" spc="-45" dirty="0"/>
              <a:t>ranching</a:t>
            </a:r>
            <a:endParaRPr spc="-45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2672A1-4417-4203-91EC-4B7774EBD4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30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21984" y="1603589"/>
            <a:ext cx="3266440" cy="1006686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8440">
              <a:spcBef>
                <a:spcPts val="170"/>
              </a:spcBef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&lt;condition&gt;:</a:t>
            </a:r>
            <a:endParaRPr sz="1600" dirty="0">
              <a:latin typeface="Courier New"/>
              <a:cs typeface="Courier New"/>
            </a:endParaRPr>
          </a:p>
          <a:p>
            <a:pPr marL="706755"/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706755"/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706755"/>
            <a:r>
              <a:rPr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1984" y="2871415"/>
            <a:ext cx="3266440" cy="2063750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18440">
              <a:spcBef>
                <a:spcPts val="305"/>
              </a:spcBef>
            </a:pPr>
            <a:r>
              <a:rPr sz="1600" spc="-5" dirty="0">
                <a:latin typeface="Courier New"/>
                <a:cs typeface="Courier New"/>
              </a:rPr>
              <a:t>if &lt;condition&gt;:</a:t>
            </a:r>
            <a:endParaRPr sz="1600" dirty="0">
              <a:latin typeface="Courier New"/>
              <a:cs typeface="Courier New"/>
            </a:endParaRPr>
          </a:p>
          <a:p>
            <a:pPr marL="706755"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706755"/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706755"/>
            <a:r>
              <a:rPr sz="1600" dirty="0">
                <a:latin typeface="Courier New"/>
                <a:cs typeface="Courier New"/>
              </a:rPr>
              <a:t>...</a:t>
            </a:r>
          </a:p>
          <a:p>
            <a:pPr marL="218440"/>
            <a:r>
              <a:rPr sz="1600" spc="-5" dirty="0">
                <a:latin typeface="Courier New"/>
                <a:cs typeface="Courier New"/>
              </a:rPr>
              <a:t>else:</a:t>
            </a:r>
            <a:endParaRPr sz="1600" dirty="0">
              <a:latin typeface="Courier New"/>
              <a:cs typeface="Courier New"/>
            </a:endParaRPr>
          </a:p>
          <a:p>
            <a:pPr marL="706755"/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706755"/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706755"/>
            <a:r>
              <a:rPr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81171" y="1603589"/>
            <a:ext cx="3266440" cy="2976456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37515">
              <a:spcBef>
                <a:spcPts val="17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&lt;condition&gt;:</a:t>
            </a:r>
            <a:endParaRPr sz="1600" dirty="0">
              <a:latin typeface="Courier New"/>
              <a:cs typeface="Courier New"/>
            </a:endParaRPr>
          </a:p>
          <a:p>
            <a:pPr marL="925830"/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925830"/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925830"/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437515"/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elif &lt;condition&gt;:</a:t>
            </a:r>
            <a:endParaRPr sz="1600" dirty="0">
              <a:latin typeface="Courier New"/>
              <a:cs typeface="Courier New"/>
            </a:endParaRPr>
          </a:p>
          <a:p>
            <a:pPr marL="925830"/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925830"/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925830"/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437515"/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else:</a:t>
            </a:r>
            <a:endParaRPr sz="1600" dirty="0">
              <a:latin typeface="Courier New"/>
              <a:cs typeface="Courier New"/>
            </a:endParaRPr>
          </a:p>
          <a:p>
            <a:pPr marL="925830"/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925830"/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 dirty="0">
              <a:latin typeface="Courier New"/>
              <a:cs typeface="Courier New"/>
            </a:endParaRPr>
          </a:p>
          <a:p>
            <a:pPr marL="925830"/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095" y="5254411"/>
            <a:ext cx="7877809" cy="1048364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20345" indent="-207645">
              <a:spcBef>
                <a:spcPts val="121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0" dirty="0">
                <a:solidFill>
                  <a:srgbClr val="404040"/>
                </a:solidFill>
                <a:latin typeface="Garamond" panose="02020404030301010803" pitchFamily="18" charset="0"/>
                <a:cs typeface="Courier New"/>
              </a:rPr>
              <a:t>&lt;condition&gt;</a:t>
            </a:r>
            <a:r>
              <a:rPr sz="2400" spc="-925" dirty="0">
                <a:solidFill>
                  <a:srgbClr val="404040"/>
                </a:solidFill>
                <a:latin typeface="Garamond" panose="02020404030301010803" pitchFamily="18" charset="0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has </a:t>
            </a:r>
            <a:r>
              <a:rPr sz="2400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a</a:t>
            </a:r>
            <a:r>
              <a:rPr lang="en-US" sz="2400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 boolean</a:t>
            </a:r>
            <a:r>
              <a:rPr sz="2400" spc="-10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 val</a:t>
            </a:r>
            <a:r>
              <a:rPr lang="en-US" sz="2400" spc="-10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ue</a:t>
            </a:r>
            <a:endParaRPr lang="en-US" sz="2400" spc="5" dirty="0">
              <a:solidFill>
                <a:srgbClr val="404040"/>
              </a:solidFill>
              <a:latin typeface="Garamond" panose="02020404030301010803" pitchFamily="18" charset="0"/>
              <a:cs typeface="Calibri"/>
            </a:endParaRPr>
          </a:p>
          <a:p>
            <a:pPr marL="220345" indent="-207645">
              <a:spcBef>
                <a:spcPts val="121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lang="en-US" sz="2400" spc="-15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E</a:t>
            </a:r>
            <a:r>
              <a:rPr sz="2400" spc="-15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valuate </a:t>
            </a:r>
            <a:r>
              <a:rPr sz="2400" spc="-10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expressions </a:t>
            </a:r>
            <a:r>
              <a:rPr sz="2400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in </a:t>
            </a:r>
            <a:r>
              <a:rPr sz="2400" spc="-10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block </a:t>
            </a:r>
            <a:r>
              <a:rPr sz="2400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Garamond" panose="02020404030301010803" pitchFamily="18" charset="0"/>
                <a:cs typeface="Courier New"/>
              </a:rPr>
              <a:t>&lt;condition&gt; </a:t>
            </a:r>
            <a:r>
              <a:rPr sz="2400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aramond" panose="02020404030301010803" pitchFamily="18" charset="0"/>
                <a:cs typeface="Courier New"/>
              </a:rPr>
              <a:t>True</a:t>
            </a:r>
            <a:endParaRPr sz="2400" dirty="0">
              <a:latin typeface="Garamond" panose="02020404030301010803" pitchFamily="18" charset="0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25" y="609339"/>
            <a:ext cx="3329304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20" dirty="0"/>
              <a:t>I</a:t>
            </a:r>
            <a:r>
              <a:rPr lang="en-US" sz="4000" spc="-120" dirty="0"/>
              <a:t>ndentation</a:t>
            </a:r>
            <a:endParaRPr sz="4000" spc="-12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C52AC2-1412-49A6-B31A-18506ED913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31</a:t>
            </a:fld>
            <a:endParaRPr lang="en-US"/>
          </a:p>
        </p:txBody>
      </p:sp>
      <p:sp>
        <p:nvSpPr>
          <p:cNvPr id="44" name="object 44"/>
          <p:cNvSpPr txBox="1"/>
          <p:nvPr/>
        </p:nvSpPr>
        <p:spPr>
          <a:xfrm>
            <a:off x="513025" y="1434651"/>
            <a:ext cx="8340155" cy="525195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234" indent="-342900">
              <a:lnSpc>
                <a:spcPct val="90000"/>
              </a:lnSpc>
              <a:spcBef>
                <a:spcPts val="9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400" spc="-2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Indentation </a:t>
            </a:r>
            <a:r>
              <a:rPr sz="2400" spc="-2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matters </a:t>
            </a:r>
            <a:r>
              <a:rPr sz="240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in</a:t>
            </a:r>
            <a:r>
              <a:rPr sz="2400" spc="-1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Python</a:t>
            </a:r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 </a:t>
            </a:r>
          </a:p>
          <a:p>
            <a:pPr marL="356234" indent="-342900">
              <a:lnSpc>
                <a:spcPct val="90000"/>
              </a:lnSpc>
              <a:spcBef>
                <a:spcPts val="9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“:”” matters</a:t>
            </a:r>
          </a:p>
          <a:p>
            <a:pPr marL="356234" indent="-342900">
              <a:lnSpc>
                <a:spcPct val="90000"/>
              </a:lnSpc>
              <a:spcBef>
                <a:spcPts val="9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Watch out for TAB-expansion vs blanks</a:t>
            </a:r>
            <a:endParaRPr sz="2400" dirty="0">
              <a:solidFill>
                <a:srgbClr val="C00000"/>
              </a:solidFill>
              <a:latin typeface="Garamond" panose="02020404030301010803" pitchFamily="18" charset="0"/>
              <a:cs typeface="Calibri"/>
            </a:endParaRPr>
          </a:p>
          <a:p>
            <a:pPr marL="356234" indent="-342900">
              <a:lnSpc>
                <a:spcPct val="90000"/>
              </a:lnSpc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400" spc="-10" dirty="0">
                <a:latin typeface="Garamond" panose="02020404030301010803" pitchFamily="18" charset="0"/>
                <a:cs typeface="Calibri"/>
              </a:rPr>
              <a:t>H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ow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you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denote blocks 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of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code</a:t>
            </a:r>
            <a:r>
              <a:rPr lang="en-US" sz="2400" spc="-10" dirty="0">
                <a:latin typeface="Garamond" panose="02020404030301010803" pitchFamily="18" charset="0"/>
                <a:cs typeface="Calibri"/>
              </a:rPr>
              <a:t>:</a:t>
            </a: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sz="1900" dirty="0">
                <a:latin typeface="Consolas" panose="020B0609020204030204" pitchFamily="49" charset="0"/>
                <a:cs typeface="Courier New"/>
              </a:rPr>
              <a:t>x = </a:t>
            </a:r>
            <a:r>
              <a:rPr sz="1900" spc="-10" dirty="0">
                <a:latin typeface="Consolas" panose="020B0609020204030204" pitchFamily="49" charset="0"/>
                <a:cs typeface="Courier New"/>
              </a:rPr>
              <a:t>float(input("Enter </a:t>
            </a:r>
            <a:r>
              <a:rPr sz="1900" dirty="0">
                <a:latin typeface="Consolas" panose="020B0609020204030204" pitchFamily="49" charset="0"/>
                <a:cs typeface="Courier New"/>
              </a:rPr>
              <a:t>a </a:t>
            </a:r>
            <a:r>
              <a:rPr sz="1900" spc="-5" dirty="0">
                <a:latin typeface="Consolas" panose="020B0609020204030204" pitchFamily="49" charset="0"/>
                <a:cs typeface="Courier New"/>
              </a:rPr>
              <a:t>number for x: </a:t>
            </a:r>
            <a:r>
              <a:rPr sz="1900" spc="-10" dirty="0">
                <a:latin typeface="Consolas" panose="020B0609020204030204" pitchFamily="49" charset="0"/>
                <a:cs typeface="Courier New"/>
              </a:rPr>
              <a:t>"))  </a:t>
            </a:r>
            <a:endParaRPr lang="en-US" sz="1900" spc="-10" dirty="0">
              <a:latin typeface="Consolas" panose="020B0609020204030204" pitchFamily="49" charset="0"/>
              <a:cs typeface="Courier New"/>
            </a:endParaRP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sz="1900" dirty="0">
                <a:latin typeface="Consolas" panose="020B0609020204030204" pitchFamily="49" charset="0"/>
                <a:cs typeface="Courier New"/>
              </a:rPr>
              <a:t>y = </a:t>
            </a:r>
            <a:r>
              <a:rPr sz="1900" spc="-10" dirty="0">
                <a:latin typeface="Consolas" panose="020B0609020204030204" pitchFamily="49" charset="0"/>
                <a:cs typeface="Courier New"/>
              </a:rPr>
              <a:t>float(input("Enter </a:t>
            </a:r>
            <a:r>
              <a:rPr sz="1900" dirty="0">
                <a:latin typeface="Consolas" panose="020B0609020204030204" pitchFamily="49" charset="0"/>
                <a:cs typeface="Courier New"/>
              </a:rPr>
              <a:t>a </a:t>
            </a:r>
            <a:r>
              <a:rPr sz="1900" spc="-5" dirty="0">
                <a:latin typeface="Consolas" panose="020B0609020204030204" pitchFamily="49" charset="0"/>
                <a:cs typeface="Courier New"/>
              </a:rPr>
              <a:t>number for y: </a:t>
            </a:r>
            <a:r>
              <a:rPr sz="1900" spc="-10" dirty="0">
                <a:latin typeface="Consolas" panose="020B0609020204030204" pitchFamily="49" charset="0"/>
                <a:cs typeface="Courier New"/>
              </a:rPr>
              <a:t>"))  </a:t>
            </a:r>
            <a:endParaRPr lang="en-US" sz="1900" spc="-10" dirty="0">
              <a:latin typeface="Consolas" panose="020B0609020204030204" pitchFamily="49" charset="0"/>
              <a:cs typeface="Courier New"/>
            </a:endParaRP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sz="1900" spc="-5" dirty="0">
                <a:latin typeface="Consolas" panose="020B0609020204030204" pitchFamily="49" charset="0"/>
                <a:cs typeface="Courier New"/>
              </a:rPr>
              <a:t>if </a:t>
            </a:r>
            <a:r>
              <a:rPr sz="1900" dirty="0">
                <a:latin typeface="Consolas" panose="020B0609020204030204" pitchFamily="49" charset="0"/>
                <a:cs typeface="Courier New"/>
              </a:rPr>
              <a:t>x </a:t>
            </a:r>
            <a:r>
              <a:rPr sz="1900" spc="-5" dirty="0">
                <a:latin typeface="Consolas" panose="020B0609020204030204" pitchFamily="49" charset="0"/>
                <a:cs typeface="Courier New"/>
              </a:rPr>
              <a:t>==</a:t>
            </a:r>
            <a:r>
              <a:rPr sz="1900" spc="-35" dirty="0">
                <a:latin typeface="Consolas" panose="020B0609020204030204" pitchFamily="49" charset="0"/>
                <a:cs typeface="Courier New"/>
              </a:rPr>
              <a:t> </a:t>
            </a:r>
            <a:r>
              <a:rPr sz="1900" spc="-5" dirty="0">
                <a:latin typeface="Consolas" panose="020B0609020204030204" pitchFamily="49" charset="0"/>
                <a:cs typeface="Courier New"/>
              </a:rPr>
              <a:t>y</a:t>
            </a:r>
            <a:r>
              <a:rPr sz="1900" b="1" spc="-5" dirty="0">
                <a:solidFill>
                  <a:srgbClr val="C00000"/>
                </a:solidFill>
                <a:latin typeface="Consolas" panose="020B0609020204030204" pitchFamily="49" charset="0"/>
                <a:cs typeface="Courier New"/>
              </a:rPr>
              <a:t>:</a:t>
            </a:r>
            <a:endParaRPr lang="en-US" sz="1900" b="1" dirty="0">
              <a:solidFill>
                <a:srgbClr val="C00000"/>
              </a:solidFill>
              <a:latin typeface="Consolas" panose="020B0609020204030204" pitchFamily="49" charset="0"/>
              <a:cs typeface="Courier New"/>
            </a:endParaRP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lang="en-US" sz="1900" spc="-10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sz="1900" spc="-10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print("x </a:t>
            </a:r>
            <a:r>
              <a:rPr sz="1900" spc="-5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and </a:t>
            </a:r>
            <a:r>
              <a:rPr sz="1900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y </a:t>
            </a:r>
            <a:r>
              <a:rPr sz="1900" spc="-5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are </a:t>
            </a:r>
            <a:r>
              <a:rPr sz="1900" spc="-10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equal"</a:t>
            </a:r>
            <a:r>
              <a:rPr sz="1900" spc="-10" dirty="0">
                <a:latin typeface="Consolas" panose="020B0609020204030204" pitchFamily="49" charset="0"/>
                <a:cs typeface="Courier New"/>
              </a:rPr>
              <a:t>)  </a:t>
            </a:r>
            <a:endParaRPr lang="en-US" sz="1900" spc="-10" dirty="0">
              <a:latin typeface="Consolas" panose="020B0609020204030204" pitchFamily="49" charset="0"/>
              <a:cs typeface="Courier New"/>
            </a:endParaRP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lang="en-US" sz="1900" spc="-5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sz="1900" spc="-5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if </a:t>
            </a:r>
            <a:r>
              <a:rPr sz="1900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y </a:t>
            </a:r>
            <a:r>
              <a:rPr sz="1900" spc="-5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!=</a:t>
            </a:r>
            <a:r>
              <a:rPr sz="1900" spc="-20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1900" spc="-15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0</a:t>
            </a:r>
            <a:r>
              <a:rPr lang="en-US" sz="1900" spc="-15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: </a:t>
            </a: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lang="en-US" sz="1900" spc="-15" dirty="0">
                <a:solidFill>
                  <a:srgbClr val="160A20"/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sz="1900" spc="-10" dirty="0">
                <a:solidFill>
                  <a:srgbClr val="28123A"/>
                </a:solidFill>
                <a:latin typeface="Consolas" panose="020B0609020204030204" pitchFamily="49" charset="0"/>
                <a:cs typeface="Courier New"/>
              </a:rPr>
              <a:t>print("therefore, </a:t>
            </a:r>
            <a:r>
              <a:rPr sz="1900" dirty="0">
                <a:solidFill>
                  <a:srgbClr val="28123A"/>
                </a:solidFill>
                <a:latin typeface="Consolas" panose="020B0609020204030204" pitchFamily="49" charset="0"/>
                <a:cs typeface="Courier New"/>
              </a:rPr>
              <a:t>x / y </a:t>
            </a:r>
            <a:r>
              <a:rPr sz="1900" spc="-10" dirty="0">
                <a:solidFill>
                  <a:srgbClr val="28123A"/>
                </a:solidFill>
                <a:latin typeface="Consolas" panose="020B0609020204030204" pitchFamily="49" charset="0"/>
                <a:cs typeface="Courier New"/>
              </a:rPr>
              <a:t>is", x/y</a:t>
            </a:r>
            <a:r>
              <a:rPr sz="1900" spc="-10" dirty="0">
                <a:latin typeface="Consolas" panose="020B0609020204030204" pitchFamily="49" charset="0"/>
                <a:cs typeface="Courier New"/>
              </a:rPr>
              <a:t>)  </a:t>
            </a:r>
            <a:endParaRPr lang="en-US" sz="1900" spc="-10" dirty="0">
              <a:latin typeface="Consolas" panose="020B0609020204030204" pitchFamily="49" charset="0"/>
              <a:cs typeface="Courier New"/>
            </a:endParaRP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sz="1900" b="1" i="1" spc="-5" dirty="0" err="1">
                <a:latin typeface="Consolas" panose="020B0609020204030204" pitchFamily="49" charset="0"/>
                <a:cs typeface="Courier New"/>
              </a:rPr>
              <a:t>elif</a:t>
            </a:r>
            <a:r>
              <a:rPr sz="1900" spc="-5" dirty="0">
                <a:latin typeface="Consolas" panose="020B0609020204030204" pitchFamily="49" charset="0"/>
                <a:cs typeface="Courier New"/>
              </a:rPr>
              <a:t> </a:t>
            </a:r>
            <a:r>
              <a:rPr sz="1900" dirty="0">
                <a:latin typeface="Consolas" panose="020B0609020204030204" pitchFamily="49" charset="0"/>
                <a:cs typeface="Courier New"/>
              </a:rPr>
              <a:t>x &lt;</a:t>
            </a:r>
            <a:r>
              <a:rPr sz="1900" spc="-25" dirty="0">
                <a:latin typeface="Consolas" panose="020B0609020204030204" pitchFamily="49" charset="0"/>
                <a:cs typeface="Courier New"/>
              </a:rPr>
              <a:t> </a:t>
            </a:r>
            <a:r>
              <a:rPr sz="1900" spc="-5" dirty="0">
                <a:latin typeface="Consolas" panose="020B0609020204030204" pitchFamily="49" charset="0"/>
                <a:cs typeface="Courier New"/>
              </a:rPr>
              <a:t>y:</a:t>
            </a:r>
            <a:endParaRPr lang="en-US" sz="1900" spc="-5" dirty="0">
              <a:latin typeface="Consolas" panose="020B0609020204030204" pitchFamily="49" charset="0"/>
              <a:cs typeface="Courier New"/>
            </a:endParaRP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lang="en-US" sz="1900" spc="-5" dirty="0">
                <a:latin typeface="Consolas" panose="020B0609020204030204" pitchFamily="49" charset="0"/>
                <a:cs typeface="Courier New"/>
              </a:rPr>
              <a:t>	</a:t>
            </a:r>
            <a:r>
              <a:rPr lang="en-US" spc="-5" dirty="0">
                <a:latin typeface="Consolas" panose="020B0609020204030204" pitchFamily="49" charset="0"/>
                <a:cs typeface="Courier New"/>
              </a:rPr>
              <a:t>print("x is smaller“)</a:t>
            </a: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lang="en-US" spc="-5" dirty="0">
                <a:latin typeface="Consolas" panose="020B0609020204030204" pitchFamily="49" charset="0"/>
                <a:cs typeface="Courier New"/>
              </a:rPr>
              <a:t>else:</a:t>
            </a:r>
            <a:endParaRPr lang="en-US" dirty="0">
              <a:latin typeface="Consolas" panose="020B0609020204030204" pitchFamily="49" charset="0"/>
              <a:cs typeface="Courier New"/>
            </a:endParaRP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lang="en-US" spc="-5" dirty="0">
                <a:latin typeface="Consolas" panose="020B0609020204030204" pitchFamily="49" charset="0"/>
                <a:cs typeface="Courier New"/>
              </a:rPr>
              <a:t>	print("y is smaller")  </a:t>
            </a:r>
          </a:p>
          <a:p>
            <a:pPr marL="469900" marR="5080" lvl="1" algn="just">
              <a:lnSpc>
                <a:spcPct val="110000"/>
              </a:lnSpc>
              <a:spcBef>
                <a:spcPts val="15"/>
              </a:spcBef>
            </a:pPr>
            <a:r>
              <a:rPr lang="en-US" spc="-5" dirty="0">
                <a:latin typeface="Consolas" panose="020B0609020204030204" pitchFamily="49" charset="0"/>
                <a:cs typeface="Courier New"/>
              </a:rPr>
              <a:t>print("thanks!")</a:t>
            </a:r>
            <a:endParaRPr lang="en-US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5D1982-3EE2-42F6-9D3E-FDBD7BAC4A62}"/>
              </a:ext>
            </a:extLst>
          </p:cNvPr>
          <p:cNvSpPr/>
          <p:nvPr/>
        </p:nvSpPr>
        <p:spPr>
          <a:xfrm>
            <a:off x="800769" y="3850640"/>
            <a:ext cx="5508771" cy="12573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278584E-75BB-41DE-AA93-375BD49C49C8}"/>
              </a:ext>
            </a:extLst>
          </p:cNvPr>
          <p:cNvGrpSpPr/>
          <p:nvPr/>
        </p:nvGrpSpPr>
        <p:grpSpPr>
          <a:xfrm>
            <a:off x="742878" y="1381003"/>
            <a:ext cx="6426200" cy="4095993"/>
            <a:chOff x="865970" y="2269390"/>
            <a:chExt cx="6426200" cy="4095993"/>
          </a:xfrm>
        </p:grpSpPr>
        <p:sp>
          <p:nvSpPr>
            <p:cNvPr id="3" name="object 3"/>
            <p:cNvSpPr txBox="1"/>
            <p:nvPr/>
          </p:nvSpPr>
          <p:spPr>
            <a:xfrm>
              <a:off x="865970" y="2269390"/>
              <a:ext cx="6426200" cy="4095993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 algn="just">
                <a:lnSpc>
                  <a:spcPct val="120000"/>
                </a:lnSpc>
                <a:spcBef>
                  <a:spcPts val="105"/>
                </a:spcBef>
              </a:pPr>
              <a:r>
                <a:rPr sz="2000" dirty="0">
                  <a:latin typeface="Consolas" panose="020B0609020204030204" pitchFamily="49" charset="0"/>
                  <a:cs typeface="Courier New"/>
                </a:rPr>
                <a:t>x = </a:t>
              </a:r>
              <a:r>
                <a:rPr sz="2000" spc="-5" dirty="0">
                  <a:latin typeface="Consolas" panose="020B0609020204030204" pitchFamily="49" charset="0"/>
                  <a:cs typeface="Courier New"/>
                </a:rPr>
                <a:t>float(input("Enter </a:t>
              </a:r>
              <a:r>
                <a:rPr sz="2000" dirty="0">
                  <a:latin typeface="Consolas" panose="020B0609020204030204" pitchFamily="49" charset="0"/>
                  <a:cs typeface="Courier New"/>
                </a:rPr>
                <a:t>a </a:t>
              </a:r>
              <a:r>
                <a:rPr sz="2000" spc="-5" dirty="0">
                  <a:latin typeface="Consolas" panose="020B0609020204030204" pitchFamily="49" charset="0"/>
                  <a:cs typeface="Courier New"/>
                </a:rPr>
                <a:t>number for x: "))  </a:t>
              </a:r>
              <a:endParaRPr lang="en-US" sz="2000" spc="-5" dirty="0">
                <a:latin typeface="Consolas" panose="020B0609020204030204" pitchFamily="49" charset="0"/>
                <a:cs typeface="Courier New"/>
              </a:endParaRPr>
            </a:p>
            <a:p>
              <a:pPr marL="12700" marR="5080" algn="just">
                <a:lnSpc>
                  <a:spcPct val="120000"/>
                </a:lnSpc>
                <a:spcBef>
                  <a:spcPts val="105"/>
                </a:spcBef>
              </a:pPr>
              <a:r>
                <a:rPr sz="2000" spc="-5" dirty="0">
                  <a:latin typeface="Consolas" panose="020B0609020204030204" pitchFamily="49" charset="0"/>
                  <a:cs typeface="Courier New"/>
                </a:rPr>
                <a:t>y = float(input("Enter a number for y: "))  </a:t>
              </a:r>
              <a:endParaRPr lang="en-US" sz="2000" spc="-5" dirty="0">
                <a:latin typeface="Consolas" panose="020B0609020204030204" pitchFamily="49" charset="0"/>
                <a:cs typeface="Courier New"/>
              </a:endParaRPr>
            </a:p>
            <a:p>
              <a:pPr marL="12700" marR="5080" algn="just">
                <a:lnSpc>
                  <a:spcPct val="120000"/>
                </a:lnSpc>
                <a:spcBef>
                  <a:spcPts val="105"/>
                </a:spcBef>
              </a:pPr>
              <a:r>
                <a:rPr sz="2000" spc="-5" dirty="0">
                  <a:latin typeface="Consolas" panose="020B0609020204030204" pitchFamily="49" charset="0"/>
                  <a:cs typeface="Courier New"/>
                </a:rPr>
                <a:t>if x ==</a:t>
              </a:r>
              <a:r>
                <a:rPr sz="200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000" spc="-5" dirty="0">
                  <a:latin typeface="Consolas" panose="020B0609020204030204" pitchFamily="49" charset="0"/>
                  <a:cs typeface="Courier New"/>
                </a:rPr>
                <a:t>y: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622300" marR="1833245">
                <a:lnSpc>
                  <a:spcPct val="120000"/>
                </a:lnSpc>
              </a:pPr>
              <a:r>
                <a:rPr sz="2000" spc="-5" dirty="0">
                  <a:latin typeface="Consolas" panose="020B0609020204030204" pitchFamily="49" charset="0"/>
                  <a:cs typeface="Courier New"/>
                </a:rPr>
                <a:t>print("x and y are equal")  if y != 0: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12700" marR="156210" indent="1219200">
                <a:lnSpc>
                  <a:spcPct val="120000"/>
                </a:lnSpc>
              </a:pPr>
              <a:r>
                <a:rPr sz="2000" spc="-5" dirty="0">
                  <a:latin typeface="Consolas" panose="020B0609020204030204" pitchFamily="49" charset="0"/>
                  <a:cs typeface="Courier New"/>
                </a:rPr>
                <a:t>print("therefore, x / y is", x/y)  elif x &lt;</a:t>
              </a:r>
              <a:r>
                <a:rPr sz="200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000" spc="-5" dirty="0">
                  <a:latin typeface="Consolas" panose="020B0609020204030204" pitchFamily="49" charset="0"/>
                  <a:cs typeface="Courier New"/>
                </a:rPr>
                <a:t>y: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12700" marR="2595245" indent="609600">
                <a:lnSpc>
                  <a:spcPts val="2880"/>
                </a:lnSpc>
                <a:spcBef>
                  <a:spcPts val="175"/>
                </a:spcBef>
              </a:pPr>
              <a:r>
                <a:rPr sz="2000" spc="-5" dirty="0">
                  <a:latin typeface="Consolas" panose="020B0609020204030204" pitchFamily="49" charset="0"/>
                  <a:cs typeface="Courier New"/>
                </a:rPr>
                <a:t>print("x is smaller")  else: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12700" marR="2595245" indent="609600">
                <a:lnSpc>
                  <a:spcPts val="2880"/>
                </a:lnSpc>
              </a:pPr>
              <a:r>
                <a:rPr sz="2000" spc="-5" dirty="0">
                  <a:latin typeface="Consolas" panose="020B0609020204030204" pitchFamily="49" charset="0"/>
                  <a:cs typeface="Courier New"/>
                </a:rPr>
                <a:t>print("y is smaller")  print("thanks!")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79052" y="3044277"/>
              <a:ext cx="1646034" cy="438150"/>
            </a:xfrm>
            <a:custGeom>
              <a:avLst/>
              <a:gdLst/>
              <a:ahLst/>
              <a:cxnLst/>
              <a:rect l="l" t="t" r="r" b="b"/>
              <a:pathLst>
                <a:path w="6672580" h="438150">
                  <a:moveTo>
                    <a:pt x="0" y="438150"/>
                  </a:moveTo>
                  <a:lnTo>
                    <a:pt x="6672072" y="438150"/>
                  </a:lnTo>
                  <a:lnTo>
                    <a:pt x="6672072" y="0"/>
                  </a:lnTo>
                  <a:lnTo>
                    <a:pt x="0" y="0"/>
                  </a:lnTo>
                  <a:lnTo>
                    <a:pt x="0" y="438150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 rot="1637488">
              <a:off x="5342966" y="2721418"/>
              <a:ext cx="1601469" cy="13012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4BEAFF3A-F4BE-4A24-8374-EA41311E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 vs ==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28321-C55C-41F1-BDE2-1BD54FCAA8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622" y="803274"/>
            <a:ext cx="6263640" cy="64344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53670">
              <a:lnSpc>
                <a:spcPts val="5320"/>
              </a:lnSpc>
              <a:spcBef>
                <a:spcPts val="100"/>
              </a:spcBef>
            </a:pPr>
            <a:r>
              <a:rPr lang="en-US" spc="-60" dirty="0"/>
              <a:t>Control flow</a:t>
            </a:r>
            <a:r>
              <a:rPr spc="-75" dirty="0"/>
              <a:t>:</a:t>
            </a:r>
            <a:r>
              <a:rPr lang="en-US" spc="-75" dirty="0"/>
              <a:t>  </a:t>
            </a:r>
            <a:r>
              <a:rPr spc="-45" dirty="0">
                <a:latin typeface="Courier New"/>
                <a:cs typeface="Courier New"/>
              </a:rPr>
              <a:t>while</a:t>
            </a:r>
            <a:r>
              <a:rPr spc="-2000" dirty="0">
                <a:latin typeface="Courier New"/>
                <a:cs typeface="Courier New"/>
              </a:rPr>
              <a:t> </a:t>
            </a:r>
            <a:r>
              <a:rPr lang="en-US" spc="-65" dirty="0">
                <a:latin typeface="Courier New"/>
                <a:cs typeface="Courier New"/>
              </a:rPr>
              <a:t> Loops</a:t>
            </a:r>
            <a:endParaRPr spc="-6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AEB8-4CAE-4D06-8970-8CDDEB8B38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33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64507" y="1945722"/>
            <a:ext cx="8033205" cy="367855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spcBef>
                <a:spcPts val="365"/>
              </a:spcBef>
            </a:pPr>
            <a:r>
              <a:rPr sz="2200" spc="-5" dirty="0">
                <a:latin typeface="Courier New"/>
                <a:cs typeface="Courier New"/>
              </a:rPr>
              <a:t>while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&lt;condition&gt;:</a:t>
            </a:r>
            <a:endParaRPr sz="2200" dirty="0">
              <a:latin typeface="Courier New"/>
              <a:cs typeface="Courier New"/>
            </a:endParaRPr>
          </a:p>
          <a:p>
            <a:pPr marL="685165">
              <a:spcBef>
                <a:spcPts val="265"/>
              </a:spcBef>
            </a:pPr>
            <a:r>
              <a:rPr sz="2200" spc="-5" dirty="0">
                <a:latin typeface="Courier New"/>
                <a:cs typeface="Courier New"/>
              </a:rPr>
              <a:t>&lt;expression&gt;</a:t>
            </a:r>
            <a:endParaRPr sz="2200" dirty="0">
              <a:latin typeface="Courier New"/>
              <a:cs typeface="Courier New"/>
            </a:endParaRPr>
          </a:p>
          <a:p>
            <a:pPr marL="685165">
              <a:spcBef>
                <a:spcPts val="265"/>
              </a:spcBef>
            </a:pPr>
            <a:r>
              <a:rPr sz="2200" spc="-5" dirty="0">
                <a:latin typeface="Courier New"/>
                <a:cs typeface="Courier New"/>
              </a:rPr>
              <a:t>&lt;expression&gt;</a:t>
            </a:r>
            <a:endParaRPr sz="2200" dirty="0">
              <a:latin typeface="Courier New"/>
              <a:cs typeface="Courier New"/>
            </a:endParaRPr>
          </a:p>
          <a:p>
            <a:pPr marL="685165">
              <a:spcBef>
                <a:spcPts val="265"/>
              </a:spcBef>
            </a:pPr>
            <a:r>
              <a:rPr sz="2200" dirty="0">
                <a:latin typeface="Courier New"/>
                <a:cs typeface="Courier New"/>
              </a:rPr>
              <a:t>...</a:t>
            </a:r>
          </a:p>
          <a:p>
            <a:pPr marL="355599" indent="-342900">
              <a:spcBef>
                <a:spcPts val="844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0979" algn="l"/>
              </a:tabLst>
            </a:pPr>
            <a:r>
              <a:rPr sz="2400" spc="-10" dirty="0">
                <a:latin typeface="Garamond" panose="02020404030301010803" pitchFamily="18" charset="0"/>
                <a:cs typeface="Courier New"/>
              </a:rPr>
              <a:t>&lt;condition&gt;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evaluates to </a:t>
            </a:r>
            <a:r>
              <a:rPr sz="2400" dirty="0">
                <a:latin typeface="Garamond" panose="02020404030301010803" pitchFamily="18" charset="0"/>
                <a:cs typeface="Calibri"/>
              </a:rPr>
              <a:t>a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Boolean</a:t>
            </a:r>
          </a:p>
          <a:p>
            <a:pPr marL="355599" marR="5080" indent="-342900">
              <a:lnSpc>
                <a:spcPts val="2310"/>
              </a:lnSpc>
              <a:spcBef>
                <a:spcPts val="1380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0979" algn="l"/>
              </a:tabLst>
            </a:pPr>
            <a:r>
              <a:rPr sz="2400" dirty="0">
                <a:latin typeface="Garamond" panose="02020404030301010803" pitchFamily="18" charset="0"/>
                <a:cs typeface="Calibri"/>
              </a:rPr>
              <a:t>if </a:t>
            </a:r>
            <a:r>
              <a:rPr sz="2400" spc="-5" dirty="0">
                <a:latin typeface="Garamond" panose="02020404030301010803" pitchFamily="18" charset="0"/>
                <a:cs typeface="Courier New"/>
              </a:rPr>
              <a:t>&lt;condition&gt;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 </a:t>
            </a:r>
            <a:r>
              <a:rPr sz="2400" spc="-5" dirty="0">
                <a:latin typeface="Garamond" panose="02020404030301010803" pitchFamily="18" charset="0"/>
                <a:cs typeface="Courier New"/>
              </a:rPr>
              <a:t>True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, do </a:t>
            </a:r>
            <a:r>
              <a:rPr sz="2400" dirty="0">
                <a:latin typeface="Garamond" panose="02020404030301010803" pitchFamily="18" charset="0"/>
                <a:cs typeface="Calibri"/>
              </a:rPr>
              <a:t>all the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steps </a:t>
            </a:r>
            <a:r>
              <a:rPr sz="2400" dirty="0">
                <a:latin typeface="Garamond" panose="02020404030301010803" pitchFamily="18" charset="0"/>
                <a:cs typeface="Calibri"/>
              </a:rPr>
              <a:t>inside</a:t>
            </a:r>
            <a:r>
              <a:rPr sz="2400" spc="-1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  while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code 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block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355600" indent="-342900">
              <a:spcBef>
                <a:spcPts val="83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0979" algn="l"/>
              </a:tabLst>
            </a:pPr>
            <a:r>
              <a:rPr sz="2400" spc="-5" dirty="0">
                <a:latin typeface="Garamond" panose="02020404030301010803" pitchFamily="18" charset="0"/>
                <a:cs typeface="Calibri"/>
              </a:rPr>
              <a:t>check </a:t>
            </a:r>
            <a:r>
              <a:rPr sz="2400" spc="-5" dirty="0">
                <a:latin typeface="Garamond" panose="02020404030301010803" pitchFamily="18" charset="0"/>
                <a:cs typeface="Courier New"/>
              </a:rPr>
              <a:t>&lt;condition&gt;</a:t>
            </a:r>
            <a:r>
              <a:rPr sz="2400" spc="-40" dirty="0">
                <a:latin typeface="Garamond" panose="02020404030301010803" pitchFamily="18" charset="0"/>
                <a:cs typeface="Courier New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again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355600" indent="-342900">
              <a:spcBef>
                <a:spcPts val="819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0979" algn="l"/>
              </a:tabLst>
            </a:pPr>
            <a:r>
              <a:rPr sz="2400" spc="-10" dirty="0">
                <a:latin typeface="Garamond" panose="02020404030301010803" pitchFamily="18" charset="0"/>
                <a:cs typeface="Calibri"/>
              </a:rPr>
              <a:t>repeat until </a:t>
            </a:r>
            <a:r>
              <a:rPr sz="2400" spc="-10" dirty="0">
                <a:latin typeface="Garamond" panose="02020404030301010803" pitchFamily="18" charset="0"/>
                <a:cs typeface="Courier New"/>
              </a:rPr>
              <a:t>&lt;condition&gt;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5" dirty="0">
                <a:latin typeface="Garamond" panose="02020404030301010803" pitchFamily="18" charset="0"/>
                <a:cs typeface="Courier New"/>
              </a:rPr>
              <a:t>False</a:t>
            </a:r>
            <a:endParaRPr sz="2400" dirty="0">
              <a:latin typeface="Garamond" panose="02020404030301010803" pitchFamily="18" charset="0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740" y="784766"/>
            <a:ext cx="8129998" cy="6505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ts val="5320"/>
              </a:lnSpc>
              <a:spcBef>
                <a:spcPts val="100"/>
              </a:spcBef>
            </a:pPr>
            <a:r>
              <a:rPr spc="-60" dirty="0"/>
              <a:t>C</a:t>
            </a:r>
            <a:r>
              <a:rPr lang="en-US" spc="-60" dirty="0"/>
              <a:t>ontrol flow</a:t>
            </a:r>
            <a:r>
              <a:rPr spc="-75" dirty="0"/>
              <a:t>:</a:t>
            </a:r>
            <a:r>
              <a:rPr lang="en-US" spc="-75" dirty="0"/>
              <a:t> </a:t>
            </a:r>
            <a:r>
              <a:rPr spc="-45" dirty="0">
                <a:latin typeface="Courier New"/>
                <a:cs typeface="Courier New"/>
              </a:rPr>
              <a:t>while </a:t>
            </a:r>
            <a:r>
              <a:rPr spc="-35" dirty="0"/>
              <a:t>and </a:t>
            </a:r>
            <a:r>
              <a:rPr spc="-35" dirty="0">
                <a:latin typeface="Courier New"/>
                <a:cs typeface="Courier New"/>
              </a:rPr>
              <a:t>for</a:t>
            </a:r>
            <a:r>
              <a:rPr spc="-2125" dirty="0">
                <a:latin typeface="Courier New"/>
                <a:cs typeface="Courier New"/>
              </a:rPr>
              <a:t> </a:t>
            </a:r>
            <a:r>
              <a:rPr lang="en-US" spc="-65" dirty="0">
                <a:latin typeface="Courier New"/>
                <a:cs typeface="Courier New"/>
              </a:rPr>
              <a:t> Loops</a:t>
            </a:r>
            <a:endParaRPr spc="-65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B4DF1-3BC1-4DA4-878C-C7C00DD9C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34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86740" y="1741893"/>
            <a:ext cx="7978302" cy="3559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200"/>
              </a:spcAft>
              <a:buClr>
                <a:srgbClr val="585858"/>
              </a:buClr>
              <a:tabLst>
                <a:tab pos="220979" algn="l"/>
              </a:tabLst>
            </a:pPr>
            <a:r>
              <a:rPr lang="en-US" sz="2400" b="1" spc="-20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terate </a:t>
            </a:r>
            <a:r>
              <a:rPr sz="2400" b="1" spc="-10" dirty="0">
                <a:latin typeface="Calibri"/>
                <a:cs typeface="Calibri"/>
              </a:rPr>
              <a:t>through </a:t>
            </a:r>
            <a:r>
              <a:rPr sz="2400" b="1" spc="-15" dirty="0">
                <a:latin typeface="Calibri"/>
                <a:cs typeface="Calibri"/>
              </a:rPr>
              <a:t>numbers </a:t>
            </a:r>
            <a:r>
              <a:rPr sz="2400" b="1" dirty="0">
                <a:latin typeface="Calibri"/>
                <a:cs typeface="Calibri"/>
              </a:rPr>
              <a:t>in 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sequence</a:t>
            </a:r>
            <a:endParaRPr sz="2400" b="1" dirty="0">
              <a:latin typeface="Calibri"/>
              <a:cs typeface="Calibri"/>
            </a:endParaRPr>
          </a:p>
          <a:p>
            <a:pPr marL="469900" marR="5080" lvl="1"/>
            <a:r>
              <a:rPr sz="2200" dirty="0">
                <a:latin typeface="Consolas" panose="020B0609020204030204" pitchFamily="49" charset="0"/>
                <a:cs typeface="Courier New"/>
              </a:rPr>
              <a:t># more complicated with </a:t>
            </a:r>
            <a:r>
              <a:rPr sz="2200" spc="-5" dirty="0">
                <a:latin typeface="Consolas" panose="020B0609020204030204" pitchFamily="49" charset="0"/>
                <a:cs typeface="Courier New"/>
              </a:rPr>
              <a:t>while loop  </a:t>
            </a:r>
            <a:endParaRPr lang="en-US" sz="2200" spc="-5" dirty="0">
              <a:latin typeface="Consolas" panose="020B0609020204030204" pitchFamily="49" charset="0"/>
              <a:cs typeface="Courier New"/>
            </a:endParaRPr>
          </a:p>
          <a:p>
            <a:pPr marL="469900" marR="5080" lvl="1"/>
            <a:r>
              <a:rPr sz="2200" dirty="0">
                <a:latin typeface="Consolas" panose="020B0609020204030204" pitchFamily="49" charset="0"/>
                <a:cs typeface="Courier New"/>
              </a:rPr>
              <a:t>n = 0</a:t>
            </a:r>
            <a:r>
              <a:rPr lang="en-US" sz="2200" dirty="0">
                <a:latin typeface="Consolas" panose="020B0609020204030204" pitchFamily="49" charset="0"/>
                <a:cs typeface="Courier New"/>
              </a:rPr>
              <a:t>    </a:t>
            </a:r>
          </a:p>
          <a:p>
            <a:pPr marL="469900" marR="5080" lvl="1"/>
            <a:r>
              <a:rPr sz="2200" spc="-5" dirty="0">
                <a:latin typeface="Consolas" panose="020B0609020204030204" pitchFamily="49" charset="0"/>
                <a:cs typeface="Courier New"/>
              </a:rPr>
              <a:t>while </a:t>
            </a:r>
            <a:r>
              <a:rPr sz="2200" dirty="0">
                <a:latin typeface="Consolas" panose="020B0609020204030204" pitchFamily="49" charset="0"/>
                <a:cs typeface="Courier New"/>
              </a:rPr>
              <a:t>n &lt;</a:t>
            </a:r>
            <a:r>
              <a:rPr sz="2200" spc="1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200" spc="-5" dirty="0">
                <a:latin typeface="Consolas" panose="020B0609020204030204" pitchFamily="49" charset="0"/>
                <a:cs typeface="Courier New"/>
              </a:rPr>
              <a:t>5:</a:t>
            </a:r>
            <a:r>
              <a:rPr lang="en-US" sz="2200" spc="-5" dirty="0">
                <a:latin typeface="Consolas" panose="020B0609020204030204" pitchFamily="49" charset="0"/>
                <a:cs typeface="Courier New"/>
              </a:rPr>
              <a:t>  	</a:t>
            </a:r>
          </a:p>
          <a:p>
            <a:pPr marL="469900" lvl="1"/>
            <a:r>
              <a:rPr lang="en-US" sz="2200" spc="-5" dirty="0">
                <a:latin typeface="Consolas" panose="020B0609020204030204" pitchFamily="49" charset="0"/>
                <a:cs typeface="Courier New"/>
              </a:rPr>
              <a:t>    </a:t>
            </a:r>
            <a:r>
              <a:rPr sz="2200" spc="-5" dirty="0">
                <a:latin typeface="Consolas" panose="020B0609020204030204" pitchFamily="49" charset="0"/>
                <a:cs typeface="Courier New"/>
              </a:rPr>
              <a:t>p</a:t>
            </a:r>
            <a:r>
              <a:rPr sz="2200" spc="5" dirty="0">
                <a:latin typeface="Consolas" panose="020B0609020204030204" pitchFamily="49" charset="0"/>
                <a:cs typeface="Courier New"/>
              </a:rPr>
              <a:t>r</a:t>
            </a:r>
            <a:r>
              <a:rPr sz="2200" spc="-5" dirty="0">
                <a:latin typeface="Consolas" panose="020B0609020204030204" pitchFamily="49" charset="0"/>
                <a:cs typeface="Courier New"/>
              </a:rPr>
              <a:t>in</a:t>
            </a:r>
            <a:r>
              <a:rPr sz="2200" spc="5" dirty="0">
                <a:latin typeface="Consolas" panose="020B0609020204030204" pitchFamily="49" charset="0"/>
                <a:cs typeface="Courier New"/>
              </a:rPr>
              <a:t>t</a:t>
            </a:r>
            <a:r>
              <a:rPr sz="2200" spc="-5" dirty="0">
                <a:latin typeface="Consolas" panose="020B0609020204030204" pitchFamily="49" charset="0"/>
                <a:cs typeface="Courier New"/>
              </a:rPr>
              <a:t>(n)  </a:t>
            </a:r>
            <a:r>
              <a:rPr sz="2200" dirty="0">
                <a:latin typeface="Consolas" panose="020B0609020204030204" pitchFamily="49" charset="0"/>
                <a:cs typeface="Courier New"/>
              </a:rPr>
              <a:t> </a:t>
            </a:r>
            <a:endParaRPr lang="en-US" sz="2200" dirty="0">
              <a:latin typeface="Consolas" panose="020B0609020204030204" pitchFamily="49" charset="0"/>
              <a:cs typeface="Courier New"/>
            </a:endParaRPr>
          </a:p>
          <a:p>
            <a:pPr marL="1142365" marR="3702685" lvl="1"/>
            <a:r>
              <a:rPr lang="en-US" sz="2200" dirty="0">
                <a:latin typeface="Consolas" panose="020B0609020204030204" pitchFamily="49" charset="0"/>
                <a:cs typeface="Courier New"/>
              </a:rPr>
              <a:t>n =</a:t>
            </a:r>
            <a:r>
              <a:rPr lang="en-US" sz="2200" spc="-5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urier New"/>
              </a:rPr>
              <a:t>n+1</a:t>
            </a:r>
          </a:p>
          <a:p>
            <a:pPr marL="1142365" marR="3702685" lvl="1"/>
            <a:endParaRPr sz="2050" dirty="0">
              <a:latin typeface="Consolas" panose="020B0609020204030204" pitchFamily="49" charset="0"/>
              <a:cs typeface="Times New Roman"/>
            </a:endParaRPr>
          </a:p>
          <a:p>
            <a:pPr marL="469900" marR="1685925" lvl="1"/>
            <a:r>
              <a:rPr sz="2200" dirty="0">
                <a:latin typeface="Consolas" panose="020B0609020204030204" pitchFamily="49" charset="0"/>
                <a:cs typeface="Courier New"/>
              </a:rPr>
              <a:t># </a:t>
            </a:r>
            <a:r>
              <a:rPr sz="2200" spc="-5" dirty="0">
                <a:latin typeface="Consolas" panose="020B0609020204030204" pitchFamily="49" charset="0"/>
                <a:cs typeface="Courier New"/>
              </a:rPr>
              <a:t>shortcut </a:t>
            </a:r>
            <a:r>
              <a:rPr sz="2200" dirty="0">
                <a:latin typeface="Consolas" panose="020B0609020204030204" pitchFamily="49" charset="0"/>
                <a:cs typeface="Courier New"/>
              </a:rPr>
              <a:t>with for </a:t>
            </a:r>
            <a:r>
              <a:rPr sz="2200" spc="-5" dirty="0">
                <a:latin typeface="Consolas" panose="020B0609020204030204" pitchFamily="49" charset="0"/>
                <a:cs typeface="Courier New"/>
              </a:rPr>
              <a:t>loop  </a:t>
            </a:r>
            <a:endParaRPr lang="en-US" sz="2200" spc="-5" dirty="0">
              <a:latin typeface="Consolas" panose="020B0609020204030204" pitchFamily="49" charset="0"/>
              <a:cs typeface="Courier New"/>
            </a:endParaRPr>
          </a:p>
          <a:p>
            <a:pPr marL="469900" marR="1685925" lvl="1"/>
            <a:r>
              <a:rPr sz="2200" dirty="0">
                <a:latin typeface="Consolas" panose="020B0609020204030204" pitchFamily="49" charset="0"/>
                <a:cs typeface="Courier New"/>
              </a:rPr>
              <a:t>for n </a:t>
            </a:r>
            <a:r>
              <a:rPr sz="2200" spc="-5" dirty="0">
                <a:latin typeface="Consolas" panose="020B0609020204030204" pitchFamily="49" charset="0"/>
                <a:cs typeface="Courier New"/>
              </a:rPr>
              <a:t>in </a:t>
            </a:r>
            <a:r>
              <a:rPr sz="2200" dirty="0">
                <a:latin typeface="Consolas" panose="020B0609020204030204" pitchFamily="49" charset="0"/>
                <a:cs typeface="Courier New"/>
              </a:rPr>
              <a:t>range(5):</a:t>
            </a:r>
          </a:p>
          <a:p>
            <a:pPr marL="1142365" lvl="1"/>
            <a:r>
              <a:rPr sz="2200" spc="-5" dirty="0">
                <a:latin typeface="Consolas" panose="020B0609020204030204" pitchFamily="49" charset="0"/>
                <a:cs typeface="Courier New"/>
              </a:rPr>
              <a:t>print(n)</a:t>
            </a:r>
            <a:endParaRPr sz="22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6F531-30AA-4F6E-860A-2E9A1559CA9B}"/>
              </a:ext>
            </a:extLst>
          </p:cNvPr>
          <p:cNvSpPr/>
          <p:nvPr/>
        </p:nvSpPr>
        <p:spPr>
          <a:xfrm>
            <a:off x="767818" y="4100442"/>
            <a:ext cx="6120350" cy="1224793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08" y="461342"/>
            <a:ext cx="8009583" cy="1131334"/>
          </a:xfrm>
          <a:prstGeom prst="rect">
            <a:avLst/>
          </a:prstGeom>
        </p:spPr>
        <p:txBody>
          <a:bodyPr vert="horz" wrap="square" lIns="0" tIns="632713" rIns="0" bIns="0" rtlCol="0" anchor="ctr">
            <a:spAutoFit/>
          </a:bodyPr>
          <a:lstStyle/>
          <a:p>
            <a:pPr marL="153670">
              <a:lnSpc>
                <a:spcPct val="90000"/>
              </a:lnSpc>
              <a:spcBef>
                <a:spcPts val="0"/>
              </a:spcBef>
              <a:tabLst>
                <a:tab pos="7609205" algn="l"/>
              </a:tabLst>
            </a:pPr>
            <a:r>
              <a:rPr lang="en-US" spc="-60" dirty="0"/>
              <a:t>Control flow </a:t>
            </a:r>
            <a:r>
              <a:rPr spc="-75" dirty="0"/>
              <a:t>: </a:t>
            </a:r>
            <a:r>
              <a:rPr lang="en-US" spc="-75" dirty="0"/>
              <a:t>“</a:t>
            </a:r>
            <a:r>
              <a:rPr spc="-35" dirty="0">
                <a:latin typeface="Courier New"/>
                <a:cs typeface="Courier New"/>
              </a:rPr>
              <a:t>fo</a:t>
            </a:r>
            <a:r>
              <a:rPr lang="en-US" spc="-35" dirty="0">
                <a:latin typeface="Courier New"/>
                <a:cs typeface="Courier New"/>
              </a:rPr>
              <a:t>r” </a:t>
            </a:r>
            <a:r>
              <a:rPr lang="en-US" spc="-65" dirty="0">
                <a:latin typeface="Courier New"/>
                <a:cs typeface="Courier New"/>
              </a:rPr>
              <a:t>Loop</a:t>
            </a:r>
            <a:r>
              <a:rPr spc="-65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C54E0-F684-4D72-B021-D6C337A72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35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34760" y="2423919"/>
            <a:ext cx="6081395" cy="126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for </a:t>
            </a:r>
            <a:r>
              <a:rPr sz="2200" spc="-5" dirty="0">
                <a:latin typeface="Courier New"/>
                <a:cs typeface="Courier New"/>
              </a:rPr>
              <a:t>&lt;variable&gt; in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range</a:t>
            </a:r>
            <a:r>
              <a:rPr sz="2200" dirty="0">
                <a:latin typeface="Courier New"/>
                <a:cs typeface="Courier New"/>
              </a:rPr>
              <a:t>(&lt;some_num&gt;):</a:t>
            </a:r>
          </a:p>
          <a:p>
            <a:pPr marL="685165">
              <a:lnSpc>
                <a:spcPts val="2375"/>
              </a:lnSpc>
            </a:pPr>
            <a:r>
              <a:rPr sz="2200" spc="-5" dirty="0">
                <a:latin typeface="Courier New"/>
                <a:cs typeface="Courier New"/>
              </a:rPr>
              <a:t>&lt;expression&gt;</a:t>
            </a:r>
            <a:endParaRPr sz="2200" dirty="0">
              <a:latin typeface="Courier New"/>
              <a:cs typeface="Courier New"/>
            </a:endParaRPr>
          </a:p>
          <a:p>
            <a:pPr marL="685165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&lt;expression&gt;</a:t>
            </a:r>
          </a:p>
          <a:p>
            <a:pPr marL="685165">
              <a:lnSpc>
                <a:spcPts val="2510"/>
              </a:lnSpc>
            </a:pPr>
            <a:r>
              <a:rPr sz="22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0201" y="4221896"/>
            <a:ext cx="8124016" cy="1524392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6234" indent="-342900">
              <a:lnSpc>
                <a:spcPct val="90000"/>
              </a:lnSpc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sz="2800" spc="-10" dirty="0">
                <a:latin typeface="Garamond" panose="02020404030301010803" pitchFamily="18" charset="0"/>
                <a:cs typeface="Calibri"/>
              </a:rPr>
              <a:t>each time through the loop, &lt;variable&gt; takes a value</a:t>
            </a:r>
          </a:p>
          <a:p>
            <a:pPr marL="356234" indent="-342900">
              <a:lnSpc>
                <a:spcPct val="90000"/>
              </a:lnSpc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sz="2800" spc="-10" dirty="0">
                <a:latin typeface="Garamond" panose="02020404030301010803" pitchFamily="18" charset="0"/>
                <a:cs typeface="Calibri"/>
              </a:rPr>
              <a:t>first time, &lt;variable&gt; starts at the </a:t>
            </a:r>
            <a:r>
              <a:rPr lang="en-US" sz="2800" spc="-10" dirty="0">
                <a:latin typeface="Garamond" panose="02020404030301010803" pitchFamily="18" charset="0"/>
                <a:cs typeface="Calibri"/>
              </a:rPr>
              <a:t>initial 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value</a:t>
            </a:r>
          </a:p>
          <a:p>
            <a:pPr marL="356234" indent="-342900">
              <a:lnSpc>
                <a:spcPct val="90000"/>
              </a:lnSpc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sz="2800" spc="-10" dirty="0">
                <a:latin typeface="Garamond" panose="02020404030301010803" pitchFamily="18" charset="0"/>
                <a:cs typeface="Calibri"/>
              </a:rPr>
              <a:t>next time, &lt;variable&gt; gets the prev value + 1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3" y="765280"/>
            <a:ext cx="8025056" cy="53604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Courier New"/>
                <a:cs typeface="Courier New"/>
              </a:rPr>
              <a:t>range(start</a:t>
            </a:r>
            <a:r>
              <a:rPr lang="en-US" spc="-55" dirty="0">
                <a:latin typeface="Courier New"/>
                <a:cs typeface="Courier New"/>
              </a:rPr>
              <a:t> = 0</a:t>
            </a:r>
            <a:r>
              <a:rPr spc="-55" dirty="0">
                <a:latin typeface="Courier New"/>
                <a:cs typeface="Courier New"/>
              </a:rPr>
              <a:t>,</a:t>
            </a:r>
            <a:r>
              <a:rPr spc="-55" dirty="0">
                <a:solidFill>
                  <a:srgbClr val="C00000"/>
                </a:solidFill>
                <a:latin typeface="Courier New"/>
                <a:cs typeface="Courier New"/>
              </a:rPr>
              <a:t>stop</a:t>
            </a:r>
            <a:r>
              <a:rPr spc="-55" dirty="0">
                <a:latin typeface="Courier New"/>
                <a:cs typeface="Courier New"/>
              </a:rPr>
              <a:t>,</a:t>
            </a:r>
            <a:r>
              <a:rPr lang="en-US" spc="-55" dirty="0">
                <a:latin typeface="Courier New"/>
                <a:cs typeface="Courier New"/>
              </a:rPr>
              <a:t> </a:t>
            </a:r>
            <a:r>
              <a:rPr spc="-55" dirty="0">
                <a:latin typeface="Courier New"/>
                <a:cs typeface="Courier New"/>
              </a:rPr>
              <a:t>step</a:t>
            </a:r>
            <a:r>
              <a:rPr lang="en-US" spc="-55" dirty="0">
                <a:latin typeface="Courier New"/>
                <a:cs typeface="Courier New"/>
              </a:rPr>
              <a:t> = 1</a:t>
            </a:r>
            <a:r>
              <a:rPr spc="-55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BDC0D-3051-40F3-9006-2C13E1EE66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36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68313" y="1539022"/>
            <a:ext cx="8376750" cy="4644477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6234" indent="-342900">
              <a:lnSpc>
                <a:spcPct val="90000"/>
              </a:lnSpc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800" spc="-10" dirty="0">
                <a:latin typeface="Garamond" panose="02020404030301010803" pitchFamily="18" charset="0"/>
                <a:cs typeface="Calibri"/>
              </a:rPr>
              <a:t>D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efault values are </a:t>
            </a:r>
            <a:r>
              <a:rPr sz="2800" spc="-10" dirty="0">
                <a:latin typeface="Consolas" panose="020B0609020204030204" pitchFamily="49" charset="0"/>
                <a:cs typeface="Calibri"/>
              </a:rPr>
              <a:t>start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=0 and </a:t>
            </a:r>
            <a:r>
              <a:rPr sz="2800" spc="-10" dirty="0">
                <a:latin typeface="Consolas" panose="020B0609020204030204" pitchFamily="49" charset="0"/>
                <a:cs typeface="Calibri"/>
              </a:rPr>
              <a:t>step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 = 1 and </a:t>
            </a:r>
            <a:r>
              <a:rPr lang="en-US" sz="2800" spc="-10" dirty="0">
                <a:latin typeface="Garamond" panose="02020404030301010803" pitchFamily="18" charset="0"/>
                <a:cs typeface="Calibri"/>
              </a:rPr>
              <a:t>they are 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optional</a:t>
            </a:r>
            <a:endParaRPr lang="en-US" sz="2800" spc="-10" dirty="0">
              <a:latin typeface="Garamond" panose="02020404030301010803" pitchFamily="18" charset="0"/>
              <a:cs typeface="Calibri"/>
            </a:endParaRPr>
          </a:p>
          <a:p>
            <a:pPr marL="356234" indent="-342900">
              <a:lnSpc>
                <a:spcPct val="90000"/>
              </a:lnSpc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800" spc="-10" dirty="0">
                <a:latin typeface="Consolas" panose="020B0609020204030204" pitchFamily="49" charset="0"/>
                <a:cs typeface="Calibri"/>
              </a:rPr>
              <a:t>stop</a:t>
            </a:r>
            <a:r>
              <a:rPr lang="en-US" sz="2800" spc="-10" dirty="0">
                <a:latin typeface="Garamond" panose="02020404030301010803" pitchFamily="18" charset="0"/>
                <a:cs typeface="Calibri"/>
              </a:rPr>
              <a:t> is required field</a:t>
            </a:r>
            <a:endParaRPr sz="2800" spc="-10" dirty="0">
              <a:latin typeface="Garamond" panose="02020404030301010803" pitchFamily="18" charset="0"/>
              <a:cs typeface="Calibri"/>
            </a:endParaRPr>
          </a:p>
          <a:p>
            <a:pPr marL="356234" indent="-342900"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800" spc="-10" dirty="0">
                <a:latin typeface="Garamond" panose="02020404030301010803" pitchFamily="18" charset="0"/>
                <a:cs typeface="Calibri"/>
              </a:rPr>
              <a:t>L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oop until value is stop - 1</a:t>
            </a:r>
          </a:p>
          <a:p>
            <a:pPr marL="469900" lvl="1">
              <a:spcBef>
                <a:spcPts val="5"/>
              </a:spcBef>
            </a:pPr>
            <a:r>
              <a:rPr sz="2000" spc="-5" dirty="0" err="1">
                <a:latin typeface="Consolas" panose="020B0609020204030204" pitchFamily="49" charset="0"/>
                <a:cs typeface="Courier New"/>
              </a:rPr>
              <a:t>mysum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 =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0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1079500" marR="4461510" lvl="1" indent="-609600"/>
            <a:r>
              <a:rPr sz="2000" spc="-5" dirty="0">
                <a:latin typeface="Consolas" panose="020B0609020204030204" pitchFamily="49" charset="0"/>
                <a:cs typeface="Courier New"/>
              </a:rPr>
              <a:t>for i in range(7, 10):  </a:t>
            </a:r>
            <a:endParaRPr lang="en-US" sz="2000" spc="-5" dirty="0">
              <a:latin typeface="Consolas" panose="020B0609020204030204" pitchFamily="49" charset="0"/>
              <a:cs typeface="Courier New"/>
            </a:endParaRPr>
          </a:p>
          <a:p>
            <a:pPr marL="1079500" marR="4461510" lvl="1" indent="-609600"/>
            <a:r>
              <a:rPr lang="en-US" sz="2000" spc="-5" dirty="0">
                <a:latin typeface="Consolas" panose="020B0609020204030204" pitchFamily="49" charset="0"/>
                <a:cs typeface="Courier New"/>
              </a:rPr>
              <a:t>	</a:t>
            </a:r>
            <a:r>
              <a:rPr sz="2000" spc="-5" dirty="0" err="1">
                <a:latin typeface="Consolas" panose="020B0609020204030204" pitchFamily="49" charset="0"/>
                <a:cs typeface="Courier New"/>
              </a:rPr>
              <a:t>mysum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 +=</a:t>
            </a:r>
            <a:r>
              <a:rPr sz="2000" spc="-1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i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469900" lvl="1"/>
            <a:r>
              <a:rPr sz="2000" spc="-5" dirty="0">
                <a:latin typeface="Consolas" panose="020B0609020204030204" pitchFamily="49" charset="0"/>
                <a:cs typeface="Courier New"/>
              </a:rPr>
              <a:t>print(</a:t>
            </a:r>
            <a:r>
              <a:rPr sz="2000" spc="-5" dirty="0" err="1">
                <a:latin typeface="Consolas" panose="020B0609020204030204" pitchFamily="49" charset="0"/>
                <a:cs typeface="Courier New"/>
              </a:rPr>
              <a:t>mysum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)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 #24 = 7 + 8 + 9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lvl="1">
              <a:spcBef>
                <a:spcPts val="25"/>
              </a:spcBef>
            </a:pPr>
            <a:endParaRPr sz="1950" dirty="0">
              <a:latin typeface="Consolas" panose="020B0609020204030204" pitchFamily="49" charset="0"/>
              <a:cs typeface="Times New Roman"/>
            </a:endParaRPr>
          </a:p>
          <a:p>
            <a:pPr marL="469900" lvl="1">
              <a:spcBef>
                <a:spcPts val="5"/>
              </a:spcBef>
            </a:pPr>
            <a:r>
              <a:rPr sz="2000" spc="-5" dirty="0">
                <a:latin typeface="Consolas" panose="020B0609020204030204" pitchFamily="49" charset="0"/>
                <a:cs typeface="Courier New"/>
              </a:rPr>
              <a:t>mysum =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0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1079500" marR="4004310" lvl="1" indent="-609600"/>
            <a:r>
              <a:rPr sz="2000" spc="-5" dirty="0">
                <a:latin typeface="Consolas" panose="020B0609020204030204" pitchFamily="49" charset="0"/>
                <a:cs typeface="Courier New"/>
              </a:rPr>
              <a:t>for i in range(5, 11, 2):  </a:t>
            </a:r>
            <a:endParaRPr lang="en-US" sz="2000" spc="-5" dirty="0">
              <a:latin typeface="Consolas" panose="020B0609020204030204" pitchFamily="49" charset="0"/>
              <a:cs typeface="Courier New"/>
            </a:endParaRPr>
          </a:p>
          <a:p>
            <a:pPr marL="1079500" marR="4004310" lvl="1" indent="-609600"/>
            <a:r>
              <a:rPr lang="en-US" sz="2000" spc="-5" dirty="0">
                <a:latin typeface="Consolas" panose="020B0609020204030204" pitchFamily="49" charset="0"/>
                <a:cs typeface="Courier New"/>
              </a:rPr>
              <a:t>	</a:t>
            </a:r>
            <a:r>
              <a:rPr sz="2000" spc="-5" dirty="0" err="1">
                <a:latin typeface="Consolas" panose="020B0609020204030204" pitchFamily="49" charset="0"/>
                <a:cs typeface="Courier New"/>
              </a:rPr>
              <a:t>mysum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 +=</a:t>
            </a:r>
            <a:r>
              <a:rPr sz="2000" spc="-1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i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469900" lvl="1"/>
            <a:r>
              <a:rPr sz="2000" spc="-5" dirty="0">
                <a:latin typeface="Consolas" panose="020B0609020204030204" pitchFamily="49" charset="0"/>
                <a:cs typeface="Courier New"/>
              </a:rPr>
              <a:t>print(</a:t>
            </a:r>
            <a:r>
              <a:rPr sz="2000" spc="-5" dirty="0" err="1">
                <a:latin typeface="Consolas" panose="020B0609020204030204" pitchFamily="49" charset="0"/>
                <a:cs typeface="Courier New"/>
              </a:rPr>
              <a:t>mysum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)</a:t>
            </a:r>
            <a:r>
              <a:rPr lang="en-US" sz="2000" spc="-5" dirty="0">
                <a:latin typeface="Consolas" panose="020B0609020204030204" pitchFamily="49" charset="0"/>
                <a:cs typeface="Courier New"/>
              </a:rPr>
              <a:t> #21 = 5 + 7 + 9</a:t>
            </a:r>
            <a:endParaRPr sz="20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162" y="795603"/>
            <a:ext cx="6813118" cy="53604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latin typeface="Courier New"/>
                <a:cs typeface="Courier New"/>
              </a:rPr>
              <a:t>b</a:t>
            </a:r>
            <a:r>
              <a:rPr b="1" spc="-45" dirty="0">
                <a:latin typeface="Courier New"/>
                <a:cs typeface="Courier New"/>
              </a:rPr>
              <a:t>reak</a:t>
            </a:r>
            <a:r>
              <a:rPr lang="en-US" b="1" spc="-45" dirty="0">
                <a:latin typeface="Courier New"/>
                <a:cs typeface="Courier New"/>
              </a:rPr>
              <a:t>, continue </a:t>
            </a:r>
            <a:r>
              <a:rPr lang="en-US" spc="-45" dirty="0">
                <a:latin typeface="Courier New"/>
                <a:cs typeface="Courier New"/>
              </a:rPr>
              <a:t>Statement</a:t>
            </a:r>
            <a:endParaRPr spc="-135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2E8A5-C5CF-42DD-AEED-0F66ABA3A2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37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00202" y="1661570"/>
            <a:ext cx="7743596" cy="469679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234" indent="-342900"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800" spc="-10" dirty="0">
                <a:latin typeface="Consolas" panose="020B0609020204030204" pitchFamily="49" charset="0"/>
                <a:cs typeface="Calibri"/>
              </a:rPr>
              <a:t>break</a:t>
            </a:r>
            <a:r>
              <a:rPr lang="en-US" sz="2800" spc="-10" dirty="0">
                <a:latin typeface="Garamond" panose="02020404030301010803" pitchFamily="18" charset="0"/>
                <a:cs typeface="Calibri"/>
              </a:rPr>
              <a:t>: I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mmediately exits whatever loop it is </a:t>
            </a:r>
            <a:r>
              <a:rPr lang="en-US" sz="2800" spc="-10" dirty="0">
                <a:latin typeface="Garamond" panose="02020404030301010803" pitchFamily="18" charset="0"/>
                <a:cs typeface="Calibri"/>
              </a:rPr>
              <a:t>in </a:t>
            </a:r>
            <a:endParaRPr sz="2800" spc="-10" dirty="0">
              <a:latin typeface="Garamond" panose="02020404030301010803" pitchFamily="18" charset="0"/>
              <a:cs typeface="Calibri"/>
            </a:endParaRPr>
          </a:p>
          <a:p>
            <a:pPr marL="356234" indent="-342900"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800" spc="-10" dirty="0">
                <a:latin typeface="Garamond" panose="02020404030301010803" pitchFamily="18" charset="0"/>
                <a:cs typeface="Calibri"/>
              </a:rPr>
              <a:t>S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kips remaining expressions in </a:t>
            </a:r>
            <a:r>
              <a:rPr lang="en-US" sz="2800" spc="-10" dirty="0">
                <a:latin typeface="Garamond" panose="02020404030301010803" pitchFamily="18" charset="0"/>
                <a:cs typeface="Calibri"/>
              </a:rPr>
              <a:t>the 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code block</a:t>
            </a:r>
          </a:p>
          <a:p>
            <a:pPr marL="356234" indent="-342900"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800" spc="-10" dirty="0">
                <a:latin typeface="Garamond" panose="02020404030301010803" pitchFamily="18" charset="0"/>
                <a:cs typeface="Calibri"/>
              </a:rPr>
              <a:t>E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xits only</a:t>
            </a:r>
            <a:r>
              <a:rPr lang="en-US" sz="2800" spc="-10" dirty="0">
                <a:latin typeface="Garamond" panose="02020404030301010803" pitchFamily="18" charset="0"/>
                <a:cs typeface="Calibri"/>
              </a:rPr>
              <a:t> the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 innermost loop!</a:t>
            </a:r>
            <a:endParaRPr lang="en-US" sz="2800" spc="-10" dirty="0">
              <a:latin typeface="Garamond" panose="02020404030301010803" pitchFamily="18" charset="0"/>
              <a:cs typeface="Calibri"/>
            </a:endParaRPr>
          </a:p>
          <a:p>
            <a:pPr marL="1142365" marR="1303020" lvl="1" indent="-673100"/>
            <a:r>
              <a:rPr sz="2000" spc="-5" dirty="0">
                <a:latin typeface="Consolas" panose="020B0609020204030204" pitchFamily="49" charset="0"/>
                <a:cs typeface="Courier New"/>
              </a:rPr>
              <a:t>while &lt;condition_1&gt;:  </a:t>
            </a:r>
            <a:endParaRPr lang="en-US" sz="2000" spc="-5" dirty="0">
              <a:latin typeface="Consolas" panose="020B0609020204030204" pitchFamily="49" charset="0"/>
              <a:cs typeface="Courier New"/>
            </a:endParaRPr>
          </a:p>
          <a:p>
            <a:pPr marL="1142365" marR="1303020" lvl="1" indent="-673100"/>
            <a:r>
              <a:rPr lang="en-US" sz="2000" spc="-5" dirty="0">
                <a:latin typeface="Consolas" panose="020B0609020204030204" pitchFamily="49" charset="0"/>
                <a:cs typeface="Courier New"/>
              </a:rPr>
              <a:t>	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while</a:t>
            </a:r>
            <a:r>
              <a:rPr sz="2000" spc="-1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&lt;condition_2&gt;: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1815465" marR="1636395" lvl="1">
              <a:spcBef>
                <a:spcPts val="254"/>
              </a:spcBef>
            </a:pPr>
            <a:r>
              <a:rPr sz="2000" dirty="0">
                <a:latin typeface="Consolas" panose="020B0609020204030204" pitchFamily="49" charset="0"/>
                <a:cs typeface="Courier New"/>
              </a:rPr>
              <a:t>&lt;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exp</a:t>
            </a:r>
            <a:r>
              <a:rPr sz="2000" spc="5" dirty="0">
                <a:latin typeface="Consolas" panose="020B0609020204030204" pitchFamily="49" charset="0"/>
                <a:cs typeface="Courier New"/>
              </a:rPr>
              <a:t>r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ess</a:t>
            </a:r>
            <a:r>
              <a:rPr sz="2000" spc="5" dirty="0">
                <a:latin typeface="Consolas" panose="020B0609020204030204" pitchFamily="49" charset="0"/>
                <a:cs typeface="Courier New"/>
              </a:rPr>
              <a:t>i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on_</a:t>
            </a:r>
            <a:r>
              <a:rPr sz="2000" spc="10" dirty="0">
                <a:latin typeface="Consolas" panose="020B0609020204030204" pitchFamily="49" charset="0"/>
                <a:cs typeface="Courier New"/>
              </a:rPr>
              <a:t>a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&gt;  </a:t>
            </a:r>
            <a:endParaRPr lang="en-US" sz="2000" dirty="0">
              <a:latin typeface="Consolas" panose="020B0609020204030204" pitchFamily="49" charset="0"/>
              <a:cs typeface="Courier New"/>
            </a:endParaRPr>
          </a:p>
          <a:p>
            <a:pPr marL="1815465" marR="1636395" lvl="1">
              <a:spcBef>
                <a:spcPts val="254"/>
              </a:spcBef>
            </a:pPr>
            <a:r>
              <a:rPr sz="2000" spc="-5" dirty="0">
                <a:latin typeface="Consolas" panose="020B0609020204030204" pitchFamily="49" charset="0"/>
                <a:cs typeface="Courier New"/>
              </a:rPr>
              <a:t>break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1815465" lvl="1">
              <a:spcBef>
                <a:spcPts val="605"/>
              </a:spcBef>
            </a:pPr>
            <a:r>
              <a:rPr sz="2000" dirty="0">
                <a:latin typeface="Consolas" panose="020B0609020204030204" pitchFamily="49" charset="0"/>
                <a:cs typeface="Courier New"/>
              </a:rPr>
              <a:t>&lt;expression_b&gt;</a:t>
            </a:r>
          </a:p>
          <a:p>
            <a:pPr marL="1142365" lvl="1">
              <a:spcBef>
                <a:spcPts val="869"/>
              </a:spcBef>
            </a:pPr>
            <a:r>
              <a:rPr sz="2000" dirty="0">
                <a:latin typeface="Consolas" panose="020B0609020204030204" pitchFamily="49" charset="0"/>
                <a:cs typeface="Courier New"/>
              </a:rPr>
              <a:t>&lt;</a:t>
            </a:r>
            <a:r>
              <a:rPr sz="2000" dirty="0" err="1">
                <a:latin typeface="Consolas" panose="020B0609020204030204" pitchFamily="49" charset="0"/>
                <a:cs typeface="Courier New"/>
              </a:rPr>
              <a:t>expression_c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&gt;</a:t>
            </a:r>
            <a:endParaRPr lang="en-US" sz="2000" dirty="0">
              <a:latin typeface="Consolas" panose="020B0609020204030204" pitchFamily="49" charset="0"/>
              <a:cs typeface="Courier New"/>
            </a:endParaRPr>
          </a:p>
          <a:p>
            <a:pPr marL="356234" indent="-342900">
              <a:spcBef>
                <a:spcPts val="82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lang="en-US" sz="2400" spc="-10" dirty="0">
                <a:latin typeface="Consolas" panose="020B0609020204030204" pitchFamily="49" charset="0"/>
                <a:cs typeface="Calibri"/>
              </a:rPr>
              <a:t>continue</a:t>
            </a:r>
            <a:r>
              <a:rPr lang="en-US" sz="2800" spc="-10" dirty="0">
                <a:latin typeface="Garamond" panose="02020404030301010803" pitchFamily="18" charset="0"/>
                <a:cs typeface="Calibri"/>
              </a:rPr>
              <a:t>: stop the current iteration of the loop, and continue with the next</a:t>
            </a:r>
            <a:endParaRPr sz="2800" spc="-10" dirty="0">
              <a:latin typeface="Garamond" panose="020204040303010108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506" y="819577"/>
            <a:ext cx="5943717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0" dirty="0">
                <a:latin typeface="Courier New"/>
                <a:cs typeface="Courier New"/>
              </a:rPr>
              <a:t>f</a:t>
            </a:r>
            <a:r>
              <a:rPr spc="-50" dirty="0">
                <a:latin typeface="Courier New"/>
                <a:cs typeface="Courier New"/>
              </a:rPr>
              <a:t>or</a:t>
            </a:r>
            <a:r>
              <a:rPr lang="en-US" spc="-50" dirty="0">
                <a:latin typeface="Courier New"/>
                <a:cs typeface="Courier New"/>
              </a:rPr>
              <a:t> vs while Loop </a:t>
            </a:r>
            <a:endParaRPr spc="-50" dirty="0">
              <a:latin typeface="Courier New"/>
              <a:cs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1A3CF-646F-4173-AFEE-D31024C1A3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8EC8BB-F8BC-417C-BE33-30590620BBF4}"/>
              </a:ext>
            </a:extLst>
          </p:cNvPr>
          <p:cNvGrpSpPr/>
          <p:nvPr/>
        </p:nvGrpSpPr>
        <p:grpSpPr>
          <a:xfrm>
            <a:off x="839506" y="1721291"/>
            <a:ext cx="7816979" cy="4099083"/>
            <a:chOff x="748063" y="2266415"/>
            <a:chExt cx="7816979" cy="4099083"/>
          </a:xfrm>
        </p:grpSpPr>
        <p:sp>
          <p:nvSpPr>
            <p:cNvPr id="5" name="object 5"/>
            <p:cNvSpPr txBox="1"/>
            <p:nvPr/>
          </p:nvSpPr>
          <p:spPr>
            <a:xfrm>
              <a:off x="748066" y="2266415"/>
              <a:ext cx="3287040" cy="2884805"/>
            </a:xfrm>
            <a:prstGeom prst="rect">
              <a:avLst/>
            </a:prstGeom>
          </p:spPr>
          <p:txBody>
            <a:bodyPr vert="horz" wrap="square" lIns="0" tIns="154940" rIns="0" bIns="0" rtlCol="0">
              <a:spAutoFit/>
            </a:bodyPr>
            <a:lstStyle/>
            <a:p>
              <a:pPr marL="12700">
                <a:spcBef>
                  <a:spcPts val="1220"/>
                </a:spcBef>
              </a:pPr>
              <a:r>
                <a:rPr sz="2600" u="sng" spc="-5" dirty="0">
                  <a:latin typeface="Courier New"/>
                  <a:cs typeface="Courier New"/>
                </a:rPr>
                <a:t>for</a:t>
              </a:r>
              <a:r>
                <a:rPr sz="2600" u="sng" spc="-980" dirty="0">
                  <a:latin typeface="Courier New"/>
                  <a:cs typeface="Courier New"/>
                </a:rPr>
                <a:t> </a:t>
              </a:r>
              <a:r>
                <a:rPr sz="2600" u="sng" spc="-5" dirty="0">
                  <a:latin typeface="Calibri"/>
                  <a:cs typeface="Calibri"/>
                </a:rPr>
                <a:t>loops</a:t>
              </a:r>
              <a:endParaRPr sz="2600" u="sng" dirty="0">
                <a:latin typeface="Calibri"/>
                <a:cs typeface="Calibri"/>
              </a:endParaRPr>
            </a:p>
            <a:p>
              <a:pPr marL="104139" marR="43180" indent="-91440">
                <a:lnSpc>
                  <a:spcPts val="2810"/>
                </a:lnSpc>
                <a:spcBef>
                  <a:spcPts val="1470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know </a:t>
              </a:r>
              <a:r>
                <a:rPr sz="2600" spc="-5" dirty="0">
                  <a:latin typeface="Calibri"/>
                  <a:cs typeface="Calibri"/>
                </a:rPr>
                <a:t>number</a:t>
              </a:r>
              <a:r>
                <a:rPr sz="2600" spc="-65" dirty="0">
                  <a:latin typeface="Calibri"/>
                  <a:cs typeface="Calibri"/>
                </a:rPr>
                <a:t> </a:t>
              </a:r>
              <a:r>
                <a:rPr sz="2600" spc="-10" dirty="0">
                  <a:latin typeface="Calibri"/>
                  <a:cs typeface="Calibri"/>
                </a:rPr>
                <a:t>of  </a:t>
              </a:r>
              <a:r>
                <a:rPr sz="2600" spc="-15" dirty="0">
                  <a:latin typeface="Calibri"/>
                  <a:cs typeface="Calibri"/>
                </a:rPr>
                <a:t>iterations</a:t>
              </a:r>
              <a:endParaRPr sz="2600" dirty="0">
                <a:latin typeface="Calibri"/>
                <a:cs typeface="Calibri"/>
              </a:endParaRPr>
            </a:p>
            <a:p>
              <a:pPr marL="238125" indent="-225425">
                <a:lnSpc>
                  <a:spcPts val="2935"/>
                </a:lnSpc>
                <a:spcBef>
                  <a:spcPts val="1040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spc="-15" dirty="0">
                  <a:latin typeface="Calibri"/>
                  <a:cs typeface="Calibri"/>
                </a:rPr>
                <a:t>can </a:t>
              </a:r>
              <a:r>
                <a:rPr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end early </a:t>
              </a:r>
              <a:r>
                <a:rPr sz="2600" spc="-5" dirty="0">
                  <a:latin typeface="Calibri"/>
                  <a:cs typeface="Calibri"/>
                </a:rPr>
                <a:t>via</a:t>
              </a:r>
              <a:endParaRPr sz="2600" dirty="0">
                <a:latin typeface="Calibri"/>
                <a:cs typeface="Calibri"/>
              </a:endParaRPr>
            </a:p>
            <a:p>
              <a:pPr marL="104139">
                <a:lnSpc>
                  <a:spcPts val="2935"/>
                </a:lnSpc>
              </a:pPr>
              <a:r>
                <a:rPr sz="2600" spc="-5" dirty="0">
                  <a:latin typeface="Courier New"/>
                  <a:cs typeface="Courier New"/>
                </a:rPr>
                <a:t>break</a:t>
              </a:r>
              <a:endParaRPr sz="2600" dirty="0">
                <a:latin typeface="Courier New"/>
                <a:cs typeface="Courier New"/>
              </a:endParaRPr>
            </a:p>
            <a:p>
              <a:pPr marL="238125" indent="-225425">
                <a:spcBef>
                  <a:spcPts val="1155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spc="-5" dirty="0">
                  <a:latin typeface="Calibri"/>
                  <a:cs typeface="Calibri"/>
                </a:rPr>
                <a:t>uses a</a:t>
              </a:r>
              <a:r>
                <a:rPr sz="2600" spc="-35" dirty="0">
                  <a:latin typeface="Calibri"/>
                  <a:cs typeface="Calibri"/>
                </a:rPr>
                <a:t> </a:t>
              </a:r>
              <a:r>
                <a:rPr sz="260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counter</a:t>
              </a:r>
              <a:endParaRPr sz="2600" dirty="0">
                <a:latin typeface="Calibri"/>
                <a:cs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48063" y="5259658"/>
              <a:ext cx="2706370" cy="4216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38125" indent="-225425">
                <a:spcBef>
                  <a:spcPts val="100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b="1" spc="-10" dirty="0">
                  <a:solidFill>
                    <a:srgbClr val="C00000"/>
                  </a:solidFill>
                  <a:latin typeface="Calibri"/>
                  <a:cs typeface="Calibri"/>
                </a:rPr>
                <a:t>can </a:t>
              </a:r>
              <a:r>
                <a:rPr sz="260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rewrite </a:t>
              </a:r>
              <a:r>
                <a:rPr sz="2600" dirty="0">
                  <a:latin typeface="Calibri"/>
                  <a:cs typeface="Calibri"/>
                </a:rPr>
                <a:t>a</a:t>
              </a:r>
              <a:r>
                <a:rPr sz="2600" spc="-30" dirty="0">
                  <a:latin typeface="Calibri"/>
                  <a:cs typeface="Calibri"/>
                </a:rPr>
                <a:t> </a:t>
              </a:r>
              <a:r>
                <a:rPr sz="2600" spc="-5" dirty="0">
                  <a:latin typeface="Courier New"/>
                  <a:cs typeface="Courier New"/>
                </a:rPr>
                <a:t>for</a:t>
              </a:r>
              <a:endParaRPr sz="260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627917" y="5259658"/>
              <a:ext cx="622935" cy="4216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600" dirty="0">
                  <a:latin typeface="Calibri"/>
                  <a:cs typeface="Calibri"/>
                </a:rPr>
                <a:t>lo</a:t>
              </a:r>
              <a:r>
                <a:rPr sz="2600" spc="-10" dirty="0">
                  <a:latin typeface="Calibri"/>
                  <a:cs typeface="Calibri"/>
                </a:rPr>
                <a:t>o</a:t>
              </a:r>
              <a:r>
                <a:rPr sz="2600" dirty="0">
                  <a:latin typeface="Calibri"/>
                  <a:cs typeface="Calibri"/>
                </a:rPr>
                <a:t>p</a:t>
              </a:r>
              <a:endParaRPr sz="2600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839506" y="5616783"/>
              <a:ext cx="2828925" cy="4216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2600" spc="-5" dirty="0">
                  <a:latin typeface="Calibri"/>
                  <a:cs typeface="Calibri"/>
                </a:rPr>
                <a:t>using a </a:t>
              </a:r>
              <a:r>
                <a:rPr sz="2600" spc="-5" dirty="0">
                  <a:latin typeface="Courier New"/>
                  <a:cs typeface="Courier New"/>
                </a:rPr>
                <a:t>while</a:t>
              </a:r>
              <a:r>
                <a:rPr sz="2600" spc="-30" dirty="0">
                  <a:latin typeface="Courier New"/>
                  <a:cs typeface="Courier New"/>
                </a:rPr>
                <a:t> </a:t>
              </a:r>
              <a:r>
                <a:rPr sz="2600" spc="-5" dirty="0">
                  <a:latin typeface="Calibri"/>
                  <a:cs typeface="Calibri"/>
                </a:rPr>
                <a:t>loop</a:t>
              </a:r>
              <a:endParaRPr sz="2600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693447" y="2278638"/>
              <a:ext cx="3871595" cy="4086860"/>
            </a:xfrm>
            <a:prstGeom prst="rect">
              <a:avLst/>
            </a:prstGeom>
          </p:spPr>
          <p:txBody>
            <a:bodyPr vert="horz" wrap="square" lIns="0" tIns="113030" rIns="0" bIns="0" rtlCol="0">
              <a:spAutoFit/>
            </a:bodyPr>
            <a:lstStyle/>
            <a:p>
              <a:pPr marL="210820">
                <a:spcBef>
                  <a:spcPts val="890"/>
                </a:spcBef>
              </a:pPr>
              <a:r>
                <a:rPr sz="2600" u="sng" spc="-5" dirty="0">
                  <a:solidFill>
                    <a:srgbClr val="404040"/>
                  </a:solidFill>
                  <a:latin typeface="Courier New"/>
                  <a:cs typeface="Courier New"/>
                </a:rPr>
                <a:t>while</a:t>
              </a:r>
              <a:r>
                <a:rPr sz="2600" u="sng" spc="-969" dirty="0">
                  <a:solidFill>
                    <a:srgbClr val="404040"/>
                  </a:solidFill>
                  <a:latin typeface="Courier New"/>
                  <a:cs typeface="Courier New"/>
                </a:rPr>
                <a:t> </a:t>
              </a:r>
              <a:r>
                <a:rPr sz="2600" u="sng" spc="-5" dirty="0">
                  <a:solidFill>
                    <a:srgbClr val="404040"/>
                  </a:solidFill>
                  <a:latin typeface="Calibri"/>
                  <a:cs typeface="Calibri"/>
                </a:rPr>
                <a:t>loops</a:t>
              </a:r>
              <a:endParaRPr sz="2600" u="sng" dirty="0">
                <a:latin typeface="Calibri"/>
                <a:cs typeface="Calibri"/>
              </a:endParaRPr>
            </a:p>
            <a:p>
              <a:pPr marL="104139" marR="550545" indent="-91440">
                <a:lnSpc>
                  <a:spcPct val="80000"/>
                </a:lnSpc>
                <a:spcBef>
                  <a:spcPts val="1410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unbounded </a:t>
              </a:r>
              <a:r>
                <a:rPr sz="2600" spc="-5" dirty="0">
                  <a:solidFill>
                    <a:srgbClr val="404040"/>
                  </a:solidFill>
                  <a:latin typeface="Calibri"/>
                  <a:cs typeface="Calibri"/>
                </a:rPr>
                <a:t>number </a:t>
              </a:r>
              <a:r>
                <a:rPr sz="2600" spc="-10" dirty="0">
                  <a:solidFill>
                    <a:srgbClr val="404040"/>
                  </a:solidFill>
                  <a:latin typeface="Calibri"/>
                  <a:cs typeface="Calibri"/>
                </a:rPr>
                <a:t>of  </a:t>
              </a:r>
              <a:r>
                <a:rPr sz="2600" spc="-15" dirty="0">
                  <a:solidFill>
                    <a:srgbClr val="404040"/>
                  </a:solidFill>
                  <a:latin typeface="Calibri"/>
                  <a:cs typeface="Calibri"/>
                </a:rPr>
                <a:t>iterations</a:t>
              </a:r>
              <a:endParaRPr sz="2600" dirty="0">
                <a:latin typeface="Calibri"/>
                <a:cs typeface="Calibri"/>
              </a:endParaRPr>
            </a:p>
            <a:p>
              <a:pPr marL="238125" indent="-225425">
                <a:spcBef>
                  <a:spcPts val="770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spc="-15" dirty="0">
                  <a:solidFill>
                    <a:srgbClr val="404040"/>
                  </a:solidFill>
                  <a:latin typeface="Calibri"/>
                  <a:cs typeface="Calibri"/>
                </a:rPr>
                <a:t>can </a:t>
              </a:r>
              <a:r>
                <a:rPr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end early </a:t>
              </a:r>
              <a:r>
                <a:rPr sz="2600" spc="-5" dirty="0">
                  <a:solidFill>
                    <a:srgbClr val="404040"/>
                  </a:solidFill>
                  <a:latin typeface="Calibri"/>
                  <a:cs typeface="Calibri"/>
                </a:rPr>
                <a:t>via</a:t>
              </a:r>
              <a:r>
                <a:rPr sz="2600" spc="45" dirty="0">
                  <a:solidFill>
                    <a:srgbClr val="404040"/>
                  </a:solidFill>
                  <a:latin typeface="Calibri"/>
                  <a:cs typeface="Calibri"/>
                </a:rPr>
                <a:t> </a:t>
              </a:r>
              <a:r>
                <a:rPr sz="2600" spc="-5" dirty="0">
                  <a:solidFill>
                    <a:srgbClr val="404040"/>
                  </a:solidFill>
                  <a:latin typeface="Courier New"/>
                  <a:cs typeface="Courier New"/>
                </a:rPr>
                <a:t>break</a:t>
              </a:r>
              <a:endParaRPr sz="2600" dirty="0">
                <a:latin typeface="Courier New"/>
                <a:cs typeface="Courier New"/>
              </a:endParaRPr>
            </a:p>
            <a:p>
              <a:pPr marL="104139" marR="5715" indent="-91440">
                <a:lnSpc>
                  <a:spcPct val="80000"/>
                </a:lnSpc>
                <a:spcBef>
                  <a:spcPts val="1410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spc="-15" dirty="0">
                  <a:solidFill>
                    <a:srgbClr val="404040"/>
                  </a:solidFill>
                  <a:latin typeface="Calibri"/>
                  <a:cs typeface="Calibri"/>
                </a:rPr>
                <a:t>can </a:t>
              </a:r>
              <a:r>
                <a:rPr sz="2600" spc="-5" dirty="0">
                  <a:solidFill>
                    <a:srgbClr val="404040"/>
                  </a:solidFill>
                  <a:latin typeface="Calibri"/>
                  <a:cs typeface="Calibri"/>
                </a:rPr>
                <a:t>use a </a:t>
              </a:r>
              <a:r>
                <a:rPr sz="260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counter </a:t>
              </a:r>
              <a:r>
                <a:rPr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but  </a:t>
              </a:r>
              <a:r>
                <a:rPr sz="260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must </a:t>
              </a:r>
              <a:r>
                <a:rPr sz="2600" b="1" spc="-10" dirty="0">
                  <a:solidFill>
                    <a:srgbClr val="C00000"/>
                  </a:solidFill>
                  <a:latin typeface="Calibri"/>
                  <a:cs typeface="Calibri"/>
                </a:rPr>
                <a:t>initialize </a:t>
              </a:r>
              <a:r>
                <a:rPr sz="2600" spc="-25" dirty="0">
                  <a:solidFill>
                    <a:srgbClr val="404040"/>
                  </a:solidFill>
                  <a:latin typeface="Calibri"/>
                  <a:cs typeface="Calibri"/>
                </a:rPr>
                <a:t>before </a:t>
              </a:r>
              <a:r>
                <a:rPr sz="2600" spc="-5" dirty="0">
                  <a:solidFill>
                    <a:srgbClr val="404040"/>
                  </a:solidFill>
                  <a:latin typeface="Calibri"/>
                  <a:cs typeface="Calibri"/>
                </a:rPr>
                <a:t>loop  and </a:t>
              </a:r>
              <a:r>
                <a:rPr sz="2600" spc="-10" dirty="0">
                  <a:solidFill>
                    <a:srgbClr val="404040"/>
                  </a:solidFill>
                  <a:latin typeface="Calibri"/>
                  <a:cs typeface="Calibri"/>
                </a:rPr>
                <a:t>increment </a:t>
              </a:r>
              <a:r>
                <a:rPr sz="2600" spc="-5" dirty="0">
                  <a:solidFill>
                    <a:srgbClr val="404040"/>
                  </a:solidFill>
                  <a:latin typeface="Calibri"/>
                  <a:cs typeface="Calibri"/>
                </a:rPr>
                <a:t>it inside</a:t>
              </a:r>
              <a:r>
                <a:rPr sz="2600" spc="-15" dirty="0">
                  <a:solidFill>
                    <a:srgbClr val="404040"/>
                  </a:solidFill>
                  <a:latin typeface="Calibri"/>
                  <a:cs typeface="Calibri"/>
                </a:rPr>
                <a:t> </a:t>
              </a:r>
              <a:r>
                <a:rPr sz="2600" spc="-5" dirty="0">
                  <a:solidFill>
                    <a:srgbClr val="404040"/>
                  </a:solidFill>
                  <a:latin typeface="Calibri"/>
                  <a:cs typeface="Calibri"/>
                </a:rPr>
                <a:t>loop</a:t>
              </a:r>
              <a:endParaRPr sz="2600" dirty="0">
                <a:latin typeface="Calibri"/>
                <a:cs typeface="Calibri"/>
              </a:endParaRPr>
            </a:p>
            <a:p>
              <a:pPr marL="104139" marR="5080" indent="-91440">
                <a:lnSpc>
                  <a:spcPct val="79800"/>
                </a:lnSpc>
                <a:spcBef>
                  <a:spcPts val="1405"/>
                </a:spcBef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b="1" spc="-20" dirty="0">
                  <a:solidFill>
                    <a:srgbClr val="C00000"/>
                  </a:solidFill>
                  <a:latin typeface="Calibri"/>
                  <a:cs typeface="Calibri"/>
                </a:rPr>
                <a:t>may </a:t>
              </a:r>
              <a:r>
                <a:rPr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not be able </a:t>
              </a:r>
              <a:r>
                <a:rPr sz="2600" b="1" spc="-20" dirty="0">
                  <a:solidFill>
                    <a:srgbClr val="C00000"/>
                  </a:solidFill>
                  <a:latin typeface="Calibri"/>
                  <a:cs typeface="Calibri"/>
                </a:rPr>
                <a:t>to  </a:t>
              </a:r>
              <a:r>
                <a:rPr sz="260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rewrite </a:t>
              </a:r>
              <a:r>
                <a:rPr sz="2600" spc="-5" dirty="0">
                  <a:solidFill>
                    <a:srgbClr val="404040"/>
                  </a:solidFill>
                  <a:latin typeface="Calibri"/>
                  <a:cs typeface="Calibri"/>
                </a:rPr>
                <a:t>a </a:t>
              </a:r>
              <a:r>
                <a:rPr sz="2600" spc="-5" dirty="0">
                  <a:solidFill>
                    <a:srgbClr val="404040"/>
                  </a:solidFill>
                  <a:latin typeface="Courier New"/>
                  <a:cs typeface="Courier New"/>
                </a:rPr>
                <a:t>while</a:t>
              </a:r>
              <a:r>
                <a:rPr sz="2600" spc="-955" dirty="0">
                  <a:solidFill>
                    <a:srgbClr val="404040"/>
                  </a:solidFill>
                  <a:latin typeface="Courier New"/>
                  <a:cs typeface="Courier New"/>
                </a:rPr>
                <a:t> </a:t>
              </a:r>
              <a:r>
                <a:rPr sz="2600" spc="-5" dirty="0">
                  <a:solidFill>
                    <a:srgbClr val="404040"/>
                  </a:solidFill>
                  <a:latin typeface="Calibri"/>
                  <a:cs typeface="Calibri"/>
                </a:rPr>
                <a:t>loop </a:t>
              </a:r>
              <a:r>
                <a:rPr sz="2600" spc="-10" dirty="0">
                  <a:solidFill>
                    <a:srgbClr val="404040"/>
                  </a:solidFill>
                  <a:latin typeface="Calibri"/>
                  <a:cs typeface="Calibri"/>
                </a:rPr>
                <a:t>using  </a:t>
              </a:r>
              <a:r>
                <a:rPr sz="2600" spc="-5" dirty="0">
                  <a:solidFill>
                    <a:srgbClr val="404040"/>
                  </a:solidFill>
                  <a:latin typeface="Calibri"/>
                  <a:cs typeface="Calibri"/>
                </a:rPr>
                <a:t>a </a:t>
              </a:r>
              <a:r>
                <a:rPr sz="2600" spc="-5" dirty="0">
                  <a:solidFill>
                    <a:srgbClr val="404040"/>
                  </a:solidFill>
                  <a:latin typeface="Courier New"/>
                  <a:cs typeface="Courier New"/>
                </a:rPr>
                <a:t>for</a:t>
              </a:r>
              <a:r>
                <a:rPr sz="2600" spc="-969" dirty="0">
                  <a:solidFill>
                    <a:srgbClr val="404040"/>
                  </a:solidFill>
                  <a:latin typeface="Courier New"/>
                  <a:cs typeface="Courier New"/>
                </a:rPr>
                <a:t> </a:t>
              </a:r>
              <a:r>
                <a:rPr sz="2600" spc="-5" dirty="0">
                  <a:solidFill>
                    <a:srgbClr val="404040"/>
                  </a:solidFill>
                  <a:latin typeface="Calibri"/>
                  <a:cs typeface="Calibri"/>
                </a:rPr>
                <a:t>loop</a:t>
              </a:r>
              <a:endParaRPr sz="26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58358"/>
            <a:ext cx="207772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</a:t>
            </a:r>
            <a:r>
              <a:rPr lang="en-US" spc="-50" dirty="0"/>
              <a:t>trings</a:t>
            </a:r>
            <a:endParaRPr spc="-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FCF0-247E-4BF3-BD0E-4AE93CFC0D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39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829310" y="1443355"/>
            <a:ext cx="7485380" cy="198564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469899" indent="-457200">
              <a:spcBef>
                <a:spcPts val="1190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600" dirty="0">
                <a:latin typeface="Garamond" panose="02020404030301010803" pitchFamily="18" charset="0"/>
                <a:cs typeface="Calibri"/>
              </a:rPr>
              <a:t>T</a:t>
            </a:r>
            <a:r>
              <a:rPr sz="2600" dirty="0">
                <a:latin typeface="Garamond" panose="02020404030301010803" pitchFamily="18" charset="0"/>
                <a:cs typeface="Calibri"/>
              </a:rPr>
              <a:t>hink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of </a:t>
            </a:r>
            <a:r>
              <a:rPr sz="2600" dirty="0">
                <a:latin typeface="Garamond" panose="02020404030301010803" pitchFamily="18" charset="0"/>
                <a:cs typeface="Calibri"/>
              </a:rPr>
              <a:t>as a </a:t>
            </a:r>
            <a:r>
              <a:rPr sz="2600" b="1" dirty="0">
                <a:latin typeface="Garamond" panose="02020404030301010803" pitchFamily="18" charset="0"/>
                <a:cs typeface="Calibri"/>
              </a:rPr>
              <a:t>sequence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of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case sensitive</a:t>
            </a:r>
            <a:r>
              <a:rPr sz="2600" spc="15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20" dirty="0">
                <a:latin typeface="Garamond" panose="02020404030301010803" pitchFamily="18" charset="0"/>
                <a:cs typeface="Calibri"/>
              </a:rPr>
              <a:t>characters</a:t>
            </a:r>
            <a:endParaRPr sz="2600" dirty="0">
              <a:latin typeface="Garamond" panose="02020404030301010803" pitchFamily="18" charset="0"/>
              <a:cs typeface="Calibri"/>
            </a:endParaRPr>
          </a:p>
          <a:p>
            <a:pPr marL="469900" indent="-457200">
              <a:spcBef>
                <a:spcPts val="108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312420" algn="l"/>
                <a:tab pos="313055" algn="l"/>
              </a:tabLst>
            </a:pPr>
            <a:r>
              <a:rPr lang="en-US" sz="2600" spc="-15" dirty="0">
                <a:latin typeface="Garamond" panose="02020404030301010803" pitchFamily="18" charset="0"/>
                <a:cs typeface="Calibri"/>
              </a:rPr>
              <a:t>C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an compare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strings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with ==, &gt;, &lt;</a:t>
            </a:r>
            <a:r>
              <a:rPr sz="2600" spc="80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etc.</a:t>
            </a:r>
            <a:endParaRPr sz="2600" dirty="0">
              <a:latin typeface="Garamond" panose="02020404030301010803" pitchFamily="18" charset="0"/>
              <a:cs typeface="Calibri"/>
            </a:endParaRPr>
          </a:p>
          <a:p>
            <a:pPr marL="469899" marR="5080" indent="-457200">
              <a:lnSpc>
                <a:spcPts val="2830"/>
              </a:lnSpc>
              <a:spcBef>
                <a:spcPts val="1400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400" spc="-5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len</a:t>
            </a:r>
            <a:r>
              <a:rPr lang="en-US" sz="2400" spc="-5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()</a:t>
            </a:r>
            <a:r>
              <a:rPr lang="en-US" sz="2400" spc="-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is a </a:t>
            </a:r>
            <a:r>
              <a:rPr lang="en-US" sz="2600" spc="-5" dirty="0">
                <a:latin typeface="Garamond" panose="02020404030301010803" pitchFamily="18" charset="0"/>
                <a:cs typeface="Calibri"/>
              </a:rPr>
              <a:t>built-in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function used </a:t>
            </a:r>
            <a:r>
              <a:rPr sz="2600" spc="-15" dirty="0">
                <a:latin typeface="Garamond" panose="02020404030301010803" pitchFamily="18" charset="0"/>
                <a:cs typeface="Calibri"/>
              </a:rPr>
              <a:t>to retrieve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the </a:t>
            </a:r>
            <a:r>
              <a:rPr sz="2600" b="1" spc="-5" dirty="0">
                <a:latin typeface="Garamond" panose="02020404030301010803" pitchFamily="18" charset="0"/>
                <a:cs typeface="Calibri"/>
              </a:rPr>
              <a:t>length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of the 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string </a:t>
            </a:r>
            <a:r>
              <a:rPr sz="2600" spc="-5" dirty="0">
                <a:latin typeface="Garamond" panose="02020404030301010803" pitchFamily="18" charset="0"/>
                <a:cs typeface="Calibri"/>
              </a:rPr>
              <a:t>in the</a:t>
            </a:r>
            <a:r>
              <a:rPr sz="26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600" spc="-10" dirty="0">
                <a:latin typeface="Garamond" panose="02020404030301010803" pitchFamily="18" charset="0"/>
                <a:cs typeface="Calibri"/>
              </a:rPr>
              <a:t>parentheses</a:t>
            </a:r>
            <a:endParaRPr sz="2600" dirty="0">
              <a:latin typeface="Garamond" panose="02020404030301010803" pitchFamily="18" charset="0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AB0215-7949-4C26-BE11-854B65A70257}"/>
              </a:ext>
            </a:extLst>
          </p:cNvPr>
          <p:cNvGrpSpPr/>
          <p:nvPr/>
        </p:nvGrpSpPr>
        <p:grpSpPr>
          <a:xfrm>
            <a:off x="1245187" y="3907612"/>
            <a:ext cx="5145470" cy="1063945"/>
            <a:chOff x="1297941" y="4637374"/>
            <a:chExt cx="3170354" cy="1063945"/>
          </a:xfrm>
        </p:grpSpPr>
        <p:sp>
          <p:nvSpPr>
            <p:cNvPr id="5" name="object 5"/>
            <p:cNvSpPr txBox="1"/>
            <p:nvPr/>
          </p:nvSpPr>
          <p:spPr>
            <a:xfrm>
              <a:off x="1297941" y="4637374"/>
              <a:ext cx="1811020" cy="105785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36600"/>
                </a:lnSpc>
                <a:spcBef>
                  <a:spcPts val="100"/>
                </a:spcBef>
              </a:pPr>
              <a:r>
                <a:rPr sz="2600" spc="-5" dirty="0">
                  <a:latin typeface="Consolas" panose="020B0609020204030204" pitchFamily="49" charset="0"/>
                  <a:cs typeface="Courier New"/>
                </a:rPr>
                <a:t>s =</a:t>
              </a:r>
              <a:r>
                <a:rPr sz="2600" spc="-7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600" spc="-5" dirty="0">
                  <a:latin typeface="Consolas" panose="020B0609020204030204" pitchFamily="49" charset="0"/>
                  <a:cs typeface="Courier New"/>
                </a:rPr>
                <a:t>"abc"  len(s)</a:t>
              </a:r>
              <a:r>
                <a:rPr sz="2600" spc="280" dirty="0">
                  <a:latin typeface="Consolas" panose="020B0609020204030204" pitchFamily="49" charset="0"/>
                  <a:cs typeface="Courier New"/>
                </a:rPr>
                <a:t> </a:t>
              </a:r>
              <a:endParaRPr sz="2600" dirty="0">
                <a:latin typeface="Consolas" panose="020B0609020204030204" pitchFamily="49" charset="0"/>
                <a:cs typeface="Wingdings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574725" y="5289027"/>
              <a:ext cx="1893570" cy="41229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lang="en-US" sz="2600" spc="-15" dirty="0">
                  <a:latin typeface="Consolas" panose="020B0609020204030204" pitchFamily="49" charset="0"/>
                  <a:cs typeface="Calibri"/>
                </a:rPr>
                <a:t># </a:t>
              </a:r>
              <a:r>
                <a:rPr sz="2600" spc="-15" dirty="0">
                  <a:latin typeface="Consolas" panose="020B0609020204030204" pitchFamily="49" charset="0"/>
                  <a:cs typeface="Calibri"/>
                </a:rPr>
                <a:t>evaluates to</a:t>
              </a:r>
              <a:r>
                <a:rPr sz="2600" spc="-55" dirty="0">
                  <a:latin typeface="Consolas" panose="020B0609020204030204" pitchFamily="49" charset="0"/>
                  <a:cs typeface="Calibri"/>
                </a:rPr>
                <a:t> </a:t>
              </a:r>
              <a:r>
                <a:rPr sz="2600" spc="-5" dirty="0">
                  <a:latin typeface="Consolas" panose="020B0609020204030204" pitchFamily="49" charset="0"/>
                  <a:cs typeface="Calibri"/>
                </a:rPr>
                <a:t>3</a:t>
              </a:r>
              <a:endParaRPr sz="2600" dirty="0">
                <a:latin typeface="Consolas" panose="020B0609020204030204" pitchFamily="49" charset="0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07" y="390584"/>
            <a:ext cx="5163926" cy="709865"/>
          </a:xfrm>
        </p:spPr>
        <p:txBody>
          <a:bodyPr/>
          <a:lstStyle/>
          <a:p>
            <a:r>
              <a:rPr lang="en-US" dirty="0"/>
              <a:t>Why 		       is bad?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575E-58FE-4124-9269-3AB23454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07" y="1224937"/>
            <a:ext cx="7898955" cy="5337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Slow - interpreted</a:t>
            </a:r>
          </a:p>
          <a:p>
            <a:pPr>
              <a:lnSpc>
                <a:spcPct val="100000"/>
              </a:lnSpc>
            </a:pPr>
            <a:r>
              <a:rPr lang="en-US" dirty="0"/>
              <a:t>Dynamical type checking. (but how often does ‘wrong type’ bite you, though?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Many strongly static typing typed languages allow passing </a:t>
            </a:r>
            <a:r>
              <a:rPr lang="en-US" b="1" i="1" dirty="0">
                <a:solidFill>
                  <a:srgbClr val="C00000"/>
                </a:solidFill>
              </a:rPr>
              <a:t>null</a:t>
            </a:r>
            <a:r>
              <a:rPr lang="en-US" dirty="0"/>
              <a:t> as any type anyway.)</a:t>
            </a:r>
          </a:p>
          <a:p>
            <a:pPr>
              <a:lnSpc>
                <a:spcPct val="100000"/>
              </a:lnSpc>
            </a:pPr>
            <a:r>
              <a:rPr lang="en-US" dirty="0"/>
              <a:t>Weak OOP specially in encapsulation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Approximation: inner functions or naming convention</a:t>
            </a:r>
          </a:p>
          <a:p>
            <a:pPr>
              <a:lnSpc>
                <a:spcPct val="100000"/>
              </a:lnSpc>
            </a:pPr>
            <a:r>
              <a:rPr lang="en-US" dirty="0"/>
              <a:t>2 languages – python2 vs </a:t>
            </a:r>
            <a:r>
              <a:rPr lang="en-US" dirty="0">
                <a:solidFill>
                  <a:schemeClr val="accent1"/>
                </a:solidFill>
              </a:rPr>
              <a:t>python 3</a:t>
            </a:r>
          </a:p>
          <a:p>
            <a:pPr>
              <a:lnSpc>
                <a:spcPct val="100000"/>
              </a:lnSpc>
            </a:pPr>
            <a:r>
              <a:rPr lang="en-US" dirty="0"/>
              <a:t>Indentation carrying too much importance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65F0-AC0D-47B1-A952-9C87D7E0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</a:t>
            </a:fld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2F54DEA-B91C-459E-8C79-5DCFBA921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47" y="551896"/>
            <a:ext cx="1758466" cy="5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89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793" y="558358"/>
            <a:ext cx="207772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</a:t>
            </a:r>
            <a:r>
              <a:rPr lang="en-US" spc="-50" dirty="0"/>
              <a:t>trings</a:t>
            </a:r>
            <a:endParaRPr spc="-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B97509-F774-4DD1-9890-C6745706D4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40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40633" y="1341921"/>
            <a:ext cx="7508240" cy="139461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699" marR="5080">
              <a:lnSpc>
                <a:spcPts val="2780"/>
              </a:lnSpc>
              <a:spcBef>
                <a:spcPts val="475"/>
              </a:spcBef>
              <a:buClr>
                <a:srgbClr val="585858"/>
              </a:buClr>
              <a:tabLst>
                <a:tab pos="238760" algn="l"/>
              </a:tabLst>
            </a:pPr>
            <a:r>
              <a:rPr lang="en-US" sz="2400" spc="-10" dirty="0">
                <a:latin typeface="Garamond" panose="02020404030301010803" pitchFamily="18" charset="0"/>
                <a:cs typeface="Calibri"/>
              </a:rPr>
              <a:t>S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quare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brackets 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used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to perform </a:t>
            </a:r>
            <a:r>
              <a:rPr sz="2400" b="1" spc="-10" dirty="0">
                <a:solidFill>
                  <a:srgbClr val="C00000"/>
                </a:solidFill>
                <a:latin typeface="Garamond" panose="02020404030301010803" pitchFamily="18" charset="0"/>
                <a:cs typeface="Calibri"/>
              </a:rPr>
              <a:t>indexing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into </a:t>
            </a:r>
            <a:r>
              <a:rPr sz="2400" dirty="0">
                <a:latin typeface="Garamond" panose="02020404030301010803" pitchFamily="18" charset="0"/>
                <a:cs typeface="Calibri"/>
              </a:rPr>
              <a:t>a 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string  </a:t>
            </a:r>
            <a:r>
              <a:rPr sz="2400" spc="-15" dirty="0">
                <a:latin typeface="Garamond" panose="02020404030301010803" pitchFamily="18" charset="0"/>
                <a:cs typeface="Calibri"/>
              </a:rPr>
              <a:t>to get 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the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value </a:t>
            </a:r>
            <a:r>
              <a:rPr sz="2400" spc="-20" dirty="0">
                <a:latin typeface="Garamond" panose="02020404030301010803" pitchFamily="18" charset="0"/>
                <a:cs typeface="Calibri"/>
              </a:rPr>
              <a:t>at 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a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certain</a:t>
            </a:r>
            <a:r>
              <a:rPr sz="2400" spc="7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index/position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408940">
              <a:spcBef>
                <a:spcPts val="45"/>
              </a:spcBef>
            </a:pPr>
            <a:endParaRPr lang="en-US" sz="2000" spc="-5" dirty="0">
              <a:latin typeface="Courier New"/>
              <a:cs typeface="Courier New"/>
            </a:endParaRPr>
          </a:p>
          <a:p>
            <a:pPr marL="408940">
              <a:spcBef>
                <a:spcPts val="45"/>
              </a:spcBef>
            </a:pPr>
            <a:r>
              <a:rPr sz="2000" spc="-5" dirty="0">
                <a:latin typeface="Courier New"/>
                <a:cs typeface="Courier New"/>
              </a:rPr>
              <a:t>s = "abc"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1181"/>
              </p:ext>
            </p:extLst>
          </p:nvPr>
        </p:nvGraphicFramePr>
        <p:xfrm>
          <a:off x="829242" y="3724949"/>
          <a:ext cx="7131021" cy="2773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58">
                <a:tc>
                  <a:txBody>
                    <a:bodyPr/>
                    <a:lstStyle/>
                    <a:p>
                      <a:pPr marL="31750">
                        <a:lnSpc>
                          <a:spcPts val="2855"/>
                        </a:lnSpc>
                      </a:pPr>
                      <a:r>
                        <a:rPr sz="2000" spc="-5" dirty="0">
                          <a:latin typeface="Consolas" panose="020B0609020204030204" pitchFamily="49" charset="0"/>
                          <a:cs typeface="Courier New"/>
                        </a:rPr>
                        <a:t>s[0]</a:t>
                      </a:r>
                      <a:endParaRPr sz="20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55"/>
                        </a:lnSpc>
                      </a:pPr>
                      <a:r>
                        <a:rPr sz="2000" spc="-15" dirty="0">
                          <a:latin typeface="Consolas" panose="020B0609020204030204" pitchFamily="49" charset="0"/>
                          <a:cs typeface="Calibri"/>
                        </a:rPr>
                        <a:t>evaluates to</a:t>
                      </a:r>
                      <a:r>
                        <a:rPr sz="2000" spc="15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onsolas" panose="020B0609020204030204" pitchFamily="49" charset="0"/>
                          <a:cs typeface="Calibri"/>
                        </a:rPr>
                        <a:t>"a"</a:t>
                      </a:r>
                      <a:r>
                        <a:rPr lang="en-US" sz="2000" spc="-5" dirty="0">
                          <a:latin typeface="Consolas" panose="020B0609020204030204" pitchFamily="49" charset="0"/>
                          <a:cs typeface="Calibri"/>
                        </a:rPr>
                        <a:t>  </a:t>
                      </a:r>
                      <a:r>
                        <a:rPr lang="en-US" sz="2000" b="1" spc="-5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(str type)</a:t>
                      </a:r>
                      <a:endParaRPr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000" spc="-5" dirty="0">
                          <a:latin typeface="Consolas" panose="020B0609020204030204" pitchFamily="49" charset="0"/>
                          <a:cs typeface="Courier New"/>
                        </a:rPr>
                        <a:t>s[1]</a:t>
                      </a:r>
                      <a:endParaRPr sz="20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000" spc="-15" dirty="0">
                          <a:latin typeface="Consolas" panose="020B0609020204030204" pitchFamily="49" charset="0"/>
                          <a:cs typeface="Calibri"/>
                        </a:rPr>
                        <a:t>evaluates to</a:t>
                      </a:r>
                      <a:r>
                        <a:rPr sz="2000" spc="15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onsolas" panose="020B0609020204030204" pitchFamily="49" charset="0"/>
                          <a:cs typeface="Calibri"/>
                        </a:rPr>
                        <a:t>"b"</a:t>
                      </a:r>
                      <a:endParaRPr sz="20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19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000" spc="-5" dirty="0">
                          <a:latin typeface="Consolas" panose="020B0609020204030204" pitchFamily="49" charset="0"/>
                          <a:cs typeface="Courier New"/>
                        </a:rPr>
                        <a:t>s[2]</a:t>
                      </a:r>
                      <a:endParaRPr sz="200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000" spc="-15" dirty="0">
                          <a:latin typeface="Consolas" panose="020B0609020204030204" pitchFamily="49" charset="0"/>
                          <a:cs typeface="Calibri"/>
                        </a:rPr>
                        <a:t>evaluates to</a:t>
                      </a:r>
                      <a:r>
                        <a:rPr sz="2000" spc="15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onsolas" panose="020B0609020204030204" pitchFamily="49" charset="0"/>
                          <a:cs typeface="Calibri"/>
                        </a:rPr>
                        <a:t>"c"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8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000" spc="-5" dirty="0">
                          <a:latin typeface="Consolas" panose="020B0609020204030204" pitchFamily="49" charset="0"/>
                          <a:cs typeface="Courier New"/>
                        </a:rPr>
                        <a:t>s[3]</a:t>
                      </a:r>
                      <a:endParaRPr sz="200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000" dirty="0">
                          <a:latin typeface="Consolas" panose="020B0609020204030204" pitchFamily="49" charset="0"/>
                          <a:cs typeface="Calibri"/>
                        </a:rPr>
                        <a:t>trying </a:t>
                      </a:r>
                      <a:r>
                        <a:rPr sz="2000" spc="-15" dirty="0">
                          <a:latin typeface="Consolas" panose="020B0609020204030204" pitchFamily="49" charset="0"/>
                          <a:cs typeface="Calibri"/>
                        </a:rPr>
                        <a:t>to </a:t>
                      </a:r>
                      <a:r>
                        <a:rPr sz="2000" spc="-10" dirty="0">
                          <a:latin typeface="Consolas" panose="020B0609020204030204" pitchFamily="49" charset="0"/>
                          <a:cs typeface="Calibri"/>
                        </a:rPr>
                        <a:t>index </a:t>
                      </a:r>
                      <a:r>
                        <a:rPr sz="2000" spc="-5" dirty="0">
                          <a:latin typeface="Consolas" panose="020B0609020204030204" pitchFamily="49" charset="0"/>
                          <a:cs typeface="Calibri"/>
                        </a:rPr>
                        <a:t>out of bounds,</a:t>
                      </a:r>
                      <a:r>
                        <a:rPr sz="2000" spc="-40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onsolas" panose="020B0609020204030204" pitchFamily="49" charset="0"/>
                          <a:cs typeface="Calibri"/>
                        </a:rPr>
                        <a:t>error</a:t>
                      </a:r>
                      <a:endParaRPr sz="20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000" spc="-5" dirty="0">
                          <a:latin typeface="Consolas" panose="020B0609020204030204" pitchFamily="49" charset="0"/>
                          <a:cs typeface="Courier New"/>
                        </a:rPr>
                        <a:t>s[-1]</a:t>
                      </a:r>
                      <a:endParaRPr sz="200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000" spc="-15" dirty="0">
                          <a:latin typeface="Consolas" panose="020B0609020204030204" pitchFamily="49" charset="0"/>
                          <a:cs typeface="Calibri"/>
                        </a:rPr>
                        <a:t>evaluates to</a:t>
                      </a:r>
                      <a:r>
                        <a:rPr sz="2000" spc="15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onsolas" panose="020B0609020204030204" pitchFamily="49" charset="0"/>
                          <a:cs typeface="Calibri"/>
                        </a:rPr>
                        <a:t>"c"</a:t>
                      </a:r>
                      <a:endParaRPr sz="20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000" spc="-5" dirty="0">
                          <a:latin typeface="Consolas" panose="020B0609020204030204" pitchFamily="49" charset="0"/>
                          <a:cs typeface="Courier New"/>
                        </a:rPr>
                        <a:t>s[-2]</a:t>
                      </a:r>
                      <a:endParaRPr sz="200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000" spc="-15" dirty="0">
                          <a:latin typeface="Consolas" panose="020B0609020204030204" pitchFamily="49" charset="0"/>
                          <a:cs typeface="Calibri"/>
                        </a:rPr>
                        <a:t>evaluates to</a:t>
                      </a:r>
                      <a:r>
                        <a:rPr sz="2000" spc="15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onsolas" panose="020B0609020204030204" pitchFamily="49" charset="0"/>
                          <a:cs typeface="Calibri"/>
                        </a:rPr>
                        <a:t>"b"</a:t>
                      </a:r>
                      <a:endParaRPr sz="20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000" spc="-5" dirty="0">
                          <a:latin typeface="Consolas" panose="020B0609020204030204" pitchFamily="49" charset="0"/>
                          <a:cs typeface="Courier New"/>
                        </a:rPr>
                        <a:t>s[-3]</a:t>
                      </a:r>
                      <a:endParaRPr sz="200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000" spc="-15" dirty="0">
                          <a:latin typeface="Consolas" panose="020B0609020204030204" pitchFamily="49" charset="0"/>
                          <a:cs typeface="Calibri"/>
                        </a:rPr>
                        <a:t>evaluates to</a:t>
                      </a:r>
                      <a:r>
                        <a:rPr sz="2000" spc="15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onsolas" panose="020B0609020204030204" pitchFamily="49" charset="0"/>
                          <a:cs typeface="Calibri"/>
                        </a:rPr>
                        <a:t>"a"</a:t>
                      </a:r>
                      <a:endParaRPr sz="20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98026" y="2909277"/>
            <a:ext cx="687327" cy="678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ind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x:  ind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x: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9445" y="2909277"/>
            <a:ext cx="4692786" cy="6841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64769">
              <a:spcBef>
                <a:spcPts val="335"/>
              </a:spcBef>
              <a:tabLst>
                <a:tab pos="883919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0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	</a:t>
            </a: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indexing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always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starts at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12700">
              <a:spcBef>
                <a:spcPts val="240"/>
              </a:spcBef>
              <a:tabLst>
                <a:tab pos="883919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-3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-2 -1	</a:t>
            </a: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last element </a:t>
            </a:r>
            <a:r>
              <a:rPr sz="2000" spc="-15" dirty="0">
                <a:solidFill>
                  <a:srgbClr val="0070C0"/>
                </a:solidFill>
                <a:latin typeface="Calibri"/>
                <a:cs typeface="Calibri"/>
              </a:rPr>
              <a:t>always 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at index</a:t>
            </a:r>
            <a:r>
              <a:rPr sz="20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-1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042" y="629760"/>
            <a:ext cx="178816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z="3600" spc="-50" dirty="0">
                <a:uFill>
                  <a:solidFill>
                    <a:srgbClr val="7E7E7E"/>
                  </a:solidFill>
                </a:uFill>
              </a:rPr>
              <a:t>S</a:t>
            </a:r>
            <a:r>
              <a:rPr lang="en-US" sz="3600" spc="-50" dirty="0">
                <a:uFill>
                  <a:solidFill>
                    <a:srgbClr val="7E7E7E"/>
                  </a:solidFill>
                </a:uFill>
              </a:rPr>
              <a:t>trings</a:t>
            </a:r>
            <a:endParaRPr sz="3600" spc="-50" dirty="0">
              <a:uFill>
                <a:solidFill>
                  <a:srgbClr val="7E7E7E"/>
                </a:solidFill>
              </a:u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9C7528-32B1-4964-858F-D08AEA51E8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5BCA3-1B95-465F-B763-9866F1426A6D}"/>
              </a:ext>
            </a:extLst>
          </p:cNvPr>
          <p:cNvGrpSpPr/>
          <p:nvPr/>
        </p:nvGrpSpPr>
        <p:grpSpPr>
          <a:xfrm>
            <a:off x="109406" y="1447953"/>
            <a:ext cx="8925186" cy="4358633"/>
            <a:chOff x="218813" y="1896361"/>
            <a:chExt cx="8925186" cy="3954443"/>
          </a:xfrm>
        </p:grpSpPr>
        <p:sp>
          <p:nvSpPr>
            <p:cNvPr id="3" name="object 3"/>
            <p:cNvSpPr/>
            <p:nvPr/>
          </p:nvSpPr>
          <p:spPr>
            <a:xfrm rot="1712370">
              <a:off x="6023158" y="3591751"/>
              <a:ext cx="1923288" cy="1410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18813" y="1896361"/>
              <a:ext cx="8129288" cy="2714634"/>
            </a:xfrm>
            <a:prstGeom prst="rect">
              <a:avLst/>
            </a:prstGeom>
          </p:spPr>
          <p:txBody>
            <a:bodyPr vert="horz" wrap="square" lIns="0" tIns="152400" rIns="0" bIns="0" rtlCol="0">
              <a:spAutoFit/>
            </a:bodyPr>
            <a:lstStyle/>
            <a:p>
              <a:pPr marL="813434" lvl="1" indent="-342900">
                <a:lnSpc>
                  <a:spcPct val="90000"/>
                </a:lnSpc>
                <a:spcBef>
                  <a:spcPts val="825"/>
                </a:spcBef>
                <a:buClr>
                  <a:srgbClr val="C00000"/>
                </a:buClr>
                <a:buSzPct val="86000"/>
                <a:buFont typeface="Century Gothic" panose="020B0502020202020204" pitchFamily="34" charset="0"/>
                <a:buChar char="►"/>
                <a:tabLst>
                  <a:tab pos="221615" algn="l"/>
                </a:tabLst>
              </a:pPr>
              <a:r>
                <a:rPr lang="en-US" sz="2800" spc="-10" dirty="0">
                  <a:latin typeface="Garamond" panose="02020404030301010803" pitchFamily="18" charset="0"/>
                  <a:cs typeface="Calibri"/>
                </a:rPr>
                <a:t>C</a:t>
              </a:r>
              <a:r>
                <a:rPr sz="2800" spc="-10" dirty="0">
                  <a:latin typeface="Garamond" panose="02020404030301010803" pitchFamily="18" charset="0"/>
                  <a:cs typeface="Calibri"/>
                </a:rPr>
                <a:t>an slice strings using </a:t>
              </a:r>
              <a:r>
                <a:rPr sz="2800" b="1" spc="-10" dirty="0">
                  <a:latin typeface="Garamond" panose="02020404030301010803" pitchFamily="18" charset="0"/>
                  <a:cs typeface="Calibri"/>
                </a:rPr>
                <a:t>[</a:t>
              </a:r>
              <a:r>
                <a:rPr sz="2000" b="1" spc="-10" dirty="0">
                  <a:latin typeface="Consolas" panose="020B0609020204030204" pitchFamily="49" charset="0"/>
                  <a:cs typeface="Calibri"/>
                </a:rPr>
                <a:t>start:stop:step</a:t>
              </a:r>
              <a:r>
                <a:rPr sz="2800" b="1" spc="-10" dirty="0">
                  <a:latin typeface="Garamond" panose="02020404030301010803" pitchFamily="18" charset="0"/>
                  <a:cs typeface="Calibri"/>
                </a:rPr>
                <a:t>]</a:t>
              </a:r>
            </a:p>
            <a:p>
              <a:pPr marL="813434" lvl="1" indent="-342900">
                <a:lnSpc>
                  <a:spcPct val="90000"/>
                </a:lnSpc>
                <a:spcBef>
                  <a:spcPts val="825"/>
                </a:spcBef>
                <a:buClr>
                  <a:srgbClr val="C00000"/>
                </a:buClr>
                <a:buSzPct val="86000"/>
                <a:buFont typeface="Century Gothic" panose="020B0502020202020204" pitchFamily="34" charset="0"/>
                <a:buChar char="►"/>
                <a:tabLst>
                  <a:tab pos="221615" algn="l"/>
                </a:tabLst>
              </a:pPr>
              <a:r>
                <a:rPr lang="en-US" sz="2800" spc="-10" dirty="0">
                  <a:latin typeface="Garamond" panose="02020404030301010803" pitchFamily="18" charset="0"/>
                  <a:cs typeface="Calibri"/>
                </a:rPr>
                <a:t>I</a:t>
              </a:r>
              <a:r>
                <a:rPr sz="2800" spc="-10" dirty="0">
                  <a:latin typeface="Garamond" panose="02020404030301010803" pitchFamily="18" charset="0"/>
                  <a:cs typeface="Calibri"/>
                </a:rPr>
                <a:t>f two numbers, </a:t>
              </a:r>
              <a:r>
                <a:rPr sz="2000" b="1" spc="-10" dirty="0">
                  <a:latin typeface="Consolas" panose="020B0609020204030204" pitchFamily="49" charset="0"/>
                  <a:cs typeface="Calibri"/>
                </a:rPr>
                <a:t>[start:stop], step=1</a:t>
              </a:r>
              <a:r>
                <a:rPr sz="2000" spc="-10" dirty="0">
                  <a:latin typeface="Consolas" panose="020B0609020204030204" pitchFamily="49" charset="0"/>
                  <a:cs typeface="Calibri"/>
                </a:rPr>
                <a:t> </a:t>
              </a:r>
              <a:r>
                <a:rPr sz="2800" spc="-10" dirty="0">
                  <a:latin typeface="Garamond" panose="02020404030301010803" pitchFamily="18" charset="0"/>
                  <a:cs typeface="Calibri"/>
                </a:rPr>
                <a:t>by default</a:t>
              </a:r>
            </a:p>
            <a:p>
              <a:pPr marL="813434" lvl="1" indent="-342900">
                <a:lnSpc>
                  <a:spcPct val="90000"/>
                </a:lnSpc>
                <a:spcBef>
                  <a:spcPts val="825"/>
                </a:spcBef>
                <a:buClr>
                  <a:srgbClr val="C00000"/>
                </a:buClr>
                <a:buSzPct val="86000"/>
                <a:buFont typeface="Century Gothic" panose="020B0502020202020204" pitchFamily="34" charset="0"/>
                <a:buChar char="►"/>
                <a:tabLst>
                  <a:tab pos="221615" algn="l"/>
                </a:tabLst>
              </a:pPr>
              <a:r>
                <a:rPr sz="2800" spc="-10" dirty="0">
                  <a:latin typeface="Garamond" panose="02020404030301010803" pitchFamily="18" charset="0"/>
                  <a:cs typeface="Calibri"/>
                </a:rPr>
                <a:t>you can also omit numbers and leave just colons</a:t>
              </a:r>
            </a:p>
            <a:p>
              <a:pPr marL="927100" lvl="2">
                <a:spcBef>
                  <a:spcPts val="900"/>
                </a:spcBef>
              </a:pPr>
              <a:r>
                <a:rPr sz="2200" dirty="0">
                  <a:latin typeface="Consolas" panose="020B0609020204030204" pitchFamily="49" charset="0"/>
                  <a:cs typeface="Courier New"/>
                </a:rPr>
                <a:t>s = "</a:t>
              </a:r>
              <a:r>
                <a:rPr sz="2200" b="1" dirty="0">
                  <a:solidFill>
                    <a:srgbClr val="C00000"/>
                  </a:solidFill>
                  <a:latin typeface="Consolas" panose="020B0609020204030204" pitchFamily="49" charset="0"/>
                  <a:cs typeface="Courier New"/>
                </a:rPr>
                <a:t>abcdefgh</a:t>
              </a:r>
              <a:r>
                <a:rPr sz="2200" dirty="0">
                  <a:latin typeface="Consolas" panose="020B0609020204030204" pitchFamily="49" charset="0"/>
                  <a:cs typeface="Courier New"/>
                </a:rPr>
                <a:t>"</a:t>
              </a:r>
            </a:p>
            <a:p>
              <a:pPr marL="927100" marR="1886585" lvl="2">
                <a:spcBef>
                  <a:spcPts val="40"/>
                </a:spcBef>
                <a:tabLst>
                  <a:tab pos="1466215" algn="l"/>
                  <a:tab pos="5297805" algn="l"/>
                </a:tabLst>
              </a:pPr>
              <a:r>
                <a:rPr sz="2200" spc="-5" dirty="0">
                  <a:latin typeface="Consolas" panose="020B0609020204030204" pitchFamily="49" charset="0"/>
                  <a:cs typeface="Courier New"/>
                </a:rPr>
                <a:t>s[3:6</a:t>
              </a:r>
              <a:r>
                <a:rPr sz="2200" dirty="0">
                  <a:latin typeface="Consolas" panose="020B0609020204030204" pitchFamily="49" charset="0"/>
                  <a:cs typeface="Courier New"/>
                </a:rPr>
                <a:t>]</a:t>
              </a:r>
              <a:r>
                <a:rPr sz="2200" dirty="0">
                  <a:latin typeface="Courier New"/>
                  <a:cs typeface="Courier New"/>
                </a:rPr>
                <a:t>	</a:t>
              </a:r>
              <a:r>
                <a:rPr lang="en-US" sz="2200" spc="-55" dirty="0">
                  <a:latin typeface="Times New Roman"/>
                  <a:cs typeface="Times New Roman"/>
                </a:rPr>
                <a:t> </a:t>
              </a:r>
              <a:r>
                <a:rPr sz="2200" spc="-10" dirty="0">
                  <a:latin typeface="Calibri"/>
                  <a:cs typeface="Calibri"/>
                </a:rPr>
                <a:t>e</a:t>
              </a:r>
              <a:r>
                <a:rPr sz="2200" spc="-30" dirty="0">
                  <a:latin typeface="Calibri"/>
                  <a:cs typeface="Calibri"/>
                </a:rPr>
                <a:t>v</a:t>
              </a:r>
              <a:r>
                <a:rPr sz="2200" dirty="0">
                  <a:latin typeface="Calibri"/>
                  <a:cs typeface="Calibri"/>
                </a:rPr>
                <a:t>alu</a:t>
              </a:r>
              <a:r>
                <a:rPr sz="2200" spc="-35" dirty="0">
                  <a:latin typeface="Calibri"/>
                  <a:cs typeface="Calibri"/>
                </a:rPr>
                <a:t>a</a:t>
              </a:r>
              <a:r>
                <a:rPr sz="2200" spc="-25" dirty="0">
                  <a:latin typeface="Calibri"/>
                  <a:cs typeface="Calibri"/>
                </a:rPr>
                <a:t>t</a:t>
              </a:r>
              <a:r>
                <a:rPr sz="2200" dirty="0">
                  <a:latin typeface="Calibri"/>
                  <a:cs typeface="Calibri"/>
                </a:rPr>
                <a:t>es</a:t>
              </a:r>
              <a:r>
                <a:rPr sz="2200" spc="-5" dirty="0">
                  <a:latin typeface="Calibri"/>
                  <a:cs typeface="Calibri"/>
                </a:rPr>
                <a:t> </a:t>
              </a:r>
              <a:r>
                <a:rPr sz="2200" spc="-25" dirty="0">
                  <a:latin typeface="Calibri"/>
                  <a:cs typeface="Calibri"/>
                </a:rPr>
                <a:t>t</a:t>
              </a:r>
              <a:r>
                <a:rPr sz="2200" dirty="0">
                  <a:latin typeface="Calibri"/>
                  <a:cs typeface="Calibri"/>
                </a:rPr>
                <a:t>o</a:t>
              </a:r>
              <a:r>
                <a:rPr sz="2200" spc="-5" dirty="0">
                  <a:latin typeface="Calibri"/>
                  <a:cs typeface="Calibri"/>
                </a:rPr>
                <a:t> </a:t>
              </a:r>
              <a:r>
                <a:rPr sz="2200" spc="-5" dirty="0">
                  <a:latin typeface="Courier New"/>
                  <a:cs typeface="Courier New"/>
                </a:rPr>
                <a:t>"def"</a:t>
              </a:r>
              <a:r>
                <a:rPr sz="2200" dirty="0">
                  <a:latin typeface="Calibri"/>
                  <a:cs typeface="Calibri"/>
                </a:rPr>
                <a:t>,</a:t>
              </a:r>
              <a:r>
                <a:rPr sz="2200" spc="25" dirty="0">
                  <a:latin typeface="Calibri"/>
                  <a:cs typeface="Calibri"/>
                </a:rPr>
                <a:t> </a:t>
              </a:r>
              <a:r>
                <a:rPr sz="2200" spc="-5" dirty="0">
                  <a:latin typeface="Calibri"/>
                  <a:cs typeface="Calibri"/>
                </a:rPr>
                <a:t>sam</a:t>
              </a:r>
              <a:r>
                <a:rPr sz="2200" dirty="0">
                  <a:latin typeface="Calibri"/>
                  <a:cs typeface="Calibri"/>
                </a:rPr>
                <a:t>e</a:t>
              </a:r>
              <a:r>
                <a:rPr sz="2200" spc="5" dirty="0">
                  <a:latin typeface="Calibri"/>
                  <a:cs typeface="Calibri"/>
                </a:rPr>
                <a:t> </a:t>
              </a:r>
              <a:r>
                <a:rPr sz="2200" dirty="0">
                  <a:latin typeface="Calibri"/>
                  <a:cs typeface="Calibri"/>
                </a:rPr>
                <a:t>as</a:t>
              </a:r>
              <a:r>
                <a:rPr lang="en-US" sz="2200" dirty="0">
                  <a:latin typeface="Calibri"/>
                  <a:cs typeface="Calibri"/>
                </a:rPr>
                <a:t> </a:t>
              </a:r>
              <a:r>
                <a:rPr sz="2200" spc="-5" dirty="0">
                  <a:latin typeface="Courier New"/>
                  <a:cs typeface="Courier New"/>
                </a:rPr>
                <a:t>s[3:6:1]  </a:t>
              </a:r>
              <a:r>
                <a:rPr sz="2200" spc="-5" dirty="0">
                  <a:latin typeface="Consolas" panose="020B0609020204030204" pitchFamily="49" charset="0"/>
                  <a:cs typeface="Courier New"/>
                </a:rPr>
                <a:t>s[3:6:2] </a:t>
              </a:r>
              <a:r>
                <a:rPr sz="2200" dirty="0">
                  <a:latin typeface="Wingdings"/>
                  <a:cs typeface="Wingdings"/>
                </a:rPr>
                <a:t></a:t>
              </a:r>
              <a:r>
                <a:rPr sz="2200" dirty="0">
                  <a:latin typeface="Times New Roman"/>
                  <a:cs typeface="Times New Roman"/>
                </a:rPr>
                <a:t> </a:t>
              </a:r>
              <a:r>
                <a:rPr sz="2200" spc="-15" dirty="0">
                  <a:latin typeface="Calibri"/>
                  <a:cs typeface="Calibri"/>
                </a:rPr>
                <a:t>evaluates</a:t>
              </a:r>
              <a:r>
                <a:rPr lang="en-US" sz="2200" spc="-15" dirty="0">
                  <a:latin typeface="Calibri"/>
                  <a:cs typeface="Calibri"/>
                </a:rPr>
                <a:t> </a:t>
              </a:r>
              <a:r>
                <a:rPr sz="2200" spc="-15" dirty="0">
                  <a:latin typeface="Calibri"/>
                  <a:cs typeface="Calibri"/>
                </a:rPr>
                <a:t>to</a:t>
              </a:r>
              <a:r>
                <a:rPr sz="2200" spc="-345" dirty="0">
                  <a:latin typeface="Calibri"/>
                  <a:cs typeface="Calibri"/>
                </a:rPr>
                <a:t> </a:t>
              </a:r>
              <a:r>
                <a:rPr sz="2200" spc="-5" dirty="0">
                  <a:latin typeface="Courier New"/>
                  <a:cs typeface="Courier New"/>
                </a:rPr>
                <a:t>"df"</a:t>
              </a:r>
              <a:endParaRPr sz="2200"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008184" y="4991594"/>
              <a:ext cx="1308092" cy="859210"/>
            </a:xfrm>
            <a:prstGeom prst="rect">
              <a:avLst/>
            </a:prstGeom>
          </p:spPr>
          <p:txBody>
            <a:bodyPr vert="horz" wrap="square" lIns="0" tIns="180340" rIns="0" bIns="0" rtlCol="0">
              <a:spAutoFit/>
            </a:bodyPr>
            <a:lstStyle/>
            <a:p>
              <a:pPr marL="12700"/>
              <a:r>
                <a:rPr lang="en-US" sz="2200" spc="-10" dirty="0">
                  <a:latin typeface="Consolas" panose="020B0609020204030204" pitchFamily="49" charset="0"/>
                  <a:cs typeface="Calibri"/>
                </a:rPr>
                <a:t> </a:t>
              </a:r>
              <a:r>
                <a:rPr sz="2200" spc="-10" dirty="0">
                  <a:latin typeface="Consolas" panose="020B0609020204030204" pitchFamily="49" charset="0"/>
                  <a:cs typeface="Calibri"/>
                </a:rPr>
                <a:t>s[::]</a:t>
              </a:r>
              <a:endParaRPr lang="en-US" sz="2200" spc="-10" dirty="0">
                <a:latin typeface="Consolas" panose="020B0609020204030204" pitchFamily="49" charset="0"/>
                <a:cs typeface="Calibri"/>
              </a:endParaRPr>
            </a:p>
            <a:p>
              <a:pPr marL="12700"/>
              <a:r>
                <a:rPr lang="en-US" sz="2200" spc="-10" dirty="0">
                  <a:latin typeface="Consolas" panose="020B0609020204030204" pitchFamily="49" charset="0"/>
                  <a:cs typeface="Calibri"/>
                </a:rPr>
                <a:t> </a:t>
              </a:r>
              <a:r>
                <a:rPr sz="2200" spc="-10" dirty="0">
                  <a:latin typeface="Consolas" panose="020B0609020204030204" pitchFamily="49" charset="0"/>
                  <a:cs typeface="Calibri"/>
                </a:rPr>
                <a:t>s[::-1]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999752" y="5002339"/>
              <a:ext cx="7144247" cy="779533"/>
            </a:xfrm>
            <a:prstGeom prst="rect">
              <a:avLst/>
            </a:prstGeom>
          </p:spPr>
          <p:txBody>
            <a:bodyPr vert="horz" wrap="square" lIns="0" tIns="180340" rIns="0" bIns="0" rtlCol="0">
              <a:spAutoFit/>
            </a:bodyPr>
            <a:lstStyle/>
            <a:p>
              <a:pPr marL="12700">
                <a:spcBef>
                  <a:spcPts val="1420"/>
                </a:spcBef>
              </a:pPr>
              <a:r>
                <a:rPr lang="en-US" sz="2200" dirty="0">
                  <a:latin typeface="Wingdings"/>
                  <a:cs typeface="Wingdings"/>
                </a:rPr>
                <a:t> </a:t>
              </a:r>
              <a:r>
                <a:rPr sz="2200" dirty="0">
                  <a:latin typeface="Wingdings"/>
                  <a:cs typeface="Wingdings"/>
                </a:rPr>
                <a:t></a:t>
              </a:r>
              <a:r>
                <a:rPr sz="2200" dirty="0">
                  <a:latin typeface="Times New Roman"/>
                  <a:cs typeface="Times New Roman"/>
                </a:rPr>
                <a:t> </a:t>
              </a:r>
              <a:r>
                <a:rPr sz="2200" spc="-10" dirty="0">
                  <a:latin typeface="Calibri"/>
                  <a:cs typeface="Calibri"/>
                </a:rPr>
                <a:t>evaluates </a:t>
              </a:r>
              <a:r>
                <a:rPr sz="2200" spc="-15" dirty="0">
                  <a:latin typeface="Calibri"/>
                  <a:cs typeface="Calibri"/>
                </a:rPr>
                <a:t>to </a:t>
              </a:r>
              <a:r>
                <a:rPr sz="2200" spc="-5" dirty="0">
                  <a:latin typeface="Courier New"/>
                  <a:cs typeface="Courier New"/>
                </a:rPr>
                <a:t>"abcdefgh"</a:t>
              </a:r>
              <a:r>
                <a:rPr sz="2200" spc="-5" dirty="0">
                  <a:latin typeface="Calibri"/>
                  <a:cs typeface="Calibri"/>
                </a:rPr>
                <a:t>, same </a:t>
              </a:r>
              <a:r>
                <a:rPr sz="2200" dirty="0">
                  <a:latin typeface="Calibri"/>
                  <a:cs typeface="Calibri"/>
                </a:rPr>
                <a:t>as</a:t>
              </a:r>
              <a:r>
                <a:rPr sz="2200" spc="-15" dirty="0">
                  <a:latin typeface="Calibri"/>
                  <a:cs typeface="Calibri"/>
                </a:rPr>
                <a:t> </a:t>
              </a:r>
              <a:r>
                <a:rPr sz="2200" spc="-5" dirty="0">
                  <a:latin typeface="Courier New"/>
                  <a:cs typeface="Courier New"/>
                </a:rPr>
                <a:t>s[0:len(s):1]</a:t>
              </a:r>
              <a:endParaRPr sz="2200" dirty="0">
                <a:latin typeface="Courier New"/>
                <a:cs typeface="Courier New"/>
              </a:endParaRPr>
            </a:p>
            <a:p>
              <a:pPr marL="31750"/>
              <a:r>
                <a:rPr lang="en-US" sz="2200" dirty="0">
                  <a:latin typeface="Wingdings"/>
                  <a:cs typeface="Wingdings"/>
                </a:rPr>
                <a:t> </a:t>
              </a:r>
              <a:r>
                <a:rPr sz="2200" dirty="0">
                  <a:latin typeface="Wingdings"/>
                  <a:cs typeface="Wingdings"/>
                </a:rPr>
                <a:t></a:t>
              </a:r>
              <a:r>
                <a:rPr sz="2200" dirty="0">
                  <a:latin typeface="Times New Roman"/>
                  <a:cs typeface="Times New Roman"/>
                </a:rPr>
                <a:t> </a:t>
              </a:r>
              <a:r>
                <a:rPr sz="2200" spc="-10" dirty="0">
                  <a:latin typeface="Calibri"/>
                  <a:cs typeface="Calibri"/>
                </a:rPr>
                <a:t>evaluates </a:t>
              </a:r>
              <a:r>
                <a:rPr sz="2200" spc="-15" dirty="0">
                  <a:latin typeface="Calibri"/>
                  <a:cs typeface="Calibri"/>
                </a:rPr>
                <a:t>to </a:t>
              </a:r>
              <a:r>
                <a:rPr sz="2200" spc="-5" dirty="0">
                  <a:latin typeface="Courier New"/>
                  <a:cs typeface="Courier New"/>
                </a:rPr>
                <a:t>"</a:t>
              </a:r>
              <a:r>
                <a:rPr sz="2200" spc="-5" dirty="0" err="1">
                  <a:latin typeface="Courier New"/>
                  <a:cs typeface="Courier New"/>
                </a:rPr>
                <a:t>hgfed</a:t>
              </a:r>
              <a:r>
                <a:rPr lang="en-US" sz="2200" spc="-5" dirty="0" err="1">
                  <a:latin typeface="Courier New"/>
                  <a:cs typeface="Courier New"/>
                </a:rPr>
                <a:t>cb</a:t>
              </a:r>
              <a:r>
                <a:rPr sz="2200" spc="-5" dirty="0" err="1">
                  <a:latin typeface="Courier New"/>
                  <a:cs typeface="Courier New"/>
                </a:rPr>
                <a:t>a</a:t>
              </a:r>
              <a:r>
                <a:rPr sz="2200" spc="-5" dirty="0">
                  <a:latin typeface="Courier New"/>
                  <a:cs typeface="Courier New"/>
                </a:rPr>
                <a:t>"</a:t>
              </a:r>
              <a:r>
                <a:rPr sz="2200" spc="-5" dirty="0">
                  <a:latin typeface="Calibri"/>
                  <a:cs typeface="Calibri"/>
                </a:rPr>
                <a:t>, </a:t>
              </a:r>
              <a:r>
                <a:rPr sz="2000" spc="-10" dirty="0">
                  <a:latin typeface="Courier New"/>
                  <a:cs typeface="Courier New"/>
                </a:rPr>
                <a:t>s[-1:-(len(s)+1):-1]</a:t>
              </a:r>
              <a:endParaRPr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77" y="728299"/>
            <a:ext cx="424756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</a:t>
            </a:r>
            <a:r>
              <a:rPr lang="en-US" spc="-50" dirty="0"/>
              <a:t>trings</a:t>
            </a:r>
            <a:endParaRPr spc="-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84D99-9BC5-4D06-9E54-6CA0DEB8EE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42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848776" y="1581062"/>
            <a:ext cx="8158063" cy="1122743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238125" indent="-457200">
              <a:spcBef>
                <a:spcPts val="1355"/>
              </a:spcBef>
              <a:buClr>
                <a:srgbClr val="C00000"/>
              </a:buClr>
              <a:buSzPct val="90000"/>
              <a:buFont typeface="Century Gothic" panose="020B0502020202020204" pitchFamily="34" charset="0"/>
              <a:buChar char="►"/>
              <a:tabLst>
                <a:tab pos="238760" algn="l"/>
              </a:tabLst>
            </a:pPr>
            <a:r>
              <a:rPr lang="en-US" sz="2600" dirty="0">
                <a:latin typeface="Garamond" panose="02020404030301010803" pitchFamily="18" charset="0"/>
                <a:cs typeface="Calibri"/>
              </a:rPr>
              <a:t>Unlike C++ but like Java, Python </a:t>
            </a:r>
            <a:r>
              <a:rPr sz="2600" dirty="0">
                <a:latin typeface="Garamond" panose="02020404030301010803" pitchFamily="18" charset="0"/>
                <a:cs typeface="Calibri"/>
              </a:rPr>
              <a:t>strings are “immutable” </a:t>
            </a:r>
            <a:endParaRPr lang="en-US" sz="2600" dirty="0">
              <a:latin typeface="Garamond" panose="02020404030301010803" pitchFamily="18" charset="0"/>
              <a:cs typeface="Calibri"/>
            </a:endParaRPr>
          </a:p>
          <a:p>
            <a:pPr>
              <a:spcBef>
                <a:spcPts val="1355"/>
              </a:spcBef>
              <a:buClr>
                <a:srgbClr val="C00000"/>
              </a:buClr>
              <a:buSzPct val="90000"/>
              <a:tabLst>
                <a:tab pos="238760" algn="l"/>
              </a:tabLst>
            </a:pPr>
            <a:r>
              <a:rPr lang="en-US" sz="2400" dirty="0">
                <a:latin typeface="Consolas" panose="020B0609020204030204" pitchFamily="49" charset="0"/>
                <a:cs typeface="Calibri"/>
              </a:rPr>
              <a:t>  </a:t>
            </a:r>
            <a:r>
              <a:rPr sz="2400" dirty="0">
                <a:latin typeface="Consolas" panose="020B0609020204030204" pitchFamily="49" charset="0"/>
                <a:cs typeface="Calibri"/>
              </a:rPr>
              <a:t>s = "hello"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5674" y="2745887"/>
            <a:ext cx="3493770" cy="8515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spcBef>
                <a:spcPts val="470"/>
              </a:spcBef>
            </a:pPr>
            <a:r>
              <a:rPr sz="2400" spc="-10" dirty="0">
                <a:latin typeface="Consolas" panose="020B0609020204030204" pitchFamily="49" charset="0"/>
                <a:cs typeface="Courier New"/>
              </a:rPr>
              <a:t>s[0] </a:t>
            </a:r>
            <a:r>
              <a:rPr sz="2400" dirty="0">
                <a:latin typeface="Consolas" panose="020B0609020204030204" pitchFamily="49" charset="0"/>
                <a:cs typeface="Courier New"/>
              </a:rPr>
              <a:t>=</a:t>
            </a:r>
            <a:r>
              <a:rPr sz="2400" spc="-3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400" spc="-5" dirty="0">
                <a:latin typeface="Consolas" panose="020B0609020204030204" pitchFamily="49" charset="0"/>
                <a:cs typeface="Courier New"/>
              </a:rPr>
              <a:t>'y'</a:t>
            </a:r>
            <a:endParaRPr sz="2400" dirty="0">
              <a:latin typeface="Consolas" panose="020B0609020204030204" pitchFamily="49" charset="0"/>
              <a:cs typeface="Courier New"/>
            </a:endParaRPr>
          </a:p>
          <a:p>
            <a:pPr marL="12700">
              <a:spcBef>
                <a:spcPts val="375"/>
              </a:spcBef>
            </a:pPr>
            <a:r>
              <a:rPr sz="2400" dirty="0">
                <a:latin typeface="Consolas" panose="020B0609020204030204" pitchFamily="49" charset="0"/>
                <a:cs typeface="Courier New"/>
              </a:rPr>
              <a:t>s =</a:t>
            </a:r>
            <a:r>
              <a:rPr sz="2400" spc="-75" dirty="0">
                <a:latin typeface="Consolas" panose="020B0609020204030204" pitchFamily="49" charset="0"/>
                <a:cs typeface="Courier New"/>
              </a:rPr>
              <a:t> </a:t>
            </a:r>
            <a:r>
              <a:rPr sz="2400" spc="-10" dirty="0">
                <a:latin typeface="Consolas" panose="020B0609020204030204" pitchFamily="49" charset="0"/>
                <a:cs typeface="Courier New"/>
              </a:rPr>
              <a:t>'y'+s[1:len(s)]</a:t>
            </a:r>
            <a:endParaRPr sz="2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7807" y="2745887"/>
            <a:ext cx="3910453" cy="16017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59690" rIns="0" bIns="0" rtlCol="0">
            <a:spAutoFit/>
          </a:bodyPr>
          <a:lstStyle/>
          <a:p>
            <a:pPr marL="12700">
              <a:spcBef>
                <a:spcPts val="47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gives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37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allowed,</a:t>
            </a:r>
            <a:endParaRPr sz="2400" dirty="0">
              <a:latin typeface="Calibri"/>
              <a:cs typeface="Calibri"/>
            </a:endParaRPr>
          </a:p>
          <a:p>
            <a:pPr marL="353695">
              <a:spcBef>
                <a:spcPts val="75"/>
              </a:spcBef>
            </a:pPr>
            <a:r>
              <a:rPr sz="2400" b="1" i="1" dirty="0">
                <a:latin typeface="Calibri"/>
                <a:cs typeface="Calibri"/>
              </a:rPr>
              <a:t>s </a:t>
            </a:r>
            <a:r>
              <a:rPr sz="2400" b="1" i="1" spc="-5" dirty="0">
                <a:latin typeface="Calibri"/>
                <a:cs typeface="Calibri"/>
              </a:rPr>
              <a:t>bound</a:t>
            </a:r>
            <a:r>
              <a:rPr lang="en-US" sz="2400" b="1" i="1" spc="-5" dirty="0">
                <a:latin typeface="Calibri"/>
                <a:cs typeface="Calibri"/>
              </a:rPr>
              <a:t>s</a:t>
            </a:r>
            <a:r>
              <a:rPr sz="2400" b="1" i="1" spc="-5" dirty="0"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to </a:t>
            </a:r>
            <a:r>
              <a:rPr sz="2400" b="1" i="1" spc="-10" dirty="0">
                <a:latin typeface="Calibri"/>
                <a:cs typeface="Calibri"/>
              </a:rPr>
              <a:t>new</a:t>
            </a:r>
            <a:r>
              <a:rPr sz="2400" b="1" i="1" spc="-8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object</a:t>
            </a:r>
            <a:r>
              <a:rPr lang="en-US" sz="2400" b="1" i="1" spc="-5" dirty="0">
                <a:latin typeface="Calibri"/>
                <a:cs typeface="Calibri"/>
              </a:rPr>
              <a:t>, </a:t>
            </a:r>
            <a:r>
              <a:rPr lang="en-US" sz="2400" b="1" i="1" spc="-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lang="en-US" sz="2400" b="1" i="1" spc="-5" dirty="0">
                <a:latin typeface="Calibri"/>
                <a:cs typeface="Calibri"/>
              </a:rPr>
              <a:t> updating the existing object</a:t>
            </a:r>
            <a:endParaRPr sz="2400" b="1" i="1" dirty="0">
              <a:latin typeface="Calibri"/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68F332-9CEE-4FC5-A75E-C8CA3171AB38}"/>
              </a:ext>
            </a:extLst>
          </p:cNvPr>
          <p:cNvGrpSpPr/>
          <p:nvPr/>
        </p:nvGrpSpPr>
        <p:grpSpPr>
          <a:xfrm>
            <a:off x="1096058" y="4054400"/>
            <a:ext cx="4000284" cy="2008156"/>
            <a:chOff x="1207896" y="4639902"/>
            <a:chExt cx="4000284" cy="2008156"/>
          </a:xfrm>
        </p:grpSpPr>
        <p:sp>
          <p:nvSpPr>
            <p:cNvPr id="7" name="object 7"/>
            <p:cNvSpPr/>
            <p:nvPr/>
          </p:nvSpPr>
          <p:spPr>
            <a:xfrm>
              <a:off x="3146892" y="4639902"/>
              <a:ext cx="2061288" cy="2008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7896" y="6127430"/>
              <a:ext cx="560070" cy="323215"/>
            </a:xfrm>
            <a:custGeom>
              <a:avLst/>
              <a:gdLst/>
              <a:ahLst/>
              <a:cxnLst/>
              <a:rect l="l" t="t" r="r" b="b"/>
              <a:pathLst>
                <a:path w="560069" h="323214">
                  <a:moveTo>
                    <a:pt x="50622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06222" y="323088"/>
                  </a:lnTo>
                  <a:lnTo>
                    <a:pt x="527173" y="318856"/>
                  </a:lnTo>
                  <a:lnTo>
                    <a:pt x="544290" y="307317"/>
                  </a:lnTo>
                  <a:lnTo>
                    <a:pt x="555835" y="290201"/>
                  </a:lnTo>
                  <a:lnTo>
                    <a:pt x="560070" y="269240"/>
                  </a:lnTo>
                  <a:lnTo>
                    <a:pt x="560070" y="53848"/>
                  </a:lnTo>
                  <a:lnTo>
                    <a:pt x="555835" y="32886"/>
                  </a:lnTo>
                  <a:lnTo>
                    <a:pt x="544290" y="15770"/>
                  </a:lnTo>
                  <a:lnTo>
                    <a:pt x="527173" y="4231"/>
                  </a:lnTo>
                  <a:lnTo>
                    <a:pt x="50622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7896" y="6127430"/>
              <a:ext cx="560070" cy="323215"/>
            </a:xfrm>
            <a:custGeom>
              <a:avLst/>
              <a:gdLst/>
              <a:ahLst/>
              <a:cxnLst/>
              <a:rect l="l" t="t" r="r" b="b"/>
              <a:pathLst>
                <a:path w="560069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06222" y="0"/>
                  </a:lnTo>
                  <a:lnTo>
                    <a:pt x="527173" y="4231"/>
                  </a:lnTo>
                  <a:lnTo>
                    <a:pt x="544290" y="15770"/>
                  </a:lnTo>
                  <a:lnTo>
                    <a:pt x="555835" y="32886"/>
                  </a:lnTo>
                  <a:lnTo>
                    <a:pt x="560070" y="53848"/>
                  </a:lnTo>
                  <a:lnTo>
                    <a:pt x="560070" y="269240"/>
                  </a:lnTo>
                  <a:lnTo>
                    <a:pt x="555835" y="290201"/>
                  </a:lnTo>
                  <a:lnTo>
                    <a:pt x="544290" y="307317"/>
                  </a:lnTo>
                  <a:lnTo>
                    <a:pt x="527173" y="318856"/>
                  </a:lnTo>
                  <a:lnTo>
                    <a:pt x="506222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406399" y="6112569"/>
              <a:ext cx="1631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solidFill>
                    <a:srgbClr val="FFFFFF"/>
                  </a:solidFill>
                  <a:latin typeface="Courier New"/>
                  <a:cs typeface="Courier New"/>
                </a:rPr>
                <a:t>s</a:t>
              </a:r>
              <a:endParaRPr>
                <a:latin typeface="Courier New"/>
                <a:cs typeface="Courier New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544189" y="5097206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4189" y="5097206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7584" y="5182167"/>
              <a:ext cx="1776730" cy="1121410"/>
            </a:xfrm>
            <a:custGeom>
              <a:avLst/>
              <a:gdLst/>
              <a:ahLst/>
              <a:cxnLst/>
              <a:rect l="l" t="t" r="r" b="b"/>
              <a:pathLst>
                <a:path w="1776729" h="1121410">
                  <a:moveTo>
                    <a:pt x="873760" y="1092276"/>
                  </a:moveTo>
                  <a:lnTo>
                    <a:pt x="0" y="1092276"/>
                  </a:lnTo>
                  <a:lnTo>
                    <a:pt x="0" y="1121232"/>
                  </a:lnTo>
                  <a:lnTo>
                    <a:pt x="896238" y="1121232"/>
                  </a:lnTo>
                  <a:lnTo>
                    <a:pt x="902716" y="1114755"/>
                  </a:lnTo>
                  <a:lnTo>
                    <a:pt x="902716" y="1106754"/>
                  </a:lnTo>
                  <a:lnTo>
                    <a:pt x="873760" y="1106754"/>
                  </a:lnTo>
                  <a:lnTo>
                    <a:pt x="873760" y="1092276"/>
                  </a:lnTo>
                  <a:close/>
                </a:path>
                <a:path w="1776729" h="1121410">
                  <a:moveTo>
                    <a:pt x="1689735" y="28956"/>
                  </a:moveTo>
                  <a:lnTo>
                    <a:pt x="880363" y="28956"/>
                  </a:lnTo>
                  <a:lnTo>
                    <a:pt x="873760" y="35433"/>
                  </a:lnTo>
                  <a:lnTo>
                    <a:pt x="873760" y="1106754"/>
                  </a:lnTo>
                  <a:lnTo>
                    <a:pt x="888238" y="1092276"/>
                  </a:lnTo>
                  <a:lnTo>
                    <a:pt x="902716" y="1092276"/>
                  </a:lnTo>
                  <a:lnTo>
                    <a:pt x="902716" y="57912"/>
                  </a:lnTo>
                  <a:lnTo>
                    <a:pt x="888238" y="57912"/>
                  </a:lnTo>
                  <a:lnTo>
                    <a:pt x="902716" y="43434"/>
                  </a:lnTo>
                  <a:lnTo>
                    <a:pt x="1689735" y="43434"/>
                  </a:lnTo>
                  <a:lnTo>
                    <a:pt x="1689735" y="28956"/>
                  </a:lnTo>
                  <a:close/>
                </a:path>
                <a:path w="1776729" h="1121410">
                  <a:moveTo>
                    <a:pt x="902716" y="1092276"/>
                  </a:moveTo>
                  <a:lnTo>
                    <a:pt x="888238" y="1092276"/>
                  </a:lnTo>
                  <a:lnTo>
                    <a:pt x="873760" y="1106754"/>
                  </a:lnTo>
                  <a:lnTo>
                    <a:pt x="902716" y="1106754"/>
                  </a:lnTo>
                  <a:lnTo>
                    <a:pt x="902716" y="1092276"/>
                  </a:lnTo>
                  <a:close/>
                </a:path>
                <a:path w="1776729" h="1121410">
                  <a:moveTo>
                    <a:pt x="1689735" y="0"/>
                  </a:moveTo>
                  <a:lnTo>
                    <a:pt x="1689735" y="86868"/>
                  </a:lnTo>
                  <a:lnTo>
                    <a:pt x="1747646" y="57912"/>
                  </a:lnTo>
                  <a:lnTo>
                    <a:pt x="1704213" y="57912"/>
                  </a:lnTo>
                  <a:lnTo>
                    <a:pt x="1704213" y="28956"/>
                  </a:lnTo>
                  <a:lnTo>
                    <a:pt x="1747646" y="28956"/>
                  </a:lnTo>
                  <a:lnTo>
                    <a:pt x="1689735" y="0"/>
                  </a:lnTo>
                  <a:close/>
                </a:path>
                <a:path w="1776729" h="1121410">
                  <a:moveTo>
                    <a:pt x="902716" y="43434"/>
                  </a:moveTo>
                  <a:lnTo>
                    <a:pt x="888238" y="57912"/>
                  </a:lnTo>
                  <a:lnTo>
                    <a:pt x="902716" y="57912"/>
                  </a:lnTo>
                  <a:lnTo>
                    <a:pt x="902716" y="43434"/>
                  </a:lnTo>
                  <a:close/>
                </a:path>
                <a:path w="1776729" h="1121410">
                  <a:moveTo>
                    <a:pt x="1689735" y="43434"/>
                  </a:moveTo>
                  <a:lnTo>
                    <a:pt x="902716" y="43434"/>
                  </a:lnTo>
                  <a:lnTo>
                    <a:pt x="902716" y="57912"/>
                  </a:lnTo>
                  <a:lnTo>
                    <a:pt x="1689735" y="57912"/>
                  </a:lnTo>
                  <a:lnTo>
                    <a:pt x="1689735" y="43434"/>
                  </a:lnTo>
                  <a:close/>
                </a:path>
                <a:path w="1776729" h="1121410">
                  <a:moveTo>
                    <a:pt x="1747646" y="28956"/>
                  </a:moveTo>
                  <a:lnTo>
                    <a:pt x="1704213" y="28956"/>
                  </a:lnTo>
                  <a:lnTo>
                    <a:pt x="1704213" y="57912"/>
                  </a:lnTo>
                  <a:lnTo>
                    <a:pt x="1747646" y="57912"/>
                  </a:lnTo>
                  <a:lnTo>
                    <a:pt x="1776602" y="43434"/>
                  </a:lnTo>
                  <a:lnTo>
                    <a:pt x="1747646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0766" y="5706044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8"/>
                  </a:lnTo>
                  <a:lnTo>
                    <a:pt x="0" y="213994"/>
                  </a:lnTo>
                  <a:lnTo>
                    <a:pt x="3365" y="230653"/>
                  </a:lnTo>
                  <a:lnTo>
                    <a:pt x="12541" y="244257"/>
                  </a:lnTo>
                  <a:lnTo>
                    <a:pt x="26146" y="253430"/>
                  </a:lnTo>
                  <a:lnTo>
                    <a:pt x="42799" y="256793"/>
                  </a:lnTo>
                  <a:lnTo>
                    <a:pt x="1065149" y="256793"/>
                  </a:lnTo>
                  <a:lnTo>
                    <a:pt x="1081801" y="253430"/>
                  </a:lnTo>
                  <a:lnTo>
                    <a:pt x="1095406" y="244257"/>
                  </a:lnTo>
                  <a:lnTo>
                    <a:pt x="1104582" y="230653"/>
                  </a:lnTo>
                  <a:lnTo>
                    <a:pt x="1107948" y="213994"/>
                  </a:lnTo>
                  <a:lnTo>
                    <a:pt x="1107948" y="42798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0766" y="5706044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8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8"/>
                  </a:lnTo>
                  <a:lnTo>
                    <a:pt x="1107948" y="213994"/>
                  </a:lnTo>
                  <a:lnTo>
                    <a:pt x="1104582" y="230653"/>
                  </a:lnTo>
                  <a:lnTo>
                    <a:pt x="1095406" y="244257"/>
                  </a:lnTo>
                  <a:lnTo>
                    <a:pt x="1081801" y="253430"/>
                  </a:lnTo>
                  <a:lnTo>
                    <a:pt x="1065149" y="256793"/>
                  </a:lnTo>
                  <a:lnTo>
                    <a:pt x="42799" y="256793"/>
                  </a:lnTo>
                  <a:lnTo>
                    <a:pt x="26146" y="253430"/>
                  </a:lnTo>
                  <a:lnTo>
                    <a:pt x="12541" y="244257"/>
                  </a:lnTo>
                  <a:lnTo>
                    <a:pt x="3365" y="230653"/>
                  </a:lnTo>
                  <a:lnTo>
                    <a:pt x="0" y="213994"/>
                  </a:lnTo>
                  <a:lnTo>
                    <a:pt x="0" y="42798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552189" y="5085902"/>
              <a:ext cx="1129030" cy="8477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73355">
                <a:spcBef>
                  <a:spcPts val="95"/>
                </a:spcBef>
              </a:pPr>
              <a:r>
                <a:rPr sz="1400" spc="-10" dirty="0">
                  <a:solidFill>
                    <a:srgbClr val="FFFFFF"/>
                  </a:solidFill>
                  <a:latin typeface="Courier New"/>
                  <a:cs typeface="Courier New"/>
                </a:rPr>
                <a:t>"hello"</a:t>
              </a:r>
              <a:endParaRPr sz="1400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</a:pPr>
              <a:endParaRPr sz="1600" dirty="0">
                <a:latin typeface="Times New Roman"/>
                <a:cs typeface="Times New Roman"/>
              </a:endParaRPr>
            </a:p>
            <a:p>
              <a:pPr marL="210185">
                <a:spcBef>
                  <a:spcPts val="1275"/>
                </a:spcBef>
              </a:pPr>
              <a:r>
                <a:rPr sz="1400" spc="-10" dirty="0">
                  <a:solidFill>
                    <a:srgbClr val="FFFFFF"/>
                  </a:solidFill>
                  <a:latin typeface="Courier New"/>
                  <a:cs typeface="Courier New"/>
                </a:rPr>
                <a:t>"yello"</a:t>
              </a:r>
              <a:endParaRPr sz="1400" dirty="0">
                <a:latin typeface="Courier New"/>
                <a:cs typeface="Courier New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767584" y="5791007"/>
              <a:ext cx="1813560" cy="512445"/>
            </a:xfrm>
            <a:custGeom>
              <a:avLst/>
              <a:gdLst/>
              <a:ahLst/>
              <a:cxnLst/>
              <a:rect l="l" t="t" r="r" b="b"/>
              <a:pathLst>
                <a:path w="1813560" h="512445">
                  <a:moveTo>
                    <a:pt x="878459" y="483349"/>
                  </a:moveTo>
                  <a:lnTo>
                    <a:pt x="0" y="483349"/>
                  </a:lnTo>
                  <a:lnTo>
                    <a:pt x="0" y="512305"/>
                  </a:lnTo>
                  <a:lnTo>
                    <a:pt x="900938" y="512305"/>
                  </a:lnTo>
                  <a:lnTo>
                    <a:pt x="907415" y="505828"/>
                  </a:lnTo>
                  <a:lnTo>
                    <a:pt x="907415" y="497827"/>
                  </a:lnTo>
                  <a:lnTo>
                    <a:pt x="878459" y="497827"/>
                  </a:lnTo>
                  <a:lnTo>
                    <a:pt x="878459" y="483349"/>
                  </a:lnTo>
                  <a:close/>
                </a:path>
                <a:path w="1813560" h="512445">
                  <a:moveTo>
                    <a:pt x="1726311" y="28956"/>
                  </a:moveTo>
                  <a:lnTo>
                    <a:pt x="884936" y="28956"/>
                  </a:lnTo>
                  <a:lnTo>
                    <a:pt x="878459" y="35433"/>
                  </a:lnTo>
                  <a:lnTo>
                    <a:pt x="878459" y="497827"/>
                  </a:lnTo>
                  <a:lnTo>
                    <a:pt x="892937" y="483349"/>
                  </a:lnTo>
                  <a:lnTo>
                    <a:pt x="907415" y="483349"/>
                  </a:lnTo>
                  <a:lnTo>
                    <a:pt x="907415" y="57912"/>
                  </a:lnTo>
                  <a:lnTo>
                    <a:pt x="892937" y="57912"/>
                  </a:lnTo>
                  <a:lnTo>
                    <a:pt x="907415" y="43434"/>
                  </a:lnTo>
                  <a:lnTo>
                    <a:pt x="1726311" y="43434"/>
                  </a:lnTo>
                  <a:lnTo>
                    <a:pt x="1726311" y="28956"/>
                  </a:lnTo>
                  <a:close/>
                </a:path>
                <a:path w="1813560" h="512445">
                  <a:moveTo>
                    <a:pt x="907415" y="483349"/>
                  </a:moveTo>
                  <a:lnTo>
                    <a:pt x="892937" y="483349"/>
                  </a:lnTo>
                  <a:lnTo>
                    <a:pt x="878459" y="497827"/>
                  </a:lnTo>
                  <a:lnTo>
                    <a:pt x="907415" y="497827"/>
                  </a:lnTo>
                  <a:lnTo>
                    <a:pt x="907415" y="483349"/>
                  </a:lnTo>
                  <a:close/>
                </a:path>
                <a:path w="1813560" h="512445">
                  <a:moveTo>
                    <a:pt x="1726311" y="0"/>
                  </a:moveTo>
                  <a:lnTo>
                    <a:pt x="1726311" y="86868"/>
                  </a:lnTo>
                  <a:lnTo>
                    <a:pt x="1784223" y="57912"/>
                  </a:lnTo>
                  <a:lnTo>
                    <a:pt x="1740789" y="57912"/>
                  </a:lnTo>
                  <a:lnTo>
                    <a:pt x="1740789" y="28956"/>
                  </a:lnTo>
                  <a:lnTo>
                    <a:pt x="1784223" y="28956"/>
                  </a:lnTo>
                  <a:lnTo>
                    <a:pt x="1726311" y="0"/>
                  </a:lnTo>
                  <a:close/>
                </a:path>
                <a:path w="1813560" h="512445">
                  <a:moveTo>
                    <a:pt x="907415" y="43434"/>
                  </a:moveTo>
                  <a:lnTo>
                    <a:pt x="892937" y="57912"/>
                  </a:lnTo>
                  <a:lnTo>
                    <a:pt x="907415" y="57912"/>
                  </a:lnTo>
                  <a:lnTo>
                    <a:pt x="907415" y="43434"/>
                  </a:lnTo>
                  <a:close/>
                </a:path>
                <a:path w="1813560" h="512445">
                  <a:moveTo>
                    <a:pt x="1726311" y="43434"/>
                  </a:moveTo>
                  <a:lnTo>
                    <a:pt x="907415" y="43434"/>
                  </a:lnTo>
                  <a:lnTo>
                    <a:pt x="907415" y="57912"/>
                  </a:lnTo>
                  <a:lnTo>
                    <a:pt x="1726311" y="57912"/>
                  </a:lnTo>
                  <a:lnTo>
                    <a:pt x="1726311" y="43434"/>
                  </a:lnTo>
                  <a:close/>
                </a:path>
                <a:path w="1813560" h="512445">
                  <a:moveTo>
                    <a:pt x="1784223" y="28956"/>
                  </a:moveTo>
                  <a:lnTo>
                    <a:pt x="1740789" y="28956"/>
                  </a:lnTo>
                  <a:lnTo>
                    <a:pt x="1740789" y="57912"/>
                  </a:lnTo>
                  <a:lnTo>
                    <a:pt x="1784223" y="57912"/>
                  </a:lnTo>
                  <a:lnTo>
                    <a:pt x="1813179" y="43434"/>
                  </a:lnTo>
                  <a:lnTo>
                    <a:pt x="1784223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8890" y="5071551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39" h="307975">
                  <a:moveTo>
                    <a:pt x="15875" y="8509"/>
                  </a:moveTo>
                  <a:lnTo>
                    <a:pt x="0" y="25400"/>
                  </a:lnTo>
                  <a:lnTo>
                    <a:pt x="138430" y="155321"/>
                  </a:lnTo>
                  <a:lnTo>
                    <a:pt x="8509" y="293878"/>
                  </a:lnTo>
                  <a:lnTo>
                    <a:pt x="23113" y="307467"/>
                  </a:lnTo>
                  <a:lnTo>
                    <a:pt x="153035" y="169037"/>
                  </a:lnTo>
                  <a:lnTo>
                    <a:pt x="186907" y="169037"/>
                  </a:lnTo>
                  <a:lnTo>
                    <a:pt x="168910" y="152146"/>
                  </a:lnTo>
                  <a:lnTo>
                    <a:pt x="181771" y="138430"/>
                  </a:lnTo>
                  <a:lnTo>
                    <a:pt x="154305" y="138430"/>
                  </a:lnTo>
                  <a:lnTo>
                    <a:pt x="15875" y="8509"/>
                  </a:lnTo>
                  <a:close/>
                </a:path>
                <a:path w="307339" h="307975">
                  <a:moveTo>
                    <a:pt x="186907" y="169037"/>
                  </a:moveTo>
                  <a:lnTo>
                    <a:pt x="153035" y="169037"/>
                  </a:lnTo>
                  <a:lnTo>
                    <a:pt x="291592" y="298958"/>
                  </a:lnTo>
                  <a:lnTo>
                    <a:pt x="307340" y="282067"/>
                  </a:lnTo>
                  <a:lnTo>
                    <a:pt x="186907" y="169037"/>
                  </a:lnTo>
                  <a:close/>
                </a:path>
                <a:path w="307339" h="307975">
                  <a:moveTo>
                    <a:pt x="284226" y="0"/>
                  </a:moveTo>
                  <a:lnTo>
                    <a:pt x="154305" y="138430"/>
                  </a:lnTo>
                  <a:lnTo>
                    <a:pt x="181771" y="138430"/>
                  </a:lnTo>
                  <a:lnTo>
                    <a:pt x="298831" y="13589"/>
                  </a:lnTo>
                  <a:lnTo>
                    <a:pt x="284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8890" y="5071551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39" h="307975">
                  <a:moveTo>
                    <a:pt x="15875" y="8509"/>
                  </a:moveTo>
                  <a:lnTo>
                    <a:pt x="154305" y="138430"/>
                  </a:lnTo>
                  <a:lnTo>
                    <a:pt x="284226" y="0"/>
                  </a:lnTo>
                  <a:lnTo>
                    <a:pt x="298831" y="13589"/>
                  </a:lnTo>
                  <a:lnTo>
                    <a:pt x="168910" y="152146"/>
                  </a:lnTo>
                  <a:lnTo>
                    <a:pt x="307340" y="282067"/>
                  </a:lnTo>
                  <a:lnTo>
                    <a:pt x="291592" y="298958"/>
                  </a:lnTo>
                  <a:lnTo>
                    <a:pt x="153035" y="169037"/>
                  </a:lnTo>
                  <a:lnTo>
                    <a:pt x="23113" y="307467"/>
                  </a:lnTo>
                  <a:lnTo>
                    <a:pt x="8509" y="293878"/>
                  </a:lnTo>
                  <a:lnTo>
                    <a:pt x="138430" y="155321"/>
                  </a:lnTo>
                  <a:lnTo>
                    <a:pt x="0" y="25400"/>
                  </a:lnTo>
                  <a:lnTo>
                    <a:pt x="15875" y="8509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702" y="678729"/>
            <a:ext cx="412813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for </a:t>
            </a:r>
            <a:r>
              <a:rPr lang="en-US" spc="-65" dirty="0"/>
              <a:t> Loops Recap</a:t>
            </a:r>
            <a:endParaRPr spc="-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F5A40-1DD1-4D85-B35B-01DA120796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B361C6-7AFF-49FF-A1E3-B2364D98E4AD}"/>
              </a:ext>
            </a:extLst>
          </p:cNvPr>
          <p:cNvGrpSpPr/>
          <p:nvPr/>
        </p:nvGrpSpPr>
        <p:grpSpPr>
          <a:xfrm>
            <a:off x="604428" y="1757724"/>
            <a:ext cx="8316809" cy="4594747"/>
            <a:chOff x="625702" y="2206131"/>
            <a:chExt cx="8316809" cy="4594747"/>
          </a:xfrm>
        </p:grpSpPr>
        <p:sp>
          <p:nvSpPr>
            <p:cNvPr id="4" name="object 4"/>
            <p:cNvSpPr txBox="1"/>
            <p:nvPr/>
          </p:nvSpPr>
          <p:spPr>
            <a:xfrm>
              <a:off x="625702" y="2206131"/>
              <a:ext cx="7900034" cy="833946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356234" marR="5080" indent="-342900">
                <a:lnSpc>
                  <a:spcPct val="90000"/>
                </a:lnSpc>
                <a:spcBef>
                  <a:spcPts val="825"/>
                </a:spcBef>
                <a:buClr>
                  <a:srgbClr val="C00000"/>
                </a:buClr>
                <a:buSzPct val="86000"/>
                <a:buFont typeface="Century Gothic" panose="020B0502020202020204" pitchFamily="34" charset="0"/>
                <a:buChar char="►"/>
                <a:tabLst>
                  <a:tab pos="221615" algn="l"/>
                </a:tabLst>
              </a:pPr>
              <a:r>
                <a:rPr sz="2800" spc="-10" dirty="0">
                  <a:latin typeface="Garamond" panose="02020404030301010803" pitchFamily="18" charset="0"/>
                  <a:cs typeface="Calibri"/>
                </a:rPr>
                <a:t>for loops have a loop variable that iterates over a set of  values</a:t>
              </a: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25702" y="3098940"/>
              <a:ext cx="3679190" cy="745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835"/>
                </a:lnSpc>
                <a:spcBef>
                  <a:spcPts val="100"/>
                </a:spcBef>
              </a:pPr>
              <a:r>
                <a:rPr sz="2400" spc="-5" dirty="0">
                  <a:latin typeface="Consolas" panose="020B0609020204030204" pitchFamily="49" charset="0"/>
                  <a:cs typeface="Courier New"/>
                </a:rPr>
                <a:t>for var in</a:t>
              </a:r>
              <a:r>
                <a:rPr sz="2400" spc="-11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400" spc="-5" dirty="0">
                  <a:latin typeface="Consolas" panose="020B0609020204030204" pitchFamily="49" charset="0"/>
                  <a:cs typeface="Courier New"/>
                </a:rPr>
                <a:t>range(4):</a:t>
              </a:r>
              <a:endParaRPr sz="2400" dirty="0">
                <a:latin typeface="Consolas" panose="020B0609020204030204" pitchFamily="49" charset="0"/>
                <a:cs typeface="Courier New"/>
              </a:endParaRPr>
            </a:p>
            <a:p>
              <a:pPr marL="742315">
                <a:lnSpc>
                  <a:spcPts val="2835"/>
                </a:lnSpc>
              </a:pPr>
              <a:r>
                <a:rPr sz="2400" spc="-10" dirty="0">
                  <a:latin typeface="Courier New"/>
                  <a:cs typeface="Courier New"/>
                </a:rPr>
                <a:t>&lt;expressions&gt;</a:t>
              </a:r>
              <a:endParaRPr sz="240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304892" y="3075116"/>
              <a:ext cx="4096385" cy="1067600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 marL="31750">
                <a:spcBef>
                  <a:spcPts val="250"/>
                </a:spcBef>
                <a:tabLst>
                  <a:tab pos="473709" algn="l"/>
                </a:tabLst>
              </a:pPr>
              <a:r>
                <a:rPr sz="2200" dirty="0">
                  <a:latin typeface="Wingdings"/>
                  <a:cs typeface="Wingdings"/>
                </a:rPr>
                <a:t></a:t>
              </a:r>
              <a:r>
                <a:rPr sz="2200" spc="-5" dirty="0">
                  <a:latin typeface="Courier New"/>
                  <a:cs typeface="Courier New"/>
                </a:rPr>
                <a:t>var</a:t>
              </a:r>
              <a:r>
                <a:rPr sz="2200" spc="-865" dirty="0">
                  <a:latin typeface="Courier New"/>
                  <a:cs typeface="Courier New"/>
                </a:rPr>
                <a:t> </a:t>
              </a:r>
              <a:r>
                <a:rPr sz="2200" spc="-15" dirty="0">
                  <a:latin typeface="Calibri"/>
                  <a:cs typeface="Calibri"/>
                </a:rPr>
                <a:t>iterates </a:t>
              </a:r>
              <a:r>
                <a:rPr sz="2200" spc="-10" dirty="0">
                  <a:latin typeface="Calibri"/>
                  <a:cs typeface="Calibri"/>
                </a:rPr>
                <a:t>over values </a:t>
              </a:r>
              <a:r>
                <a:rPr sz="2200" dirty="0">
                  <a:latin typeface="Calibri"/>
                  <a:cs typeface="Calibri"/>
                </a:rPr>
                <a:t>0,1,2,3</a:t>
              </a:r>
            </a:p>
            <a:p>
              <a:pPr marL="405130" marR="22225" indent="-393065">
                <a:lnSpc>
                  <a:spcPts val="2480"/>
                </a:lnSpc>
                <a:spcBef>
                  <a:spcPts val="365"/>
                </a:spcBef>
              </a:pPr>
              <a:r>
                <a:rPr sz="2200" dirty="0">
                  <a:latin typeface="Wingdings"/>
                  <a:cs typeface="Wingdings"/>
                </a:rPr>
                <a:t></a:t>
              </a:r>
              <a:r>
                <a:rPr sz="2200" dirty="0">
                  <a:latin typeface="Times New Roman"/>
                  <a:cs typeface="Times New Roman"/>
                </a:rPr>
                <a:t> </a:t>
              </a:r>
              <a:r>
                <a:rPr sz="2200" spc="-10" dirty="0">
                  <a:latin typeface="Calibri"/>
                  <a:cs typeface="Calibri"/>
                </a:rPr>
                <a:t>expressions </a:t>
              </a:r>
              <a:r>
                <a:rPr sz="2200" spc="-5" dirty="0">
                  <a:latin typeface="Calibri"/>
                  <a:cs typeface="Calibri"/>
                </a:rPr>
                <a:t>inside </a:t>
              </a:r>
              <a:r>
                <a:rPr sz="2200" dirty="0">
                  <a:latin typeface="Calibri"/>
                  <a:cs typeface="Calibri"/>
                </a:rPr>
                <a:t>loop</a:t>
              </a:r>
              <a:r>
                <a:rPr sz="2200" spc="-110" dirty="0">
                  <a:latin typeface="Calibri"/>
                  <a:cs typeface="Calibri"/>
                </a:rPr>
                <a:t> </a:t>
              </a:r>
              <a:r>
                <a:rPr sz="2200" spc="-15" dirty="0">
                  <a:latin typeface="Calibri"/>
                  <a:cs typeface="Calibri"/>
                </a:rPr>
                <a:t>executed  </a:t>
              </a:r>
              <a:r>
                <a:rPr sz="2200" dirty="0">
                  <a:latin typeface="Calibri"/>
                  <a:cs typeface="Calibri"/>
                </a:rPr>
                <a:t>with each </a:t>
              </a:r>
              <a:r>
                <a:rPr sz="2200" spc="-10" dirty="0">
                  <a:latin typeface="Calibri"/>
                  <a:cs typeface="Calibri"/>
                </a:rPr>
                <a:t>value </a:t>
              </a:r>
              <a:r>
                <a:rPr sz="2200" spc="-20" dirty="0">
                  <a:latin typeface="Calibri"/>
                  <a:cs typeface="Calibri"/>
                </a:rPr>
                <a:t>for</a:t>
              </a:r>
              <a:r>
                <a:rPr sz="2200" spc="-55" dirty="0">
                  <a:latin typeface="Calibri"/>
                  <a:cs typeface="Calibri"/>
                </a:rPr>
                <a:t> </a:t>
              </a:r>
              <a:r>
                <a:rPr sz="2200" spc="-5" dirty="0">
                  <a:latin typeface="Courier New"/>
                  <a:cs typeface="Courier New"/>
                </a:rPr>
                <a:t>var</a:t>
              </a:r>
              <a:endParaRPr sz="22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43696" y="4441001"/>
              <a:ext cx="8298815" cy="23598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750"/>
                </a:lnSpc>
                <a:spcBef>
                  <a:spcPts val="100"/>
                </a:spcBef>
                <a:tabLst>
                  <a:tab pos="4653280" algn="l"/>
                </a:tabLst>
              </a:pPr>
              <a:r>
                <a:rPr sz="2400" spc="-5" dirty="0">
                  <a:latin typeface="Consolas" panose="020B0609020204030204" pitchFamily="49" charset="0"/>
                  <a:cs typeface="Courier New"/>
                </a:rPr>
                <a:t>for var in</a:t>
              </a:r>
              <a:r>
                <a:rPr sz="2400" spc="-1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400" spc="-5" dirty="0">
                  <a:latin typeface="Consolas" panose="020B0609020204030204" pitchFamily="49" charset="0"/>
                  <a:cs typeface="Courier New"/>
                </a:rPr>
                <a:t>range(4,6):</a:t>
              </a:r>
              <a:r>
                <a:rPr sz="2400" spc="-2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200" dirty="0">
                  <a:latin typeface="Wingdings"/>
                  <a:cs typeface="Wingdings"/>
                </a:rPr>
                <a:t></a:t>
              </a:r>
              <a:r>
                <a:rPr sz="2200" spc="-5" dirty="0" err="1">
                  <a:latin typeface="Courier New"/>
                  <a:cs typeface="Courier New"/>
                </a:rPr>
                <a:t>var</a:t>
              </a:r>
              <a:r>
                <a:rPr sz="2200" spc="-825" dirty="0">
                  <a:latin typeface="Courier New"/>
                  <a:cs typeface="Courier New"/>
                </a:rPr>
                <a:t> </a:t>
              </a:r>
              <a:r>
                <a:rPr sz="2200" spc="-15" dirty="0">
                  <a:latin typeface="Calibri"/>
                  <a:cs typeface="Calibri"/>
                </a:rPr>
                <a:t>iterates </a:t>
              </a:r>
              <a:r>
                <a:rPr sz="2200" spc="-10" dirty="0">
                  <a:latin typeface="Calibri"/>
                  <a:cs typeface="Calibri"/>
                </a:rPr>
                <a:t>over values </a:t>
              </a:r>
              <a:r>
                <a:rPr sz="2200" dirty="0">
                  <a:latin typeface="Calibri"/>
                  <a:cs typeface="Calibri"/>
                </a:rPr>
                <a:t>4,</a:t>
              </a:r>
              <a:r>
                <a:rPr lang="en-US" sz="2200" dirty="0">
                  <a:latin typeface="Calibri"/>
                  <a:cs typeface="Calibri"/>
                </a:rPr>
                <a:t> </a:t>
              </a:r>
              <a:r>
                <a:rPr sz="2200" dirty="0">
                  <a:latin typeface="Calibri"/>
                  <a:cs typeface="Calibri"/>
                </a:rPr>
                <a:t>5</a:t>
              </a:r>
            </a:p>
            <a:p>
              <a:pPr marL="742315">
                <a:lnSpc>
                  <a:spcPts val="2750"/>
                </a:lnSpc>
              </a:pPr>
              <a:r>
                <a:rPr sz="2400" spc="-10" dirty="0">
                  <a:latin typeface="Courier New"/>
                  <a:cs typeface="Courier New"/>
                </a:rPr>
                <a:t>&lt;expressions&gt;</a:t>
              </a:r>
              <a:endParaRPr lang="en-US" sz="2400" spc="-10" dirty="0">
                <a:latin typeface="Courier New"/>
                <a:cs typeface="Courier New"/>
              </a:endParaRPr>
            </a:p>
            <a:p>
              <a:pPr marL="742315">
                <a:lnSpc>
                  <a:spcPts val="2750"/>
                </a:lnSpc>
              </a:pPr>
              <a:endParaRPr sz="2000" dirty="0">
                <a:latin typeface="Courier New"/>
                <a:cs typeface="Courier New"/>
              </a:endParaRPr>
            </a:p>
            <a:p>
              <a:pPr marL="356234" marR="5080" indent="-342900">
                <a:lnSpc>
                  <a:spcPct val="90000"/>
                </a:lnSpc>
                <a:spcBef>
                  <a:spcPts val="825"/>
                </a:spcBef>
                <a:buClr>
                  <a:srgbClr val="C00000"/>
                </a:buClr>
                <a:buSzPct val="86000"/>
                <a:buFont typeface="Century Gothic" panose="020B0502020202020204" pitchFamily="34" charset="0"/>
                <a:buChar char="►"/>
                <a:tabLst>
                  <a:tab pos="221615" algn="l"/>
                </a:tabLst>
              </a:pPr>
              <a:r>
                <a:rPr lang="en-US" sz="2800" spc="-10" dirty="0">
                  <a:latin typeface="Garamond" panose="02020404030301010803" pitchFamily="18" charset="0"/>
                  <a:cs typeface="Calibri"/>
                </a:rPr>
                <a:t>r</a:t>
              </a:r>
              <a:r>
                <a:rPr sz="2800" spc="-10" dirty="0">
                  <a:latin typeface="Garamond" panose="02020404030301010803" pitchFamily="18" charset="0"/>
                  <a:cs typeface="Calibri"/>
                </a:rPr>
                <a:t>ange</a:t>
              </a:r>
              <a:r>
                <a:rPr lang="en-US" sz="2800" spc="-10" dirty="0">
                  <a:latin typeface="Garamond" panose="02020404030301010803" pitchFamily="18" charset="0"/>
                  <a:cs typeface="Calibri"/>
                </a:rPr>
                <a:t>() </a:t>
              </a:r>
              <a:r>
                <a:rPr sz="2800" spc="-10" dirty="0">
                  <a:latin typeface="Garamond" panose="02020404030301010803" pitchFamily="18" charset="0"/>
                  <a:cs typeface="Calibri"/>
                </a:rPr>
                <a:t>is a way to iterate over numbers, but a for</a:t>
              </a:r>
              <a:r>
                <a:rPr lang="en-US" sz="2800" spc="-10" dirty="0">
                  <a:latin typeface="Garamond" panose="02020404030301010803" pitchFamily="18" charset="0"/>
                  <a:cs typeface="Calibri"/>
                </a:rPr>
                <a:t>-</a:t>
              </a:r>
              <a:r>
                <a:rPr sz="2800" spc="-10" dirty="0">
                  <a:latin typeface="Garamond" panose="02020404030301010803" pitchFamily="18" charset="0"/>
                  <a:cs typeface="Calibri"/>
                </a:rPr>
                <a:t>loop  variable can iterate over any set of values, not just numbers!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813" y="872919"/>
            <a:ext cx="501523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0" dirty="0"/>
              <a:t>Strings and Loops</a:t>
            </a:r>
            <a:endParaRPr spc="-65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C4966-65E3-4DA6-B8FC-41E35EBFEF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44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92813" y="1758832"/>
            <a:ext cx="7571956" cy="14123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234" marR="5080" indent="-342900">
              <a:lnSpc>
                <a:spcPct val="90000"/>
              </a:lnSpc>
              <a:spcBef>
                <a:spcPts val="825"/>
              </a:spcBef>
              <a:buClr>
                <a:srgbClr val="C00000"/>
              </a:buClr>
              <a:buSzPct val="86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sz="2800" spc="-10" dirty="0">
                <a:latin typeface="Garamond" panose="02020404030301010803" pitchFamily="18" charset="0"/>
                <a:cs typeface="Calibri"/>
              </a:rPr>
              <a:t>these two code snippets do the same thing</a:t>
            </a:r>
          </a:p>
          <a:p>
            <a:pPr marL="356234" marR="5080" indent="-342900">
              <a:lnSpc>
                <a:spcPct val="90000"/>
              </a:lnSpc>
              <a:spcBef>
                <a:spcPts val="825"/>
              </a:spcBef>
              <a:buClr>
                <a:srgbClr val="C00000"/>
              </a:buClr>
              <a:buSzPct val="86000"/>
              <a:buFont typeface="Century Gothic" panose="020B0502020202020204" pitchFamily="34" charset="0"/>
              <a:buChar char="►"/>
              <a:tabLst>
                <a:tab pos="221615" algn="l"/>
              </a:tabLst>
            </a:pPr>
            <a:r>
              <a:rPr sz="2800" spc="-10" dirty="0">
                <a:latin typeface="Garamond" panose="02020404030301010803" pitchFamily="18" charset="0"/>
                <a:cs typeface="Calibri"/>
              </a:rPr>
              <a:t>bottom one is more “</a:t>
            </a:r>
            <a:r>
              <a:rPr sz="2800" b="1" spc="-10" dirty="0">
                <a:latin typeface="Garamond" panose="02020404030301010803" pitchFamily="18" charset="0"/>
                <a:cs typeface="Calibri"/>
              </a:rPr>
              <a:t>pythonic</a:t>
            </a:r>
            <a:r>
              <a:rPr sz="2800" spc="-10" dirty="0">
                <a:latin typeface="Garamond" panose="02020404030301010803" pitchFamily="18" charset="0"/>
                <a:cs typeface="Calibri"/>
              </a:rPr>
              <a:t>”</a:t>
            </a:r>
          </a:p>
          <a:p>
            <a:pPr marL="469900" lvl="1">
              <a:spcBef>
                <a:spcPts val="925"/>
              </a:spcBef>
            </a:pPr>
            <a:r>
              <a:rPr sz="2000" spc="-5" dirty="0">
                <a:latin typeface="Consolas" panose="020B0609020204030204" pitchFamily="49" charset="0"/>
                <a:cs typeface="Courier New"/>
              </a:rPr>
              <a:t>s =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"</a:t>
            </a:r>
            <a:r>
              <a:rPr sz="2000" spc="-5" dirty="0" err="1">
                <a:latin typeface="Consolas" panose="020B0609020204030204" pitchFamily="49" charset="0"/>
                <a:cs typeface="Courier New"/>
              </a:rPr>
              <a:t>abcdefgh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"</a:t>
            </a:r>
            <a:endParaRPr sz="2000" dirty="0">
              <a:latin typeface="Consolas" panose="020B0609020204030204" pitchFamily="49" charset="0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47968"/>
              </p:ext>
            </p:extLst>
          </p:nvPr>
        </p:nvGraphicFramePr>
        <p:xfrm>
          <a:off x="1074987" y="4767947"/>
          <a:ext cx="6172806" cy="113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797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for</a:t>
                      </a:r>
                      <a:endParaRPr sz="20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char in s:</a:t>
                      </a:r>
                      <a:endParaRPr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if char == 'i' or</a:t>
                      </a:r>
                      <a:r>
                        <a:rPr sz="2000" spc="-2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char</a:t>
                      </a:r>
                      <a:endParaRPr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urier New"/>
                      </a:endParaRPr>
                    </a:p>
                    <a:p>
                      <a:pPr marL="6858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print("There is</a:t>
                      </a:r>
                      <a:r>
                        <a:rPr sz="2000" spc="-3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an</a:t>
                      </a:r>
                      <a:endParaRPr sz="20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2413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==</a:t>
                      </a:r>
                      <a:r>
                        <a:rPr sz="2000" spc="-3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'u':</a:t>
                      </a:r>
                      <a:endParaRPr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i or</a:t>
                      </a:r>
                      <a:r>
                        <a:rPr sz="2000" spc="-6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urier New"/>
                        </a:rPr>
                        <a:t>u")</a:t>
                      </a:r>
                      <a:endParaRPr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2413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48B2D4-7455-4901-B51A-C4B64A9A2D6C}"/>
              </a:ext>
            </a:extLst>
          </p:cNvPr>
          <p:cNvSpPr txBox="1"/>
          <p:nvPr/>
        </p:nvSpPr>
        <p:spPr>
          <a:xfrm>
            <a:off x="1074986" y="3305906"/>
            <a:ext cx="6172807" cy="1265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lang="en-US" spc="-5" dirty="0">
                <a:latin typeface="Consolas" panose="020B0609020204030204" pitchFamily="49" charset="0"/>
                <a:cs typeface="Courier New"/>
              </a:rPr>
              <a:t>for index in</a:t>
            </a:r>
            <a:r>
              <a:rPr lang="en-US" spc="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spc="-5" dirty="0">
                <a:latin typeface="Consolas" panose="020B0609020204030204" pitchFamily="49" charset="0"/>
                <a:cs typeface="Courier New"/>
              </a:rPr>
              <a:t>range(</a:t>
            </a:r>
            <a:r>
              <a:rPr lang="en-US" spc="-5" dirty="0" err="1">
                <a:latin typeface="Consolas" panose="020B0609020204030204" pitchFamily="49" charset="0"/>
                <a:cs typeface="Courier New"/>
              </a:rPr>
              <a:t>len</a:t>
            </a:r>
            <a:r>
              <a:rPr lang="en-US" spc="-5" dirty="0">
                <a:latin typeface="Consolas" panose="020B0609020204030204" pitchFamily="49" charset="0"/>
                <a:cs typeface="Courier New"/>
              </a:rPr>
              <a:t>(s)):</a:t>
            </a:r>
            <a:endParaRPr lang="en-US" dirty="0">
              <a:latin typeface="Consolas" panose="020B0609020204030204" pitchFamily="49" charset="0"/>
              <a:cs typeface="Courier New"/>
            </a:endParaRPr>
          </a:p>
          <a:p>
            <a:pPr marL="1231900" marR="5080" indent="-610235">
              <a:lnSpc>
                <a:spcPts val="3350"/>
              </a:lnSpc>
              <a:spcBef>
                <a:spcPts val="240"/>
              </a:spcBef>
            </a:pPr>
            <a:r>
              <a:rPr lang="en-US" spc="-5" dirty="0">
                <a:latin typeface="Consolas" panose="020B0609020204030204" pitchFamily="49" charset="0"/>
                <a:cs typeface="Courier New"/>
              </a:rPr>
              <a:t>if s[index] == 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urier New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' </a:t>
            </a:r>
            <a:r>
              <a:rPr lang="en-US" spc="-5" dirty="0">
                <a:latin typeface="Consolas" panose="020B0609020204030204" pitchFamily="49" charset="0"/>
                <a:cs typeface="Courier New"/>
              </a:rPr>
              <a:t>or s[index] == 'u':  print("There is an </a:t>
            </a:r>
            <a:r>
              <a:rPr lang="en-US" spc="-5" dirty="0" err="1">
                <a:latin typeface="Consolas" panose="020B0609020204030204" pitchFamily="49" charset="0"/>
                <a:cs typeface="Courier New"/>
              </a:rPr>
              <a:t>i</a:t>
            </a:r>
            <a:r>
              <a:rPr lang="en-US" spc="-5" dirty="0">
                <a:latin typeface="Consolas" panose="020B0609020204030204" pitchFamily="49" charset="0"/>
                <a:cs typeface="Courier New"/>
              </a:rPr>
              <a:t> or</a:t>
            </a:r>
            <a:r>
              <a:rPr lang="en-US" spc="10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spc="-5" dirty="0">
                <a:latin typeface="Consolas" panose="020B0609020204030204" pitchFamily="49" charset="0"/>
                <a:cs typeface="Courier New"/>
              </a:rPr>
              <a:t>u")</a:t>
            </a:r>
            <a:endParaRPr lang="en-US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151" y="747417"/>
            <a:ext cx="396367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5" dirty="0"/>
              <a:t>Code Example</a:t>
            </a:r>
            <a:r>
              <a:rPr spc="-45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E2514D-5F47-457D-9748-E388809B1A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45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3864269" y="981393"/>
            <a:ext cx="46056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75" dirty="0">
                <a:solidFill>
                  <a:schemeClr val="bg1"/>
                </a:solidFill>
                <a:latin typeface="Calibri Light"/>
                <a:cs typeface="Calibri Light"/>
              </a:rPr>
              <a:t>Robot Cheerleaders</a:t>
            </a:r>
            <a:endParaRPr sz="4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37F5BC-D9C2-4BE3-A617-9859B24F49DF}"/>
              </a:ext>
            </a:extLst>
          </p:cNvPr>
          <p:cNvGrpSpPr/>
          <p:nvPr/>
        </p:nvGrpSpPr>
        <p:grpSpPr>
          <a:xfrm>
            <a:off x="616138" y="2605098"/>
            <a:ext cx="8238997" cy="2410966"/>
            <a:chOff x="484253" y="2936434"/>
            <a:chExt cx="8238997" cy="2410966"/>
          </a:xfrm>
        </p:grpSpPr>
        <p:sp>
          <p:nvSpPr>
            <p:cNvPr id="6" name="object 6"/>
            <p:cNvSpPr txBox="1"/>
            <p:nvPr/>
          </p:nvSpPr>
          <p:spPr>
            <a:xfrm>
              <a:off x="608330" y="3052128"/>
              <a:ext cx="2758440" cy="8483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onsolas" panose="020B0609020204030204" pitchFamily="49" charset="0"/>
                  <a:cs typeface="Courier New"/>
                </a:rPr>
                <a:t>i =</a:t>
              </a:r>
              <a:r>
                <a:rPr spc="-4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0</a:t>
              </a:r>
            </a:p>
            <a:p>
              <a:pPr marL="558800" marR="5080" indent="-546735"/>
              <a:r>
                <a:rPr spc="-10" dirty="0">
                  <a:latin typeface="Consolas" panose="020B0609020204030204" pitchFamily="49" charset="0"/>
                  <a:cs typeface="Courier New"/>
                </a:rPr>
                <a:t>while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i &lt;</a:t>
              </a:r>
              <a:r>
                <a:rPr spc="-9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10" dirty="0">
                  <a:latin typeface="Consolas" panose="020B0609020204030204" pitchFamily="49" charset="0"/>
                  <a:cs typeface="Courier New"/>
                </a:rPr>
                <a:t>len(word):  char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=</a:t>
              </a:r>
              <a:r>
                <a:rPr spc="-5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10" dirty="0">
                  <a:latin typeface="Consolas" panose="020B0609020204030204" pitchFamily="49" charset="0"/>
                  <a:cs typeface="Courier New"/>
                </a:rPr>
                <a:t>word[i]</a:t>
              </a:r>
              <a:endParaRPr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8330" y="3875091"/>
              <a:ext cx="6718300" cy="13978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58800">
                <a:spcBef>
                  <a:spcPts val="100"/>
                </a:spcBef>
              </a:pPr>
              <a:r>
                <a:rPr spc="-5" dirty="0">
                  <a:latin typeface="Consolas" panose="020B0609020204030204" pitchFamily="49" charset="0"/>
                  <a:cs typeface="Courier New"/>
                </a:rPr>
                <a:t>if </a:t>
              </a:r>
              <a:r>
                <a:rPr spc="-10" dirty="0">
                  <a:latin typeface="Consolas" panose="020B0609020204030204" pitchFamily="49" charset="0"/>
                  <a:cs typeface="Courier New"/>
                </a:rPr>
                <a:t>char </a:t>
              </a:r>
              <a:r>
                <a:rPr spc="-5" dirty="0">
                  <a:latin typeface="Consolas" panose="020B0609020204030204" pitchFamily="49" charset="0"/>
                  <a:cs typeface="Courier New"/>
                </a:rPr>
                <a:t>in</a:t>
              </a:r>
              <a:r>
                <a:rPr spc="-3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10" dirty="0">
                  <a:latin typeface="Consolas" panose="020B0609020204030204" pitchFamily="49" charset="0"/>
                  <a:cs typeface="Courier New"/>
                </a:rPr>
                <a:t>an_letters: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558800" marR="5080" indent="546100"/>
              <a:r>
                <a:rPr spc="-10" dirty="0">
                  <a:latin typeface="Consolas" panose="020B0609020204030204" pitchFamily="49" charset="0"/>
                  <a:cs typeface="Courier New"/>
                </a:rPr>
                <a:t>print("Give </a:t>
              </a:r>
              <a:r>
                <a:rPr spc="-5" dirty="0">
                  <a:latin typeface="Consolas" panose="020B0609020204030204" pitchFamily="49" charset="0"/>
                  <a:cs typeface="Courier New"/>
                </a:rPr>
                <a:t>me an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" + </a:t>
              </a:r>
              <a:r>
                <a:rPr spc="-10" dirty="0">
                  <a:latin typeface="Consolas" panose="020B0609020204030204" pitchFamily="49" charset="0"/>
                  <a:cs typeface="Courier New"/>
                </a:rPr>
                <a:t>char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+ </a:t>
              </a:r>
              <a:r>
                <a:rPr spc="-5" dirty="0">
                  <a:latin typeface="Consolas" panose="020B0609020204030204" pitchFamily="49" charset="0"/>
                  <a:cs typeface="Courier New"/>
                </a:rPr>
                <a:t>"!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" +</a:t>
              </a:r>
              <a:r>
                <a:rPr spc="-16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10" dirty="0">
                  <a:latin typeface="Consolas" panose="020B0609020204030204" pitchFamily="49" charset="0"/>
                  <a:cs typeface="Courier New"/>
                </a:rPr>
                <a:t>char)  else: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558800" marR="5080" indent="546100">
                <a:tabLst>
                  <a:tab pos="3562985" algn="l"/>
                </a:tabLst>
              </a:pPr>
              <a:r>
                <a:rPr spc="-10" dirty="0">
                  <a:latin typeface="Consolas" panose="020B0609020204030204" pitchFamily="49" charset="0"/>
                  <a:cs typeface="Courier New"/>
                </a:rPr>
                <a:t>print("Give</a:t>
              </a:r>
              <a:r>
                <a:rPr spc="-1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5" dirty="0">
                  <a:latin typeface="Consolas" panose="020B0609020204030204" pitchFamily="49" charset="0"/>
                  <a:cs typeface="Courier New"/>
                </a:rPr>
                <a:t>me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a	" + </a:t>
              </a:r>
              <a:r>
                <a:rPr spc="-10" dirty="0">
                  <a:latin typeface="Consolas" panose="020B0609020204030204" pitchFamily="49" charset="0"/>
                  <a:cs typeface="Courier New"/>
                </a:rPr>
                <a:t>char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+ </a:t>
              </a:r>
              <a:r>
                <a:rPr spc="-5" dirty="0">
                  <a:latin typeface="Consolas" panose="020B0609020204030204" pitchFamily="49" charset="0"/>
                  <a:cs typeface="Courier New"/>
                </a:rPr>
                <a:t>"!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" +</a:t>
              </a:r>
              <a:r>
                <a:rPr spc="-15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10" dirty="0">
                  <a:latin typeface="Consolas" panose="020B0609020204030204" pitchFamily="49" charset="0"/>
                  <a:cs typeface="Courier New"/>
                </a:rPr>
                <a:t>char) 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i </a:t>
              </a:r>
              <a:r>
                <a:rPr spc="-5" dirty="0">
                  <a:latin typeface="Consolas" panose="020B0609020204030204" pitchFamily="49" charset="0"/>
                  <a:cs typeface="Courier New"/>
                </a:rPr>
                <a:t>+=</a:t>
              </a:r>
              <a:r>
                <a:rPr spc="-3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1</a:t>
              </a: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647821" y="3393636"/>
              <a:ext cx="4075429" cy="466794"/>
            </a:xfrm>
            <a:prstGeom prst="rect">
              <a:avLst/>
            </a:prstGeom>
            <a:ln w="16001">
              <a:solidFill>
                <a:srgbClr val="00AF50"/>
              </a:solidFill>
            </a:ln>
          </p:spPr>
          <p:txBody>
            <a:bodyPr vert="horz" wrap="square" lIns="0" tIns="187960" rIns="0" bIns="0" rtlCol="0">
              <a:spAutoFit/>
            </a:bodyPr>
            <a:lstStyle/>
            <a:p>
              <a:pPr marL="92075">
                <a:spcBef>
                  <a:spcPts val="1480"/>
                </a:spcBef>
              </a:pPr>
              <a:r>
                <a:rPr dirty="0">
                  <a:solidFill>
                    <a:srgbClr val="00AF50"/>
                  </a:solidFill>
                  <a:latin typeface="Consolas" panose="020B0609020204030204" pitchFamily="49" charset="0"/>
                  <a:cs typeface="Courier New"/>
                </a:rPr>
                <a:t>for char in</a:t>
              </a:r>
              <a:r>
                <a:rPr spc="-25" dirty="0">
                  <a:solidFill>
                    <a:srgbClr val="00AF50"/>
                  </a:solidFill>
                  <a:latin typeface="Consolas" panose="020B0609020204030204" pitchFamily="49" charset="0"/>
                  <a:cs typeface="Courier New"/>
                </a:rPr>
                <a:t> </a:t>
              </a:r>
              <a:r>
                <a:rPr dirty="0">
                  <a:solidFill>
                    <a:srgbClr val="00AF50"/>
                  </a:solidFill>
                  <a:latin typeface="Consolas" panose="020B0609020204030204" pitchFamily="49" charset="0"/>
                  <a:cs typeface="Courier New"/>
                </a:rPr>
                <a:t>word:</a:t>
              </a:r>
              <a:endParaRPr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84253" y="3042606"/>
              <a:ext cx="4074795" cy="871219"/>
            </a:xfrm>
            <a:custGeom>
              <a:avLst/>
              <a:gdLst/>
              <a:ahLst/>
              <a:cxnLst/>
              <a:rect l="l" t="t" r="r" b="b"/>
              <a:pathLst>
                <a:path w="4074795" h="871220">
                  <a:moveTo>
                    <a:pt x="0" y="870965"/>
                  </a:moveTo>
                  <a:lnTo>
                    <a:pt x="4074414" y="870965"/>
                  </a:lnTo>
                  <a:lnTo>
                    <a:pt x="4074414" y="0"/>
                  </a:lnTo>
                  <a:lnTo>
                    <a:pt x="0" y="0"/>
                  </a:lnTo>
                  <a:lnTo>
                    <a:pt x="0" y="870965"/>
                  </a:lnTo>
                  <a:close/>
                </a:path>
              </a:pathLst>
            </a:custGeom>
            <a:ln w="160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4253" y="5019234"/>
              <a:ext cx="4074795" cy="262255"/>
            </a:xfrm>
            <a:custGeom>
              <a:avLst/>
              <a:gdLst/>
              <a:ahLst/>
              <a:cxnLst/>
              <a:rect l="l" t="t" r="r" b="b"/>
              <a:pathLst>
                <a:path w="4074795" h="262254">
                  <a:moveTo>
                    <a:pt x="0" y="262128"/>
                  </a:moveTo>
                  <a:lnTo>
                    <a:pt x="4074414" y="262128"/>
                  </a:lnTo>
                  <a:lnTo>
                    <a:pt x="4074414" y="0"/>
                  </a:lnTo>
                  <a:lnTo>
                    <a:pt x="0" y="0"/>
                  </a:lnTo>
                  <a:lnTo>
                    <a:pt x="0" y="262128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1701" y="2936434"/>
              <a:ext cx="947419" cy="947419"/>
            </a:xfrm>
            <a:custGeom>
              <a:avLst/>
              <a:gdLst/>
              <a:ahLst/>
              <a:cxnLst/>
              <a:rect l="l" t="t" r="r" b="b"/>
              <a:pathLst>
                <a:path w="947420" h="947420">
                  <a:moveTo>
                    <a:pt x="614463" y="545211"/>
                  </a:moveTo>
                  <a:lnTo>
                    <a:pt x="472694" y="545211"/>
                  </a:lnTo>
                  <a:lnTo>
                    <a:pt x="865251" y="946912"/>
                  </a:lnTo>
                  <a:lnTo>
                    <a:pt x="937768" y="876046"/>
                  </a:lnTo>
                  <a:lnTo>
                    <a:pt x="614463" y="545211"/>
                  </a:lnTo>
                  <a:close/>
                </a:path>
                <a:path w="947420" h="947420">
                  <a:moveTo>
                    <a:pt x="81661" y="0"/>
                  </a:moveTo>
                  <a:lnTo>
                    <a:pt x="9144" y="70865"/>
                  </a:lnTo>
                  <a:lnTo>
                    <a:pt x="401701" y="472694"/>
                  </a:lnTo>
                  <a:lnTo>
                    <a:pt x="0" y="865251"/>
                  </a:lnTo>
                  <a:lnTo>
                    <a:pt x="70866" y="937768"/>
                  </a:lnTo>
                  <a:lnTo>
                    <a:pt x="472694" y="545211"/>
                  </a:lnTo>
                  <a:lnTo>
                    <a:pt x="614463" y="545211"/>
                  </a:lnTo>
                  <a:lnTo>
                    <a:pt x="545211" y="474345"/>
                  </a:lnTo>
                  <a:lnTo>
                    <a:pt x="619417" y="401828"/>
                  </a:lnTo>
                  <a:lnTo>
                    <a:pt x="474345" y="401828"/>
                  </a:lnTo>
                  <a:lnTo>
                    <a:pt x="81661" y="0"/>
                  </a:lnTo>
                  <a:close/>
                </a:path>
                <a:path w="947420" h="947420">
                  <a:moveTo>
                    <a:pt x="876046" y="9144"/>
                  </a:moveTo>
                  <a:lnTo>
                    <a:pt x="474345" y="401828"/>
                  </a:lnTo>
                  <a:lnTo>
                    <a:pt x="619417" y="401828"/>
                  </a:lnTo>
                  <a:lnTo>
                    <a:pt x="946912" y="81788"/>
                  </a:lnTo>
                  <a:lnTo>
                    <a:pt x="876046" y="9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1701" y="2936434"/>
              <a:ext cx="947419" cy="947419"/>
            </a:xfrm>
            <a:custGeom>
              <a:avLst/>
              <a:gdLst/>
              <a:ahLst/>
              <a:cxnLst/>
              <a:rect l="l" t="t" r="r" b="b"/>
              <a:pathLst>
                <a:path w="947420" h="947420">
                  <a:moveTo>
                    <a:pt x="81661" y="0"/>
                  </a:moveTo>
                  <a:lnTo>
                    <a:pt x="474345" y="401828"/>
                  </a:lnTo>
                  <a:lnTo>
                    <a:pt x="876046" y="9144"/>
                  </a:lnTo>
                  <a:lnTo>
                    <a:pt x="946912" y="81788"/>
                  </a:lnTo>
                  <a:lnTo>
                    <a:pt x="545211" y="474345"/>
                  </a:lnTo>
                  <a:lnTo>
                    <a:pt x="937768" y="876046"/>
                  </a:lnTo>
                  <a:lnTo>
                    <a:pt x="865251" y="946912"/>
                  </a:lnTo>
                  <a:lnTo>
                    <a:pt x="472694" y="545211"/>
                  </a:lnTo>
                  <a:lnTo>
                    <a:pt x="70866" y="937768"/>
                  </a:lnTo>
                  <a:lnTo>
                    <a:pt x="0" y="865251"/>
                  </a:lnTo>
                  <a:lnTo>
                    <a:pt x="401701" y="472694"/>
                  </a:lnTo>
                  <a:lnTo>
                    <a:pt x="9144" y="70866"/>
                  </a:lnTo>
                  <a:lnTo>
                    <a:pt x="81661" y="0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586" y="4952430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69" h="394970">
                  <a:moveTo>
                    <a:pt x="256288" y="227329"/>
                  </a:moveTo>
                  <a:lnTo>
                    <a:pt x="197116" y="227329"/>
                  </a:lnTo>
                  <a:lnTo>
                    <a:pt x="360832" y="394843"/>
                  </a:lnTo>
                  <a:lnTo>
                    <a:pt x="391083" y="365252"/>
                  </a:lnTo>
                  <a:lnTo>
                    <a:pt x="256288" y="227329"/>
                  </a:lnTo>
                  <a:close/>
                </a:path>
                <a:path w="394969" h="394970">
                  <a:moveTo>
                    <a:pt x="34074" y="0"/>
                  </a:moveTo>
                  <a:lnTo>
                    <a:pt x="3822" y="29591"/>
                  </a:lnTo>
                  <a:lnTo>
                    <a:pt x="167538" y="197104"/>
                  </a:lnTo>
                  <a:lnTo>
                    <a:pt x="0" y="360807"/>
                  </a:lnTo>
                  <a:lnTo>
                    <a:pt x="29578" y="391033"/>
                  </a:lnTo>
                  <a:lnTo>
                    <a:pt x="197116" y="227329"/>
                  </a:lnTo>
                  <a:lnTo>
                    <a:pt x="256288" y="227329"/>
                  </a:lnTo>
                  <a:lnTo>
                    <a:pt x="227368" y="197739"/>
                  </a:lnTo>
                  <a:lnTo>
                    <a:pt x="258302" y="167513"/>
                  </a:lnTo>
                  <a:lnTo>
                    <a:pt x="197802" y="167513"/>
                  </a:lnTo>
                  <a:lnTo>
                    <a:pt x="34074" y="0"/>
                  </a:lnTo>
                  <a:close/>
                </a:path>
                <a:path w="394969" h="394970">
                  <a:moveTo>
                    <a:pt x="365340" y="3810"/>
                  </a:moveTo>
                  <a:lnTo>
                    <a:pt x="197802" y="167513"/>
                  </a:lnTo>
                  <a:lnTo>
                    <a:pt x="258302" y="167513"/>
                  </a:lnTo>
                  <a:lnTo>
                    <a:pt x="394906" y="34036"/>
                  </a:lnTo>
                  <a:lnTo>
                    <a:pt x="365340" y="38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586" y="4952430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69" h="394970">
                  <a:moveTo>
                    <a:pt x="34074" y="0"/>
                  </a:moveTo>
                  <a:lnTo>
                    <a:pt x="197802" y="167513"/>
                  </a:lnTo>
                  <a:lnTo>
                    <a:pt x="365340" y="3810"/>
                  </a:lnTo>
                  <a:lnTo>
                    <a:pt x="394906" y="34036"/>
                  </a:lnTo>
                  <a:lnTo>
                    <a:pt x="227368" y="197739"/>
                  </a:lnTo>
                  <a:lnTo>
                    <a:pt x="391083" y="365252"/>
                  </a:lnTo>
                  <a:lnTo>
                    <a:pt x="360832" y="394843"/>
                  </a:lnTo>
                  <a:lnTo>
                    <a:pt x="197116" y="227329"/>
                  </a:lnTo>
                  <a:lnTo>
                    <a:pt x="29578" y="391033"/>
                  </a:lnTo>
                  <a:lnTo>
                    <a:pt x="0" y="360807"/>
                  </a:lnTo>
                  <a:lnTo>
                    <a:pt x="167538" y="197104"/>
                  </a:lnTo>
                  <a:lnTo>
                    <a:pt x="3822" y="29591"/>
                  </a:lnTo>
                  <a:lnTo>
                    <a:pt x="34074" y="0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9091" y="3389823"/>
              <a:ext cx="344805" cy="321945"/>
            </a:xfrm>
            <a:custGeom>
              <a:avLst/>
              <a:gdLst/>
              <a:ahLst/>
              <a:cxnLst/>
              <a:rect l="l" t="t" r="r" b="b"/>
              <a:pathLst>
                <a:path w="344804" h="321945">
                  <a:moveTo>
                    <a:pt x="73659" y="0"/>
                  </a:moveTo>
                  <a:lnTo>
                    <a:pt x="0" y="84074"/>
                  </a:lnTo>
                  <a:lnTo>
                    <a:pt x="271144" y="321437"/>
                  </a:lnTo>
                  <a:lnTo>
                    <a:pt x="344804" y="237363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89091" y="3389823"/>
              <a:ext cx="344805" cy="321945"/>
            </a:xfrm>
            <a:custGeom>
              <a:avLst/>
              <a:gdLst/>
              <a:ahLst/>
              <a:cxnLst/>
              <a:rect l="l" t="t" r="r" b="b"/>
              <a:pathLst>
                <a:path w="344804" h="321945">
                  <a:moveTo>
                    <a:pt x="73659" y="0"/>
                  </a:moveTo>
                  <a:lnTo>
                    <a:pt x="344804" y="237363"/>
                  </a:lnTo>
                  <a:lnTo>
                    <a:pt x="271144" y="321437"/>
                  </a:lnTo>
                  <a:lnTo>
                    <a:pt x="0" y="84074"/>
                  </a:lnTo>
                  <a:lnTo>
                    <a:pt x="73659" y="0"/>
                  </a:lnTo>
                  <a:close/>
                </a:path>
              </a:pathLst>
            </a:custGeom>
            <a:ln w="158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2797" y="3100391"/>
              <a:ext cx="483234" cy="619125"/>
            </a:xfrm>
            <a:custGeom>
              <a:avLst/>
              <a:gdLst/>
              <a:ahLst/>
              <a:cxnLst/>
              <a:rect l="l" t="t" r="r" b="b"/>
              <a:pathLst>
                <a:path w="483234" h="619125">
                  <a:moveTo>
                    <a:pt x="394462" y="0"/>
                  </a:moveTo>
                  <a:lnTo>
                    <a:pt x="0" y="556260"/>
                  </a:lnTo>
                  <a:lnTo>
                    <a:pt x="88773" y="619125"/>
                  </a:lnTo>
                  <a:lnTo>
                    <a:pt x="483234" y="62865"/>
                  </a:lnTo>
                  <a:lnTo>
                    <a:pt x="3944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92797" y="3100391"/>
              <a:ext cx="483234" cy="619125"/>
            </a:xfrm>
            <a:custGeom>
              <a:avLst/>
              <a:gdLst/>
              <a:ahLst/>
              <a:cxnLst/>
              <a:rect l="l" t="t" r="r" b="b"/>
              <a:pathLst>
                <a:path w="483234" h="619125">
                  <a:moveTo>
                    <a:pt x="0" y="556260"/>
                  </a:moveTo>
                  <a:lnTo>
                    <a:pt x="394462" y="0"/>
                  </a:lnTo>
                  <a:lnTo>
                    <a:pt x="483234" y="62865"/>
                  </a:lnTo>
                  <a:lnTo>
                    <a:pt x="88773" y="619125"/>
                  </a:lnTo>
                  <a:lnTo>
                    <a:pt x="0" y="556260"/>
                  </a:lnTo>
                  <a:close/>
                </a:path>
              </a:pathLst>
            </a:custGeom>
            <a:ln w="158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028D-0027-4C1E-C130-4F552787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AF41-9806-D666-1AEB-5485828F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Consolas" panose="020B0609020204030204" pitchFamily="49" charset="0"/>
              </a:rPr>
              <a:t># displaying the common characters between two strings</a:t>
            </a:r>
          </a:p>
          <a:p>
            <a:pPr marL="0" indent="0">
              <a:buNone/>
            </a:pPr>
            <a:endParaRPr lang="en-US" sz="20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latin typeface="Consolas" panose="020B0609020204030204" pitchFamily="49" charset="0"/>
              </a:rPr>
              <a:t>s1 = "</a:t>
            </a:r>
            <a:r>
              <a:rPr lang="en-US" sz="2000" b="0" dirty="0" err="1">
                <a:latin typeface="Consolas" panose="020B0609020204030204" pitchFamily="49" charset="0"/>
              </a:rPr>
              <a:t>ucd</a:t>
            </a:r>
            <a:r>
              <a:rPr lang="en-US" sz="2000" b="0" dirty="0">
                <a:latin typeface="Consolas" panose="020B0609020204030204" pitchFamily="49" charset="0"/>
              </a:rPr>
              <a:t> u rock"  </a:t>
            </a:r>
          </a:p>
          <a:p>
            <a:pPr marL="0" indent="0">
              <a:buNone/>
            </a:pPr>
            <a:r>
              <a:rPr lang="en-US" sz="2000" b="0" dirty="0">
                <a:latin typeface="Consolas" panose="020B0609020204030204" pitchFamily="49" charset="0"/>
              </a:rPr>
              <a:t>s2 = "</a:t>
            </a:r>
            <a:r>
              <a:rPr lang="en-US" sz="2000" b="0" dirty="0" err="1">
                <a:latin typeface="Consolas" panose="020B0609020204030204" pitchFamily="49" charset="0"/>
              </a:rPr>
              <a:t>i</a:t>
            </a:r>
            <a:r>
              <a:rPr lang="en-US" sz="2000" b="0" dirty="0">
                <a:latin typeface="Consolas" panose="020B0609020204030204" pitchFamily="49" charset="0"/>
              </a:rPr>
              <a:t> rule </a:t>
            </a:r>
            <a:r>
              <a:rPr lang="en-US" sz="2000" b="0" dirty="0" err="1">
                <a:latin typeface="Consolas" panose="020B0609020204030204" pitchFamily="49" charset="0"/>
              </a:rPr>
              <a:t>ucd</a:t>
            </a:r>
            <a:r>
              <a:rPr lang="en-US" sz="2000" b="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b="0" dirty="0">
                <a:latin typeface="Consolas" panose="020B0609020204030204" pitchFamily="49" charset="0"/>
              </a:rPr>
              <a:t>if </a:t>
            </a:r>
            <a:r>
              <a:rPr lang="en-US" sz="2000" b="0" dirty="0" err="1">
                <a:latin typeface="Consolas" panose="020B0609020204030204" pitchFamily="49" charset="0"/>
              </a:rPr>
              <a:t>len</a:t>
            </a:r>
            <a:r>
              <a:rPr lang="en-US" sz="2000" b="0" dirty="0">
                <a:latin typeface="Consolas" panose="020B0609020204030204" pitchFamily="49" charset="0"/>
              </a:rPr>
              <a:t>(s1) == </a:t>
            </a:r>
            <a:r>
              <a:rPr lang="en-US" sz="2000" b="0" dirty="0" err="1">
                <a:latin typeface="Consolas" panose="020B0609020204030204" pitchFamily="49" charset="0"/>
              </a:rPr>
              <a:t>len</a:t>
            </a:r>
            <a:r>
              <a:rPr lang="en-US" sz="2000" b="0" dirty="0">
                <a:latin typeface="Consolas" panose="020B0609020204030204" pitchFamily="49" charset="0"/>
              </a:rPr>
              <a:t>(s2):  </a:t>
            </a:r>
          </a:p>
          <a:p>
            <a:pPr marL="0" indent="0">
              <a:buNone/>
            </a:pPr>
            <a:r>
              <a:rPr lang="en-US" sz="2000" b="0" dirty="0">
                <a:latin typeface="Consolas" panose="020B0609020204030204" pitchFamily="49" charset="0"/>
              </a:rPr>
              <a:t>  for char1 in s1:</a:t>
            </a:r>
          </a:p>
          <a:p>
            <a:pPr marL="0" indent="0">
              <a:buNone/>
            </a:pPr>
            <a:r>
              <a:rPr lang="en-US" sz="2000" b="0" dirty="0">
                <a:latin typeface="Consolas" panose="020B0609020204030204" pitchFamily="49" charset="0"/>
              </a:rPr>
              <a:t>	for char2 in s2:</a:t>
            </a:r>
          </a:p>
          <a:p>
            <a:pPr marL="0" indent="0">
              <a:buNone/>
            </a:pPr>
            <a:r>
              <a:rPr lang="en-US" sz="2000" b="0" dirty="0">
                <a:latin typeface="Consolas" panose="020B0609020204030204" pitchFamily="49" charset="0"/>
              </a:rPr>
              <a:t>	   if char1 == char2:</a:t>
            </a:r>
          </a:p>
          <a:p>
            <a:pPr marL="0" indent="0">
              <a:buNone/>
            </a:pPr>
            <a:r>
              <a:rPr lang="en-US" sz="2000" b="0" dirty="0">
                <a:latin typeface="Consolas" panose="020B0609020204030204" pitchFamily="49" charset="0"/>
              </a:rPr>
              <a:t>           print("common letter: ", char1)</a:t>
            </a:r>
          </a:p>
          <a:p>
            <a:pPr marL="0" indent="0">
              <a:buNone/>
            </a:pPr>
            <a:r>
              <a:rPr lang="en-US" sz="2000" b="0" dirty="0">
                <a:latin typeface="Consolas" panose="020B0609020204030204" pitchFamily="49" charset="0"/>
              </a:rPr>
              <a:t>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289247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35" y="234979"/>
            <a:ext cx="7099776" cy="767687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Why So Popular Despite Being (Super) Slow?</a:t>
            </a:r>
            <a:endParaRPr lang="en-US" sz="2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575E-58FE-4124-9269-3AB23454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5" y="1021081"/>
            <a:ext cx="8338657" cy="5300406"/>
          </a:xfrm>
        </p:spPr>
        <p:txBody>
          <a:bodyPr>
            <a:normAutofit/>
          </a:bodyPr>
          <a:lstStyle/>
          <a:p>
            <a:r>
              <a:rPr lang="en-US" dirty="0"/>
              <a:t>Enhanced Productivity compared to C, C++, and Java :</a:t>
            </a:r>
          </a:p>
          <a:p>
            <a:pPr lvl="1"/>
            <a:r>
              <a:rPr lang="en-US" dirty="0"/>
              <a:t>Highly productive, offering a more concise and expressive</a:t>
            </a:r>
          </a:p>
          <a:p>
            <a:pPr lvl="1"/>
            <a:r>
              <a:rPr lang="en-US" dirty="0"/>
              <a:t>Accomplish tasks with less time, effort, and lines of code, leading to faster development cycles.</a:t>
            </a:r>
          </a:p>
          <a:p>
            <a:pPr lvl="1"/>
            <a:r>
              <a:rPr lang="en-US" dirty="0"/>
              <a:t>Companies benefit by optimizing their most valuable resource: employees. Python's simplicity means less time spent on coding, more on innovation.</a:t>
            </a:r>
          </a:p>
          <a:p>
            <a:r>
              <a:rPr lang="en-US" dirty="0"/>
              <a:t>User Experience and Performance:</a:t>
            </a:r>
          </a:p>
          <a:p>
            <a:pPr lvl="1"/>
            <a:r>
              <a:rPr lang="en-US" b="0" dirty="0"/>
              <a:t>End-users rarely notice Python’s slowness for regular business application</a:t>
            </a:r>
          </a:p>
          <a:p>
            <a:pPr lvl="2"/>
            <a:r>
              <a:rPr lang="en-US" b="0" dirty="0"/>
              <a:t>Can you truly distinguish the difference between 0.01 seconds </a:t>
            </a:r>
            <a:r>
              <a:rPr lang="en-US" dirty="0"/>
              <a:t>and</a:t>
            </a:r>
            <a:r>
              <a:rPr lang="en-US" b="0" dirty="0"/>
              <a:t> 0.001 seconds? </a:t>
            </a:r>
          </a:p>
          <a:p>
            <a:pPr lvl="1"/>
            <a:r>
              <a:rPr lang="en-US" b="0" dirty="0"/>
              <a:t>Indentation encourages good coding practices contributing to maintainable code. </a:t>
            </a:r>
          </a:p>
          <a:p>
            <a:r>
              <a:rPr lang="en-US" dirty="0"/>
              <a:t>Rich set of libraries and frameworks</a:t>
            </a:r>
          </a:p>
          <a:p>
            <a:pPr lvl="1"/>
            <a:r>
              <a:rPr lang="en-US" dirty="0"/>
              <a:t>Enabling developers to leverage pre-built solutions for various tasks.</a:t>
            </a:r>
          </a:p>
          <a:p>
            <a:pPr lvl="1"/>
            <a:r>
              <a:rPr lang="en-US" dirty="0"/>
              <a:t>This extensive ecosystem accelerates development, allowing teams to focus on solving specific problems rather than reinventing the wheel</a:t>
            </a:r>
          </a:p>
          <a:p>
            <a:r>
              <a:rPr lang="en-US" dirty="0"/>
              <a:t>Large and active development community – collective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8628-4DEC-448C-A93B-D527D56D65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58099"/>
            <a:ext cx="7875359" cy="709865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Popularity of Programming Language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575E-58FE-4124-9269-3AB23454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58" y="2330333"/>
            <a:ext cx="8053314" cy="4035165"/>
          </a:xfrm>
        </p:spPr>
        <p:txBody>
          <a:bodyPr>
            <a:normAutofit/>
          </a:bodyPr>
          <a:lstStyle/>
          <a:p>
            <a:r>
              <a:rPr lang="en-US" sz="2400" dirty="0"/>
              <a:t>The PYPL (Popularity of Programming Language Index) is created by analyzing how often language tutorials are searched on Google.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http://pypl.github.io/PYPL.html</a:t>
            </a:r>
            <a:endParaRPr lang="en-US" sz="2000" dirty="0"/>
          </a:p>
          <a:p>
            <a:r>
              <a:rPr lang="en-US" sz="2400" dirty="0"/>
              <a:t>Worldwide. Jan 2024 compared to a year ago: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2499-BC51-4F9A-8535-27CFEE534A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77B7CE-00B1-77AD-0719-AE25BDC2F859}"/>
              </a:ext>
            </a:extLst>
          </p:cNvPr>
          <p:cNvGrpSpPr/>
          <p:nvPr/>
        </p:nvGrpSpPr>
        <p:grpSpPr>
          <a:xfrm>
            <a:off x="2059538" y="63500"/>
            <a:ext cx="5140935" cy="6731000"/>
            <a:chOff x="2064793" y="63500"/>
            <a:chExt cx="5140935" cy="6731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17E61A-5C65-58F9-3709-2E0DE51E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4793" y="63500"/>
              <a:ext cx="5140935" cy="67310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0BF9CC0-BECE-3997-2A37-15798954F9E3}"/>
                </a:ext>
              </a:extLst>
            </p:cNvPr>
            <p:cNvSpPr/>
            <p:nvPr/>
          </p:nvSpPr>
          <p:spPr>
            <a:xfrm>
              <a:off x="2159000" y="726440"/>
              <a:ext cx="4920207" cy="269240"/>
            </a:xfrm>
            <a:prstGeom prst="roundRect">
              <a:avLst/>
            </a:prstGeom>
            <a:solidFill>
              <a:srgbClr val="00B050">
                <a:alpha val="2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9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639D-D4DE-456D-9E0D-85CCEA6E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85" y="444103"/>
            <a:ext cx="7622540" cy="757555"/>
          </a:xfrm>
        </p:spPr>
        <p:txBody>
          <a:bodyPr/>
          <a:lstStyle/>
          <a:p>
            <a:r>
              <a:rPr lang="en-US" dirty="0"/>
              <a:t>Installation &amp;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63983-AA01-4485-B377-2E89274A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8" y="1232828"/>
            <a:ext cx="8181154" cy="532989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300"/>
              </a:spcBef>
            </a:pPr>
            <a:r>
              <a:rPr lang="en-US" dirty="0"/>
              <a:t>Google “Python xxx”</a:t>
            </a:r>
          </a:p>
          <a:p>
            <a:pPr marL="457200" indent="-457200">
              <a:spcBef>
                <a:spcPts val="300"/>
              </a:spcBef>
            </a:pPr>
            <a:r>
              <a:rPr lang="en-US" dirty="0"/>
              <a:t>Some popular sites:</a:t>
            </a:r>
          </a:p>
          <a:p>
            <a:pPr marL="914400" lvl="1" indent="-457200">
              <a:spcBef>
                <a:spcPts val="300"/>
              </a:spcBef>
            </a:pPr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,  </a:t>
            </a:r>
            <a:r>
              <a:rPr lang="en-US" dirty="0">
                <a:hlinkClick r:id="rId3"/>
              </a:rPr>
              <a:t>https://docs.python.org/3/tutorial/index.html</a:t>
            </a:r>
            <a:endParaRPr lang="en-US" dirty="0"/>
          </a:p>
          <a:p>
            <a:pPr marL="914400" lvl="1" indent="-457200">
              <a:spcBef>
                <a:spcPts val="300"/>
              </a:spcBef>
            </a:pPr>
            <a:endParaRPr lang="en-US" dirty="0"/>
          </a:p>
          <a:p>
            <a:pPr marL="914400" lvl="1" indent="-457200">
              <a:spcBef>
                <a:spcPts val="300"/>
              </a:spcBef>
            </a:pPr>
            <a:endParaRPr lang="en-US" dirty="0"/>
          </a:p>
          <a:p>
            <a:pPr marL="914400" lvl="1" indent="-457200">
              <a:spcBef>
                <a:spcPts val="300"/>
              </a:spcBef>
            </a:pPr>
            <a:endParaRPr lang="en-US" dirty="0"/>
          </a:p>
          <a:p>
            <a:pPr marL="914400" lvl="1" indent="-457200">
              <a:spcBef>
                <a:spcPts val="300"/>
              </a:spcBef>
            </a:pPr>
            <a:endParaRPr lang="en-US" dirty="0"/>
          </a:p>
          <a:p>
            <a:pPr marL="914400" lvl="1" indent="-457200">
              <a:spcBef>
                <a:spcPts val="300"/>
              </a:spcBef>
            </a:pPr>
            <a:endParaRPr lang="en-US" dirty="0"/>
          </a:p>
          <a:p>
            <a:pPr marL="914400" lvl="1" indent="-457200">
              <a:spcBef>
                <a:spcPts val="300"/>
              </a:spcBef>
            </a:pPr>
            <a:endParaRPr lang="en-US" dirty="0"/>
          </a:p>
          <a:p>
            <a:pPr marL="342900" lvl="1" indent="0">
              <a:spcBef>
                <a:spcPts val="300"/>
              </a:spcBef>
              <a:buNone/>
            </a:pPr>
            <a:endParaRPr lang="en-US" dirty="0"/>
          </a:p>
          <a:p>
            <a:pPr marL="742950" lvl="1" indent="-285750">
              <a:spcBef>
                <a:spcPts val="300"/>
              </a:spcBef>
            </a:pPr>
            <a:r>
              <a:rPr lang="en-US" dirty="0" err="1"/>
              <a:t>Youtube</a:t>
            </a:r>
            <a:r>
              <a:rPr lang="en-US" dirty="0"/>
              <a:t> tutorials: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Python in 45 minutes for programmers: </a:t>
            </a:r>
            <a:r>
              <a:rPr lang="en-US" dirty="0">
                <a:hlinkClick r:id="rId4"/>
              </a:rPr>
              <a:t>https://www.youtube.com/watch?v=N4mEzFDjqtA</a:t>
            </a:r>
            <a:endParaRPr lang="en-US" u="sng" dirty="0"/>
          </a:p>
          <a:p>
            <a:pPr lvl="2" rtl="0">
              <a:lnSpc>
                <a:spcPct val="120000"/>
              </a:lnSpc>
              <a:spcBef>
                <a:spcPts val="300"/>
              </a:spcBef>
            </a:pPr>
            <a:r>
              <a:rPr lang="en-US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https://www.youtube.com/watch?v=rfscVS0vtbw</a:t>
            </a:r>
            <a:r>
              <a:rPr lang="en-US" u="sng" dirty="0"/>
              <a:t>   (4.5 hours)</a:t>
            </a:r>
          </a:p>
          <a:p>
            <a:pPr lvl="2" rtl="0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Python for everyone: </a:t>
            </a:r>
            <a:r>
              <a:rPr lang="en-US" u="sng" dirty="0">
                <a:hlinkClick r:id="rId6"/>
              </a:rPr>
              <a:t>https://www.youtube.com/watch?v=8DvywoWv6fI</a:t>
            </a: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300"/>
              </a:spcBef>
            </a:pPr>
            <a:r>
              <a:rPr lang="en-US" b="1" u="sng" dirty="0">
                <a:solidFill>
                  <a:schemeClr val="tx1"/>
                </a:solidFill>
              </a:rPr>
              <a:t>Google “python anaconda” to install Python3 and </a:t>
            </a:r>
            <a:r>
              <a:rPr lang="en-US" b="1" u="sng" dirty="0" err="1">
                <a:solidFill>
                  <a:schemeClr val="tx1"/>
                </a:solidFill>
              </a:rPr>
              <a:t>Jupyter</a:t>
            </a:r>
            <a:r>
              <a:rPr lang="en-US" b="1" u="sng" dirty="0">
                <a:solidFill>
                  <a:schemeClr val="tx1"/>
                </a:solidFill>
              </a:rPr>
              <a:t> notebook</a:t>
            </a:r>
          </a:p>
          <a:p>
            <a:pPr marL="457200" indent="-457200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Google “python free IDE (editor)”</a:t>
            </a:r>
          </a:p>
          <a:p>
            <a:pPr marL="457200" indent="-457200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Google “python PEP(Python Enhancement Proposal) </a:t>
            </a:r>
            <a:r>
              <a:rPr lang="en-US" b="1" dirty="0">
                <a:solidFill>
                  <a:srgbClr val="C00000"/>
                </a:solidFill>
              </a:rPr>
              <a:t>8</a:t>
            </a:r>
            <a:r>
              <a:rPr lang="en-US" dirty="0"/>
              <a:t> -- </a:t>
            </a:r>
            <a:r>
              <a:rPr lang="en-US" b="1" dirty="0"/>
              <a:t>Style Guide for Python Code”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2AA1-35E4-424F-B21E-BF42ACFEE5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58F22-806D-4DF6-B425-37EE50F14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039" y="2120327"/>
            <a:ext cx="4935762" cy="14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4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325E-1A28-4BBE-8E6B-9238B5B6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29" y="598153"/>
            <a:ext cx="6343672" cy="709865"/>
          </a:xfrm>
        </p:spPr>
        <p:txBody>
          <a:bodyPr/>
          <a:lstStyle/>
          <a:p>
            <a:r>
              <a:rPr lang="en-US" dirty="0"/>
              <a:t>Some Python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22F4-E363-4439-811E-3401735A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04" y="1427821"/>
            <a:ext cx="8359712" cy="52191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i="1" dirty="0"/>
              <a:t>“</a:t>
            </a:r>
            <a:r>
              <a:rPr lang="en-US" sz="1600" b="1" i="1" dirty="0">
                <a:solidFill>
                  <a:srgbClr val="FF0000"/>
                </a:solidFill>
              </a:rPr>
              <a:t>PEP</a:t>
            </a:r>
            <a:r>
              <a:rPr lang="en-US" sz="1600" i="1" dirty="0"/>
              <a:t>: </a:t>
            </a:r>
            <a:r>
              <a:rPr lang="en-US" sz="1600" b="1" i="1" dirty="0"/>
              <a:t>Python Enhancement Proposal, </a:t>
            </a:r>
            <a:r>
              <a:rPr lang="en-US" sz="1600" i="1" dirty="0"/>
              <a:t>a design doc providing info to the Python community, or describing a new feature for Python or its processes or environment.”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The must-read Python’s PEPs: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dirty="0">
                <a:hlinkClick r:id="rId2"/>
              </a:rPr>
              <a:t>PEP 20 – The Zen of Python</a:t>
            </a:r>
            <a:r>
              <a:rPr lang="en-US" sz="1600" dirty="0"/>
              <a:t>: that’s the first PEP you need to read and apply throughout your Python development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dirty="0">
                <a:hlinkClick r:id="rId3"/>
              </a:rPr>
              <a:t>PEP 8 – Style Guide for Python Code</a:t>
            </a:r>
            <a:r>
              <a:rPr lang="en-US" sz="1600" dirty="0"/>
              <a:t>: this PEP defines the coding convention when writing Python. I expect everyone writing PEP8 compliant code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dirty="0">
                <a:hlinkClick r:id="rId4"/>
              </a:rPr>
              <a:t>PEP 257 – Docstring Conventions</a:t>
            </a:r>
            <a:r>
              <a:rPr lang="en-US" sz="1600" dirty="0"/>
              <a:t>: conventions for Docstring in Python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Some Easter Eggs: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import __hello__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import this   #Zen of Python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import antigravity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from __future__ import braces    #^^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63EDB-8F29-4FAA-BFBE-2B1224B308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1DB9-5710-4C98-8EA5-1D52E0FE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135" y="295275"/>
            <a:ext cx="6343672" cy="709865"/>
          </a:xfrm>
        </p:spPr>
        <p:txBody>
          <a:bodyPr/>
          <a:lstStyle/>
          <a:p>
            <a:r>
              <a:rPr lang="en-US" dirty="0"/>
              <a:t>import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FE542-D042-48A4-B996-CEE9C619D6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1D51C-5C4B-46ED-BE13-B42B55912BC0}"/>
              </a:ext>
            </a:extLst>
          </p:cNvPr>
          <p:cNvSpPr txBox="1"/>
          <p:nvPr/>
        </p:nvSpPr>
        <p:spPr>
          <a:xfrm>
            <a:off x="740135" y="1127374"/>
            <a:ext cx="81289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latin typeface="Garamond" panose="02020404030301010803" pitchFamily="18" charset="0"/>
                <a:ea typeface="Menlo"/>
              </a:rPr>
              <a:t>The Zen of Python, by Tim Peters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latin typeface="Garamond" panose="02020404030301010803" pitchFamily="18" charset="0"/>
              <a:ea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  <a:t>Beautiful is better than ugly.</a:t>
            </a:r>
            <a:b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</a:br>
            <a: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  <a:t>Explicit is better than implicit.</a:t>
            </a:r>
            <a:b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</a:br>
            <a: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  <a:t>Simple is better than complex.</a:t>
            </a:r>
            <a:b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</a:br>
            <a: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  <a:t>Complex is better than complicated.</a:t>
            </a:r>
            <a:b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</a:br>
            <a: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  <a:t>Flat is better than nested.</a:t>
            </a:r>
            <a:b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</a:br>
            <a: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  <a:t>Sparse is better than dense.</a:t>
            </a:r>
            <a:b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</a:br>
            <a: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  <a:t>Readability counts.</a:t>
            </a:r>
            <a:br>
              <a:rPr lang="en-US" altLang="en-US" sz="1600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</a:br>
            <a:r>
              <a:rPr lang="en-US" altLang="en-US" sz="1600" b="1" dirty="0">
                <a:solidFill>
                  <a:schemeClr val="accent1"/>
                </a:solidFill>
                <a:latin typeface="Garamond" panose="02020404030301010803" pitchFamily="18" charset="0"/>
                <a:ea typeface="Menlo"/>
              </a:rPr>
              <a:t>Special cases aren't special enough to break the rules.</a:t>
            </a:r>
            <a:br>
              <a:rPr lang="en-US" altLang="en-US" sz="1600" b="1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Although practicality beats purity.</a:t>
            </a:r>
            <a:br>
              <a:rPr lang="en-US" altLang="en-US" sz="1600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Errors should never pass silently.</a:t>
            </a:r>
            <a:br>
              <a:rPr lang="en-US" altLang="en-US" sz="1600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Unless explicitly silenced.</a:t>
            </a:r>
            <a:br>
              <a:rPr lang="en-US" altLang="en-US" sz="1600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In the face of ambiguity, refuse the temptation to guess.</a:t>
            </a:r>
            <a:br>
              <a:rPr lang="en-US" altLang="en-US" sz="1600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There should be one-- and preferably only one --obvious way to do it.</a:t>
            </a:r>
            <a:br>
              <a:rPr lang="en-US" altLang="en-US" sz="1600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Although that way may not be obvious at first unless you're Dutch.</a:t>
            </a:r>
            <a:br>
              <a:rPr lang="en-US" altLang="en-US" sz="1600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Now is better than never.</a:t>
            </a:r>
            <a:br>
              <a:rPr lang="en-US" altLang="en-US" sz="1600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Although never is often better than *right* now.</a:t>
            </a:r>
            <a:br>
              <a:rPr lang="en-US" altLang="en-US" sz="1600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If the implementation is hard to explain, it's a bad idea.</a:t>
            </a:r>
            <a:br>
              <a:rPr lang="en-US" altLang="en-US" sz="1600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If the implementation is easy to explain, it may be a good idea.</a:t>
            </a:r>
            <a:br>
              <a:rPr lang="en-US" altLang="en-US" sz="1600" dirty="0">
                <a:latin typeface="Garamond" panose="02020404030301010803" pitchFamily="18" charset="0"/>
                <a:ea typeface="Menlo"/>
              </a:rPr>
            </a:br>
            <a:r>
              <a:rPr lang="en-US" altLang="en-US" sz="1600" dirty="0">
                <a:latin typeface="Garamond" panose="02020404030301010803" pitchFamily="18" charset="0"/>
                <a:ea typeface="Menlo"/>
              </a:rPr>
              <a:t>Namespaces are one honking great idea -- let's do more of those!</a:t>
            </a:r>
            <a:r>
              <a:rPr lang="en-US" altLang="en-US" sz="1600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67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58662</TotalTime>
  <Words>3886</Words>
  <Application>Microsoft Office PowerPoint</Application>
  <PresentationFormat>On-screen Show (4:3)</PresentationFormat>
  <Paragraphs>569</Paragraphs>
  <Slides>46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Cabin</vt:lpstr>
      <vt:lpstr>Courier</vt:lpstr>
      <vt:lpstr>walsheim-medium</vt:lpstr>
      <vt:lpstr>Arial</vt:lpstr>
      <vt:lpstr>Calibri</vt:lpstr>
      <vt:lpstr>Calibri Light</vt:lpstr>
      <vt:lpstr>Century Gothic</vt:lpstr>
      <vt:lpstr>Consolas</vt:lpstr>
      <vt:lpstr>Courier New</vt:lpstr>
      <vt:lpstr>Garamond</vt:lpstr>
      <vt:lpstr>Times New Roman</vt:lpstr>
      <vt:lpstr>Wingdings</vt:lpstr>
      <vt:lpstr>Office Theme</vt:lpstr>
      <vt:lpstr>CSCI 3412  Algorithms</vt:lpstr>
      <vt:lpstr>Why Python?</vt:lpstr>
      <vt:lpstr>What is                 ? (source: wikipedia)</vt:lpstr>
      <vt:lpstr>Why          is bad?</vt:lpstr>
      <vt:lpstr>Why So Popular Despite Being (Super) Slow?</vt:lpstr>
      <vt:lpstr>Popularity of Programming Language</vt:lpstr>
      <vt:lpstr>Installation &amp; Documentation</vt:lpstr>
      <vt:lpstr>Some Python tidbits</vt:lpstr>
      <vt:lpstr>import this</vt:lpstr>
      <vt:lpstr>Programming in Python</vt:lpstr>
      <vt:lpstr>Reserved Words </vt:lpstr>
      <vt:lpstr>Scalar (Primitive) Types</vt:lpstr>
      <vt:lpstr>Type Conversions</vt:lpstr>
      <vt:lpstr>Dynamically Typed Language</vt:lpstr>
      <vt:lpstr>Yet, Type Matters at Runtime</vt:lpstr>
      <vt:lpstr>Printing to Console </vt:lpstr>
      <vt:lpstr>Expressions</vt:lpstr>
      <vt:lpstr>Operators on ints and floats</vt:lpstr>
      <vt:lpstr>Simple Operations</vt:lpstr>
      <vt:lpstr>Changing Bindings</vt:lpstr>
      <vt:lpstr>Comments in Python</vt:lpstr>
      <vt:lpstr>Doc string (Documentation Convention)</vt:lpstr>
      <vt:lpstr>String (str)</vt:lpstr>
      <vt:lpstr>Language Controls</vt:lpstr>
      <vt:lpstr>INPUT / OUTPUT:   print() </vt:lpstr>
      <vt:lpstr>INPUT/OUTPUT: input("")</vt:lpstr>
      <vt:lpstr>Comparison Operators</vt:lpstr>
      <vt:lpstr>Logic Operators on bools</vt:lpstr>
      <vt:lpstr>Short Circuit Example </vt:lpstr>
      <vt:lpstr>Control Flow - Branching</vt:lpstr>
      <vt:lpstr>Indentation</vt:lpstr>
      <vt:lpstr>= vs ==</vt:lpstr>
      <vt:lpstr>Control flow:  while  Loops</vt:lpstr>
      <vt:lpstr>Control flow: while and for  Loops</vt:lpstr>
      <vt:lpstr>Control flow : “for” Loop </vt:lpstr>
      <vt:lpstr>range(start = 0,stop, step = 1)</vt:lpstr>
      <vt:lpstr>break, continue Statement</vt:lpstr>
      <vt:lpstr>for vs while Loop </vt:lpstr>
      <vt:lpstr>Strings</vt:lpstr>
      <vt:lpstr>Strings</vt:lpstr>
      <vt:lpstr>Strings</vt:lpstr>
      <vt:lpstr>Strings</vt:lpstr>
      <vt:lpstr>for  Loops Recap</vt:lpstr>
      <vt:lpstr>Strings and Loops</vt:lpstr>
      <vt:lpstr>Code Example: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3412  Algorithm</dc:title>
  <dc:creator>Sung Nam</dc:creator>
  <cp:lastModifiedBy>Nam, Sung-Hee</cp:lastModifiedBy>
  <cp:revision>227</cp:revision>
  <dcterms:created xsi:type="dcterms:W3CDTF">2019-08-07T03:17:15Z</dcterms:created>
  <dcterms:modified xsi:type="dcterms:W3CDTF">2024-01-22T02:01:40Z</dcterms:modified>
</cp:coreProperties>
</file>