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0" r:id="rId1"/>
  </p:sldMasterIdLst>
  <p:notesMasterIdLst>
    <p:notesMasterId r:id="rId83"/>
  </p:notesMasterIdLst>
  <p:handoutMasterIdLst>
    <p:handoutMasterId r:id="rId84"/>
  </p:handoutMasterIdLst>
  <p:sldIdLst>
    <p:sldId id="256" r:id="rId2"/>
    <p:sldId id="291" r:id="rId3"/>
    <p:sldId id="315" r:id="rId4"/>
    <p:sldId id="260" r:id="rId5"/>
    <p:sldId id="266" r:id="rId6"/>
    <p:sldId id="267" r:id="rId7"/>
    <p:sldId id="269" r:id="rId8"/>
    <p:sldId id="272" r:id="rId9"/>
    <p:sldId id="274" r:id="rId10"/>
    <p:sldId id="276" r:id="rId11"/>
    <p:sldId id="280" r:id="rId12"/>
    <p:sldId id="396" r:id="rId13"/>
    <p:sldId id="259" r:id="rId14"/>
    <p:sldId id="292" r:id="rId15"/>
    <p:sldId id="262" r:id="rId16"/>
    <p:sldId id="263" r:id="rId17"/>
    <p:sldId id="293" r:id="rId18"/>
    <p:sldId id="294" r:id="rId19"/>
    <p:sldId id="295" r:id="rId20"/>
    <p:sldId id="296" r:id="rId21"/>
    <p:sldId id="268" r:id="rId22"/>
    <p:sldId id="297" r:id="rId23"/>
    <p:sldId id="270" r:id="rId24"/>
    <p:sldId id="298" r:id="rId25"/>
    <p:sldId id="299" r:id="rId26"/>
    <p:sldId id="300" r:id="rId27"/>
    <p:sldId id="301" r:id="rId28"/>
    <p:sldId id="302" r:id="rId29"/>
    <p:sldId id="277" r:id="rId30"/>
    <p:sldId id="278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97" r:id="rId40"/>
    <p:sldId id="273" r:id="rId41"/>
    <p:sldId id="353" r:id="rId42"/>
    <p:sldId id="354" r:id="rId43"/>
    <p:sldId id="355" r:id="rId44"/>
    <p:sldId id="356" r:id="rId45"/>
    <p:sldId id="357" r:id="rId46"/>
    <p:sldId id="358" r:id="rId47"/>
    <p:sldId id="359" r:id="rId48"/>
    <p:sldId id="286" r:id="rId49"/>
    <p:sldId id="287" r:id="rId50"/>
    <p:sldId id="360" r:id="rId51"/>
    <p:sldId id="398" r:id="rId52"/>
    <p:sldId id="375" r:id="rId53"/>
    <p:sldId id="376" r:id="rId54"/>
    <p:sldId id="377" r:id="rId55"/>
    <p:sldId id="380" r:id="rId56"/>
    <p:sldId id="381" r:id="rId57"/>
    <p:sldId id="382" r:id="rId58"/>
    <p:sldId id="383" r:id="rId59"/>
    <p:sldId id="384" r:id="rId60"/>
    <p:sldId id="385" r:id="rId61"/>
    <p:sldId id="387" r:id="rId62"/>
    <p:sldId id="388" r:id="rId63"/>
    <p:sldId id="389" r:id="rId64"/>
    <p:sldId id="390" r:id="rId65"/>
    <p:sldId id="363" r:id="rId66"/>
    <p:sldId id="364" r:id="rId67"/>
    <p:sldId id="365" r:id="rId68"/>
    <p:sldId id="366" r:id="rId69"/>
    <p:sldId id="367" r:id="rId70"/>
    <p:sldId id="368" r:id="rId71"/>
    <p:sldId id="369" r:id="rId72"/>
    <p:sldId id="370" r:id="rId73"/>
    <p:sldId id="395" r:id="rId74"/>
    <p:sldId id="371" r:id="rId75"/>
    <p:sldId id="372" r:id="rId76"/>
    <p:sldId id="373" r:id="rId77"/>
    <p:sldId id="399" r:id="rId78"/>
    <p:sldId id="391" r:id="rId79"/>
    <p:sldId id="393" r:id="rId80"/>
    <p:sldId id="392" r:id="rId81"/>
    <p:sldId id="394" r:id="rId8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99" d="100"/>
          <a:sy n="99" d="100"/>
        </p:scale>
        <p:origin x="417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B5451A-5964-47E9-B470-51C4528CED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A69DAF-1A87-45B4-9390-FFB5BE0686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44C6A-4416-402E-9A1B-A16FD8E0A666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EC324-BFC9-4FC5-8F7F-24FA48264B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FF5344-DC0F-4E04-A3F2-FA8E98575E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EDAC4-8484-4FAB-89E1-803B62CBB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76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36773-5675-4690-830D-7D211EA14C7B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E4D11-56D1-441A-B10D-B74B0EAABE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66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29F0-FD87-4023-BCB0-B72B184E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19F2A9-7C45-484D-8A51-F1D314FEB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378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04220-E77A-45E0-8380-F408D1380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D8EF5-9955-463B-9798-7CEB37B12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821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07AEE-FCF4-4B5E-8DC9-6C5836DD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F2622-EF39-4C88-89C8-9D3D8A90E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125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2EC6-BA5C-4A45-9310-CFD052F8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AEC7-638D-4E3C-B503-C6C3C80B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45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DE48-7483-4D49-9D59-9C94A57F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3A5E2-83D0-4D2B-958E-91A11241A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655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DAF5-1858-43AB-B894-5A350C7F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C2093-8ED8-4EFC-A193-ADFDC274E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1650BE-7C0E-4BBC-80D5-FDF870AF8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978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09F4-AA7D-4D7E-8916-B05B99A5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80399-7FBE-4308-AA84-3D28554B4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A0C77-D7CD-4329-8FC9-19E70EF54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9FB24-FCE4-47A1-8A72-FBB5D565D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60EA12-09C1-48E2-9425-2751F7BF5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755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4C4D-2C36-44F0-9B0C-15A3396E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59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8987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02B7-CD46-40D5-9D33-3C49CBC7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8D92-0025-45EE-A315-28A3CAFC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B2B1B-7A49-4CAA-939E-535778B88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929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A45FB-1D85-4733-A2DB-C9211A918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F70A72-01BA-4348-8173-684FCC1F0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44935-BDD6-453E-94EE-8B2B6BFD2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9534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77F3F-E03E-4C85-993C-A8B9C772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74470-4F4C-4C95-AE55-642B8455A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1600"/>
            <a:ext cx="78867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  <a:p>
            <a:pPr lvl="4"/>
            <a:endParaRPr lang="en-US" dirty="0"/>
          </a:p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0" i="0" dirty="0">
                <a:solidFill>
                  <a:srgbClr val="FFFFFF"/>
                </a:solidFill>
                <a:effectLst/>
                <a:latin typeface="walsheim-medium"/>
              </a:rPr>
              <a:t>10 Best fonts to use in your next PowerPoint presentation</a:t>
            </a:r>
          </a:p>
          <a:p>
            <a:pPr algn="l" fontAlgn="base"/>
            <a:r>
              <a:rPr lang="en-US" b="0" i="0" dirty="0">
                <a:solidFill>
                  <a:srgbClr val="FFFFFF"/>
                </a:solidFill>
                <a:effectLst/>
                <a:latin typeface="walsheim-medium"/>
              </a:rPr>
              <a:t> Best fonts to use in your next PowerPoint presentation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788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400" b="1" kern="1200" baseline="0">
          <a:solidFill>
            <a:schemeClr val="tx1"/>
          </a:solidFill>
          <a:latin typeface="Century Gothic" panose="020B0502020202020204" pitchFamily="34" charset="0"/>
          <a:ea typeface="Verdana" panose="020B0604030504040204" pitchFamily="34" charset="0"/>
          <a:cs typeface="Vrinda" panose="020B0502040204020203" pitchFamily="34" charset="0"/>
        </a:defRPr>
      </a:lvl1pPr>
    </p:titleStyle>
    <p:bodyStyle>
      <a:lvl1pPr marL="342900" marR="0" indent="-342900" algn="l" defTabSz="685800" rtl="0" eaLnBrk="1" fontAlgn="base" latinLnBrk="0" hangingPunct="1">
        <a:lnSpc>
          <a:spcPct val="90000"/>
        </a:lnSpc>
        <a:spcBef>
          <a:spcPts val="750"/>
        </a:spcBef>
        <a:spcAft>
          <a:spcPts val="0"/>
        </a:spcAft>
        <a:buClr>
          <a:schemeClr val="accent2">
            <a:lumMod val="50000"/>
          </a:schemeClr>
        </a:buClr>
        <a:buSzPct val="85000"/>
        <a:buFont typeface="Century Gothic" panose="020B0502020202020204" pitchFamily="34" charset="0"/>
        <a:buChar char="►"/>
        <a:tabLst/>
        <a:defRPr lang="en-US" sz="2200" b="1" i="0" kern="1200" smtClean="0">
          <a:solidFill>
            <a:schemeClr val="tx1"/>
          </a:solidFill>
          <a:effectLst/>
          <a:latin typeface="Garamond" panose="02020404030301010803" pitchFamily="18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50000"/>
          </a:schemeClr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75000"/>
          </a:schemeClr>
        </a:buClr>
        <a:buSzPct val="85000"/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>
            <a:lumMod val="75000"/>
          </a:schemeClr>
        </a:buClr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aramond" panose="02020404030301010803" pitchFamily="18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4mEzFDjqtA" TargetMode="External"/><Relationship Id="rId2" Type="http://schemas.openxmlformats.org/officeDocument/2006/relationships/hyperlink" Target="https://www.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youtube.com/watch?v=8DvywoWv6fI" TargetMode="External"/><Relationship Id="rId4" Type="http://schemas.openxmlformats.org/officeDocument/2006/relationships/hyperlink" Target="https://www.youtube.com/watch?v=rfscVS0vtbw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ader.org/blog/python-dunder-methods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reference/datamodel.html#basic-customization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5690888/variable-scopes-in-python-classes" TargetMode="External"/><Relationship Id="rId2" Type="http://schemas.openxmlformats.org/officeDocument/2006/relationships/hyperlink" Target="https://www.digitalocean.com/community/tutorials/how-to-construct-classes-and-define-objects-in-python-3#the-constructor-metho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py-modindex.html" TargetMode="External"/><Relationship Id="rId2" Type="http://schemas.openxmlformats.org/officeDocument/2006/relationships/hyperlink" Target="https://docs.python.org/3/librar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thontips.com/2013/07/30/20-python-libraries-you-cant-live-without/" TargetMode="External"/><Relationship Id="rId5" Type="http://schemas.openxmlformats.org/officeDocument/2006/relationships/hyperlink" Target="https://wiki.python.org/moin/UsefulModules" TargetMode="External"/><Relationship Id="rId4" Type="http://schemas.openxmlformats.org/officeDocument/2006/relationships/hyperlink" Target="https://docs.python.org/3/library/functions.html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courses/python-kwargs-and-args/" TargetMode="External"/><Relationship Id="rId2" Type="http://schemas.openxmlformats.org/officeDocument/2006/relationships/hyperlink" Target="https://realpython.com/primer-on-python-decorator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lpython.com/python-string-formatting/" TargetMode="External"/><Relationship Id="rId5" Type="http://schemas.openxmlformats.org/officeDocument/2006/relationships/hyperlink" Target="https://www.learnpython.org/en/Map,_Filter,_Reduce" TargetMode="External"/><Relationship Id="rId4" Type="http://schemas.openxmlformats.org/officeDocument/2006/relationships/hyperlink" Target="https://realpython.com/python-lambda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6AA40-0B60-4E19-881F-C6005EDF3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0" y="2226504"/>
            <a:ext cx="7035989" cy="1970112"/>
          </a:xfrm>
        </p:spPr>
        <p:txBody>
          <a:bodyPr/>
          <a:lstStyle/>
          <a:p>
            <a:r>
              <a:rPr lang="en-US" dirty="0"/>
              <a:t>CSCI 3412 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445AE-4314-48C6-9B79-104CBA58AA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434" y="4326283"/>
            <a:ext cx="6858000" cy="891058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Module 3: Introduction to Python, Part 2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CB644-D91D-4DE9-B6D5-3BACBF5B8669}"/>
              </a:ext>
            </a:extLst>
          </p:cNvPr>
          <p:cNvSpPr txBox="1"/>
          <p:nvPr/>
        </p:nvSpPr>
        <p:spPr>
          <a:xfrm>
            <a:off x="5872295" y="5544600"/>
            <a:ext cx="252928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>
                <a:solidFill>
                  <a:schemeClr val="bg1"/>
                </a:solidFill>
              </a:rPr>
              <a:t>Sung Nam</a:t>
            </a:r>
          </a:p>
          <a:p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00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6623" y="395082"/>
            <a:ext cx="6134106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4" dirty="0"/>
              <a:t>FUNCTIONS </a:t>
            </a:r>
            <a:r>
              <a:rPr spc="-19" dirty="0"/>
              <a:t>AS</a:t>
            </a:r>
            <a:r>
              <a:rPr spc="-158" dirty="0"/>
              <a:t> </a:t>
            </a:r>
            <a:r>
              <a:rPr spc="-41" dirty="0"/>
              <a:t>ARGUMENTS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09CE32E-6CA7-4113-B6D8-337DE807083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1838" y="261938"/>
            <a:ext cx="792162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10</a:t>
            </a:fld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536623" y="1112896"/>
            <a:ext cx="5498562" cy="535002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0001" rIns="0" bIns="0" rtlCol="0">
            <a:spAutoFit/>
          </a:bodyPr>
          <a:lstStyle/>
          <a:p>
            <a:pPr marL="352425" indent="-342900">
              <a:spcBef>
                <a:spcPts val="75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</a:pPr>
            <a:r>
              <a:rPr lang="en-US" sz="2400" b="1" spc="-8" dirty="0">
                <a:latin typeface="Calibri"/>
                <a:cs typeface="Calibri"/>
              </a:rPr>
              <a:t>Arguments can </a:t>
            </a:r>
            <a:r>
              <a:rPr lang="en-US" sz="2400" b="1" spc="-26" dirty="0">
                <a:latin typeface="Calibri"/>
                <a:cs typeface="Calibri"/>
              </a:rPr>
              <a:t>take </a:t>
            </a:r>
            <a:r>
              <a:rPr lang="en-US" sz="2400" b="1" spc="-4" dirty="0">
                <a:latin typeface="Calibri"/>
                <a:cs typeface="Calibri"/>
              </a:rPr>
              <a:t>on </a:t>
            </a:r>
            <a:r>
              <a:rPr lang="en-US" sz="2400" b="1" spc="-15" dirty="0">
                <a:latin typeface="Calibri"/>
                <a:cs typeface="Calibri"/>
              </a:rPr>
              <a:t>any </a:t>
            </a:r>
            <a:r>
              <a:rPr lang="en-US" sz="2400" b="1" spc="-4" dirty="0">
                <a:latin typeface="Calibri"/>
                <a:cs typeface="Calibri"/>
              </a:rPr>
              <a:t>type, </a:t>
            </a:r>
            <a:r>
              <a:rPr lang="en-US" sz="2400" b="1" spc="-11" dirty="0">
                <a:latin typeface="Calibri"/>
                <a:cs typeface="Calibri"/>
              </a:rPr>
              <a:t>even</a:t>
            </a:r>
            <a:r>
              <a:rPr lang="en-US" sz="2400" b="1" spc="56" dirty="0">
                <a:latin typeface="Calibri"/>
                <a:cs typeface="Calibri"/>
              </a:rPr>
              <a:t> </a:t>
            </a:r>
            <a:r>
              <a:rPr lang="en-US" sz="2400" b="1" spc="-4" dirty="0">
                <a:solidFill>
                  <a:schemeClr val="accent3"/>
                </a:solidFill>
                <a:latin typeface="Calibri"/>
                <a:cs typeface="Calibri"/>
              </a:rPr>
              <a:t>functions</a:t>
            </a:r>
          </a:p>
          <a:p>
            <a:pPr marL="9525">
              <a:spcBef>
                <a:spcPts val="75"/>
              </a:spcBef>
            </a:pPr>
            <a:endParaRPr lang="en-US" sz="1400" b="1" spc="-4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525">
              <a:spcBef>
                <a:spcPts val="75"/>
              </a:spcBef>
            </a:pPr>
            <a:r>
              <a:rPr lang="en-US" sz="1600" b="1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b="1" spc="-4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r>
              <a:rPr lang="en-US" sz="1600" b="1" spc="-4" dirty="0"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</a:p>
          <a:p>
            <a:pPr marL="9525">
              <a:spcBef>
                <a:spcPts val="75"/>
              </a:spcBef>
            </a:pP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    print ('inside </a:t>
            </a:r>
            <a:r>
              <a:rPr lang="en-US" sz="1600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</a:p>
          <a:p>
            <a:pPr marL="9525">
              <a:spcBef>
                <a:spcPts val="75"/>
              </a:spcBef>
            </a:pPr>
            <a:endParaRPr lang="en-US" sz="1600" spc="-4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525">
              <a:spcBef>
                <a:spcPts val="75"/>
              </a:spcBef>
            </a:pPr>
            <a:r>
              <a:rPr lang="en-US" sz="1600" b="1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b="1" spc="-4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r>
              <a:rPr lang="en-US" sz="1600" b="1" spc="-4" dirty="0">
                <a:latin typeface="Consolas" panose="020B0609020204030204" pitchFamily="49" charset="0"/>
                <a:cs typeface="Consolas" panose="020B0609020204030204" pitchFamily="49" charset="0"/>
              </a:rPr>
              <a:t>(y):</a:t>
            </a:r>
          </a:p>
          <a:p>
            <a:pPr marL="9525">
              <a:spcBef>
                <a:spcPts val="75"/>
              </a:spcBef>
            </a:pP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    print ('inside </a:t>
            </a:r>
            <a:r>
              <a:rPr lang="en-US" sz="1600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')  		</a:t>
            </a:r>
          </a:p>
          <a:p>
            <a:pPr marL="9525">
              <a:spcBef>
                <a:spcPts val="75"/>
              </a:spcBef>
            </a:pP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    return y</a:t>
            </a:r>
          </a:p>
          <a:p>
            <a:pPr marL="9525">
              <a:spcBef>
                <a:spcPts val="75"/>
              </a:spcBef>
            </a:pPr>
            <a:endParaRPr lang="en-US" sz="1600" spc="-4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525">
              <a:spcBef>
                <a:spcPts val="75"/>
              </a:spcBef>
            </a:pPr>
            <a:r>
              <a:rPr lang="en-US" sz="1600" b="1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US" sz="1600" b="1" spc="-4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func_c</a:t>
            </a:r>
            <a:r>
              <a:rPr lang="en-US" sz="1600" b="1" spc="-4" dirty="0">
                <a:latin typeface="Consolas" panose="020B0609020204030204" pitchFamily="49" charset="0"/>
                <a:cs typeface="Consolas" panose="020B0609020204030204" pitchFamily="49" charset="0"/>
              </a:rPr>
              <a:t>(z):</a:t>
            </a:r>
          </a:p>
          <a:p>
            <a:pPr marL="9525">
              <a:spcBef>
                <a:spcPts val="75"/>
              </a:spcBef>
            </a:pP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    print ('inside </a:t>
            </a:r>
            <a:r>
              <a:rPr lang="en-US" sz="1600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func_c</a:t>
            </a: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')  </a:t>
            </a:r>
          </a:p>
          <a:p>
            <a:pPr marL="9525">
              <a:spcBef>
                <a:spcPts val="75"/>
              </a:spcBef>
            </a:pP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    return z()</a:t>
            </a:r>
          </a:p>
          <a:p>
            <a:pPr marL="9525">
              <a:spcBef>
                <a:spcPts val="75"/>
              </a:spcBef>
            </a:pPr>
            <a:endParaRPr lang="en-US" sz="1600" spc="-4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525">
              <a:spcBef>
                <a:spcPts val="75"/>
              </a:spcBef>
            </a:pP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US" sz="1600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(), "\n")</a:t>
            </a:r>
          </a:p>
          <a:p>
            <a:pPr marL="9525">
              <a:spcBef>
                <a:spcPts val="75"/>
              </a:spcBef>
            </a:pPr>
            <a:r>
              <a:rPr lang="en-US" sz="1600" b="1" spc="-4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(5 + </a:t>
            </a:r>
            <a:r>
              <a:rPr lang="en-US" sz="1600" b="1" spc="-4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r>
              <a:rPr lang="en-US" sz="1600" b="1" spc="-4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(2))</a:t>
            </a:r>
          </a:p>
          <a:p>
            <a:pPr marL="9525">
              <a:spcBef>
                <a:spcPts val="75"/>
              </a:spcBef>
            </a:pPr>
            <a:r>
              <a:rPr lang="en-US" sz="1600" b="1" spc="-4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 ("hello " + </a:t>
            </a:r>
            <a:r>
              <a:rPr lang="en-US" sz="1600" b="1" spc="-4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r>
              <a:rPr lang="en-US" sz="1600" b="1" spc="-4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("world") + "!\n")</a:t>
            </a:r>
          </a:p>
          <a:p>
            <a:pPr marL="9525">
              <a:spcBef>
                <a:spcPts val="75"/>
              </a:spcBef>
            </a:pP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US" sz="1600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func_c</a:t>
            </a: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9525">
              <a:spcBef>
                <a:spcPts val="75"/>
              </a:spcBef>
            </a:pP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print (</a:t>
            </a:r>
            <a:r>
              <a:rPr lang="en-US" sz="1600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func_c</a:t>
            </a:r>
            <a:r>
              <a:rPr lang="en-US" sz="1600" spc="-4" dirty="0">
                <a:latin typeface="Consolas" panose="020B0609020204030204" pitchFamily="49" charset="0"/>
                <a:cs typeface="Consolas" panose="020B0609020204030204" pitchFamily="49" charset="0"/>
              </a:rPr>
              <a:t> (5)) # </a:t>
            </a:r>
            <a:r>
              <a:rPr lang="en-US" sz="1600" spc="-4" dirty="0" err="1">
                <a:latin typeface="Consolas" panose="020B0609020204030204" pitchFamily="49" charset="0"/>
                <a:cs typeface="Consolas" panose="020B0609020204030204" pitchFamily="49" charset="0"/>
              </a:rPr>
              <a:t>RuntimeError</a:t>
            </a:r>
            <a:endParaRPr lang="en-US" sz="1600" spc="-4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525">
              <a:spcBef>
                <a:spcPts val="75"/>
              </a:spcBef>
            </a:pPr>
            <a:endParaRPr lang="en-US" sz="1400" spc="-4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40906" y="1684484"/>
            <a:ext cx="3207013" cy="447814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inside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None </a:t>
            </a:r>
          </a:p>
          <a:p>
            <a:endParaRPr lang="en-US" sz="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inside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inside </a:t>
            </a:r>
            <a:r>
              <a:rPr lang="en-US" sz="16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func_b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 world!</a:t>
            </a:r>
          </a:p>
          <a:p>
            <a:endParaRPr 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inside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func_c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inside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func_a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None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inside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func_c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Traceback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File "main.py", line 24, in &lt;module&gt;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print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func_c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(5))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File "main.py", line 16, in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func_c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return z()</a:t>
            </a:r>
          </a:p>
          <a:p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TypeError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: '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' object is not callable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7281" y="610479"/>
            <a:ext cx="4814742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41" dirty="0"/>
              <a:t>SCOPE</a:t>
            </a:r>
            <a:r>
              <a:rPr spc="-120" dirty="0"/>
              <a:t> </a:t>
            </a:r>
            <a:r>
              <a:rPr spc="-34" dirty="0"/>
              <a:t>EXAMPLE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679521" y="1348388"/>
            <a:ext cx="8359525" cy="2186817"/>
          </a:xfrm>
          <a:prstGeom prst="rect">
            <a:avLst/>
          </a:prstGeom>
        </p:spPr>
        <p:txBody>
          <a:bodyPr vert="horz" wrap="square" lIns="0" tIns="113348" rIns="0" bIns="0" rtlCol="0">
            <a:spAutoFit/>
          </a:bodyPr>
          <a:lstStyle/>
          <a:p>
            <a:pPr marL="295273" indent="-285750">
              <a:spcBef>
                <a:spcPts val="893"/>
              </a:spcBef>
              <a:buClr>
                <a:schemeClr val="accent2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b="0" dirty="0"/>
              <a:t>https://www.python-course.eu/passing_arguments.php</a:t>
            </a:r>
          </a:p>
          <a:p>
            <a:pPr marL="295273" indent="-285750">
              <a:spcBef>
                <a:spcPts val="893"/>
              </a:spcBef>
              <a:buClr>
                <a:schemeClr val="accent2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b="0" dirty="0"/>
              <a:t>I</a:t>
            </a:r>
            <a:r>
              <a:rPr sz="2400" b="0" dirty="0"/>
              <a:t>nside a </a:t>
            </a:r>
            <a:r>
              <a:rPr sz="2400" b="0" spc="-4" dirty="0"/>
              <a:t>function, </a:t>
            </a:r>
            <a:r>
              <a:rPr sz="2400" b="0" spc="-8" dirty="0">
                <a:solidFill>
                  <a:srgbClr val="C00000"/>
                </a:solidFill>
                <a:latin typeface="Calibri"/>
                <a:cs typeface="Calibri"/>
              </a:rPr>
              <a:t>can </a:t>
            </a:r>
            <a:r>
              <a:rPr sz="2400" b="0" dirty="0">
                <a:solidFill>
                  <a:srgbClr val="C00000"/>
                </a:solidFill>
                <a:latin typeface="Calibri"/>
                <a:cs typeface="Calibri"/>
              </a:rPr>
              <a:t>access </a:t>
            </a:r>
            <a:r>
              <a:rPr sz="2400" b="0" dirty="0"/>
              <a:t>a </a:t>
            </a:r>
            <a:r>
              <a:rPr sz="2400" b="0" spc="-8" dirty="0"/>
              <a:t>variable defined</a:t>
            </a:r>
            <a:r>
              <a:rPr sz="2400" b="0" spc="-26" dirty="0"/>
              <a:t> </a:t>
            </a:r>
            <a:r>
              <a:rPr sz="2400" b="0" spc="-4" dirty="0"/>
              <a:t>outside</a:t>
            </a:r>
          </a:p>
          <a:p>
            <a:pPr marL="295273" marR="51434" indent="-285750">
              <a:spcBef>
                <a:spcPts val="1080"/>
              </a:spcBef>
              <a:buClr>
                <a:schemeClr val="accent2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b="0" spc="-4" dirty="0"/>
              <a:t>I</a:t>
            </a:r>
            <a:r>
              <a:rPr sz="2400" b="0" spc="-4" dirty="0"/>
              <a:t>nside a </a:t>
            </a:r>
            <a:r>
              <a:rPr sz="2400" b="0" spc="-8" dirty="0"/>
              <a:t>function, </a:t>
            </a:r>
            <a:r>
              <a:rPr sz="2400" b="0" spc="-4" dirty="0">
                <a:solidFill>
                  <a:srgbClr val="C00000"/>
                </a:solidFill>
                <a:latin typeface="Calibri"/>
                <a:cs typeface="Calibri"/>
              </a:rPr>
              <a:t>cannot </a:t>
            </a:r>
            <a:r>
              <a:rPr sz="2400" b="0" spc="-8" dirty="0">
                <a:solidFill>
                  <a:srgbClr val="C00000"/>
                </a:solidFill>
                <a:latin typeface="Calibri"/>
                <a:cs typeface="Calibri"/>
              </a:rPr>
              <a:t>modify </a:t>
            </a:r>
            <a:r>
              <a:rPr sz="2400" b="0" spc="-4" dirty="0"/>
              <a:t>a </a:t>
            </a:r>
            <a:r>
              <a:rPr sz="2400" b="0" spc="-8" dirty="0"/>
              <a:t>variable defined  outside </a:t>
            </a:r>
            <a:r>
              <a:rPr sz="2400" b="0" spc="-4" dirty="0"/>
              <a:t>-- </a:t>
            </a:r>
            <a:r>
              <a:rPr sz="2400" b="0" spc="-11" dirty="0"/>
              <a:t>can </a:t>
            </a:r>
            <a:r>
              <a:rPr sz="2400" b="0" spc="-4" dirty="0"/>
              <a:t>us</a:t>
            </a:r>
            <a:r>
              <a:rPr lang="en-US" sz="2400" b="0" spc="-4" dirty="0"/>
              <a:t>e</a:t>
            </a:r>
            <a:r>
              <a:rPr sz="2400" b="0" spc="-4" dirty="0"/>
              <a:t> </a:t>
            </a:r>
            <a:r>
              <a:rPr sz="2400" b="0" spc="-4" dirty="0">
                <a:solidFill>
                  <a:srgbClr val="C00000"/>
                </a:solidFill>
                <a:latin typeface="Calibri"/>
                <a:cs typeface="Calibri"/>
              </a:rPr>
              <a:t>global variables</a:t>
            </a:r>
            <a:r>
              <a:rPr sz="2400" b="0" spc="-4" dirty="0"/>
              <a:t>, but </a:t>
            </a:r>
            <a:r>
              <a:rPr sz="2400" b="0" spc="-11" dirty="0"/>
              <a:t>strongly discouraged for readability</a:t>
            </a:r>
            <a:endParaRPr sz="2400" b="0" spc="-4" dirty="0"/>
          </a:p>
          <a:p>
            <a:pPr marL="0" indent="0">
              <a:spcBef>
                <a:spcPts val="1185"/>
              </a:spcBef>
              <a:buNone/>
              <a:tabLst>
                <a:tab pos="2127356" algn="l"/>
                <a:tab pos="4327576" algn="l"/>
              </a:tabLst>
            </a:pPr>
            <a:r>
              <a:rPr lang="en-US" sz="2400" spc="-4" dirty="0">
                <a:latin typeface="Consolas" panose="020B0609020204030204" pitchFamily="49" charset="0"/>
                <a:cs typeface="Courier New"/>
              </a:rPr>
              <a:t>   </a:t>
            </a:r>
            <a:r>
              <a:rPr sz="1800" spc="-4" dirty="0">
                <a:latin typeface="Consolas" panose="020B0609020204030204" pitchFamily="49" charset="0"/>
                <a:cs typeface="Courier New"/>
              </a:rPr>
              <a:t>def</a:t>
            </a:r>
            <a:r>
              <a:rPr sz="1800" spc="11" dirty="0">
                <a:latin typeface="Consolas" panose="020B0609020204030204" pitchFamily="49" charset="0"/>
                <a:cs typeface="Courier New"/>
              </a:rPr>
              <a:t> </a:t>
            </a:r>
            <a:r>
              <a:rPr sz="1800" spc="-4" dirty="0">
                <a:latin typeface="Consolas" panose="020B0609020204030204" pitchFamily="49" charset="0"/>
                <a:cs typeface="Courier New"/>
              </a:rPr>
              <a:t>f(y):</a:t>
            </a:r>
            <a:r>
              <a:rPr lang="en-US" sz="1800" spc="-4" dirty="0">
                <a:latin typeface="Consolas" panose="020B0609020204030204" pitchFamily="49" charset="0"/>
                <a:cs typeface="Courier New"/>
              </a:rPr>
              <a:t>        </a:t>
            </a:r>
            <a:r>
              <a:rPr sz="1800" spc="-4" dirty="0">
                <a:latin typeface="Consolas" panose="020B0609020204030204" pitchFamily="49" charset="0"/>
                <a:cs typeface="Courier New"/>
              </a:rPr>
              <a:t>def</a:t>
            </a:r>
            <a:r>
              <a:rPr sz="1800" spc="11" dirty="0">
                <a:latin typeface="Consolas" panose="020B0609020204030204" pitchFamily="49" charset="0"/>
                <a:cs typeface="Courier New"/>
              </a:rPr>
              <a:t> </a:t>
            </a:r>
            <a:r>
              <a:rPr sz="1800" spc="-4" dirty="0">
                <a:latin typeface="Consolas" panose="020B0609020204030204" pitchFamily="49" charset="0"/>
                <a:cs typeface="Courier New"/>
              </a:rPr>
              <a:t>g(y):	</a:t>
            </a:r>
            <a:r>
              <a:rPr lang="en-US" sz="1800" spc="-4" dirty="0">
                <a:latin typeface="Consolas" panose="020B0609020204030204" pitchFamily="49" charset="0"/>
                <a:cs typeface="Courier New"/>
              </a:rPr>
              <a:t>     </a:t>
            </a:r>
            <a:r>
              <a:rPr sz="1800" spc="-4" dirty="0">
                <a:latin typeface="Consolas" panose="020B0609020204030204" pitchFamily="49" charset="0"/>
                <a:cs typeface="Courier New"/>
              </a:rPr>
              <a:t>def</a:t>
            </a:r>
            <a:r>
              <a:rPr sz="1800" spc="-15" dirty="0">
                <a:latin typeface="Consolas" panose="020B0609020204030204" pitchFamily="49" charset="0"/>
                <a:cs typeface="Courier New"/>
              </a:rPr>
              <a:t> </a:t>
            </a:r>
            <a:r>
              <a:rPr sz="1800" spc="-4" dirty="0">
                <a:latin typeface="Consolas" panose="020B0609020204030204" pitchFamily="49" charset="0"/>
                <a:cs typeface="Courier New"/>
              </a:rPr>
              <a:t>h(y):</a:t>
            </a:r>
            <a:endParaRPr sz="24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1FEEC9A6-39E0-48C5-8EB6-EC09F67925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919D8A-C2EB-4E34-93E2-BD3BD31869DF}"/>
              </a:ext>
            </a:extLst>
          </p:cNvPr>
          <p:cNvGrpSpPr/>
          <p:nvPr/>
        </p:nvGrpSpPr>
        <p:grpSpPr>
          <a:xfrm>
            <a:off x="599933" y="3429000"/>
            <a:ext cx="8224280" cy="2693192"/>
            <a:chOff x="567315" y="3869078"/>
            <a:chExt cx="8224280" cy="2693192"/>
          </a:xfrm>
        </p:grpSpPr>
        <p:sp>
          <p:nvSpPr>
            <p:cNvPr id="4" name="object 4"/>
            <p:cNvSpPr txBox="1"/>
            <p:nvPr/>
          </p:nvSpPr>
          <p:spPr>
            <a:xfrm>
              <a:off x="3327883" y="4724853"/>
              <a:ext cx="933450" cy="701635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 marR="3810">
                <a:spcBef>
                  <a:spcPts val="71"/>
                </a:spcBef>
              </a:pPr>
              <a:r>
                <a:rPr sz="1500" spc="-4" dirty="0">
                  <a:latin typeface="Courier New"/>
                  <a:cs typeface="Courier New"/>
                </a:rPr>
                <a:t>x = 5  g(x)  print(x)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794608" y="4166930"/>
              <a:ext cx="2904649" cy="701635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 marR="3810">
                <a:spcBef>
                  <a:spcPts val="71"/>
                </a:spcBef>
                <a:tabLst>
                  <a:tab pos="2209269" algn="l"/>
                </a:tabLst>
              </a:pPr>
              <a:r>
                <a:rPr sz="1500" spc="-4" dirty="0">
                  <a:latin typeface="Courier New"/>
                  <a:cs typeface="Courier New"/>
                </a:rPr>
                <a:t>print(x)	x +=</a:t>
              </a:r>
              <a:r>
                <a:rPr sz="1500" spc="-60" dirty="0">
                  <a:latin typeface="Courier New"/>
                  <a:cs typeface="Courier New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1  print(x + 1)</a:t>
              </a:r>
              <a:endParaRPr sz="1500" dirty="0">
                <a:latin typeface="Courier New"/>
                <a:cs typeface="Courier New"/>
              </a:endParaRPr>
            </a:p>
            <a:p>
              <a:pPr marL="1752080"/>
              <a:r>
                <a:rPr sz="1500" spc="-4" dirty="0">
                  <a:latin typeface="Courier New"/>
                  <a:cs typeface="Courier New"/>
                </a:rPr>
                <a:t>x =</a:t>
              </a:r>
              <a:r>
                <a:rPr sz="1500" spc="-15" dirty="0">
                  <a:latin typeface="Courier New"/>
                  <a:cs typeface="Courier New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5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545158" y="4846966"/>
              <a:ext cx="933450" cy="470802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 marR="3810">
                <a:spcBef>
                  <a:spcPts val="71"/>
                </a:spcBef>
              </a:pPr>
              <a:r>
                <a:rPr sz="1500" spc="-4" dirty="0">
                  <a:latin typeface="Courier New"/>
                  <a:cs typeface="Courier New"/>
                </a:rPr>
                <a:t>h(x)  print(x)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416256" y="4139971"/>
              <a:ext cx="276225" cy="494348"/>
            </a:xfrm>
            <a:custGeom>
              <a:avLst/>
              <a:gdLst/>
              <a:ahLst/>
              <a:cxnLst/>
              <a:rect l="l" t="t" r="r" b="b"/>
              <a:pathLst>
                <a:path w="368300" h="659129">
                  <a:moveTo>
                    <a:pt x="0" y="659130"/>
                  </a:moveTo>
                  <a:lnTo>
                    <a:pt x="368046" y="659130"/>
                  </a:lnTo>
                  <a:lnTo>
                    <a:pt x="368046" y="0"/>
                  </a:lnTo>
                  <a:lnTo>
                    <a:pt x="0" y="0"/>
                  </a:lnTo>
                  <a:lnTo>
                    <a:pt x="0" y="659130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>
              <a:off x="5488828" y="4634319"/>
              <a:ext cx="1124426" cy="247174"/>
            </a:xfrm>
            <a:custGeom>
              <a:avLst/>
              <a:gdLst/>
              <a:ahLst/>
              <a:cxnLst/>
              <a:rect l="l" t="t" r="r" b="b"/>
              <a:pathLst>
                <a:path w="1499234" h="329564">
                  <a:moveTo>
                    <a:pt x="0" y="329183"/>
                  </a:moveTo>
                  <a:lnTo>
                    <a:pt x="1498854" y="329183"/>
                  </a:lnTo>
                  <a:lnTo>
                    <a:pt x="1498854" y="0"/>
                  </a:lnTo>
                  <a:lnTo>
                    <a:pt x="0" y="0"/>
                  </a:lnTo>
                  <a:lnTo>
                    <a:pt x="0" y="329183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5667" y="4169396"/>
              <a:ext cx="1599248" cy="246698"/>
            </a:xfrm>
            <a:custGeom>
              <a:avLst/>
              <a:gdLst/>
              <a:ahLst/>
              <a:cxnLst/>
              <a:rect l="l" t="t" r="r" b="b"/>
              <a:pathLst>
                <a:path w="2132329" h="328929">
                  <a:moveTo>
                    <a:pt x="0" y="328422"/>
                  </a:moveTo>
                  <a:lnTo>
                    <a:pt x="2132076" y="328422"/>
                  </a:lnTo>
                  <a:lnTo>
                    <a:pt x="2132076" y="0"/>
                  </a:lnTo>
                  <a:lnTo>
                    <a:pt x="0" y="0"/>
                  </a:lnTo>
                  <a:lnTo>
                    <a:pt x="0" y="328422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 rot="1832790">
              <a:off x="6694762" y="4481184"/>
              <a:ext cx="2096833" cy="14179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1792186" y="4150271"/>
              <a:ext cx="704850" cy="470802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500" spc="-4" dirty="0">
                  <a:latin typeface="Courier New"/>
                  <a:cs typeface="Courier New"/>
                </a:rPr>
                <a:t>x =</a:t>
              </a:r>
              <a:r>
                <a:rPr sz="1500" spc="-41" dirty="0">
                  <a:latin typeface="Courier New"/>
                  <a:cs typeface="Courier New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1</a:t>
              </a:r>
              <a:endParaRPr sz="1500" dirty="0">
                <a:latin typeface="Courier New"/>
                <a:cs typeface="Courier New"/>
              </a:endParaRPr>
            </a:p>
            <a:p>
              <a:pPr marL="9525"/>
              <a:r>
                <a:rPr sz="1500" spc="-4" dirty="0">
                  <a:latin typeface="Courier New"/>
                  <a:cs typeface="Courier New"/>
                </a:rPr>
                <a:t>x +=</a:t>
              </a:r>
              <a:r>
                <a:rPr sz="1500" spc="-60" dirty="0">
                  <a:latin typeface="Courier New"/>
                  <a:cs typeface="Courier New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1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792186" y="4607471"/>
              <a:ext cx="933450" cy="239970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500" spc="-4" dirty="0">
                  <a:latin typeface="Courier New"/>
                  <a:cs typeface="Courier New"/>
                </a:rPr>
                <a:t>print(x)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1340537" y="5019796"/>
              <a:ext cx="590550" cy="239970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500" spc="-4" dirty="0">
                  <a:latin typeface="Courier New"/>
                  <a:cs typeface="Courier New"/>
                </a:rPr>
                <a:t>x =</a:t>
              </a:r>
              <a:r>
                <a:rPr sz="1500" spc="-60" dirty="0">
                  <a:latin typeface="Courier New"/>
                  <a:cs typeface="Courier New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5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1340537" y="5248396"/>
              <a:ext cx="933450" cy="470802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 marR="3810">
                <a:spcBef>
                  <a:spcPts val="71"/>
                </a:spcBef>
              </a:pPr>
              <a:r>
                <a:rPr sz="1500" spc="-4" dirty="0">
                  <a:latin typeface="Courier New"/>
                  <a:cs typeface="Courier New"/>
                </a:rPr>
                <a:t>f(x)  print(x)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271242" y="5033893"/>
              <a:ext cx="1124426" cy="247174"/>
            </a:xfrm>
            <a:custGeom>
              <a:avLst/>
              <a:gdLst/>
              <a:ahLst/>
              <a:cxnLst/>
              <a:rect l="l" t="t" r="r" b="b"/>
              <a:pathLst>
                <a:path w="1499235" h="329564">
                  <a:moveTo>
                    <a:pt x="0" y="329184"/>
                  </a:moveTo>
                  <a:lnTo>
                    <a:pt x="1498854" y="329184"/>
                  </a:lnTo>
                  <a:lnTo>
                    <a:pt x="1498854" y="0"/>
                  </a:lnTo>
                  <a:lnTo>
                    <a:pt x="0" y="0"/>
                  </a:lnTo>
                  <a:lnTo>
                    <a:pt x="0" y="329184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8" name="object 18"/>
            <p:cNvSpPr/>
            <p:nvPr/>
          </p:nvSpPr>
          <p:spPr>
            <a:xfrm rot="1863686">
              <a:off x="567315" y="3873568"/>
              <a:ext cx="884263" cy="7799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1649102" y="4144965"/>
              <a:ext cx="924401" cy="247174"/>
            </a:xfrm>
            <a:custGeom>
              <a:avLst/>
              <a:gdLst/>
              <a:ahLst/>
              <a:cxnLst/>
              <a:rect l="l" t="t" r="r" b="b"/>
              <a:pathLst>
                <a:path w="1232535" h="329564">
                  <a:moveTo>
                    <a:pt x="0" y="329183"/>
                  </a:moveTo>
                  <a:lnTo>
                    <a:pt x="1232154" y="329183"/>
                  </a:lnTo>
                  <a:lnTo>
                    <a:pt x="1232154" y="0"/>
                  </a:lnTo>
                  <a:lnTo>
                    <a:pt x="0" y="0"/>
                  </a:lnTo>
                  <a:lnTo>
                    <a:pt x="0" y="329183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2995508" y="3874223"/>
              <a:ext cx="5239" cy="2319338"/>
            </a:xfrm>
            <a:custGeom>
              <a:avLst/>
              <a:gdLst/>
              <a:ahLst/>
              <a:cxnLst/>
              <a:rect l="l" t="t" r="r" b="b"/>
              <a:pathLst>
                <a:path w="6985" h="3092450">
                  <a:moveTo>
                    <a:pt x="0" y="0"/>
                  </a:moveTo>
                  <a:lnTo>
                    <a:pt x="6985" y="3092081"/>
                  </a:lnTo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195212" y="3869078"/>
              <a:ext cx="5239" cy="2319338"/>
            </a:xfrm>
            <a:custGeom>
              <a:avLst/>
              <a:gdLst/>
              <a:ahLst/>
              <a:cxnLst/>
              <a:rect l="l" t="t" r="r" b="b"/>
              <a:pathLst>
                <a:path w="6985" h="3092450">
                  <a:moveTo>
                    <a:pt x="0" y="0"/>
                  </a:moveTo>
                  <a:lnTo>
                    <a:pt x="6985" y="3092081"/>
                  </a:lnTo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 rot="1799034">
              <a:off x="761988" y="5657892"/>
              <a:ext cx="654367" cy="60488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7472829" y="6458652"/>
              <a:ext cx="142399" cy="10361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21431">
                <a:lnSpc>
                  <a:spcPts val="836"/>
                </a:lnSpc>
              </a:pPr>
              <a:fld id="{81D60167-4931-47E6-BA6A-407CBD079E47}" type="slidenum">
                <a:rPr sz="788" dirty="0">
                  <a:solidFill>
                    <a:srgbClr val="FFFFFF"/>
                  </a:solidFill>
                  <a:latin typeface="Calibri"/>
                  <a:cs typeface="Calibri"/>
                </a:rPr>
                <a:pPr marL="21431">
                  <a:lnSpc>
                    <a:spcPts val="836"/>
                  </a:lnSpc>
                </a:pPr>
                <a:t>11</a:t>
              </a:fld>
              <a:endParaRPr sz="788">
                <a:latin typeface="Calibri"/>
                <a:cs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75155" y="5566100"/>
              <a:ext cx="192416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 inside g(y) is picked up from the scope that called function 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6FB9-DBDF-4A1D-9BDA-58F7B00C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9363" y="2658426"/>
            <a:ext cx="5917679" cy="1296101"/>
          </a:xfrm>
          <a:solidFill>
            <a:schemeClr val="tx1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F986-D5EE-44CB-968F-3DC6ABA5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351" y="4127384"/>
            <a:ext cx="5652081" cy="1655762"/>
          </a:xfrm>
        </p:spPr>
        <p:txBody>
          <a:bodyPr>
            <a:normAutofit/>
          </a:bodyPr>
          <a:lstStyle/>
          <a:p>
            <a:r>
              <a:rPr lang="en-US" sz="2000" dirty="0"/>
              <a:t>Tuple, list, operations, sorting lists, dictionary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8C9C7E-B0F1-42D3-8712-100C439DA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6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0739" y="616944"/>
            <a:ext cx="1358265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8" dirty="0"/>
              <a:t>TUPL</a:t>
            </a:r>
            <a:r>
              <a:rPr spc="-71" dirty="0"/>
              <a:t>E</a:t>
            </a:r>
            <a:r>
              <a:rPr u="none" dirty="0"/>
              <a:t>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6651344-12D2-4DEC-B405-BA8D26FD6CA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13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80739" y="1232232"/>
            <a:ext cx="8028147" cy="1350850"/>
          </a:xfrm>
          <a:prstGeom prst="rect">
            <a:avLst/>
          </a:prstGeom>
        </p:spPr>
        <p:txBody>
          <a:bodyPr vert="horz" wrap="square" lIns="0" tIns="88106" rIns="0" bIns="0" rtlCol="0">
            <a:spAutoFit/>
          </a:bodyPr>
          <a:lstStyle/>
          <a:p>
            <a:pPr marL="352425" indent="-342900">
              <a:spcBef>
                <a:spcPts val="694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65730" algn="l"/>
              </a:tabLst>
            </a:pPr>
            <a:r>
              <a:rPr sz="2400" dirty="0">
                <a:latin typeface="Calibri"/>
                <a:cs typeface="Calibri"/>
              </a:rPr>
              <a:t>an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ordered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sequence of elements, can </a:t>
            </a:r>
            <a:r>
              <a:rPr sz="2400" dirty="0">
                <a:latin typeface="Calibri"/>
                <a:cs typeface="Calibri"/>
              </a:rPr>
              <a:t>mix </a:t>
            </a:r>
            <a:r>
              <a:rPr sz="2400" spc="-4" dirty="0">
                <a:latin typeface="Calibri"/>
                <a:cs typeface="Calibri"/>
              </a:rPr>
              <a:t>element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</a:p>
          <a:p>
            <a:pPr marL="352425" indent="-342900">
              <a:spcBef>
                <a:spcPts val="619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65730" algn="l"/>
              </a:tabLst>
            </a:pPr>
            <a:r>
              <a:rPr sz="2400" spc="-4" dirty="0">
                <a:latin typeface="Calibri"/>
                <a:cs typeface="Calibri"/>
              </a:rPr>
              <a:t>cannot change element values,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immutable</a:t>
            </a:r>
            <a:endParaRPr sz="2400" dirty="0">
              <a:latin typeface="Calibri"/>
              <a:cs typeface="Calibri"/>
            </a:endParaRPr>
          </a:p>
          <a:p>
            <a:pPr marL="352425" indent="-342900">
              <a:spcBef>
                <a:spcPts val="619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65730" algn="l"/>
              </a:tabLst>
            </a:pPr>
            <a:r>
              <a:rPr sz="2400" spc="-11" dirty="0">
                <a:latin typeface="Calibri"/>
                <a:cs typeface="Calibri"/>
              </a:rPr>
              <a:t>represented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parentheses</a:t>
            </a:r>
            <a:r>
              <a:rPr lang="en-US" sz="2400" spc="-8" dirty="0">
                <a:latin typeface="Calibri"/>
                <a:cs typeface="Calibri"/>
              </a:rPr>
              <a:t>, ()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49977" y="1798477"/>
            <a:ext cx="2271279" cy="830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B9EACF-007A-4E78-90D7-07E211D1F4AB}"/>
              </a:ext>
            </a:extLst>
          </p:cNvPr>
          <p:cNvGrpSpPr/>
          <p:nvPr/>
        </p:nvGrpSpPr>
        <p:grpSpPr>
          <a:xfrm>
            <a:off x="1000612" y="2883343"/>
            <a:ext cx="7816218" cy="2690782"/>
            <a:chOff x="907447" y="3457959"/>
            <a:chExt cx="7816218" cy="2690782"/>
          </a:xfrm>
        </p:grpSpPr>
        <p:sp>
          <p:nvSpPr>
            <p:cNvPr id="5" name="object 5"/>
            <p:cNvSpPr txBox="1"/>
            <p:nvPr/>
          </p:nvSpPr>
          <p:spPr>
            <a:xfrm>
              <a:off x="907447" y="3457959"/>
              <a:ext cx="2749549" cy="989373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marR="460523">
                <a:lnSpc>
                  <a:spcPct val="140000"/>
                </a:lnSpc>
                <a:spcBef>
                  <a:spcPts val="75"/>
                </a:spcBef>
              </a:pPr>
              <a:r>
                <a:rPr lang="en-US" sz="1500" spc="-4" dirty="0">
                  <a:latin typeface="Consolas" panose="020B0609020204030204" pitchFamily="49" charset="0"/>
                  <a:cs typeface="Courier New"/>
                </a:rPr>
                <a:t>t =</a:t>
              </a:r>
              <a:r>
                <a:rPr lang="en-US" sz="150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lang="en-US" sz="1500" spc="-4" dirty="0">
                  <a:latin typeface="Consolas" panose="020B0609020204030204" pitchFamily="49" charset="0"/>
                  <a:cs typeface="Courier New"/>
                </a:rPr>
                <a:t>()     // empty t</a:t>
              </a:r>
              <a:endParaRPr lang="en-US" sz="1500" dirty="0">
                <a:latin typeface="Consolas" panose="020B0609020204030204" pitchFamily="49" charset="0"/>
                <a:cs typeface="Courier New"/>
              </a:endParaRPr>
            </a:p>
            <a:p>
              <a:pPr marL="9525" marR="460523">
                <a:lnSpc>
                  <a:spcPct val="140000"/>
                </a:lnSpc>
                <a:spcBef>
                  <a:spcPts val="75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t =</a:t>
              </a:r>
              <a:r>
                <a:rPr sz="1500" spc="-3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(2,"</a:t>
              </a:r>
              <a:r>
                <a:rPr lang="en-US" sz="1500" spc="-4" dirty="0">
                  <a:latin typeface="Consolas" panose="020B0609020204030204" pitchFamily="49" charset="0"/>
                  <a:cs typeface="Courier New"/>
                </a:rPr>
                <a:t>ucd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",3)  t[0]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  <a:p>
              <a:pPr marL="9525">
                <a:spcBef>
                  <a:spcPts val="686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(2,"</a:t>
              </a:r>
              <a:r>
                <a:rPr lang="en-US" sz="1500" spc="-4" dirty="0">
                  <a:latin typeface="Consolas" panose="020B0609020204030204" pitchFamily="49" charset="0"/>
                  <a:cs typeface="Courier New"/>
                </a:rPr>
                <a:t>ucd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",3) +</a:t>
              </a:r>
              <a:r>
                <a:rPr sz="1500" spc="-23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(5,6)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305508" y="3761424"/>
              <a:ext cx="2947034" cy="649056"/>
            </a:xfrm>
            <a:prstGeom prst="rect">
              <a:avLst/>
            </a:prstGeom>
          </p:spPr>
          <p:txBody>
            <a:bodyPr vert="horz" wrap="square" lIns="0" tIns="96679" rIns="0" bIns="0" rtlCol="0">
              <a:spAutoFit/>
            </a:bodyPr>
            <a:lstStyle/>
            <a:p>
              <a:pPr marL="9525">
                <a:spcBef>
                  <a:spcPts val="761"/>
                </a:spcBef>
              </a:pPr>
              <a:r>
                <a:rPr sz="1500" spc="-4" dirty="0">
                  <a:latin typeface="Wingdings"/>
                  <a:cs typeface="Wingdings"/>
                </a:rPr>
                <a:t></a:t>
              </a:r>
              <a:r>
                <a:rPr sz="1500" spc="-4" dirty="0">
                  <a:latin typeface="Times New Roman"/>
                  <a:cs typeface="Times New Roman"/>
                </a:rPr>
                <a:t> </a:t>
              </a:r>
              <a:r>
                <a:rPr sz="1500" spc="-11" dirty="0">
                  <a:latin typeface="Calibri"/>
                  <a:cs typeface="Calibri"/>
                </a:rPr>
                <a:t>evaluates to </a:t>
              </a:r>
              <a:r>
                <a:rPr sz="1500" spc="-4" dirty="0">
                  <a:latin typeface="Calibri"/>
                  <a:cs typeface="Calibri"/>
                </a:rPr>
                <a:t>2</a:t>
              </a:r>
              <a:endParaRPr sz="1500" dirty="0">
                <a:latin typeface="Calibri"/>
                <a:cs typeface="Calibri"/>
              </a:endParaRPr>
            </a:p>
            <a:p>
              <a:pPr marL="9525">
                <a:spcBef>
                  <a:spcPts val="689"/>
                </a:spcBef>
              </a:pPr>
              <a:r>
                <a:rPr sz="1500" spc="-4" dirty="0">
                  <a:latin typeface="Wingdings"/>
                  <a:cs typeface="Wingdings"/>
                </a:rPr>
                <a:t></a:t>
              </a:r>
              <a:r>
                <a:rPr sz="1500" spc="-4" dirty="0">
                  <a:latin typeface="Times New Roman"/>
                  <a:cs typeface="Times New Roman"/>
                </a:rPr>
                <a:t> </a:t>
              </a:r>
              <a:r>
                <a:rPr sz="1500" spc="-11" dirty="0">
                  <a:latin typeface="Calibri"/>
                  <a:cs typeface="Calibri"/>
                </a:rPr>
                <a:t>evaluates to</a:t>
              </a:r>
              <a:r>
                <a:rPr sz="1500" dirty="0">
                  <a:latin typeface="Calibri"/>
                  <a:cs typeface="Calibri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(2,"</a:t>
              </a:r>
              <a:r>
                <a:rPr lang="en-US" sz="1500" spc="-4" dirty="0">
                  <a:latin typeface="Courier New"/>
                  <a:cs typeface="Courier New"/>
                </a:rPr>
                <a:t>ucd</a:t>
              </a:r>
              <a:r>
                <a:rPr sz="1500" spc="-4" dirty="0">
                  <a:latin typeface="Courier New"/>
                  <a:cs typeface="Courier New"/>
                </a:rPr>
                <a:t>",3,5,6)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050640" y="4804279"/>
              <a:ext cx="3023234" cy="239970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500" spc="-4" dirty="0">
                  <a:latin typeface="Wingdings"/>
                  <a:cs typeface="Wingdings"/>
                </a:rPr>
                <a:t></a:t>
              </a:r>
              <a:r>
                <a:rPr sz="1500" spc="-4" dirty="0">
                  <a:latin typeface="Times New Roman"/>
                  <a:cs typeface="Times New Roman"/>
                </a:rPr>
                <a:t> </a:t>
              </a:r>
              <a:r>
                <a:rPr sz="1500" spc="-4" dirty="0">
                  <a:latin typeface="Calibri"/>
                  <a:cs typeface="Calibri"/>
                </a:rPr>
                <a:t>slice tuple, </a:t>
              </a:r>
              <a:r>
                <a:rPr sz="1500" spc="-11" dirty="0">
                  <a:latin typeface="Calibri"/>
                  <a:cs typeface="Calibri"/>
                </a:rPr>
                <a:t>evaluates to</a:t>
              </a:r>
              <a:r>
                <a:rPr sz="1500" spc="38" dirty="0">
                  <a:latin typeface="Calibri"/>
                  <a:cs typeface="Calibri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("</a:t>
              </a:r>
              <a:r>
                <a:rPr lang="en-US" sz="1500" spc="-4" dirty="0" err="1">
                  <a:latin typeface="Courier New"/>
                  <a:cs typeface="Courier New"/>
                </a:rPr>
                <a:t>ucd</a:t>
              </a:r>
              <a:r>
                <a:rPr sz="1500" spc="-4" dirty="0">
                  <a:latin typeface="Courier New"/>
                  <a:cs typeface="Courier New"/>
                </a:rPr>
                <a:t>",)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907447" y="4716040"/>
              <a:ext cx="704850" cy="970618"/>
            </a:xfrm>
            <a:prstGeom prst="rect">
              <a:avLst/>
            </a:prstGeom>
          </p:spPr>
          <p:txBody>
            <a:bodyPr vert="horz" wrap="square" lIns="0" tIns="97631" rIns="0" bIns="0" rtlCol="0">
              <a:spAutoFit/>
            </a:bodyPr>
            <a:lstStyle/>
            <a:p>
              <a:pPr marL="9525">
                <a:spcBef>
                  <a:spcPts val="769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t[1:2]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  <a:p>
              <a:pPr marL="9525">
                <a:spcBef>
                  <a:spcPts val="689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t[1:3]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  <a:p>
              <a:pPr marL="9525">
                <a:spcBef>
                  <a:spcPts val="689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len(t)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2050640" y="5033224"/>
              <a:ext cx="3137534" cy="649056"/>
            </a:xfrm>
            <a:prstGeom prst="rect">
              <a:avLst/>
            </a:prstGeom>
          </p:spPr>
          <p:txBody>
            <a:bodyPr vert="horz" wrap="square" lIns="0" tIns="96679" rIns="0" bIns="0" rtlCol="0">
              <a:spAutoFit/>
            </a:bodyPr>
            <a:lstStyle/>
            <a:p>
              <a:pPr marL="9525">
                <a:spcBef>
                  <a:spcPts val="761"/>
                </a:spcBef>
              </a:pPr>
              <a:r>
                <a:rPr sz="1500" spc="-4" dirty="0">
                  <a:latin typeface="Wingdings"/>
                  <a:cs typeface="Wingdings"/>
                </a:rPr>
                <a:t></a:t>
              </a:r>
              <a:r>
                <a:rPr sz="1500" spc="-4" dirty="0">
                  <a:latin typeface="Times New Roman"/>
                  <a:cs typeface="Times New Roman"/>
                </a:rPr>
                <a:t> </a:t>
              </a:r>
              <a:r>
                <a:rPr sz="1500" spc="-4" dirty="0">
                  <a:latin typeface="Calibri"/>
                  <a:cs typeface="Calibri"/>
                </a:rPr>
                <a:t>slice tuple, </a:t>
              </a:r>
              <a:r>
                <a:rPr sz="1500" spc="-11" dirty="0">
                  <a:latin typeface="Calibri"/>
                  <a:cs typeface="Calibri"/>
                </a:rPr>
                <a:t>evaluates to</a:t>
              </a:r>
              <a:r>
                <a:rPr sz="1500" spc="41" dirty="0">
                  <a:latin typeface="Calibri"/>
                  <a:cs typeface="Calibri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("</a:t>
              </a:r>
              <a:r>
                <a:rPr lang="en-US" sz="1500" spc="-4" dirty="0">
                  <a:latin typeface="Courier New"/>
                  <a:cs typeface="Courier New"/>
                </a:rPr>
                <a:t>ucd</a:t>
              </a:r>
              <a:r>
                <a:rPr sz="1500" spc="-4" dirty="0">
                  <a:latin typeface="Courier New"/>
                  <a:cs typeface="Courier New"/>
                </a:rPr>
                <a:t>",3)</a:t>
              </a:r>
              <a:endParaRPr sz="1500" dirty="0">
                <a:latin typeface="Courier New"/>
                <a:cs typeface="Courier New"/>
              </a:endParaRPr>
            </a:p>
            <a:p>
              <a:pPr marL="9525">
                <a:spcBef>
                  <a:spcPts val="689"/>
                </a:spcBef>
              </a:pPr>
              <a:r>
                <a:rPr sz="1500" spc="-4" dirty="0">
                  <a:latin typeface="Wingdings"/>
                  <a:cs typeface="Wingdings"/>
                </a:rPr>
                <a:t></a:t>
              </a:r>
              <a:r>
                <a:rPr sz="1500" spc="-4" dirty="0">
                  <a:latin typeface="Times New Roman"/>
                  <a:cs typeface="Times New Roman"/>
                </a:rPr>
                <a:t> </a:t>
              </a:r>
              <a:r>
                <a:rPr sz="1500" spc="-11" dirty="0">
                  <a:latin typeface="Calibri"/>
                  <a:cs typeface="Calibri"/>
                </a:rPr>
                <a:t>evaluates to </a:t>
              </a:r>
              <a:r>
                <a:rPr sz="1500" spc="-4" dirty="0">
                  <a:latin typeface="Calibri"/>
                  <a:cs typeface="Calibri"/>
                </a:rPr>
                <a:t>3</a:t>
              </a:r>
              <a:endParaRPr sz="1500" dirty="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907447" y="5862605"/>
              <a:ext cx="5048735" cy="286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  <a:tabLst>
                  <a:tab pos="1152497" algn="l"/>
                </a:tabLst>
              </a:pPr>
              <a:r>
                <a:rPr spc="-4" dirty="0">
                  <a:latin typeface="Courier New"/>
                  <a:cs typeface="Courier New"/>
                </a:rPr>
                <a:t>t[1]</a:t>
              </a:r>
              <a:r>
                <a:rPr spc="4" dirty="0">
                  <a:latin typeface="Courier New"/>
                  <a:cs typeface="Courier New"/>
                </a:rPr>
                <a:t> </a:t>
              </a:r>
              <a:r>
                <a:rPr spc="-4" dirty="0">
                  <a:latin typeface="Courier New"/>
                  <a:cs typeface="Courier New"/>
                </a:rPr>
                <a:t>=</a:t>
              </a:r>
              <a:r>
                <a:rPr spc="4" dirty="0">
                  <a:latin typeface="Courier New"/>
                  <a:cs typeface="Courier New"/>
                </a:rPr>
                <a:t> </a:t>
              </a:r>
              <a:r>
                <a:rPr spc="-4" dirty="0">
                  <a:latin typeface="Courier New"/>
                  <a:cs typeface="Courier New"/>
                </a:rPr>
                <a:t>4	</a:t>
              </a:r>
              <a:r>
                <a:rPr spc="-4" dirty="0">
                  <a:latin typeface="Wingdings"/>
                  <a:cs typeface="Wingdings"/>
                </a:rPr>
                <a:t></a:t>
              </a:r>
              <a:r>
                <a:rPr spc="-4" dirty="0">
                  <a:latin typeface="Times New Roman"/>
                  <a:cs typeface="Times New Roman"/>
                </a:rPr>
                <a:t> </a:t>
              </a:r>
              <a:r>
                <a:rPr spc="-8" dirty="0">
                  <a:latin typeface="Calibri"/>
                  <a:cs typeface="Calibri"/>
                </a:rPr>
                <a:t>gives </a:t>
              </a:r>
              <a:r>
                <a:rPr spc="-30" dirty="0">
                  <a:latin typeface="Calibri"/>
                  <a:cs typeface="Calibri"/>
                </a:rPr>
                <a:t>error, </a:t>
              </a:r>
              <a:r>
                <a:rPr spc="-4" dirty="0">
                  <a:latin typeface="Calibri"/>
                  <a:cs typeface="Calibri"/>
                </a:rPr>
                <a:t>can’t </a:t>
              </a:r>
              <a:r>
                <a:rPr dirty="0">
                  <a:latin typeface="Calibri"/>
                  <a:cs typeface="Calibri"/>
                </a:rPr>
                <a:t>modify </a:t>
              </a:r>
              <a:r>
                <a:rPr spc="-4" dirty="0">
                  <a:latin typeface="Calibri"/>
                  <a:cs typeface="Calibri"/>
                </a:rPr>
                <a:t>object</a:t>
              </a:r>
              <a:endParaRPr dirty="0">
                <a:latin typeface="Calibri"/>
                <a:cs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779025" y="4747796"/>
              <a:ext cx="257175" cy="344805"/>
            </a:xfrm>
            <a:custGeom>
              <a:avLst/>
              <a:gdLst/>
              <a:ahLst/>
              <a:cxnLst/>
              <a:rect l="l" t="t" r="r" b="b"/>
              <a:pathLst>
                <a:path w="342900" h="459739">
                  <a:moveTo>
                    <a:pt x="0" y="459485"/>
                  </a:moveTo>
                  <a:lnTo>
                    <a:pt x="342900" y="459485"/>
                  </a:lnTo>
                  <a:lnTo>
                    <a:pt x="342900" y="0"/>
                  </a:lnTo>
                  <a:lnTo>
                    <a:pt x="0" y="0"/>
                  </a:lnTo>
                  <a:lnTo>
                    <a:pt x="0" y="459485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 rot="1646915">
              <a:off x="5118874" y="4731908"/>
              <a:ext cx="1295399" cy="82786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07DC496-6BF7-4EAC-AD82-E813996D06D1}"/>
                </a:ext>
              </a:extLst>
            </p:cNvPr>
            <p:cNvSpPr txBox="1"/>
            <p:nvPr/>
          </p:nvSpPr>
          <p:spPr>
            <a:xfrm>
              <a:off x="6518729" y="4764986"/>
              <a:ext cx="2204936" cy="5078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350" dirty="0"/>
                <a:t>&gt;&gt;&gt;print (type((1)))  #int</a:t>
              </a:r>
            </a:p>
            <a:p>
              <a:r>
                <a:rPr lang="en-US" sz="1350" dirty="0"/>
                <a:t>&gt;&gt;&gt;print (type((1,))) #tuple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3203" y="731010"/>
            <a:ext cx="2319094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8" dirty="0"/>
              <a:t>TU</a:t>
            </a:r>
            <a:r>
              <a:rPr spc="-41" dirty="0"/>
              <a:t>P</a:t>
            </a:r>
            <a:r>
              <a:rPr spc="-38" dirty="0"/>
              <a:t>L</a:t>
            </a:r>
            <a:r>
              <a:rPr spc="-71" dirty="0"/>
              <a:t>E</a:t>
            </a:r>
            <a:r>
              <a:rPr u="none" dirty="0"/>
              <a:t>S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DC945BD-4E39-4092-8441-A7FC998834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95CB4C-6F60-4988-ABF5-E7E5B79A38DA}"/>
              </a:ext>
            </a:extLst>
          </p:cNvPr>
          <p:cNvGrpSpPr/>
          <p:nvPr/>
        </p:nvGrpSpPr>
        <p:grpSpPr>
          <a:xfrm>
            <a:off x="568235" y="1719176"/>
            <a:ext cx="8007530" cy="4597734"/>
            <a:chOff x="494951" y="2281239"/>
            <a:chExt cx="8007530" cy="4121145"/>
          </a:xfrm>
        </p:grpSpPr>
        <p:sp>
          <p:nvSpPr>
            <p:cNvPr id="4" name="object 4"/>
            <p:cNvSpPr txBox="1"/>
            <p:nvPr/>
          </p:nvSpPr>
          <p:spPr>
            <a:xfrm>
              <a:off x="494951" y="2281239"/>
              <a:ext cx="7504920" cy="425116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466724" indent="-457200">
                <a:spcBef>
                  <a:spcPts val="75"/>
                </a:spcBef>
                <a:buClr>
                  <a:srgbClr val="C00000"/>
                </a:buClr>
                <a:buSzPct val="85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2700" spc="-11" dirty="0">
                  <a:latin typeface="Calibri"/>
                  <a:cs typeface="Calibri"/>
                </a:rPr>
                <a:t>C</a:t>
              </a:r>
              <a:r>
                <a:rPr sz="2700" spc="-11" dirty="0">
                  <a:latin typeface="Calibri"/>
                  <a:cs typeface="Calibri"/>
                </a:rPr>
                <a:t>onveniently </a:t>
              </a:r>
              <a:r>
                <a:rPr sz="2700" spc="-8" dirty="0">
                  <a:latin typeface="Calibri"/>
                  <a:cs typeface="Calibri"/>
                </a:rPr>
                <a:t>used </a:t>
              </a:r>
              <a:r>
                <a:rPr sz="2700" spc="-11" dirty="0">
                  <a:latin typeface="Calibri"/>
                  <a:cs typeface="Calibri"/>
                </a:rPr>
                <a:t>to </a:t>
              </a:r>
              <a:r>
                <a:rPr sz="270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swap </a:t>
              </a:r>
              <a:r>
                <a:rPr sz="2700" spc="-8" dirty="0">
                  <a:latin typeface="Calibri"/>
                  <a:cs typeface="Calibri"/>
                </a:rPr>
                <a:t>variable</a:t>
              </a:r>
              <a:r>
                <a:rPr sz="2700" spc="49" dirty="0">
                  <a:latin typeface="Calibri"/>
                  <a:cs typeface="Calibri"/>
                </a:rPr>
                <a:t> </a:t>
              </a:r>
              <a:r>
                <a:rPr sz="2700" spc="-8" dirty="0">
                  <a:latin typeface="Calibri"/>
                  <a:cs typeface="Calibri"/>
                </a:rPr>
                <a:t>values</a:t>
              </a:r>
              <a:endParaRPr sz="2700" dirty="0"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932146" y="2962446"/>
              <a:ext cx="1733550" cy="239970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x, y = y,</a:t>
              </a:r>
              <a:r>
                <a:rPr sz="1500" spc="-3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x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964694" y="3015630"/>
              <a:ext cx="590550" cy="650017"/>
            </a:xfrm>
            <a:prstGeom prst="rect">
              <a:avLst/>
            </a:prstGeom>
          </p:spPr>
          <p:txBody>
            <a:bodyPr vert="horz" wrap="square" lIns="0" tIns="97631" rIns="0" bIns="0" rtlCol="0">
              <a:spAutoFit/>
            </a:bodyPr>
            <a:lstStyle/>
            <a:p>
              <a:pPr marL="9525">
                <a:spcBef>
                  <a:spcPts val="769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x =</a:t>
              </a:r>
              <a:r>
                <a:rPr sz="1500" spc="-6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y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  <a:p>
              <a:pPr marL="9525">
                <a:spcBef>
                  <a:spcPts val="689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y =</a:t>
              </a:r>
              <a:r>
                <a:rPr sz="1500" spc="-6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x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793685" y="3015630"/>
              <a:ext cx="933450" cy="971933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marR="3810">
                <a:lnSpc>
                  <a:spcPct val="138500"/>
                </a:lnSpc>
                <a:spcBef>
                  <a:spcPts val="75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temp =</a:t>
              </a:r>
              <a:r>
                <a:rPr sz="1500" spc="-56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x  </a:t>
              </a:r>
              <a:r>
                <a:rPr sz="150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x =</a:t>
              </a:r>
              <a:r>
                <a:rPr sz="1500" spc="-26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y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  <a:p>
              <a:pPr marL="9525">
                <a:spcBef>
                  <a:spcPts val="686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y =</a:t>
              </a:r>
              <a:r>
                <a:rPr sz="1500" spc="-53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temp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41518" y="4234643"/>
              <a:ext cx="7860963" cy="2167741"/>
            </a:xfrm>
            <a:prstGeom prst="rect">
              <a:avLst/>
            </a:prstGeom>
          </p:spPr>
          <p:txBody>
            <a:bodyPr vert="horz" wrap="square" lIns="0" tIns="122396" rIns="0" bIns="0" rtlCol="0">
              <a:spAutoFit/>
            </a:bodyPr>
            <a:lstStyle/>
            <a:p>
              <a:pPr marL="466724" indent="-457200">
                <a:spcBef>
                  <a:spcPts val="964"/>
                </a:spcBef>
                <a:buClr>
                  <a:srgbClr val="C00000"/>
                </a:buClr>
                <a:buSzPct val="85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2700" spc="-11" dirty="0">
                  <a:latin typeface="Calibri"/>
                  <a:cs typeface="Calibri"/>
                </a:rPr>
                <a:t>U</a:t>
              </a:r>
              <a:r>
                <a:rPr sz="2700" spc="-11" dirty="0">
                  <a:latin typeface="Calibri"/>
                  <a:cs typeface="Calibri"/>
                </a:rPr>
                <a:t>sed to return more than one value from a function</a:t>
              </a:r>
            </a:p>
            <a:p>
              <a:pPr marL="695308" marR="1426809" indent="-457664">
                <a:lnSpc>
                  <a:spcPts val="2490"/>
                </a:lnSpc>
                <a:spcBef>
                  <a:spcPts val="191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def quotient_and_remainder(x, y):  </a:t>
              </a:r>
              <a:r>
                <a:rPr sz="1500" dirty="0">
                  <a:latin typeface="Consolas" panose="020B0609020204030204" pitchFamily="49" charset="0"/>
                  <a:cs typeface="Courier New"/>
                </a:rPr>
                <a:t> </a:t>
              </a:r>
              <a:endParaRPr lang="en-US" sz="1500" dirty="0">
                <a:latin typeface="Consolas" panose="020B0609020204030204" pitchFamily="49" charset="0"/>
                <a:cs typeface="Courier New"/>
              </a:endParaRPr>
            </a:p>
            <a:p>
              <a:pPr marL="695308" marR="1426809" indent="-457664">
                <a:lnSpc>
                  <a:spcPts val="2490"/>
                </a:lnSpc>
                <a:spcBef>
                  <a:spcPts val="191"/>
                </a:spcBef>
              </a:pPr>
              <a:r>
                <a:rPr lang="en-US" sz="1500" spc="-4" dirty="0">
                  <a:latin typeface="Consolas" panose="020B0609020204030204" pitchFamily="49" charset="0"/>
                  <a:cs typeface="Courier New"/>
                </a:rPr>
                <a:t>	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q = x //</a:t>
              </a:r>
              <a:r>
                <a:rPr sz="150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y</a:t>
              </a:r>
              <a:r>
                <a:rPr lang="en-US" sz="1500" spc="-4" dirty="0">
                  <a:latin typeface="Consolas" panose="020B0609020204030204" pitchFamily="49" charset="0"/>
                  <a:cs typeface="Courier New"/>
                </a:rPr>
                <a:t>  	 # //, NOT /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  <a:p>
              <a:pPr marL="695308">
                <a:spcBef>
                  <a:spcPts val="491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r = x %</a:t>
              </a:r>
              <a:r>
                <a:rPr sz="1500" spc="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y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  <a:p>
              <a:pPr marL="695308">
                <a:spcBef>
                  <a:spcPts val="694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return (q,</a:t>
              </a:r>
              <a:r>
                <a:rPr sz="150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r)</a:t>
              </a:r>
              <a:r>
                <a:rPr lang="en-US" sz="1500" spc="-4" dirty="0">
                  <a:latin typeface="Consolas" panose="020B0609020204030204" pitchFamily="49" charset="0"/>
                  <a:cs typeface="Courier New"/>
                </a:rPr>
                <a:t>  # or return q, r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  <a:p>
              <a:pPr marL="238119">
                <a:spcBef>
                  <a:spcPts val="686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(quot, rem) =</a:t>
              </a:r>
              <a:r>
                <a:rPr sz="1500" spc="19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quotient_and_remainder(4,5)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35808" y="3072722"/>
              <a:ext cx="10001" cy="974408"/>
            </a:xfrm>
            <a:custGeom>
              <a:avLst/>
              <a:gdLst/>
              <a:ahLst/>
              <a:cxnLst/>
              <a:rect l="l" t="t" r="r" b="b"/>
              <a:pathLst>
                <a:path w="13335" h="1299210">
                  <a:moveTo>
                    <a:pt x="0" y="0"/>
                  </a:moveTo>
                  <a:lnTo>
                    <a:pt x="13208" y="1298702"/>
                  </a:lnTo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324640" y="3072722"/>
              <a:ext cx="10001" cy="974408"/>
            </a:xfrm>
            <a:custGeom>
              <a:avLst/>
              <a:gdLst/>
              <a:ahLst/>
              <a:cxnLst/>
              <a:rect l="l" t="t" r="r" b="b"/>
              <a:pathLst>
                <a:path w="13335" h="1299210">
                  <a:moveTo>
                    <a:pt x="0" y="0"/>
                  </a:moveTo>
                  <a:lnTo>
                    <a:pt x="13208" y="1298702"/>
                  </a:lnTo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803944" y="3635460"/>
              <a:ext cx="347186" cy="336709"/>
            </a:xfrm>
            <a:custGeom>
              <a:avLst/>
              <a:gdLst/>
              <a:ahLst/>
              <a:cxnLst/>
              <a:rect l="l" t="t" r="r" b="b"/>
              <a:pathLst>
                <a:path w="462914" h="448945">
                  <a:moveTo>
                    <a:pt x="104775" y="0"/>
                  </a:moveTo>
                  <a:lnTo>
                    <a:pt x="0" y="111125"/>
                  </a:lnTo>
                  <a:lnTo>
                    <a:pt x="120014" y="224282"/>
                  </a:lnTo>
                  <a:lnTo>
                    <a:pt x="0" y="337439"/>
                  </a:lnTo>
                  <a:lnTo>
                    <a:pt x="104775" y="448564"/>
                  </a:lnTo>
                  <a:lnTo>
                    <a:pt x="231394" y="329184"/>
                  </a:lnTo>
                  <a:lnTo>
                    <a:pt x="454032" y="329184"/>
                  </a:lnTo>
                  <a:lnTo>
                    <a:pt x="342773" y="224282"/>
                  </a:lnTo>
                  <a:lnTo>
                    <a:pt x="454032" y="119380"/>
                  </a:lnTo>
                  <a:lnTo>
                    <a:pt x="231394" y="119380"/>
                  </a:lnTo>
                  <a:lnTo>
                    <a:pt x="104775" y="0"/>
                  </a:lnTo>
                  <a:close/>
                </a:path>
                <a:path w="462914" h="448945">
                  <a:moveTo>
                    <a:pt x="454032" y="329184"/>
                  </a:moveTo>
                  <a:lnTo>
                    <a:pt x="231394" y="329184"/>
                  </a:lnTo>
                  <a:lnTo>
                    <a:pt x="358013" y="448564"/>
                  </a:lnTo>
                  <a:lnTo>
                    <a:pt x="462788" y="337439"/>
                  </a:lnTo>
                  <a:lnTo>
                    <a:pt x="454032" y="329184"/>
                  </a:lnTo>
                  <a:close/>
                </a:path>
                <a:path w="462914" h="448945">
                  <a:moveTo>
                    <a:pt x="358013" y="0"/>
                  </a:moveTo>
                  <a:lnTo>
                    <a:pt x="231394" y="119380"/>
                  </a:lnTo>
                  <a:lnTo>
                    <a:pt x="454032" y="119380"/>
                  </a:lnTo>
                  <a:lnTo>
                    <a:pt x="462788" y="111125"/>
                  </a:lnTo>
                  <a:lnTo>
                    <a:pt x="35801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803944" y="3635460"/>
              <a:ext cx="347186" cy="336709"/>
            </a:xfrm>
            <a:custGeom>
              <a:avLst/>
              <a:gdLst/>
              <a:ahLst/>
              <a:cxnLst/>
              <a:rect l="l" t="t" r="r" b="b"/>
              <a:pathLst>
                <a:path w="462914" h="448945">
                  <a:moveTo>
                    <a:pt x="0" y="111125"/>
                  </a:moveTo>
                  <a:lnTo>
                    <a:pt x="104775" y="0"/>
                  </a:lnTo>
                  <a:lnTo>
                    <a:pt x="231394" y="119380"/>
                  </a:lnTo>
                  <a:lnTo>
                    <a:pt x="358013" y="0"/>
                  </a:lnTo>
                  <a:lnTo>
                    <a:pt x="462788" y="111125"/>
                  </a:lnTo>
                  <a:lnTo>
                    <a:pt x="342773" y="224282"/>
                  </a:lnTo>
                  <a:lnTo>
                    <a:pt x="462788" y="337439"/>
                  </a:lnTo>
                  <a:lnTo>
                    <a:pt x="358013" y="448564"/>
                  </a:lnTo>
                  <a:lnTo>
                    <a:pt x="231394" y="329184"/>
                  </a:lnTo>
                  <a:lnTo>
                    <a:pt x="104775" y="448564"/>
                  </a:lnTo>
                  <a:lnTo>
                    <a:pt x="0" y="337439"/>
                  </a:lnTo>
                  <a:lnTo>
                    <a:pt x="120014" y="224282"/>
                  </a:lnTo>
                  <a:lnTo>
                    <a:pt x="0" y="111125"/>
                  </a:lnTo>
                  <a:close/>
                </a:path>
              </a:pathLst>
            </a:custGeom>
            <a:ln w="160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3156" y="3754523"/>
              <a:ext cx="164783" cy="103346"/>
            </a:xfrm>
            <a:custGeom>
              <a:avLst/>
              <a:gdLst/>
              <a:ahLst/>
              <a:cxnLst/>
              <a:rect l="l" t="t" r="r" b="b"/>
              <a:pathLst>
                <a:path w="219710" h="137795">
                  <a:moveTo>
                    <a:pt x="0" y="0"/>
                  </a:moveTo>
                  <a:lnTo>
                    <a:pt x="219583" y="137795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007456" y="3560210"/>
              <a:ext cx="223838" cy="342900"/>
            </a:xfrm>
            <a:custGeom>
              <a:avLst/>
              <a:gdLst/>
              <a:ahLst/>
              <a:cxnLst/>
              <a:rect l="l" t="t" r="r" b="b"/>
              <a:pathLst>
                <a:path w="298450" h="457200">
                  <a:moveTo>
                    <a:pt x="0" y="457200"/>
                  </a:moveTo>
                  <a:lnTo>
                    <a:pt x="298196" y="0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911693" y="3754523"/>
              <a:ext cx="164783" cy="103346"/>
            </a:xfrm>
            <a:custGeom>
              <a:avLst/>
              <a:gdLst/>
              <a:ahLst/>
              <a:cxnLst/>
              <a:rect l="l" t="t" r="r" b="b"/>
              <a:pathLst>
                <a:path w="219709" h="137795">
                  <a:moveTo>
                    <a:pt x="0" y="0"/>
                  </a:moveTo>
                  <a:lnTo>
                    <a:pt x="219583" y="137795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086287" y="3593647"/>
              <a:ext cx="223838" cy="342900"/>
            </a:xfrm>
            <a:custGeom>
              <a:avLst/>
              <a:gdLst/>
              <a:ahLst/>
              <a:cxnLst/>
              <a:rect l="l" t="t" r="r" b="b"/>
              <a:pathLst>
                <a:path w="298450" h="457200">
                  <a:moveTo>
                    <a:pt x="0" y="457200"/>
                  </a:moveTo>
                  <a:lnTo>
                    <a:pt x="298196" y="0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 rot="1472483">
              <a:off x="4313585" y="5124081"/>
              <a:ext cx="616443" cy="45272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28933354-0FC3-4A29-82D4-8562D0B4D91C}"/>
                </a:ext>
              </a:extLst>
            </p:cNvPr>
            <p:cNvSpPr txBox="1"/>
            <p:nvPr/>
          </p:nvSpPr>
          <p:spPr>
            <a:xfrm>
              <a:off x="4859695" y="3245520"/>
              <a:ext cx="1733550" cy="239970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lang="en-US" sz="1500" spc="-4" dirty="0">
                  <a:latin typeface="Consolas" panose="020B0609020204030204" pitchFamily="49" charset="0"/>
                  <a:cs typeface="Courier New"/>
                </a:rPr>
                <a:t>(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x, y</a:t>
              </a:r>
              <a:r>
                <a:rPr lang="en-US" sz="1500" spc="-4" dirty="0">
                  <a:latin typeface="Consolas" panose="020B0609020204030204" pitchFamily="49" charset="0"/>
                  <a:cs typeface="Courier New"/>
                </a:rPr>
                <a:t>)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 = </a:t>
              </a:r>
              <a:r>
                <a:rPr lang="en-US" sz="1500" spc="-4" dirty="0">
                  <a:latin typeface="Consolas" panose="020B0609020204030204" pitchFamily="49" charset="0"/>
                  <a:cs typeface="Courier New"/>
                </a:rPr>
                <a:t>(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y,</a:t>
              </a:r>
              <a:r>
                <a:rPr sz="1500" spc="-3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x</a:t>
              </a:r>
              <a:r>
                <a:rPr lang="en-US" sz="1500" spc="-4" dirty="0">
                  <a:latin typeface="Consolas" panose="020B0609020204030204" pitchFamily="49" charset="0"/>
                  <a:cs typeface="Courier New"/>
                </a:rPr>
                <a:t>)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4266" y="1060853"/>
            <a:ext cx="6121907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8" dirty="0"/>
              <a:t>LI</a:t>
            </a:r>
            <a:r>
              <a:rPr spc="-60" dirty="0"/>
              <a:t>S</a:t>
            </a:r>
            <a:r>
              <a:rPr spc="-53" dirty="0"/>
              <a:t>T</a:t>
            </a:r>
            <a:r>
              <a:rPr u="none" dirty="0"/>
              <a:t>S</a:t>
            </a:r>
            <a:r>
              <a:rPr lang="en-US" u="none" dirty="0"/>
              <a:t> (similar to C++ vector)</a:t>
            </a:r>
            <a:endParaRPr u="non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6DD76-AE34-4865-B1D9-C6606AF8DF0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15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12396" y="1888655"/>
            <a:ext cx="8279934" cy="3525324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466724" indent="-457200">
              <a:spcBef>
                <a:spcPts val="870"/>
              </a:spcBef>
              <a:buClr>
                <a:srgbClr val="C00000"/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b="1" spc="-8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800" b="1" spc="-8" dirty="0">
                <a:solidFill>
                  <a:srgbClr val="C00000"/>
                </a:solidFill>
                <a:latin typeface="Calibri"/>
                <a:cs typeface="Calibri"/>
              </a:rPr>
              <a:t>rdered </a:t>
            </a:r>
            <a:r>
              <a:rPr sz="2800" b="1" spc="-4" dirty="0">
                <a:solidFill>
                  <a:srgbClr val="C00000"/>
                </a:solidFill>
                <a:latin typeface="Calibri"/>
                <a:cs typeface="Calibri"/>
              </a:rPr>
              <a:t>sequence </a:t>
            </a:r>
            <a:r>
              <a:rPr sz="2800" spc="-4" dirty="0">
                <a:latin typeface="Calibri"/>
                <a:cs typeface="Calibri"/>
              </a:rPr>
              <a:t>of </a:t>
            </a:r>
            <a:r>
              <a:rPr sz="2800" spc="-11" dirty="0">
                <a:latin typeface="Calibri"/>
                <a:cs typeface="Calibri"/>
              </a:rPr>
              <a:t>information, </a:t>
            </a:r>
            <a:r>
              <a:rPr sz="2800" spc="-4" dirty="0">
                <a:latin typeface="Calibri"/>
                <a:cs typeface="Calibri"/>
              </a:rPr>
              <a:t>accessible by</a:t>
            </a:r>
            <a:r>
              <a:rPr sz="2800" spc="68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index</a:t>
            </a:r>
            <a:endParaRPr sz="2800" dirty="0">
              <a:latin typeface="Calibri"/>
              <a:cs typeface="Calibri"/>
            </a:endParaRPr>
          </a:p>
          <a:p>
            <a:pPr marL="466724" indent="-457200">
              <a:spcBef>
                <a:spcPts val="870"/>
              </a:spcBef>
              <a:buClr>
                <a:srgbClr val="C00000"/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8" dirty="0">
                <a:latin typeface="Calibri"/>
                <a:cs typeface="Calibri"/>
              </a:rPr>
              <a:t>A</a:t>
            </a:r>
            <a:r>
              <a:rPr sz="2800" spc="-8" dirty="0">
                <a:latin typeface="Calibri"/>
                <a:cs typeface="Calibri"/>
              </a:rPr>
              <a:t> list is denoted by square brackets, []</a:t>
            </a:r>
          </a:p>
          <a:p>
            <a:pPr marL="466724" indent="-457200">
              <a:spcBef>
                <a:spcPts val="870"/>
              </a:spcBef>
              <a:buClr>
                <a:srgbClr val="C00000"/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8" dirty="0">
                <a:latin typeface="Calibri"/>
                <a:cs typeface="Calibri"/>
              </a:rPr>
              <a:t>A list contains elements</a:t>
            </a:r>
          </a:p>
          <a:p>
            <a:pPr marL="1074415" lvl="2" indent="-457200">
              <a:spcBef>
                <a:spcPts val="94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lang="en-US" sz="2800" spc="-4" dirty="0">
                <a:latin typeface="Calibri"/>
                <a:cs typeface="Calibri"/>
              </a:rPr>
              <a:t>usually homogeneous (</a:t>
            </a:r>
            <a:r>
              <a:rPr lang="en-US" sz="2800" spc="-4" dirty="0" err="1">
                <a:latin typeface="Calibri"/>
                <a:cs typeface="Calibri"/>
              </a:rPr>
              <a:t>ie</a:t>
            </a:r>
            <a:r>
              <a:rPr lang="en-US" sz="2800" spc="-4" dirty="0">
                <a:latin typeface="Calibri"/>
                <a:cs typeface="Calibri"/>
              </a:rPr>
              <a:t>, </a:t>
            </a:r>
            <a:r>
              <a:rPr lang="en-US" sz="2800" dirty="0">
                <a:latin typeface="Calibri"/>
                <a:cs typeface="Calibri"/>
              </a:rPr>
              <a:t>all</a:t>
            </a:r>
            <a:r>
              <a:rPr lang="en-US" sz="2800" spc="-23" dirty="0">
                <a:latin typeface="Calibri"/>
                <a:cs typeface="Calibri"/>
              </a:rPr>
              <a:t> </a:t>
            </a:r>
            <a:r>
              <a:rPr lang="en-US" sz="2800" spc="-11" dirty="0">
                <a:latin typeface="Calibri"/>
                <a:cs typeface="Calibri"/>
              </a:rPr>
              <a:t>integers)</a:t>
            </a:r>
            <a:endParaRPr lang="en-US" sz="2800" dirty="0">
              <a:latin typeface="Calibri"/>
              <a:cs typeface="Calibri"/>
            </a:endParaRPr>
          </a:p>
          <a:p>
            <a:pPr marL="1074415" lvl="2" indent="-457200">
              <a:spcBef>
                <a:spcPts val="236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lang="en-US" sz="2800" spc="-8" dirty="0">
                <a:latin typeface="Calibri"/>
                <a:cs typeface="Calibri"/>
              </a:rPr>
              <a:t>technically, can </a:t>
            </a:r>
            <a:r>
              <a:rPr lang="en-US" sz="2800" spc="-11" dirty="0">
                <a:latin typeface="Calibri"/>
                <a:cs typeface="Calibri"/>
              </a:rPr>
              <a:t>contain mixed </a:t>
            </a:r>
            <a:r>
              <a:rPr lang="en-US" sz="2800" dirty="0">
                <a:latin typeface="Calibri"/>
                <a:cs typeface="Calibri"/>
              </a:rPr>
              <a:t>types </a:t>
            </a:r>
            <a:r>
              <a:rPr lang="en-US" sz="2800" spc="-4" dirty="0">
                <a:latin typeface="Calibri"/>
                <a:cs typeface="Calibri"/>
              </a:rPr>
              <a:t>(un</a:t>
            </a:r>
            <a:r>
              <a:rPr lang="en-US" sz="2800" spc="-8" dirty="0">
                <a:latin typeface="Calibri"/>
                <a:cs typeface="Calibri"/>
              </a:rPr>
              <a:t>common)</a:t>
            </a:r>
          </a:p>
          <a:p>
            <a:pPr marL="1531615" lvl="3" indent="-457200">
              <a:spcBef>
                <a:spcPts val="236"/>
              </a:spcBef>
              <a:buClr>
                <a:schemeClr val="accent1">
                  <a:lumMod val="75000"/>
                </a:schemeClr>
              </a:buClr>
              <a:buSzPct val="70000"/>
              <a:buFont typeface="Courier New" panose="02070309020205020404" pitchFamily="49" charset="0"/>
              <a:buChar char="o"/>
              <a:tabLst>
                <a:tab pos="348606" algn="l"/>
                <a:tab pos="349082" algn="l"/>
              </a:tabLst>
            </a:pPr>
            <a:r>
              <a:rPr lang="en-US" sz="2800" spc="-8" dirty="0">
                <a:latin typeface="Calibri"/>
                <a:cs typeface="Calibri"/>
              </a:rPr>
              <a:t>Distinguishable from C++ vector</a:t>
            </a:r>
            <a:endParaRPr lang="en-US" sz="2800" dirty="0">
              <a:latin typeface="Calibri"/>
              <a:cs typeface="Calibri"/>
            </a:endParaRPr>
          </a:p>
          <a:p>
            <a:pPr marL="466724" indent="-457200">
              <a:spcBef>
                <a:spcPts val="956"/>
              </a:spcBef>
              <a:buClr>
                <a:srgbClr val="C00000"/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11" dirty="0">
                <a:latin typeface="Calibri"/>
                <a:cs typeface="Calibri"/>
              </a:rPr>
              <a:t>L</a:t>
            </a:r>
            <a:r>
              <a:rPr sz="2800" spc="-11" dirty="0">
                <a:latin typeface="Calibri"/>
                <a:cs typeface="Calibri"/>
              </a:rPr>
              <a:t>ist </a:t>
            </a:r>
            <a:r>
              <a:rPr sz="2800" spc="-8" dirty="0">
                <a:latin typeface="Calibri"/>
                <a:cs typeface="Calibri"/>
              </a:rPr>
              <a:t>elements </a:t>
            </a:r>
            <a:r>
              <a:rPr sz="2800" spc="-11" dirty="0">
                <a:latin typeface="Calibri"/>
                <a:cs typeface="Calibri"/>
              </a:rPr>
              <a:t>can </a:t>
            </a:r>
            <a:r>
              <a:rPr sz="2800" spc="-4" dirty="0">
                <a:latin typeface="Calibri"/>
                <a:cs typeface="Calibri"/>
              </a:rPr>
              <a:t>be changed so a </a:t>
            </a:r>
            <a:r>
              <a:rPr sz="2800" spc="-11" dirty="0">
                <a:latin typeface="Calibri"/>
                <a:cs typeface="Calibri"/>
              </a:rPr>
              <a:t>list </a:t>
            </a:r>
            <a:r>
              <a:rPr sz="2800" spc="-4" dirty="0">
                <a:latin typeface="Calibri"/>
                <a:cs typeface="Calibri"/>
              </a:rPr>
              <a:t>is</a:t>
            </a:r>
            <a:r>
              <a:rPr sz="2800" spc="64" dirty="0">
                <a:latin typeface="Calibri"/>
                <a:cs typeface="Calibri"/>
              </a:rPr>
              <a:t> </a:t>
            </a:r>
            <a:r>
              <a:rPr sz="2800" b="1" spc="-8" dirty="0">
                <a:solidFill>
                  <a:srgbClr val="C00000"/>
                </a:solidFill>
                <a:latin typeface="Calibri"/>
                <a:cs typeface="Calibri"/>
              </a:rPr>
              <a:t>mutable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0069" y="1024945"/>
            <a:ext cx="5690455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8" dirty="0"/>
              <a:t>INDICES </a:t>
            </a:r>
            <a:r>
              <a:rPr spc="-26" dirty="0"/>
              <a:t>AND</a:t>
            </a:r>
            <a:r>
              <a:rPr spc="-172" dirty="0"/>
              <a:t> </a:t>
            </a:r>
            <a:r>
              <a:rPr spc="-34" dirty="0"/>
              <a:t>ORDERING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DDD9B9-D003-47A9-8243-B8BC312099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DC9139-E5FB-403F-A9A5-DDD6060A0301}"/>
              </a:ext>
            </a:extLst>
          </p:cNvPr>
          <p:cNvGrpSpPr/>
          <p:nvPr/>
        </p:nvGrpSpPr>
        <p:grpSpPr>
          <a:xfrm>
            <a:off x="702449" y="2186352"/>
            <a:ext cx="6604361" cy="3892801"/>
            <a:chOff x="702450" y="2186352"/>
            <a:chExt cx="5908074" cy="3403816"/>
          </a:xfrm>
        </p:grpSpPr>
        <p:sp>
          <p:nvSpPr>
            <p:cNvPr id="4" name="object 4"/>
            <p:cNvSpPr txBox="1"/>
            <p:nvPr/>
          </p:nvSpPr>
          <p:spPr>
            <a:xfrm>
              <a:off x="702450" y="2186352"/>
              <a:ext cx="3291840" cy="714559"/>
            </a:xfrm>
            <a:prstGeom prst="rect">
              <a:avLst/>
            </a:prstGeom>
          </p:spPr>
          <p:txBody>
            <a:bodyPr vert="horz" wrap="square" lIns="0" tIns="113348" rIns="0" bIns="0" rtlCol="0">
              <a:spAutoFit/>
            </a:bodyPr>
            <a:lstStyle/>
            <a:p>
              <a:pPr marL="9525">
                <a:spcBef>
                  <a:spcPts val="893"/>
                </a:spcBef>
              </a:pPr>
              <a:r>
                <a:rPr sz="1950" spc="-4" dirty="0">
                  <a:latin typeface="Consolas" panose="020B0609020204030204" pitchFamily="49" charset="0"/>
                  <a:cs typeface="Courier New"/>
                </a:rPr>
                <a:t>a_list </a:t>
              </a:r>
              <a:r>
                <a:rPr sz="1950" dirty="0">
                  <a:latin typeface="Consolas" panose="020B0609020204030204" pitchFamily="49" charset="0"/>
                  <a:cs typeface="Courier New"/>
                </a:rPr>
                <a:t>=</a:t>
              </a:r>
              <a:r>
                <a:rPr sz="1950" spc="-8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950" spc="-4" dirty="0">
                  <a:latin typeface="Consolas" panose="020B0609020204030204" pitchFamily="49" charset="0"/>
                  <a:cs typeface="Courier New"/>
                </a:rPr>
                <a:t>[]</a:t>
              </a:r>
              <a:endParaRPr sz="1950" dirty="0">
                <a:latin typeface="Consolas" panose="020B0609020204030204" pitchFamily="49" charset="0"/>
                <a:cs typeface="Courier New"/>
              </a:endParaRPr>
            </a:p>
            <a:p>
              <a:pPr marL="9525">
                <a:spcBef>
                  <a:spcPts val="814"/>
                </a:spcBef>
              </a:pPr>
              <a:r>
                <a:rPr sz="1950" spc="-4" dirty="0">
                  <a:latin typeface="Consolas" panose="020B0609020204030204" pitchFamily="49" charset="0"/>
                  <a:cs typeface="Courier New"/>
                </a:rPr>
                <a:t>L = [2, 'a', 4,</a:t>
              </a:r>
              <a:r>
                <a:rPr sz="1950" spc="-19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950" spc="-4" dirty="0">
                  <a:latin typeface="Consolas" panose="020B0609020204030204" pitchFamily="49" charset="0"/>
                  <a:cs typeface="Courier New"/>
                </a:rPr>
                <a:t>[1,2]]</a:t>
              </a:r>
              <a:endParaRPr sz="195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777063" y="2993354"/>
              <a:ext cx="1812131" cy="1219404"/>
            </a:xfrm>
            <a:prstGeom prst="rect">
              <a:avLst/>
            </a:prstGeom>
          </p:spPr>
          <p:txBody>
            <a:bodyPr vert="horz" wrap="square" lIns="0" tIns="112871" rIns="0" bIns="0" rtlCol="0">
              <a:spAutoFit/>
            </a:bodyPr>
            <a:lstStyle/>
            <a:p>
              <a:pPr marL="9525">
                <a:spcBef>
                  <a:spcPts val="889"/>
                </a:spcBef>
                <a:tabLst>
                  <a:tab pos="400516" algn="l"/>
                </a:tabLst>
              </a:pPr>
              <a:r>
                <a:rPr sz="1950" spc="-4" dirty="0">
                  <a:latin typeface="Wingdings"/>
                  <a:cs typeface="Wingdings"/>
                </a:rPr>
                <a:t></a:t>
              </a:r>
              <a:r>
                <a:rPr sz="1950" spc="-4" dirty="0">
                  <a:latin typeface="Times New Roman"/>
                  <a:cs typeface="Times New Roman"/>
                </a:rPr>
                <a:t>	</a:t>
              </a:r>
              <a:r>
                <a:rPr sz="1950" spc="-11" dirty="0">
                  <a:latin typeface="Calibri"/>
                  <a:cs typeface="Calibri"/>
                </a:rPr>
                <a:t>evaluates to</a:t>
              </a:r>
              <a:r>
                <a:rPr sz="1950" spc="-45" dirty="0">
                  <a:latin typeface="Calibri"/>
                  <a:cs typeface="Calibri"/>
                </a:rPr>
                <a:t> </a:t>
              </a:r>
              <a:r>
                <a:rPr sz="1950" spc="-4" dirty="0">
                  <a:latin typeface="Calibri"/>
                  <a:cs typeface="Calibri"/>
                </a:rPr>
                <a:t>4</a:t>
              </a:r>
              <a:endParaRPr sz="1950" dirty="0">
                <a:latin typeface="Calibri"/>
                <a:cs typeface="Calibri"/>
              </a:endParaRPr>
            </a:p>
            <a:p>
              <a:pPr marL="9525">
                <a:spcBef>
                  <a:spcPts val="814"/>
                </a:spcBef>
                <a:tabLst>
                  <a:tab pos="400516" algn="l"/>
                </a:tabLst>
              </a:pPr>
              <a:r>
                <a:rPr sz="1950" spc="-4" dirty="0">
                  <a:latin typeface="Wingdings"/>
                  <a:cs typeface="Wingdings"/>
                </a:rPr>
                <a:t></a:t>
              </a:r>
              <a:r>
                <a:rPr sz="1950" spc="-4" dirty="0">
                  <a:latin typeface="Times New Roman"/>
                  <a:cs typeface="Times New Roman"/>
                </a:rPr>
                <a:t>	</a:t>
              </a:r>
              <a:r>
                <a:rPr sz="1950" spc="-11" dirty="0">
                  <a:latin typeface="Calibri"/>
                  <a:cs typeface="Calibri"/>
                </a:rPr>
                <a:t>evaluates to</a:t>
              </a:r>
              <a:r>
                <a:rPr sz="1950" spc="-49" dirty="0">
                  <a:latin typeface="Calibri"/>
                  <a:cs typeface="Calibri"/>
                </a:rPr>
                <a:t> </a:t>
              </a:r>
              <a:r>
                <a:rPr sz="1950" spc="-4" dirty="0">
                  <a:latin typeface="Calibri"/>
                  <a:cs typeface="Calibri"/>
                </a:rPr>
                <a:t>2</a:t>
              </a:r>
              <a:endParaRPr sz="1950" dirty="0">
                <a:latin typeface="Calibri"/>
                <a:cs typeface="Calibri"/>
              </a:endParaRPr>
            </a:p>
            <a:p>
              <a:pPr marL="9525">
                <a:spcBef>
                  <a:spcPts val="814"/>
                </a:spcBef>
                <a:tabLst>
                  <a:tab pos="400516" algn="l"/>
                </a:tabLst>
              </a:pPr>
              <a:r>
                <a:rPr sz="1950" spc="-4" dirty="0">
                  <a:latin typeface="Wingdings"/>
                  <a:cs typeface="Wingdings"/>
                </a:rPr>
                <a:t></a:t>
              </a:r>
              <a:r>
                <a:rPr sz="1950" spc="-4" dirty="0">
                  <a:latin typeface="Times New Roman"/>
                  <a:cs typeface="Times New Roman"/>
                </a:rPr>
                <a:t>	</a:t>
              </a:r>
              <a:r>
                <a:rPr sz="1950" spc="-11" dirty="0">
                  <a:latin typeface="Calibri"/>
                  <a:cs typeface="Calibri"/>
                </a:rPr>
                <a:t>evaluates to</a:t>
              </a:r>
              <a:r>
                <a:rPr sz="1950" spc="-45" dirty="0">
                  <a:latin typeface="Calibri"/>
                  <a:cs typeface="Calibri"/>
                </a:rPr>
                <a:t> </a:t>
              </a:r>
              <a:r>
                <a:rPr sz="1950" spc="-4" dirty="0">
                  <a:latin typeface="Calibri"/>
                  <a:cs typeface="Calibri"/>
                </a:rPr>
                <a:t>5</a:t>
              </a:r>
              <a:endParaRPr sz="1950" dirty="0">
                <a:latin typeface="Calibri"/>
                <a:cs typeface="Calibri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783747" y="2954426"/>
              <a:ext cx="912019" cy="2420782"/>
            </a:xfrm>
            <a:prstGeom prst="rect">
              <a:avLst/>
            </a:prstGeom>
          </p:spPr>
          <p:txBody>
            <a:bodyPr vert="horz" wrap="square" lIns="0" tIns="112871" rIns="0" bIns="0" rtlCol="0">
              <a:spAutoFit/>
            </a:bodyPr>
            <a:lstStyle/>
            <a:p>
              <a:pPr marL="9525">
                <a:spcBef>
                  <a:spcPts val="889"/>
                </a:spcBef>
              </a:pPr>
              <a:r>
                <a:rPr sz="2000" spc="-4" dirty="0">
                  <a:latin typeface="Consolas" panose="020B0609020204030204" pitchFamily="49" charset="0"/>
                  <a:cs typeface="Courier New"/>
                </a:rPr>
                <a:t>len(L)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 marL="9525">
                <a:spcBef>
                  <a:spcPts val="814"/>
                </a:spcBef>
              </a:pPr>
              <a:r>
                <a:rPr sz="2000" spc="-4" dirty="0">
                  <a:latin typeface="Consolas" panose="020B0609020204030204" pitchFamily="49" charset="0"/>
                  <a:cs typeface="Courier New"/>
                </a:rPr>
                <a:t>L[0]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 marL="10001">
                <a:spcBef>
                  <a:spcPts val="814"/>
                </a:spcBef>
              </a:pPr>
              <a:r>
                <a:rPr sz="2000" spc="-4" dirty="0">
                  <a:latin typeface="Consolas" panose="020B0609020204030204" pitchFamily="49" charset="0"/>
                  <a:cs typeface="Courier New"/>
                </a:rPr>
                <a:t>L[2]+1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 marL="9525">
                <a:spcBef>
                  <a:spcPts val="821"/>
                </a:spcBef>
              </a:pPr>
              <a:r>
                <a:rPr sz="2000" spc="-4" dirty="0">
                  <a:latin typeface="Consolas" panose="020B0609020204030204" pitchFamily="49" charset="0"/>
                  <a:cs typeface="Courier New"/>
                </a:rPr>
                <a:t>L[3]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 marL="10001">
                <a:spcBef>
                  <a:spcPts val="814"/>
                </a:spcBef>
              </a:pPr>
              <a:r>
                <a:rPr sz="2000" spc="-4" dirty="0">
                  <a:latin typeface="Consolas" panose="020B0609020204030204" pitchFamily="49" charset="0"/>
                  <a:cs typeface="Courier New"/>
                </a:rPr>
                <a:t>L[4]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 marL="9525" marR="3810">
                <a:lnSpc>
                  <a:spcPts val="2265"/>
                </a:lnSpc>
                <a:spcBef>
                  <a:spcPts val="919"/>
                </a:spcBef>
              </a:pPr>
              <a:r>
                <a:rPr sz="2000" spc="-4" dirty="0">
                  <a:latin typeface="Consolas" panose="020B0609020204030204" pitchFamily="49" charset="0"/>
                  <a:cs typeface="Courier New"/>
                </a:rPr>
                <a:t>i = 2  </a:t>
              </a:r>
              <a:r>
                <a:rPr sz="2000" spc="-8" dirty="0">
                  <a:latin typeface="Consolas" panose="020B0609020204030204" pitchFamily="49" charset="0"/>
                  <a:cs typeface="Courier New"/>
                </a:rPr>
                <a:t>L</a:t>
              </a:r>
              <a:r>
                <a:rPr sz="2000" spc="-4" dirty="0">
                  <a:latin typeface="Consolas" panose="020B0609020204030204" pitchFamily="49" charset="0"/>
                  <a:cs typeface="Courier New"/>
                </a:rPr>
                <a:t>[</a:t>
              </a:r>
              <a:r>
                <a:rPr sz="2000" dirty="0">
                  <a:latin typeface="Consolas" panose="020B0609020204030204" pitchFamily="49" charset="0"/>
                  <a:cs typeface="Courier New"/>
                </a:rPr>
                <a:t>i-</a:t>
              </a:r>
              <a:r>
                <a:rPr sz="2000" spc="-4" dirty="0">
                  <a:latin typeface="Consolas" panose="020B0609020204030204" pitchFamily="49" charset="0"/>
                  <a:cs typeface="Courier New"/>
                </a:rPr>
                <a:t>1]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1777063" y="4063564"/>
              <a:ext cx="4833461" cy="1526604"/>
            </a:xfrm>
            <a:prstGeom prst="rect">
              <a:avLst/>
            </a:prstGeom>
          </p:spPr>
          <p:txBody>
            <a:bodyPr vert="horz" wrap="square" lIns="0" tIns="112871" rIns="0" bIns="0" rtlCol="0">
              <a:spAutoFit/>
            </a:bodyPr>
            <a:lstStyle/>
            <a:p>
              <a:pPr marL="9525">
                <a:spcBef>
                  <a:spcPts val="889"/>
                </a:spcBef>
              </a:pPr>
              <a:r>
                <a:rPr sz="1950" spc="-4" dirty="0">
                  <a:latin typeface="Wingdings"/>
                  <a:cs typeface="Wingdings"/>
                </a:rPr>
                <a:t></a:t>
              </a:r>
              <a:r>
                <a:rPr sz="1950" spc="-4" dirty="0">
                  <a:latin typeface="Times New Roman"/>
                  <a:cs typeface="Times New Roman"/>
                </a:rPr>
                <a:t> </a:t>
              </a:r>
              <a:r>
                <a:rPr sz="1950" spc="-11" dirty="0">
                  <a:latin typeface="Calibri"/>
                  <a:cs typeface="Calibri"/>
                </a:rPr>
                <a:t>evaluates to </a:t>
              </a:r>
              <a:r>
                <a:rPr sz="1950" spc="-4" dirty="0">
                  <a:latin typeface="Courier New"/>
                  <a:cs typeface="Courier New"/>
                </a:rPr>
                <a:t>[1,2]</a:t>
              </a:r>
              <a:r>
                <a:rPr sz="1950" spc="-4" dirty="0">
                  <a:latin typeface="Calibri"/>
                  <a:cs typeface="Calibri"/>
                </a:rPr>
                <a:t>, another</a:t>
              </a:r>
              <a:r>
                <a:rPr sz="1950" spc="-8" dirty="0">
                  <a:latin typeface="Calibri"/>
                  <a:cs typeface="Calibri"/>
                </a:rPr>
                <a:t> list!</a:t>
              </a:r>
              <a:endParaRPr sz="1950" dirty="0">
                <a:latin typeface="Calibri"/>
                <a:cs typeface="Calibri"/>
              </a:endParaRPr>
            </a:p>
            <a:p>
              <a:pPr marL="9525">
                <a:spcBef>
                  <a:spcPts val="818"/>
                </a:spcBef>
                <a:tabLst>
                  <a:tab pos="400516" algn="l"/>
                </a:tabLst>
              </a:pPr>
              <a:r>
                <a:rPr sz="1950" spc="-4" dirty="0">
                  <a:latin typeface="Wingdings"/>
                  <a:cs typeface="Wingdings"/>
                </a:rPr>
                <a:t></a:t>
              </a:r>
              <a:r>
                <a:rPr sz="1950" spc="-4" dirty="0">
                  <a:latin typeface="Times New Roman"/>
                  <a:cs typeface="Times New Roman"/>
                </a:rPr>
                <a:t>	</a:t>
              </a:r>
              <a:r>
                <a:rPr sz="1950" spc="-8" dirty="0">
                  <a:latin typeface="Calibri"/>
                  <a:cs typeface="Calibri"/>
                </a:rPr>
                <a:t>gives </a:t>
              </a:r>
              <a:r>
                <a:rPr sz="1950" spc="-4" dirty="0">
                  <a:latin typeface="Calibri"/>
                  <a:cs typeface="Calibri"/>
                </a:rPr>
                <a:t>an</a:t>
              </a:r>
              <a:r>
                <a:rPr sz="1950" dirty="0">
                  <a:latin typeface="Calibri"/>
                  <a:cs typeface="Calibri"/>
                </a:rPr>
                <a:t> </a:t>
              </a:r>
              <a:r>
                <a:rPr sz="1950" spc="-11" dirty="0">
                  <a:latin typeface="Calibri"/>
                  <a:cs typeface="Calibri"/>
                </a:rPr>
                <a:t>error</a:t>
              </a:r>
              <a:endParaRPr sz="1950" dirty="0">
                <a:latin typeface="Calibri"/>
                <a:cs typeface="Calibri"/>
              </a:endParaRPr>
            </a:p>
            <a:p>
              <a:pPr>
                <a:spcBef>
                  <a:spcPts val="4"/>
                </a:spcBef>
              </a:pPr>
              <a:endParaRPr sz="2513" dirty="0">
                <a:latin typeface="Times New Roman"/>
                <a:cs typeface="Times New Roman"/>
              </a:endParaRPr>
            </a:p>
            <a:p>
              <a:pPr marL="9525">
                <a:tabLst>
                  <a:tab pos="429090" algn="l"/>
                </a:tabLst>
              </a:pPr>
              <a:r>
                <a:rPr sz="2100" dirty="0">
                  <a:latin typeface="Wingdings"/>
                  <a:cs typeface="Wingdings"/>
                </a:rPr>
                <a:t></a:t>
              </a:r>
              <a:r>
                <a:rPr sz="2100" dirty="0">
                  <a:latin typeface="Times New Roman"/>
                  <a:cs typeface="Times New Roman"/>
                </a:rPr>
                <a:t>	</a:t>
              </a:r>
              <a:r>
                <a:rPr sz="2100" spc="-11" dirty="0">
                  <a:latin typeface="Calibri"/>
                  <a:cs typeface="Calibri"/>
                </a:rPr>
                <a:t>evaluates </a:t>
              </a:r>
              <a:r>
                <a:rPr sz="2100" spc="-15" dirty="0">
                  <a:latin typeface="Calibri"/>
                  <a:cs typeface="Calibri"/>
                </a:rPr>
                <a:t>to </a:t>
              </a:r>
              <a:r>
                <a:rPr sz="2100" spc="-19" dirty="0">
                  <a:latin typeface="Calibri"/>
                  <a:cs typeface="Calibri"/>
                </a:rPr>
                <a:t>‘a’ </a:t>
              </a:r>
              <a:r>
                <a:rPr sz="2100" spc="-4" dirty="0">
                  <a:latin typeface="Calibri"/>
                  <a:cs typeface="Calibri"/>
                </a:rPr>
                <a:t>since </a:t>
              </a:r>
              <a:r>
                <a:rPr sz="2100" spc="-8" dirty="0">
                  <a:latin typeface="Courier New"/>
                  <a:cs typeface="Courier New"/>
                </a:rPr>
                <a:t>L[1]='a'</a:t>
              </a:r>
              <a:r>
                <a:rPr sz="2100" dirty="0">
                  <a:latin typeface="Courier New"/>
                  <a:cs typeface="Courier New"/>
                </a:rPr>
                <a:t> </a:t>
              </a:r>
              <a:r>
                <a:rPr sz="2100" spc="-8" dirty="0">
                  <a:latin typeface="Calibri"/>
                  <a:cs typeface="Calibri"/>
                </a:rPr>
                <a:t>above</a:t>
              </a:r>
              <a:endParaRPr sz="2100" dirty="0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 rot="1765951">
              <a:off x="2303168" y="2228093"/>
              <a:ext cx="622078" cy="37747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542" y="1040566"/>
            <a:ext cx="5730816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4" dirty="0"/>
              <a:t>CHANGING</a:t>
            </a:r>
            <a:r>
              <a:rPr spc="-109" dirty="0"/>
              <a:t> </a:t>
            </a:r>
            <a:r>
              <a:rPr spc="-38" dirty="0"/>
              <a:t>ELEMENTS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0CB5198-8BA9-42DF-8ADB-1D7279B69D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17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854542" y="1722297"/>
            <a:ext cx="6652470" cy="2025234"/>
          </a:xfrm>
          <a:prstGeom prst="rect">
            <a:avLst/>
          </a:prstGeom>
        </p:spPr>
        <p:txBody>
          <a:bodyPr vert="horz" wrap="square" lIns="0" tIns="113348" rIns="0" bIns="0" rtlCol="0">
            <a:spAutoFit/>
          </a:bodyPr>
          <a:lstStyle/>
          <a:p>
            <a:pPr marL="178589" indent="-169065">
              <a:spcBef>
                <a:spcPts val="893"/>
              </a:spcBef>
              <a:buClr>
                <a:srgbClr val="585858"/>
              </a:buClr>
              <a:buFont typeface="Wingdings"/>
              <a:buChar char=""/>
              <a:tabLst>
                <a:tab pos="179066" algn="l"/>
              </a:tabLst>
            </a:pPr>
            <a:r>
              <a:rPr lang="en-US" sz="1950" spc="-8" dirty="0">
                <a:latin typeface="Calibri"/>
                <a:cs typeface="Calibri"/>
              </a:rPr>
              <a:t>L</a:t>
            </a:r>
            <a:r>
              <a:rPr sz="1950" spc="-8" dirty="0">
                <a:latin typeface="Calibri"/>
                <a:cs typeface="Calibri"/>
              </a:rPr>
              <a:t>ists </a:t>
            </a:r>
            <a:r>
              <a:rPr sz="1950" spc="-11" dirty="0">
                <a:latin typeface="Calibri"/>
                <a:cs typeface="Calibri"/>
              </a:rPr>
              <a:t>are</a:t>
            </a:r>
            <a:r>
              <a:rPr sz="1950" spc="23" dirty="0">
                <a:latin typeface="Calibri"/>
                <a:cs typeface="Calibri"/>
              </a:rPr>
              <a:t> </a:t>
            </a:r>
            <a:r>
              <a:rPr sz="1950" b="1" spc="-8" dirty="0">
                <a:solidFill>
                  <a:srgbClr val="C00000"/>
                </a:solidFill>
                <a:latin typeface="Calibri"/>
                <a:cs typeface="Calibri"/>
              </a:rPr>
              <a:t>mutable</a:t>
            </a:r>
            <a:r>
              <a:rPr sz="1950" spc="-8" dirty="0">
                <a:latin typeface="Calibri"/>
                <a:cs typeface="Calibri"/>
              </a:rPr>
              <a:t>!</a:t>
            </a:r>
            <a:endParaRPr sz="1950" dirty="0">
              <a:latin typeface="Calibri"/>
              <a:cs typeface="Calibri"/>
            </a:endParaRPr>
          </a:p>
          <a:p>
            <a:pPr marL="178589" indent="-169065">
              <a:spcBef>
                <a:spcPts val="814"/>
              </a:spcBef>
              <a:buClr>
                <a:srgbClr val="585858"/>
              </a:buClr>
              <a:buFont typeface="Wingdings"/>
              <a:buChar char=""/>
              <a:tabLst>
                <a:tab pos="179066" algn="l"/>
              </a:tabLst>
            </a:pPr>
            <a:r>
              <a:rPr lang="en-US" sz="1950" spc="-4" dirty="0">
                <a:latin typeface="Calibri"/>
                <a:cs typeface="Calibri"/>
              </a:rPr>
              <a:t>A</a:t>
            </a:r>
            <a:r>
              <a:rPr sz="1950" spc="-4" dirty="0">
                <a:latin typeface="Calibri"/>
                <a:cs typeface="Calibri"/>
              </a:rPr>
              <a:t>ssigning </a:t>
            </a:r>
            <a:r>
              <a:rPr sz="1950" spc="-11" dirty="0">
                <a:latin typeface="Calibri"/>
                <a:cs typeface="Calibri"/>
              </a:rPr>
              <a:t>to </a:t>
            </a:r>
            <a:r>
              <a:rPr sz="1950" spc="-4" dirty="0">
                <a:latin typeface="Calibri"/>
                <a:cs typeface="Calibri"/>
              </a:rPr>
              <a:t>an </a:t>
            </a:r>
            <a:r>
              <a:rPr sz="1950" spc="-8" dirty="0">
                <a:latin typeface="Calibri"/>
                <a:cs typeface="Calibri"/>
              </a:rPr>
              <a:t>element </a:t>
            </a:r>
            <a:r>
              <a:rPr sz="1950" spc="-15" dirty="0">
                <a:latin typeface="Calibri"/>
                <a:cs typeface="Calibri"/>
              </a:rPr>
              <a:t>at </a:t>
            </a:r>
            <a:r>
              <a:rPr sz="1950" spc="-4" dirty="0">
                <a:latin typeface="Calibri"/>
                <a:cs typeface="Calibri"/>
              </a:rPr>
              <a:t>an </a:t>
            </a:r>
            <a:r>
              <a:rPr sz="1950" spc="-8" dirty="0">
                <a:latin typeface="Calibri"/>
                <a:cs typeface="Calibri"/>
              </a:rPr>
              <a:t>index </a:t>
            </a:r>
            <a:r>
              <a:rPr sz="1950" spc="-4" dirty="0">
                <a:latin typeface="Calibri"/>
                <a:cs typeface="Calibri"/>
              </a:rPr>
              <a:t>changes the</a:t>
            </a:r>
            <a:r>
              <a:rPr sz="1950" spc="49" dirty="0">
                <a:latin typeface="Calibri"/>
                <a:cs typeface="Calibri"/>
              </a:rPr>
              <a:t> </a:t>
            </a:r>
            <a:r>
              <a:rPr sz="1950" spc="-8" dirty="0">
                <a:latin typeface="Calibri"/>
                <a:cs typeface="Calibri"/>
              </a:rPr>
              <a:t>value</a:t>
            </a:r>
            <a:endParaRPr sz="1950" dirty="0">
              <a:latin typeface="Calibri"/>
              <a:cs typeface="Calibri"/>
            </a:endParaRPr>
          </a:p>
          <a:p>
            <a:pPr marL="306698">
              <a:spcBef>
                <a:spcPts val="773"/>
              </a:spcBef>
            </a:pPr>
            <a:r>
              <a:rPr sz="2000" spc="-4" dirty="0">
                <a:latin typeface="Consolas" panose="020B0609020204030204" pitchFamily="49" charset="0"/>
                <a:cs typeface="Courier New"/>
              </a:rPr>
              <a:t>L = [2, 1,</a:t>
            </a:r>
            <a:r>
              <a:rPr sz="2000" spc="8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8" dirty="0">
                <a:latin typeface="Consolas" panose="020B0609020204030204" pitchFamily="49" charset="0"/>
                <a:cs typeface="Courier New"/>
              </a:rPr>
              <a:t>3]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306698">
              <a:spcBef>
                <a:spcPts val="814"/>
              </a:spcBef>
            </a:pPr>
            <a:r>
              <a:rPr sz="2000" spc="-4" dirty="0">
                <a:latin typeface="Consolas" panose="020B0609020204030204" pitchFamily="49" charset="0"/>
                <a:cs typeface="Courier New"/>
              </a:rPr>
              <a:t>L[1] =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4" dirty="0">
                <a:latin typeface="Consolas" panose="020B0609020204030204" pitchFamily="49" charset="0"/>
                <a:cs typeface="Courier New"/>
              </a:rPr>
              <a:t>5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178589" indent="-169065">
              <a:spcBef>
                <a:spcPts val="840"/>
              </a:spcBef>
              <a:buClr>
                <a:srgbClr val="585858"/>
              </a:buClr>
              <a:buFont typeface="Wingdings"/>
              <a:buChar char=""/>
              <a:tabLst>
                <a:tab pos="179066" algn="l"/>
              </a:tabLst>
            </a:pPr>
            <a:r>
              <a:rPr sz="1950" spc="-4" dirty="0">
                <a:latin typeface="Courier New"/>
                <a:cs typeface="Courier New"/>
              </a:rPr>
              <a:t>L </a:t>
            </a:r>
            <a:r>
              <a:rPr sz="1950" spc="-4" dirty="0">
                <a:latin typeface="Calibri"/>
                <a:cs typeface="Calibri"/>
              </a:rPr>
              <a:t>is now </a:t>
            </a:r>
            <a:r>
              <a:rPr sz="1950" spc="-4" dirty="0">
                <a:latin typeface="Courier New"/>
                <a:cs typeface="Courier New"/>
              </a:rPr>
              <a:t>[</a:t>
            </a:r>
            <a:r>
              <a:rPr sz="1950" spc="-4" dirty="0">
                <a:latin typeface="Consolas" panose="020B0609020204030204" pitchFamily="49" charset="0"/>
                <a:cs typeface="Courier New"/>
              </a:rPr>
              <a:t>2, 5,</a:t>
            </a:r>
            <a:r>
              <a:rPr sz="1950" spc="-671" dirty="0">
                <a:latin typeface="Consolas" panose="020B0609020204030204" pitchFamily="49" charset="0"/>
                <a:cs typeface="Courier New"/>
              </a:rPr>
              <a:t> </a:t>
            </a:r>
            <a:r>
              <a:rPr sz="1950" spc="-4" dirty="0">
                <a:latin typeface="Consolas" panose="020B0609020204030204" pitchFamily="49" charset="0"/>
                <a:cs typeface="Courier New"/>
              </a:rPr>
              <a:t>3]</a:t>
            </a:r>
            <a:r>
              <a:rPr sz="1950" spc="-4" dirty="0">
                <a:latin typeface="Consolas" panose="020B0609020204030204" pitchFamily="49" charset="0"/>
                <a:cs typeface="Calibri"/>
              </a:rPr>
              <a:t>, </a:t>
            </a:r>
            <a:r>
              <a:rPr sz="1950" spc="-8" dirty="0">
                <a:latin typeface="Calibri"/>
                <a:cs typeface="Calibri"/>
              </a:rPr>
              <a:t>note </a:t>
            </a:r>
            <a:r>
              <a:rPr sz="1950" spc="-4" dirty="0">
                <a:latin typeface="Calibri"/>
                <a:cs typeface="Calibri"/>
              </a:rPr>
              <a:t>this is the </a:t>
            </a:r>
            <a:r>
              <a:rPr sz="1950" b="1" spc="-4" dirty="0">
                <a:solidFill>
                  <a:srgbClr val="C00000"/>
                </a:solidFill>
                <a:latin typeface="Calibri"/>
                <a:cs typeface="Calibri"/>
              </a:rPr>
              <a:t>same object</a:t>
            </a:r>
            <a:r>
              <a:rPr lang="en-US" sz="1950" b="1" spc="-4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1950" b="1" spc="-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950" spc="-4" dirty="0">
                <a:latin typeface="Courier New"/>
                <a:cs typeface="Courier New"/>
              </a:rPr>
              <a:t>L</a:t>
            </a:r>
            <a:endParaRPr sz="1950" dirty="0">
              <a:latin typeface="Courier New"/>
              <a:cs typeface="Courier New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69887E-6D3F-4A07-BE35-FB3B99D595BA}"/>
              </a:ext>
            </a:extLst>
          </p:cNvPr>
          <p:cNvGrpSpPr/>
          <p:nvPr/>
        </p:nvGrpSpPr>
        <p:grpSpPr>
          <a:xfrm>
            <a:off x="1727428" y="4698445"/>
            <a:ext cx="2982161" cy="1506117"/>
            <a:chOff x="2331436" y="4243835"/>
            <a:chExt cx="2982161" cy="1506117"/>
          </a:xfrm>
        </p:grpSpPr>
        <p:sp>
          <p:nvSpPr>
            <p:cNvPr id="5" name="object 5"/>
            <p:cNvSpPr/>
            <p:nvPr/>
          </p:nvSpPr>
          <p:spPr>
            <a:xfrm>
              <a:off x="3767631" y="4243835"/>
              <a:ext cx="1545966" cy="150611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2331436" y="5423822"/>
              <a:ext cx="419576" cy="242411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505459" y="0"/>
                  </a:moveTo>
                  <a:lnTo>
                    <a:pt x="53848" y="0"/>
                  </a:lnTo>
                  <a:lnTo>
                    <a:pt x="32896" y="4231"/>
                  </a:lnTo>
                  <a:lnTo>
                    <a:pt x="15779" y="15770"/>
                  </a:lnTo>
                  <a:lnTo>
                    <a:pt x="4234" y="3288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201"/>
                  </a:lnTo>
                  <a:lnTo>
                    <a:pt x="15779" y="307317"/>
                  </a:lnTo>
                  <a:lnTo>
                    <a:pt x="32896" y="318856"/>
                  </a:lnTo>
                  <a:lnTo>
                    <a:pt x="53848" y="323088"/>
                  </a:lnTo>
                  <a:lnTo>
                    <a:pt x="505459" y="323088"/>
                  </a:lnTo>
                  <a:lnTo>
                    <a:pt x="526411" y="318856"/>
                  </a:lnTo>
                  <a:lnTo>
                    <a:pt x="543528" y="307317"/>
                  </a:lnTo>
                  <a:lnTo>
                    <a:pt x="555073" y="290201"/>
                  </a:lnTo>
                  <a:lnTo>
                    <a:pt x="559308" y="269240"/>
                  </a:lnTo>
                  <a:lnTo>
                    <a:pt x="559308" y="53848"/>
                  </a:lnTo>
                  <a:lnTo>
                    <a:pt x="555073" y="32886"/>
                  </a:lnTo>
                  <a:lnTo>
                    <a:pt x="543528" y="15770"/>
                  </a:lnTo>
                  <a:lnTo>
                    <a:pt x="526411" y="4231"/>
                  </a:lnTo>
                  <a:lnTo>
                    <a:pt x="505459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2331436" y="5423822"/>
              <a:ext cx="419576" cy="242411"/>
            </a:xfrm>
            <a:custGeom>
              <a:avLst/>
              <a:gdLst/>
              <a:ahLst/>
              <a:cxnLst/>
              <a:rect l="l" t="t" r="r" b="b"/>
              <a:pathLst>
                <a:path w="559435" h="323214">
                  <a:moveTo>
                    <a:pt x="0" y="53848"/>
                  </a:moveTo>
                  <a:lnTo>
                    <a:pt x="4234" y="32886"/>
                  </a:lnTo>
                  <a:lnTo>
                    <a:pt x="15779" y="15770"/>
                  </a:lnTo>
                  <a:lnTo>
                    <a:pt x="32896" y="4231"/>
                  </a:lnTo>
                  <a:lnTo>
                    <a:pt x="53848" y="0"/>
                  </a:lnTo>
                  <a:lnTo>
                    <a:pt x="505459" y="0"/>
                  </a:lnTo>
                  <a:lnTo>
                    <a:pt x="526411" y="4231"/>
                  </a:lnTo>
                  <a:lnTo>
                    <a:pt x="543528" y="15770"/>
                  </a:lnTo>
                  <a:lnTo>
                    <a:pt x="555073" y="32886"/>
                  </a:lnTo>
                  <a:lnTo>
                    <a:pt x="559308" y="53848"/>
                  </a:lnTo>
                  <a:lnTo>
                    <a:pt x="559308" y="269240"/>
                  </a:lnTo>
                  <a:lnTo>
                    <a:pt x="555073" y="290201"/>
                  </a:lnTo>
                  <a:lnTo>
                    <a:pt x="543528" y="307317"/>
                  </a:lnTo>
                  <a:lnTo>
                    <a:pt x="526411" y="318856"/>
                  </a:lnTo>
                  <a:lnTo>
                    <a:pt x="505459" y="323088"/>
                  </a:lnTo>
                  <a:lnTo>
                    <a:pt x="53848" y="323088"/>
                  </a:lnTo>
                  <a:lnTo>
                    <a:pt x="32896" y="318856"/>
                  </a:lnTo>
                  <a:lnTo>
                    <a:pt x="15779" y="307317"/>
                  </a:lnTo>
                  <a:lnTo>
                    <a:pt x="4234" y="290201"/>
                  </a:lnTo>
                  <a:lnTo>
                    <a:pt x="0" y="269240"/>
                  </a:lnTo>
                  <a:lnTo>
                    <a:pt x="0" y="5384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2479930" y="5412678"/>
              <a:ext cx="122396" cy="217367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</a:pPr>
              <a:r>
                <a:rPr sz="1350" dirty="0">
                  <a:solidFill>
                    <a:srgbClr val="FFFFFF"/>
                  </a:solidFill>
                  <a:latin typeface="Courier New"/>
                  <a:cs typeface="Courier New"/>
                </a:rPr>
                <a:t>L</a:t>
              </a:r>
              <a:endParaRPr sz="1350">
                <a:latin typeface="Courier New"/>
                <a:cs typeface="Courier New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083653" y="4651153"/>
              <a:ext cx="1013460" cy="229553"/>
            </a:xfrm>
            <a:custGeom>
              <a:avLst/>
              <a:gdLst/>
              <a:ahLst/>
              <a:cxnLst/>
              <a:rect l="l" t="t" r="r" b="b"/>
              <a:pathLst>
                <a:path w="1351279" h="306070">
                  <a:moveTo>
                    <a:pt x="1300099" y="0"/>
                  </a:moveTo>
                  <a:lnTo>
                    <a:pt x="50927" y="0"/>
                  </a:lnTo>
                  <a:lnTo>
                    <a:pt x="31128" y="4010"/>
                  </a:lnTo>
                  <a:lnTo>
                    <a:pt x="14938" y="14938"/>
                  </a:lnTo>
                  <a:lnTo>
                    <a:pt x="4010" y="31128"/>
                  </a:lnTo>
                  <a:lnTo>
                    <a:pt x="0" y="50926"/>
                  </a:lnTo>
                  <a:lnTo>
                    <a:pt x="0" y="254634"/>
                  </a:lnTo>
                  <a:lnTo>
                    <a:pt x="4010" y="274433"/>
                  </a:lnTo>
                  <a:lnTo>
                    <a:pt x="14938" y="290623"/>
                  </a:lnTo>
                  <a:lnTo>
                    <a:pt x="31128" y="301551"/>
                  </a:lnTo>
                  <a:lnTo>
                    <a:pt x="50927" y="305561"/>
                  </a:lnTo>
                  <a:lnTo>
                    <a:pt x="1300099" y="305561"/>
                  </a:lnTo>
                  <a:lnTo>
                    <a:pt x="1319897" y="301551"/>
                  </a:lnTo>
                  <a:lnTo>
                    <a:pt x="1336087" y="290623"/>
                  </a:lnTo>
                  <a:lnTo>
                    <a:pt x="1347015" y="274433"/>
                  </a:lnTo>
                  <a:lnTo>
                    <a:pt x="1351026" y="254634"/>
                  </a:lnTo>
                  <a:lnTo>
                    <a:pt x="1351026" y="50926"/>
                  </a:lnTo>
                  <a:lnTo>
                    <a:pt x="1347015" y="31128"/>
                  </a:lnTo>
                  <a:lnTo>
                    <a:pt x="1336087" y="14938"/>
                  </a:lnTo>
                  <a:lnTo>
                    <a:pt x="1319897" y="4010"/>
                  </a:lnTo>
                  <a:lnTo>
                    <a:pt x="1300099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0629" y="4732591"/>
              <a:ext cx="1332548" cy="822960"/>
            </a:xfrm>
            <a:custGeom>
              <a:avLst/>
              <a:gdLst/>
              <a:ahLst/>
              <a:cxnLst/>
              <a:rect l="l" t="t" r="r" b="b"/>
              <a:pathLst>
                <a:path w="1776729" h="1097279">
                  <a:moveTo>
                    <a:pt x="873760" y="1068019"/>
                  </a:moveTo>
                  <a:lnTo>
                    <a:pt x="0" y="1068019"/>
                  </a:lnTo>
                  <a:lnTo>
                    <a:pt x="0" y="1096975"/>
                  </a:lnTo>
                  <a:lnTo>
                    <a:pt x="896238" y="1096975"/>
                  </a:lnTo>
                  <a:lnTo>
                    <a:pt x="902716" y="1090485"/>
                  </a:lnTo>
                  <a:lnTo>
                    <a:pt x="902716" y="1082497"/>
                  </a:lnTo>
                  <a:lnTo>
                    <a:pt x="873760" y="1082497"/>
                  </a:lnTo>
                  <a:lnTo>
                    <a:pt x="873760" y="1068019"/>
                  </a:lnTo>
                  <a:close/>
                </a:path>
                <a:path w="1776729" h="1097279">
                  <a:moveTo>
                    <a:pt x="1689735" y="28955"/>
                  </a:moveTo>
                  <a:lnTo>
                    <a:pt x="880363" y="28955"/>
                  </a:lnTo>
                  <a:lnTo>
                    <a:pt x="873760" y="35432"/>
                  </a:lnTo>
                  <a:lnTo>
                    <a:pt x="873760" y="1082497"/>
                  </a:lnTo>
                  <a:lnTo>
                    <a:pt x="888238" y="1068019"/>
                  </a:lnTo>
                  <a:lnTo>
                    <a:pt x="902716" y="1068019"/>
                  </a:lnTo>
                  <a:lnTo>
                    <a:pt x="902716" y="57911"/>
                  </a:lnTo>
                  <a:lnTo>
                    <a:pt x="888238" y="57911"/>
                  </a:lnTo>
                  <a:lnTo>
                    <a:pt x="902716" y="43433"/>
                  </a:lnTo>
                  <a:lnTo>
                    <a:pt x="1689735" y="43433"/>
                  </a:lnTo>
                  <a:lnTo>
                    <a:pt x="1689735" y="28955"/>
                  </a:lnTo>
                  <a:close/>
                </a:path>
                <a:path w="1776729" h="1097279">
                  <a:moveTo>
                    <a:pt x="902716" y="1068019"/>
                  </a:moveTo>
                  <a:lnTo>
                    <a:pt x="888238" y="1068019"/>
                  </a:lnTo>
                  <a:lnTo>
                    <a:pt x="873760" y="1082497"/>
                  </a:lnTo>
                  <a:lnTo>
                    <a:pt x="902716" y="1082497"/>
                  </a:lnTo>
                  <a:lnTo>
                    <a:pt x="902716" y="1068019"/>
                  </a:lnTo>
                  <a:close/>
                </a:path>
                <a:path w="1776729" h="1097279">
                  <a:moveTo>
                    <a:pt x="1689735" y="0"/>
                  </a:moveTo>
                  <a:lnTo>
                    <a:pt x="1689735" y="86867"/>
                  </a:lnTo>
                  <a:lnTo>
                    <a:pt x="1747646" y="57911"/>
                  </a:lnTo>
                  <a:lnTo>
                    <a:pt x="1704213" y="57911"/>
                  </a:lnTo>
                  <a:lnTo>
                    <a:pt x="1704213" y="28955"/>
                  </a:lnTo>
                  <a:lnTo>
                    <a:pt x="1747646" y="28955"/>
                  </a:lnTo>
                  <a:lnTo>
                    <a:pt x="1689735" y="0"/>
                  </a:lnTo>
                  <a:close/>
                </a:path>
                <a:path w="1776729" h="1097279">
                  <a:moveTo>
                    <a:pt x="902716" y="43433"/>
                  </a:moveTo>
                  <a:lnTo>
                    <a:pt x="888238" y="57911"/>
                  </a:lnTo>
                  <a:lnTo>
                    <a:pt x="902716" y="57911"/>
                  </a:lnTo>
                  <a:lnTo>
                    <a:pt x="902716" y="43433"/>
                  </a:lnTo>
                  <a:close/>
                </a:path>
                <a:path w="1776729" h="1097279">
                  <a:moveTo>
                    <a:pt x="1689735" y="43433"/>
                  </a:moveTo>
                  <a:lnTo>
                    <a:pt x="902716" y="43433"/>
                  </a:lnTo>
                  <a:lnTo>
                    <a:pt x="902716" y="57911"/>
                  </a:lnTo>
                  <a:lnTo>
                    <a:pt x="1689735" y="57911"/>
                  </a:lnTo>
                  <a:lnTo>
                    <a:pt x="1689735" y="43433"/>
                  </a:lnTo>
                  <a:close/>
                </a:path>
                <a:path w="1776729" h="1097279">
                  <a:moveTo>
                    <a:pt x="1747646" y="28955"/>
                  </a:moveTo>
                  <a:lnTo>
                    <a:pt x="1704213" y="28955"/>
                  </a:lnTo>
                  <a:lnTo>
                    <a:pt x="1704213" y="57911"/>
                  </a:lnTo>
                  <a:lnTo>
                    <a:pt x="1747646" y="57911"/>
                  </a:lnTo>
                  <a:lnTo>
                    <a:pt x="1776602" y="43433"/>
                  </a:lnTo>
                  <a:lnTo>
                    <a:pt x="1747646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077939" y="4651153"/>
              <a:ext cx="1028224" cy="229553"/>
            </a:xfrm>
            <a:custGeom>
              <a:avLst/>
              <a:gdLst/>
              <a:ahLst/>
              <a:cxnLst/>
              <a:rect l="l" t="t" r="r" b="b"/>
              <a:pathLst>
                <a:path w="1370964" h="306070">
                  <a:moveTo>
                    <a:pt x="1319911" y="0"/>
                  </a:moveTo>
                  <a:lnTo>
                    <a:pt x="50927" y="0"/>
                  </a:lnTo>
                  <a:lnTo>
                    <a:pt x="31128" y="4010"/>
                  </a:lnTo>
                  <a:lnTo>
                    <a:pt x="14938" y="14938"/>
                  </a:lnTo>
                  <a:lnTo>
                    <a:pt x="4010" y="31128"/>
                  </a:lnTo>
                  <a:lnTo>
                    <a:pt x="0" y="50926"/>
                  </a:lnTo>
                  <a:lnTo>
                    <a:pt x="0" y="254634"/>
                  </a:lnTo>
                  <a:lnTo>
                    <a:pt x="4010" y="274433"/>
                  </a:lnTo>
                  <a:lnTo>
                    <a:pt x="14938" y="290623"/>
                  </a:lnTo>
                  <a:lnTo>
                    <a:pt x="31128" y="301551"/>
                  </a:lnTo>
                  <a:lnTo>
                    <a:pt x="50927" y="305561"/>
                  </a:lnTo>
                  <a:lnTo>
                    <a:pt x="1319911" y="305561"/>
                  </a:lnTo>
                  <a:lnTo>
                    <a:pt x="1339709" y="301551"/>
                  </a:lnTo>
                  <a:lnTo>
                    <a:pt x="1355899" y="290623"/>
                  </a:lnTo>
                  <a:lnTo>
                    <a:pt x="1366827" y="274433"/>
                  </a:lnTo>
                  <a:lnTo>
                    <a:pt x="1370838" y="254634"/>
                  </a:lnTo>
                  <a:lnTo>
                    <a:pt x="1370838" y="50926"/>
                  </a:lnTo>
                  <a:lnTo>
                    <a:pt x="1366827" y="31128"/>
                  </a:lnTo>
                  <a:lnTo>
                    <a:pt x="1355899" y="14938"/>
                  </a:lnTo>
                  <a:lnTo>
                    <a:pt x="1339709" y="4010"/>
                  </a:lnTo>
                  <a:lnTo>
                    <a:pt x="1319911" y="0"/>
                  </a:lnTo>
                  <a:close/>
                </a:path>
              </a:pathLst>
            </a:custGeom>
            <a:solidFill>
              <a:srgbClr val="943734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079617" y="4619627"/>
              <a:ext cx="922020" cy="239970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500" u="heavy" spc="-98" dirty="0">
                  <a:solidFill>
                    <a:srgbClr val="FFFFFF"/>
                  </a:solidFill>
                  <a:uFill>
                    <a:solidFill>
                      <a:srgbClr val="6C2522"/>
                    </a:solidFill>
                  </a:uFill>
                  <a:latin typeface="Courier New"/>
                  <a:cs typeface="Courier New"/>
                </a:rPr>
                <a:t> </a:t>
              </a:r>
              <a:r>
                <a:rPr sz="1500" u="heavy" spc="-4" dirty="0">
                  <a:solidFill>
                    <a:srgbClr val="FFFFFF"/>
                  </a:solidFill>
                  <a:uFill>
                    <a:solidFill>
                      <a:srgbClr val="6C2522"/>
                    </a:solidFill>
                  </a:uFill>
                  <a:latin typeface="Courier New"/>
                  <a:cs typeface="Courier New"/>
                </a:rPr>
                <a:t>[2,5,3]</a:t>
              </a:r>
              <a:endParaRPr sz="150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968" y="812594"/>
            <a:ext cx="6137720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  <a:tabLst>
                <a:tab pos="5601036" algn="l"/>
              </a:tabLst>
            </a:pPr>
            <a:r>
              <a:rPr spc="-68" dirty="0"/>
              <a:t>ITERATING </a:t>
            </a:r>
            <a:r>
              <a:rPr spc="-41" dirty="0"/>
              <a:t>OVER </a:t>
            </a:r>
            <a:r>
              <a:rPr dirty="0"/>
              <a:t>A</a:t>
            </a:r>
            <a:r>
              <a:rPr spc="-153" dirty="0"/>
              <a:t> </a:t>
            </a:r>
            <a:r>
              <a:rPr spc="-34" dirty="0"/>
              <a:t>LIST	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6F17A6-3E35-408B-9E2C-4CB3753744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8568F1-325E-4172-AFF9-CDEEA0258D21}"/>
              </a:ext>
            </a:extLst>
          </p:cNvPr>
          <p:cNvGrpSpPr/>
          <p:nvPr/>
        </p:nvGrpSpPr>
        <p:grpSpPr>
          <a:xfrm>
            <a:off x="668516" y="2069051"/>
            <a:ext cx="6887162" cy="3653897"/>
            <a:chOff x="1750696" y="2030048"/>
            <a:chExt cx="5837256" cy="2979274"/>
          </a:xfrm>
        </p:grpSpPr>
        <p:sp>
          <p:nvSpPr>
            <p:cNvPr id="3" name="object 3"/>
            <p:cNvSpPr txBox="1"/>
            <p:nvPr/>
          </p:nvSpPr>
          <p:spPr>
            <a:xfrm>
              <a:off x="1750696" y="2030048"/>
              <a:ext cx="5717230" cy="779257"/>
            </a:xfrm>
            <a:prstGeom prst="rect">
              <a:avLst/>
            </a:prstGeom>
          </p:spPr>
          <p:txBody>
            <a:bodyPr vert="horz" wrap="square" lIns="0" tIns="113348" rIns="0" bIns="0" rtlCol="0">
              <a:spAutoFit/>
            </a:bodyPr>
            <a:lstStyle/>
            <a:p>
              <a:pPr marL="178589" indent="-169065">
                <a:spcBef>
                  <a:spcPts val="893"/>
                </a:spcBef>
                <a:buClr>
                  <a:srgbClr val="585858"/>
                </a:buClr>
                <a:buFont typeface="Wingdings"/>
                <a:buChar char=""/>
                <a:tabLst>
                  <a:tab pos="179066" algn="l"/>
                </a:tabLst>
              </a:pPr>
              <a:r>
                <a:rPr lang="en-US" sz="2400" spc="-11" dirty="0">
                  <a:latin typeface="Calibri"/>
                  <a:cs typeface="Calibri"/>
                </a:rPr>
                <a:t>C</a:t>
              </a:r>
              <a:r>
                <a:rPr sz="2400" spc="-11" dirty="0">
                  <a:latin typeface="Calibri"/>
                  <a:cs typeface="Calibri"/>
                </a:rPr>
                <a:t>ompute </a:t>
              </a:r>
              <a:r>
                <a:rPr sz="2400" dirty="0">
                  <a:latin typeface="Calibri"/>
                  <a:cs typeface="Calibri"/>
                </a:rPr>
                <a:t>the </a:t>
              </a:r>
              <a:r>
                <a:rPr sz="2400" b="1" dirty="0">
                  <a:solidFill>
                    <a:srgbClr val="C00000"/>
                  </a:solidFill>
                  <a:latin typeface="Calibri"/>
                  <a:cs typeface="Calibri"/>
                </a:rPr>
                <a:t>sum of </a:t>
              </a:r>
              <a:r>
                <a:rPr sz="2400" b="1" spc="-8" dirty="0">
                  <a:solidFill>
                    <a:srgbClr val="C00000"/>
                  </a:solidFill>
                  <a:latin typeface="Calibri"/>
                  <a:cs typeface="Calibri"/>
                </a:rPr>
                <a:t>elements </a:t>
              </a:r>
              <a:r>
                <a:rPr sz="2400" spc="-4" dirty="0">
                  <a:latin typeface="Calibri"/>
                  <a:cs typeface="Calibri"/>
                </a:rPr>
                <a:t>of </a:t>
              </a:r>
              <a:r>
                <a:rPr sz="2400" dirty="0">
                  <a:latin typeface="Calibri"/>
                  <a:cs typeface="Calibri"/>
                </a:rPr>
                <a:t>a</a:t>
              </a:r>
              <a:r>
                <a:rPr sz="2400" spc="15" dirty="0">
                  <a:latin typeface="Calibri"/>
                  <a:cs typeface="Calibri"/>
                </a:rPr>
                <a:t> </a:t>
              </a:r>
              <a:r>
                <a:rPr sz="2400" spc="-11" dirty="0">
                  <a:latin typeface="Calibri"/>
                  <a:cs typeface="Calibri"/>
                </a:rPr>
                <a:t>list</a:t>
              </a:r>
              <a:endParaRPr sz="2400" dirty="0">
                <a:latin typeface="Calibri"/>
                <a:cs typeface="Calibri"/>
              </a:endParaRPr>
            </a:p>
            <a:p>
              <a:pPr marL="178589" indent="-169065">
                <a:spcBef>
                  <a:spcPts val="814"/>
                </a:spcBef>
                <a:buClr>
                  <a:srgbClr val="585858"/>
                </a:buClr>
                <a:buFont typeface="Wingdings"/>
                <a:buChar char=""/>
                <a:tabLst>
                  <a:tab pos="179066" algn="l"/>
                </a:tabLst>
              </a:pPr>
              <a:r>
                <a:rPr sz="2400" spc="-8" dirty="0">
                  <a:latin typeface="Calibri"/>
                  <a:cs typeface="Calibri"/>
                </a:rPr>
                <a:t>common </a:t>
              </a:r>
              <a:r>
                <a:rPr sz="2400" spc="-11" dirty="0">
                  <a:latin typeface="Calibri"/>
                  <a:cs typeface="Calibri"/>
                </a:rPr>
                <a:t>pattern, </a:t>
              </a:r>
              <a:r>
                <a:rPr sz="2400" spc="-19" dirty="0">
                  <a:latin typeface="Calibri"/>
                  <a:cs typeface="Calibri"/>
                </a:rPr>
                <a:t>iterate </a:t>
              </a:r>
              <a:r>
                <a:rPr sz="2400" spc="-11" dirty="0">
                  <a:latin typeface="Calibri"/>
                  <a:cs typeface="Calibri"/>
                </a:rPr>
                <a:t>over list</a:t>
              </a:r>
              <a:r>
                <a:rPr sz="2400" spc="83" dirty="0">
                  <a:latin typeface="Calibri"/>
                  <a:cs typeface="Calibri"/>
                </a:rPr>
                <a:t> </a:t>
              </a:r>
              <a:r>
                <a:rPr sz="2400" spc="-8" dirty="0">
                  <a:latin typeface="Calibri"/>
                  <a:cs typeface="Calibri"/>
                </a:rPr>
                <a:t>elements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448296" y="4429701"/>
              <a:ext cx="1362551" cy="258794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</a:pPr>
              <a:r>
                <a:rPr sz="2000" spc="-11" dirty="0">
                  <a:latin typeface="Calibri"/>
                  <a:cs typeface="Calibri"/>
                </a:rPr>
                <a:t>to</a:t>
              </a:r>
              <a:r>
                <a:rPr sz="2000" spc="-60" dirty="0">
                  <a:latin typeface="Calibri"/>
                  <a:cs typeface="Calibri"/>
                </a:rPr>
                <a:t> </a:t>
              </a:r>
              <a:r>
                <a:rPr sz="2000" spc="-4" dirty="0">
                  <a:latin typeface="Courier New"/>
                  <a:cs typeface="Courier New"/>
                </a:rPr>
                <a:t>len(L)-1</a:t>
              </a:r>
              <a:endParaRPr sz="200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863926" y="4750528"/>
              <a:ext cx="3265646" cy="258794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198115" indent="-188591">
                <a:spcBef>
                  <a:spcPts val="75"/>
                </a:spcBef>
                <a:buClr>
                  <a:srgbClr val="585858"/>
                </a:buClr>
                <a:buFont typeface="Arial"/>
                <a:buChar char="•"/>
                <a:tabLst>
                  <a:tab pos="197639" algn="l"/>
                  <a:tab pos="198115" algn="l"/>
                </a:tabLst>
              </a:pPr>
              <a:r>
                <a:rPr sz="2000" spc="-4" dirty="0">
                  <a:latin typeface="Courier New"/>
                  <a:cs typeface="Courier New"/>
                </a:rPr>
                <a:t>range(n) </a:t>
              </a:r>
              <a:r>
                <a:rPr sz="2000" spc="-8" dirty="0">
                  <a:latin typeface="Calibri"/>
                  <a:cs typeface="Calibri"/>
                </a:rPr>
                <a:t>goes </a:t>
              </a:r>
              <a:r>
                <a:rPr sz="2000" spc="-11" dirty="0">
                  <a:latin typeface="Calibri"/>
                  <a:cs typeface="Calibri"/>
                </a:rPr>
                <a:t>from </a:t>
              </a:r>
              <a:r>
                <a:rPr sz="2000" dirty="0">
                  <a:latin typeface="Courier New"/>
                  <a:cs typeface="Courier New"/>
                </a:rPr>
                <a:t>0</a:t>
              </a:r>
              <a:r>
                <a:rPr sz="2000" spc="-739" dirty="0">
                  <a:latin typeface="Courier New"/>
                  <a:cs typeface="Courier New"/>
                </a:rPr>
                <a:t> </a:t>
              </a:r>
              <a:r>
                <a:rPr sz="2000" spc="-11" dirty="0">
                  <a:latin typeface="Calibri"/>
                  <a:cs typeface="Calibri"/>
                </a:rPr>
                <a:t>to </a:t>
              </a:r>
              <a:r>
                <a:rPr sz="2000" spc="-4" dirty="0">
                  <a:latin typeface="Courier New"/>
                  <a:cs typeface="Courier New"/>
                </a:rPr>
                <a:t>n-1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1750696" y="2983574"/>
              <a:ext cx="2945606" cy="1741498"/>
            </a:xfrm>
            <a:prstGeom prst="rect">
              <a:avLst/>
            </a:prstGeom>
          </p:spPr>
          <p:txBody>
            <a:bodyPr vert="horz" wrap="square" lIns="0" tIns="123825" rIns="0" bIns="0" rtlCol="0">
              <a:spAutoFit/>
            </a:bodyPr>
            <a:lstStyle/>
            <a:p>
              <a:pPr marL="78102">
                <a:spcBef>
                  <a:spcPts val="975"/>
                </a:spcBef>
              </a:pPr>
              <a:r>
                <a:rPr sz="1600" spc="-4" dirty="0">
                  <a:latin typeface="Consolas" panose="020B0609020204030204" pitchFamily="49" charset="0"/>
                  <a:cs typeface="Courier New"/>
                </a:rPr>
                <a:t>total = 0</a:t>
              </a:r>
              <a:endParaRPr lang="en-US" sz="1600" dirty="0">
                <a:latin typeface="Consolas" panose="020B0609020204030204" pitchFamily="49" charset="0"/>
                <a:cs typeface="Courier New"/>
              </a:endParaRPr>
            </a:p>
            <a:p>
              <a:pPr marL="78102">
                <a:spcBef>
                  <a:spcPts val="975"/>
                </a:spcBef>
              </a:pPr>
              <a:r>
                <a:rPr sz="1600" spc="-4" dirty="0">
                  <a:latin typeface="Consolas" panose="020B0609020204030204" pitchFamily="49" charset="0"/>
                  <a:cs typeface="Courier New"/>
                </a:rPr>
                <a:t>for i in range(len(L)):  </a:t>
              </a:r>
              <a:r>
                <a:rPr lang="en-US" sz="1600" spc="-4" dirty="0">
                  <a:latin typeface="Consolas" panose="020B0609020204030204" pitchFamily="49" charset="0"/>
                  <a:cs typeface="Courier New"/>
                </a:rPr>
                <a:t>	</a:t>
              </a:r>
              <a:r>
                <a:rPr sz="1600" spc="-4" dirty="0">
                  <a:latin typeface="Consolas" panose="020B0609020204030204" pitchFamily="49" charset="0"/>
                  <a:cs typeface="Courier New"/>
                </a:rPr>
                <a:t>total +=</a:t>
              </a:r>
              <a:r>
                <a:rPr sz="1600" spc="-8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600" spc="-4" dirty="0">
                  <a:latin typeface="Consolas" panose="020B0609020204030204" pitchFamily="49" charset="0"/>
                  <a:cs typeface="Courier New"/>
                </a:rPr>
                <a:t>L[i]</a:t>
              </a:r>
              <a:endParaRPr sz="1600" dirty="0">
                <a:latin typeface="Consolas" panose="020B0609020204030204" pitchFamily="49" charset="0"/>
                <a:cs typeface="Courier New"/>
              </a:endParaRPr>
            </a:p>
            <a:p>
              <a:pPr marL="306698">
                <a:spcBef>
                  <a:spcPts val="923"/>
                </a:spcBef>
              </a:pPr>
              <a:r>
                <a:rPr lang="en-US" sz="1600" spc="-4" dirty="0">
                  <a:latin typeface="Consolas" panose="020B0609020204030204" pitchFamily="49" charset="0"/>
                  <a:cs typeface="Courier New"/>
                </a:rPr>
                <a:t>	</a:t>
              </a:r>
              <a:r>
                <a:rPr sz="1600" spc="-4" dirty="0">
                  <a:latin typeface="Consolas" panose="020B0609020204030204" pitchFamily="49" charset="0"/>
                  <a:cs typeface="Courier New"/>
                </a:rPr>
                <a:t>print </a:t>
              </a:r>
              <a:r>
                <a:rPr lang="en-US" sz="1600" spc="-4" dirty="0">
                  <a:latin typeface="Consolas" panose="020B0609020204030204" pitchFamily="49" charset="0"/>
                  <a:cs typeface="Courier New"/>
                </a:rPr>
                <a:t>(</a:t>
              </a:r>
              <a:r>
                <a:rPr sz="1600" spc="-4" dirty="0">
                  <a:latin typeface="Consolas" panose="020B0609020204030204" pitchFamily="49" charset="0"/>
                  <a:cs typeface="Courier New"/>
                </a:rPr>
                <a:t>total</a:t>
              </a:r>
              <a:r>
                <a:rPr lang="en-US" sz="1600" spc="-4" dirty="0">
                  <a:latin typeface="Consolas" panose="020B0609020204030204" pitchFamily="49" charset="0"/>
                  <a:cs typeface="Courier New"/>
                </a:rPr>
                <a:t>)</a:t>
              </a:r>
              <a:endParaRPr sz="1600" dirty="0">
                <a:latin typeface="Consolas" panose="020B0609020204030204" pitchFamily="49" charset="0"/>
                <a:cs typeface="Courier New"/>
              </a:endParaRPr>
            </a:p>
            <a:p>
              <a:pPr marL="178589" indent="-169065">
                <a:spcBef>
                  <a:spcPts val="1121"/>
                </a:spcBef>
                <a:buClr>
                  <a:srgbClr val="585858"/>
                </a:buClr>
                <a:buFont typeface="Wingdings"/>
                <a:buChar char=""/>
                <a:tabLst>
                  <a:tab pos="179066" algn="l"/>
                </a:tabLst>
              </a:pPr>
              <a:r>
                <a:rPr lang="en-US" sz="2000" spc="-8" dirty="0">
                  <a:solidFill>
                    <a:srgbClr val="C00000"/>
                  </a:solidFill>
                  <a:latin typeface="Calibri"/>
                  <a:cs typeface="Calibri"/>
                </a:rPr>
                <a:t>N</a:t>
              </a:r>
              <a:r>
                <a:rPr sz="2000" spc="-8" dirty="0">
                  <a:solidFill>
                    <a:srgbClr val="C00000"/>
                  </a:solidFill>
                  <a:latin typeface="Calibri"/>
                  <a:cs typeface="Calibri"/>
                </a:rPr>
                <a:t>otice</a:t>
              </a:r>
              <a:r>
                <a:rPr lang="en-US" sz="2000" spc="-8" dirty="0">
                  <a:solidFill>
                    <a:srgbClr val="C00000"/>
                  </a:solidFill>
                  <a:latin typeface="Calibri"/>
                  <a:cs typeface="Calibri"/>
                </a:rPr>
                <a:t>:</a:t>
              </a:r>
              <a:endParaRPr sz="2000" dirty="0">
                <a:solidFill>
                  <a:srgbClr val="C00000"/>
                </a:solidFill>
                <a:latin typeface="Calibri"/>
                <a:cs typeface="Calibri"/>
              </a:endParaRPr>
            </a:p>
            <a:p>
              <a:pPr marL="348606" lvl="1" indent="-188591">
                <a:spcBef>
                  <a:spcPts val="236"/>
                </a:spcBef>
                <a:buClr>
                  <a:srgbClr val="585858"/>
                </a:buClr>
                <a:buFont typeface="Arial"/>
                <a:buChar char="•"/>
                <a:tabLst>
                  <a:tab pos="348606" algn="l"/>
                  <a:tab pos="349082" algn="l"/>
                </a:tabLst>
              </a:pPr>
              <a:r>
                <a:rPr sz="2000" spc="-8" dirty="0">
                  <a:latin typeface="Calibri"/>
                  <a:cs typeface="Calibri"/>
                </a:rPr>
                <a:t>list </a:t>
              </a:r>
              <a:r>
                <a:rPr sz="2000" spc="-4" dirty="0">
                  <a:latin typeface="Calibri"/>
                  <a:cs typeface="Calibri"/>
                </a:rPr>
                <a:t>elements </a:t>
              </a:r>
              <a:r>
                <a:rPr sz="2000" spc="-8" dirty="0">
                  <a:latin typeface="Calibri"/>
                  <a:cs typeface="Calibri"/>
                </a:rPr>
                <a:t>are </a:t>
              </a:r>
              <a:r>
                <a:rPr sz="2000" spc="-15" dirty="0">
                  <a:latin typeface="Calibri"/>
                  <a:cs typeface="Calibri"/>
                </a:rPr>
                <a:t>indexed </a:t>
              </a:r>
              <a:r>
                <a:rPr sz="2000" dirty="0">
                  <a:latin typeface="Courier New"/>
                  <a:cs typeface="Courier New"/>
                </a:rPr>
                <a:t>0</a:t>
              </a: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827636" y="2917402"/>
              <a:ext cx="1616393" cy="608034"/>
            </a:xfrm>
            <a:prstGeom prst="rect">
              <a:avLst/>
            </a:prstGeom>
          </p:spPr>
          <p:txBody>
            <a:bodyPr vert="horz" wrap="square" lIns="0" tIns="123825" rIns="0" bIns="0" rtlCol="0">
              <a:spAutoFit/>
            </a:bodyPr>
            <a:lstStyle/>
            <a:p>
              <a:pPr marL="9525">
                <a:spcBef>
                  <a:spcPts val="975"/>
                </a:spcBef>
              </a:pPr>
              <a:r>
                <a:rPr sz="1600" spc="-4" dirty="0">
                  <a:latin typeface="Consolas" panose="020B0609020204030204" pitchFamily="49" charset="0"/>
                  <a:cs typeface="Courier New"/>
                </a:rPr>
                <a:t>total =</a:t>
              </a:r>
              <a:r>
                <a:rPr sz="1600" spc="-1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600" spc="-4" dirty="0">
                  <a:latin typeface="Consolas" panose="020B0609020204030204" pitchFamily="49" charset="0"/>
                  <a:cs typeface="Courier New"/>
                </a:rPr>
                <a:t>0</a:t>
              </a:r>
              <a:endParaRPr lang="en-US" sz="1600" dirty="0">
                <a:latin typeface="Consolas" panose="020B0609020204030204" pitchFamily="49" charset="0"/>
                <a:cs typeface="Courier New"/>
              </a:endParaRPr>
            </a:p>
            <a:p>
              <a:pPr marL="9525">
                <a:spcBef>
                  <a:spcPts val="975"/>
                </a:spcBef>
              </a:pPr>
              <a:r>
                <a:rPr sz="1600" spc="-4" dirty="0">
                  <a:latin typeface="Consolas" panose="020B0609020204030204" pitchFamily="49" charset="0"/>
                  <a:cs typeface="Courier New"/>
                </a:rPr>
                <a:t>for </a:t>
              </a:r>
              <a:r>
                <a:rPr lang="en-US" sz="1600" spc="-4" dirty="0" err="1">
                  <a:latin typeface="Consolas" panose="020B0609020204030204" pitchFamily="49" charset="0"/>
                  <a:cs typeface="Courier New"/>
                </a:rPr>
                <a:t>aNum</a:t>
              </a:r>
              <a:r>
                <a:rPr sz="1600" spc="-4" dirty="0">
                  <a:latin typeface="Consolas" panose="020B0609020204030204" pitchFamily="49" charset="0"/>
                  <a:cs typeface="Courier New"/>
                </a:rPr>
                <a:t> in</a:t>
              </a:r>
              <a:r>
                <a:rPr sz="1600" spc="-3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600" spc="-4" dirty="0">
                  <a:latin typeface="Consolas" panose="020B0609020204030204" pitchFamily="49" charset="0"/>
                  <a:cs typeface="Courier New"/>
                </a:rPr>
                <a:t>L:</a:t>
              </a:r>
              <a:endParaRPr sz="16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827636" y="3600347"/>
              <a:ext cx="1848041" cy="588534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marR="3810" indent="457189">
                <a:lnSpc>
                  <a:spcPct val="151200"/>
                </a:lnSpc>
                <a:spcBef>
                  <a:spcPts val="75"/>
                </a:spcBef>
              </a:pPr>
              <a:r>
                <a:rPr sz="1600" spc="-4" dirty="0">
                  <a:latin typeface="Consolas" panose="020B0609020204030204" pitchFamily="49" charset="0"/>
                  <a:cs typeface="Courier New"/>
                </a:rPr>
                <a:t>total += </a:t>
              </a:r>
              <a:r>
                <a:rPr lang="en-US" sz="1600" spc="-4" dirty="0" err="1">
                  <a:latin typeface="Consolas" panose="020B0609020204030204" pitchFamily="49" charset="0"/>
                  <a:cs typeface="Courier New"/>
                </a:rPr>
                <a:t>aNum</a:t>
              </a:r>
              <a:r>
                <a:rPr sz="1600" spc="-4" dirty="0">
                  <a:latin typeface="Consolas" panose="020B0609020204030204" pitchFamily="49" charset="0"/>
                  <a:cs typeface="Courier New"/>
                </a:rPr>
                <a:t>  print </a:t>
              </a:r>
              <a:r>
                <a:rPr lang="en-US" sz="1600" spc="-4" dirty="0">
                  <a:latin typeface="Consolas" panose="020B0609020204030204" pitchFamily="49" charset="0"/>
                  <a:cs typeface="Courier New"/>
                </a:rPr>
                <a:t>(</a:t>
              </a:r>
              <a:r>
                <a:rPr sz="1600" spc="-4" dirty="0">
                  <a:latin typeface="Consolas" panose="020B0609020204030204" pitchFamily="49" charset="0"/>
                  <a:cs typeface="Courier New"/>
                </a:rPr>
                <a:t>total</a:t>
              </a:r>
              <a:r>
                <a:rPr lang="en-US" sz="1600" spc="-4" dirty="0">
                  <a:latin typeface="Consolas" panose="020B0609020204030204" pitchFamily="49" charset="0"/>
                  <a:cs typeface="Courier New"/>
                </a:rPr>
                <a:t>)</a:t>
              </a:r>
              <a:endParaRPr sz="1600" spc="-4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4436866" y="2901519"/>
              <a:ext cx="22860" cy="1380173"/>
            </a:xfrm>
            <a:custGeom>
              <a:avLst/>
              <a:gdLst/>
              <a:ahLst/>
              <a:cxnLst/>
              <a:rect l="l" t="t" r="r" b="b"/>
              <a:pathLst>
                <a:path w="30479" h="1840229">
                  <a:moveTo>
                    <a:pt x="0" y="0"/>
                  </a:moveTo>
                  <a:lnTo>
                    <a:pt x="30099" y="1839849"/>
                  </a:lnTo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" name="object 10"/>
            <p:cNvSpPr/>
            <p:nvPr/>
          </p:nvSpPr>
          <p:spPr>
            <a:xfrm rot="1581153">
              <a:off x="6703842" y="3114243"/>
              <a:ext cx="884110" cy="11182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60D5D5DC-0F20-450C-9DCD-FA363DE39BE8}"/>
              </a:ext>
            </a:extLst>
          </p:cNvPr>
          <p:cNvSpPr/>
          <p:nvPr/>
        </p:nvSpPr>
        <p:spPr>
          <a:xfrm>
            <a:off x="3864800" y="2974036"/>
            <a:ext cx="2430079" cy="1956420"/>
          </a:xfrm>
          <a:prstGeom prst="ellipse">
            <a:avLst/>
          </a:prstGeom>
          <a:solidFill>
            <a:schemeClr val="accent6">
              <a:alpha val="28000"/>
            </a:schemeClr>
          </a:solidFill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1930" y="659816"/>
            <a:ext cx="6167042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64" dirty="0"/>
              <a:t>OPERATIONS </a:t>
            </a:r>
            <a:r>
              <a:rPr spc="-19" dirty="0"/>
              <a:t>ON </a:t>
            </a:r>
            <a:r>
              <a:rPr spc="-38" dirty="0"/>
              <a:t>LISTS </a:t>
            </a:r>
            <a:r>
              <a:rPr u="none" dirty="0"/>
              <a:t>-</a:t>
            </a:r>
            <a:r>
              <a:rPr spc="-233" dirty="0"/>
              <a:t> </a:t>
            </a:r>
            <a:r>
              <a:rPr spc="-26" dirty="0"/>
              <a:t>ADD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22E53-698E-4BC3-A7EB-F840703D28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19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BFAF69E-808D-49D0-A484-C2376850A205}"/>
              </a:ext>
            </a:extLst>
          </p:cNvPr>
          <p:cNvGrpSpPr/>
          <p:nvPr/>
        </p:nvGrpSpPr>
        <p:grpSpPr>
          <a:xfrm>
            <a:off x="711930" y="1548497"/>
            <a:ext cx="8061703" cy="4649687"/>
            <a:chOff x="1715254" y="2030692"/>
            <a:chExt cx="6000949" cy="3902511"/>
          </a:xfrm>
        </p:grpSpPr>
        <p:sp>
          <p:nvSpPr>
            <p:cNvPr id="4" name="object 4"/>
            <p:cNvSpPr txBox="1"/>
            <p:nvPr/>
          </p:nvSpPr>
          <p:spPr>
            <a:xfrm>
              <a:off x="1715254" y="2030692"/>
              <a:ext cx="6000949" cy="3902511"/>
            </a:xfrm>
            <a:prstGeom prst="rect">
              <a:avLst/>
            </a:prstGeom>
          </p:spPr>
          <p:txBody>
            <a:bodyPr vert="horz" wrap="square" lIns="0" tIns="115729" rIns="0" bIns="0" rtlCol="0">
              <a:spAutoFit/>
            </a:bodyPr>
            <a:lstStyle/>
            <a:p>
              <a:pPr marL="178589" indent="-169065">
                <a:spcBef>
                  <a:spcPts val="911"/>
                </a:spcBef>
                <a:buClr>
                  <a:srgbClr val="585858"/>
                </a:buClr>
                <a:buFont typeface="Wingdings"/>
                <a:buChar char=""/>
                <a:tabLst>
                  <a:tab pos="179066" algn="l"/>
                </a:tabLst>
              </a:pPr>
              <a:r>
                <a:rPr lang="en-US" sz="2000" b="1" spc="-4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  <a:r>
                <a:rPr sz="2000" b="1" spc="-4" dirty="0">
                  <a:solidFill>
                    <a:srgbClr val="C00000"/>
                  </a:solidFill>
                  <a:latin typeface="Calibri"/>
                  <a:cs typeface="Calibri"/>
                </a:rPr>
                <a:t>dd </a:t>
              </a:r>
              <a:r>
                <a:rPr sz="2000" spc="-8" dirty="0">
                  <a:latin typeface="Calibri"/>
                  <a:cs typeface="Calibri"/>
                </a:rPr>
                <a:t>elements </a:t>
              </a:r>
              <a:r>
                <a:rPr sz="2000" spc="-15" dirty="0">
                  <a:latin typeface="Calibri"/>
                  <a:cs typeface="Calibri"/>
                </a:rPr>
                <a:t>to </a:t>
              </a:r>
              <a:r>
                <a:rPr lang="en-US" sz="2000" spc="-15" dirty="0">
                  <a:latin typeface="Calibri"/>
                  <a:cs typeface="Calibri"/>
                </a:rPr>
                <a:t>the </a:t>
              </a:r>
              <a:r>
                <a:rPr sz="2000" spc="-4" dirty="0">
                  <a:latin typeface="Calibri"/>
                  <a:cs typeface="Calibri"/>
                </a:rPr>
                <a:t>end </a:t>
              </a:r>
              <a:r>
                <a:rPr sz="2000" spc="-8" dirty="0">
                  <a:latin typeface="Calibri"/>
                  <a:cs typeface="Calibri"/>
                </a:rPr>
                <a:t>of </a:t>
              </a:r>
              <a:r>
                <a:rPr sz="2000" spc="-11" dirty="0">
                  <a:latin typeface="Calibri"/>
                  <a:cs typeface="Calibri"/>
                </a:rPr>
                <a:t>list </a:t>
              </a:r>
              <a:r>
                <a:rPr sz="2000" spc="-4" dirty="0">
                  <a:latin typeface="Calibri"/>
                  <a:cs typeface="Calibri"/>
                </a:rPr>
                <a:t>with</a:t>
              </a:r>
              <a:r>
                <a:rPr sz="2000" spc="94" dirty="0">
                  <a:latin typeface="Calibri"/>
                  <a:cs typeface="Calibri"/>
                </a:rPr>
                <a:t> </a:t>
              </a:r>
              <a:r>
                <a:rPr sz="2000" spc="-4" dirty="0">
                  <a:latin typeface="Courier New"/>
                  <a:cs typeface="Courier New"/>
                </a:rPr>
                <a:t>L.append(element)</a:t>
              </a:r>
              <a:endParaRPr sz="2000" dirty="0">
                <a:latin typeface="Courier New"/>
                <a:cs typeface="Courier New"/>
              </a:endParaRPr>
            </a:p>
            <a:p>
              <a:pPr marL="178589" indent="-169065">
                <a:spcBef>
                  <a:spcPts val="836"/>
                </a:spcBef>
                <a:buClr>
                  <a:srgbClr val="585858"/>
                </a:buClr>
                <a:buFont typeface="Wingdings"/>
                <a:buChar char=""/>
                <a:tabLst>
                  <a:tab pos="179066" algn="l"/>
                </a:tabLst>
              </a:pPr>
              <a:r>
                <a:rPr lang="en-US" sz="200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M</a:t>
              </a:r>
              <a:r>
                <a:rPr sz="200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utates </a:t>
              </a:r>
              <a:r>
                <a:rPr sz="2000" spc="-4" dirty="0">
                  <a:latin typeface="Calibri"/>
                  <a:cs typeface="Calibri"/>
                </a:rPr>
                <a:t>the</a:t>
              </a:r>
              <a:r>
                <a:rPr sz="2000" spc="23" dirty="0">
                  <a:latin typeface="Calibri"/>
                  <a:cs typeface="Calibri"/>
                </a:rPr>
                <a:t> </a:t>
              </a:r>
              <a:r>
                <a:rPr sz="2000" spc="-11" dirty="0">
                  <a:latin typeface="Calibri"/>
                  <a:cs typeface="Calibri"/>
                </a:rPr>
                <a:t>list!</a:t>
              </a:r>
              <a:endParaRPr sz="2000" dirty="0">
                <a:latin typeface="Calibri"/>
                <a:cs typeface="Calibri"/>
              </a:endParaRPr>
            </a:p>
            <a:p>
              <a:pPr marL="261932">
                <a:spcBef>
                  <a:spcPts val="229"/>
                </a:spcBef>
              </a:pPr>
              <a:r>
                <a:rPr dirty="0">
                  <a:latin typeface="Consolas" panose="020B0609020204030204" pitchFamily="49" charset="0"/>
                  <a:cs typeface="Courier New"/>
                </a:rPr>
                <a:t>L =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[2,1,3]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261932">
                <a:spcBef>
                  <a:spcPts val="229"/>
                </a:spcBef>
                <a:tabLst>
                  <a:tab pos="2066873" algn="l"/>
                </a:tabLst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L.append(5)</a:t>
              </a:r>
              <a:r>
                <a:rPr spc="-4" dirty="0">
                  <a:latin typeface="Courier New"/>
                  <a:cs typeface="Courier New"/>
                </a:rPr>
                <a:t>	</a:t>
              </a:r>
              <a:r>
                <a:rPr dirty="0">
                  <a:latin typeface="Wingdings"/>
                  <a:cs typeface="Wingdings"/>
                </a:rPr>
                <a:t></a:t>
              </a:r>
              <a:r>
                <a:rPr dirty="0">
                  <a:latin typeface="Times New Roman"/>
                  <a:cs typeface="Times New Roman"/>
                </a:rPr>
                <a:t> </a:t>
              </a:r>
              <a:r>
                <a:rPr dirty="0">
                  <a:latin typeface="Calibri"/>
                  <a:cs typeface="Calibri"/>
                </a:rPr>
                <a:t>L is </a:t>
              </a:r>
              <a:r>
                <a:rPr spc="-4" dirty="0">
                  <a:latin typeface="Calibri"/>
                  <a:cs typeface="Calibri"/>
                </a:rPr>
                <a:t>now</a:t>
              </a:r>
              <a:r>
                <a:rPr spc="-64" dirty="0">
                  <a:latin typeface="Calibri"/>
                  <a:cs typeface="Calibri"/>
                </a:rPr>
                <a:t> </a:t>
              </a:r>
              <a:r>
                <a:rPr spc="-4" dirty="0">
                  <a:latin typeface="Courier New"/>
                  <a:cs typeface="Courier New"/>
                </a:rPr>
                <a:t>[2,1,3,5]</a:t>
              </a:r>
              <a:endParaRPr dirty="0">
                <a:latin typeface="Courier New"/>
                <a:cs typeface="Courier New"/>
              </a:endParaRPr>
            </a:p>
            <a:p>
              <a:pPr>
                <a:lnSpc>
                  <a:spcPct val="100000"/>
                </a:lnSpc>
              </a:pPr>
              <a:endParaRPr sz="2000" dirty="0">
                <a:latin typeface="Times New Roman"/>
                <a:cs typeface="Times New Roman"/>
              </a:endParaRPr>
            </a:p>
            <a:p>
              <a:pPr marL="178589" indent="-169065">
                <a:spcBef>
                  <a:spcPts val="1673"/>
                </a:spcBef>
                <a:buClr>
                  <a:srgbClr val="585858"/>
                </a:buClr>
                <a:buFont typeface="Wingdings"/>
                <a:buChar char=""/>
                <a:tabLst>
                  <a:tab pos="179066" algn="l"/>
                </a:tabLst>
              </a:pPr>
              <a:r>
                <a:rPr sz="2000" spc="-8" dirty="0">
                  <a:latin typeface="Calibri"/>
                  <a:cs typeface="Calibri"/>
                </a:rPr>
                <a:t>what </a:t>
              </a:r>
              <a:r>
                <a:rPr sz="2000" spc="-4" dirty="0">
                  <a:latin typeface="Calibri"/>
                  <a:cs typeface="Calibri"/>
                </a:rPr>
                <a:t>is the</a:t>
              </a:r>
              <a:r>
                <a:rPr sz="2000" spc="8" dirty="0">
                  <a:latin typeface="Calibri"/>
                  <a:cs typeface="Calibri"/>
                </a:rPr>
                <a:t> </a:t>
              </a:r>
              <a:r>
                <a:rPr sz="2000" spc="-8" dirty="0">
                  <a:latin typeface="Calibri"/>
                  <a:cs typeface="Calibri"/>
                </a:rPr>
                <a:t>dot?</a:t>
              </a:r>
              <a:endParaRPr sz="2000" dirty="0">
                <a:latin typeface="Calibri"/>
                <a:cs typeface="Calibri"/>
              </a:endParaRPr>
            </a:p>
            <a:p>
              <a:pPr marL="348606" lvl="1" indent="-188591">
                <a:spcBef>
                  <a:spcPts val="90"/>
                </a:spcBef>
                <a:buClr>
                  <a:srgbClr val="585858"/>
                </a:buClr>
                <a:buFont typeface="Arial"/>
                <a:buChar char="•"/>
                <a:tabLst>
                  <a:tab pos="348606" algn="l"/>
                  <a:tab pos="349082" algn="l"/>
                </a:tabLst>
              </a:pPr>
              <a:r>
                <a:rPr lang="en-US" sz="2000" spc="-8" dirty="0">
                  <a:latin typeface="Calibri"/>
                  <a:cs typeface="Calibri"/>
                </a:rPr>
                <a:t>L</a:t>
              </a:r>
              <a:r>
                <a:rPr sz="2000" spc="-8" dirty="0">
                  <a:latin typeface="Calibri"/>
                  <a:cs typeface="Calibri"/>
                </a:rPr>
                <a:t>ists </a:t>
              </a:r>
              <a:r>
                <a:rPr sz="2000" spc="-11" dirty="0">
                  <a:latin typeface="Calibri"/>
                  <a:cs typeface="Calibri"/>
                </a:rPr>
                <a:t>are </a:t>
              </a:r>
              <a:r>
                <a:rPr sz="2000" dirty="0">
                  <a:latin typeface="Calibri"/>
                  <a:cs typeface="Calibri"/>
                </a:rPr>
                <a:t>Python </a:t>
              </a:r>
              <a:r>
                <a:rPr sz="2000" spc="-4" dirty="0">
                  <a:solidFill>
                    <a:srgbClr val="FF0000"/>
                  </a:solidFill>
                  <a:latin typeface="Calibri"/>
                  <a:cs typeface="Calibri"/>
                </a:rPr>
                <a:t>objects</a:t>
              </a:r>
              <a:r>
                <a:rPr sz="2000" spc="-4" dirty="0">
                  <a:latin typeface="Calibri"/>
                  <a:cs typeface="Calibri"/>
                </a:rPr>
                <a:t>, everything </a:t>
              </a:r>
              <a:r>
                <a:rPr sz="2000" dirty="0">
                  <a:latin typeface="Calibri"/>
                  <a:cs typeface="Calibri"/>
                </a:rPr>
                <a:t>in Python is an</a:t>
              </a:r>
              <a:r>
                <a:rPr sz="2000" spc="-19" dirty="0">
                  <a:latin typeface="Calibri"/>
                  <a:cs typeface="Calibri"/>
                </a:rPr>
                <a:t> </a:t>
              </a:r>
              <a:r>
                <a:rPr sz="2000" spc="-4" dirty="0">
                  <a:latin typeface="Calibri"/>
                  <a:cs typeface="Calibri"/>
                </a:rPr>
                <a:t>object</a:t>
              </a:r>
              <a:r>
                <a:rPr lang="en-US" sz="2000" spc="-4" dirty="0">
                  <a:latin typeface="Calibri"/>
                  <a:cs typeface="Calibri"/>
                </a:rPr>
                <a:t> including primitive types</a:t>
              </a:r>
              <a:endParaRPr sz="2000" dirty="0">
                <a:latin typeface="Calibri"/>
                <a:cs typeface="Calibri"/>
              </a:endParaRPr>
            </a:p>
            <a:p>
              <a:pPr marL="348606" lvl="1" indent="-188591">
                <a:spcBef>
                  <a:spcPts val="236"/>
                </a:spcBef>
                <a:buClr>
                  <a:srgbClr val="585858"/>
                </a:buClr>
                <a:buFont typeface="Arial"/>
                <a:buChar char="•"/>
                <a:tabLst>
                  <a:tab pos="348606" algn="l"/>
                  <a:tab pos="349082" algn="l"/>
                </a:tabLst>
              </a:pPr>
              <a:r>
                <a:rPr lang="en-US" sz="2000" spc="-4" dirty="0">
                  <a:latin typeface="Calibri"/>
                  <a:cs typeface="Calibri"/>
                </a:rPr>
                <a:t>O</a:t>
              </a:r>
              <a:r>
                <a:rPr sz="2000" spc="-4" dirty="0">
                  <a:latin typeface="Calibri"/>
                  <a:cs typeface="Calibri"/>
                </a:rPr>
                <a:t>bjects </a:t>
              </a:r>
              <a:r>
                <a:rPr sz="2000" spc="-15" dirty="0">
                  <a:latin typeface="Calibri"/>
                  <a:cs typeface="Calibri"/>
                </a:rPr>
                <a:t>have</a:t>
              </a:r>
              <a:r>
                <a:rPr sz="2000" spc="-8" dirty="0">
                  <a:latin typeface="Calibri"/>
                  <a:cs typeface="Calibri"/>
                </a:rPr>
                <a:t> </a:t>
              </a:r>
              <a:r>
                <a:rPr sz="2000" spc="-11" dirty="0">
                  <a:solidFill>
                    <a:srgbClr val="C00000"/>
                  </a:solidFill>
                  <a:latin typeface="Calibri"/>
                  <a:cs typeface="Calibri"/>
                </a:rPr>
                <a:t>data</a:t>
              </a:r>
              <a:endParaRPr sz="2000" dirty="0">
                <a:solidFill>
                  <a:srgbClr val="C00000"/>
                </a:solidFill>
                <a:latin typeface="Calibri"/>
                <a:cs typeface="Calibri"/>
              </a:endParaRPr>
            </a:p>
            <a:p>
              <a:pPr marL="348606" lvl="1" indent="-188591">
                <a:spcBef>
                  <a:spcPts val="233"/>
                </a:spcBef>
                <a:buClr>
                  <a:srgbClr val="585858"/>
                </a:buClr>
                <a:buFont typeface="Arial"/>
                <a:buChar char="•"/>
                <a:tabLst>
                  <a:tab pos="348606" algn="l"/>
                  <a:tab pos="349082" algn="l"/>
                </a:tabLst>
              </a:pPr>
              <a:r>
                <a:rPr lang="en-US" sz="2000" spc="-4" dirty="0">
                  <a:latin typeface="Calibri"/>
                  <a:cs typeface="Calibri"/>
                </a:rPr>
                <a:t>O</a:t>
              </a:r>
              <a:r>
                <a:rPr sz="2000" spc="-4" dirty="0">
                  <a:latin typeface="Calibri"/>
                  <a:cs typeface="Calibri"/>
                </a:rPr>
                <a:t>bjects </a:t>
              </a:r>
              <a:r>
                <a:rPr sz="2000" spc="-15" dirty="0">
                  <a:latin typeface="Calibri"/>
                  <a:cs typeface="Calibri"/>
                </a:rPr>
                <a:t>have </a:t>
              </a:r>
              <a:r>
                <a:rPr sz="2000" spc="-4" dirty="0">
                  <a:solidFill>
                    <a:srgbClr val="C00000"/>
                  </a:solidFill>
                  <a:latin typeface="Calibri"/>
                  <a:cs typeface="Calibri"/>
                </a:rPr>
                <a:t>methods</a:t>
              </a:r>
              <a:r>
                <a:rPr sz="2000" spc="-4" dirty="0">
                  <a:latin typeface="Calibri"/>
                  <a:cs typeface="Calibri"/>
                </a:rPr>
                <a:t> </a:t>
              </a:r>
              <a:r>
                <a:rPr lang="en-US" sz="2000" spc="-4" dirty="0">
                  <a:latin typeface="Calibri"/>
                  <a:cs typeface="Calibri"/>
                </a:rPr>
                <a:t>(</a:t>
              </a:r>
              <a:r>
                <a:rPr sz="2000" spc="-4" dirty="0">
                  <a:latin typeface="Calibri"/>
                  <a:cs typeface="Calibri"/>
                </a:rPr>
                <a:t>functions</a:t>
              </a:r>
              <a:r>
                <a:rPr lang="en-US" sz="2000" spc="-4" dirty="0">
                  <a:latin typeface="Calibri"/>
                  <a:cs typeface="Calibri"/>
                </a:rPr>
                <a:t>)</a:t>
              </a:r>
              <a:endParaRPr sz="2000" dirty="0">
                <a:latin typeface="Calibri"/>
                <a:cs typeface="Calibri"/>
              </a:endParaRPr>
            </a:p>
            <a:p>
              <a:pPr marL="348606" lvl="1" indent="-188591">
                <a:spcBef>
                  <a:spcPts val="233"/>
                </a:spcBef>
                <a:buClr>
                  <a:srgbClr val="585858"/>
                </a:buClr>
                <a:buFont typeface="Arial"/>
                <a:buChar char="•"/>
                <a:tabLst>
                  <a:tab pos="348606" algn="l"/>
                  <a:tab pos="349082" algn="l"/>
                </a:tabLst>
              </a:pPr>
              <a:r>
                <a:rPr lang="en-US" sz="2000" dirty="0">
                  <a:latin typeface="Calibri"/>
                  <a:cs typeface="Calibri"/>
                </a:rPr>
                <a:t>A</a:t>
              </a:r>
              <a:r>
                <a:rPr sz="2000" dirty="0">
                  <a:latin typeface="Calibri"/>
                  <a:cs typeface="Calibri"/>
                </a:rPr>
                <a:t>ccess this </a:t>
              </a:r>
              <a:r>
                <a:rPr sz="2000" spc="-8" dirty="0">
                  <a:latin typeface="Calibri"/>
                  <a:cs typeface="Calibri"/>
                </a:rPr>
                <a:t>information by</a:t>
              </a:r>
              <a:r>
                <a:rPr sz="2000" spc="-23" dirty="0">
                  <a:latin typeface="Calibri"/>
                  <a:cs typeface="Calibri"/>
                </a:rPr>
                <a:t> </a:t>
              </a:r>
              <a:r>
                <a:rPr sz="1600" b="1" spc="-4" dirty="0" err="1">
                  <a:latin typeface="Consolas" panose="020B0609020204030204" pitchFamily="49" charset="0"/>
                  <a:cs typeface="Courier New"/>
                </a:rPr>
                <a:t>object_name.do_something</a:t>
              </a:r>
              <a:r>
                <a:rPr sz="1600" b="1" spc="-4" dirty="0">
                  <a:latin typeface="Consolas" panose="020B0609020204030204" pitchFamily="49" charset="0"/>
                  <a:cs typeface="Courier New"/>
                </a:rPr>
                <a:t>()</a:t>
              </a:r>
              <a:endParaRPr sz="1600" b="1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039884" y="3211457"/>
              <a:ext cx="694079" cy="533090"/>
            </a:xfrm>
            <a:custGeom>
              <a:avLst/>
              <a:gdLst/>
              <a:ahLst/>
              <a:cxnLst/>
              <a:rect l="l" t="t" r="r" b="b"/>
              <a:pathLst>
                <a:path w="179705" h="614045">
                  <a:moveTo>
                    <a:pt x="36215" y="24979"/>
                  </a:moveTo>
                  <a:lnTo>
                    <a:pt x="32387" y="37379"/>
                  </a:lnTo>
                  <a:lnTo>
                    <a:pt x="166878" y="613663"/>
                  </a:lnTo>
                  <a:lnTo>
                    <a:pt x="179451" y="610615"/>
                  </a:lnTo>
                  <a:lnTo>
                    <a:pt x="45055" y="34338"/>
                  </a:lnTo>
                  <a:lnTo>
                    <a:pt x="36215" y="24979"/>
                  </a:lnTo>
                  <a:close/>
                </a:path>
                <a:path w="179705" h="614045">
                  <a:moveTo>
                    <a:pt x="30353" y="0"/>
                  </a:moveTo>
                  <a:lnTo>
                    <a:pt x="1142" y="94868"/>
                  </a:lnTo>
                  <a:lnTo>
                    <a:pt x="0" y="98297"/>
                  </a:lnTo>
                  <a:lnTo>
                    <a:pt x="2032" y="101980"/>
                  </a:lnTo>
                  <a:lnTo>
                    <a:pt x="5333" y="102996"/>
                  </a:lnTo>
                  <a:lnTo>
                    <a:pt x="8763" y="104012"/>
                  </a:lnTo>
                  <a:lnTo>
                    <a:pt x="12446" y="102107"/>
                  </a:lnTo>
                  <a:lnTo>
                    <a:pt x="13579" y="98297"/>
                  </a:lnTo>
                  <a:lnTo>
                    <a:pt x="32387" y="37379"/>
                  </a:lnTo>
                  <a:lnTo>
                    <a:pt x="26924" y="13969"/>
                  </a:lnTo>
                  <a:lnTo>
                    <a:pt x="39624" y="11048"/>
                  </a:lnTo>
                  <a:lnTo>
                    <a:pt x="40798" y="11048"/>
                  </a:lnTo>
                  <a:lnTo>
                    <a:pt x="30353" y="0"/>
                  </a:lnTo>
                  <a:close/>
                </a:path>
                <a:path w="179705" h="614045">
                  <a:moveTo>
                    <a:pt x="40798" y="11048"/>
                  </a:moveTo>
                  <a:lnTo>
                    <a:pt x="39624" y="11048"/>
                  </a:lnTo>
                  <a:lnTo>
                    <a:pt x="45055" y="34338"/>
                  </a:lnTo>
                  <a:lnTo>
                    <a:pt x="89154" y="81025"/>
                  </a:lnTo>
                  <a:lnTo>
                    <a:pt x="91567" y="83692"/>
                  </a:lnTo>
                  <a:lnTo>
                    <a:pt x="95758" y="83819"/>
                  </a:lnTo>
                  <a:lnTo>
                    <a:pt x="98298" y="81279"/>
                  </a:lnTo>
                  <a:lnTo>
                    <a:pt x="100965" y="78866"/>
                  </a:lnTo>
                  <a:lnTo>
                    <a:pt x="101092" y="74802"/>
                  </a:lnTo>
                  <a:lnTo>
                    <a:pt x="40798" y="11048"/>
                  </a:lnTo>
                  <a:close/>
                </a:path>
                <a:path w="179705" h="614045">
                  <a:moveTo>
                    <a:pt x="39624" y="11048"/>
                  </a:moveTo>
                  <a:lnTo>
                    <a:pt x="26924" y="13969"/>
                  </a:lnTo>
                  <a:lnTo>
                    <a:pt x="32387" y="37379"/>
                  </a:lnTo>
                  <a:lnTo>
                    <a:pt x="36215" y="24979"/>
                  </a:lnTo>
                  <a:lnTo>
                    <a:pt x="28575" y="16890"/>
                  </a:lnTo>
                  <a:lnTo>
                    <a:pt x="39497" y="14350"/>
                  </a:lnTo>
                  <a:lnTo>
                    <a:pt x="40394" y="14350"/>
                  </a:lnTo>
                  <a:lnTo>
                    <a:pt x="39624" y="11048"/>
                  </a:lnTo>
                  <a:close/>
                </a:path>
                <a:path w="179705" h="614045">
                  <a:moveTo>
                    <a:pt x="40394" y="14350"/>
                  </a:moveTo>
                  <a:lnTo>
                    <a:pt x="39497" y="14350"/>
                  </a:lnTo>
                  <a:lnTo>
                    <a:pt x="36215" y="24979"/>
                  </a:lnTo>
                  <a:lnTo>
                    <a:pt x="45055" y="34338"/>
                  </a:lnTo>
                  <a:lnTo>
                    <a:pt x="40394" y="14350"/>
                  </a:lnTo>
                  <a:close/>
                </a:path>
                <a:path w="179705" h="614045">
                  <a:moveTo>
                    <a:pt x="39497" y="14350"/>
                  </a:moveTo>
                  <a:lnTo>
                    <a:pt x="28575" y="16890"/>
                  </a:lnTo>
                  <a:lnTo>
                    <a:pt x="36215" y="24979"/>
                  </a:lnTo>
                  <a:lnTo>
                    <a:pt x="39497" y="143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810773E-4762-4F06-9405-27B471A62DCA}"/>
              </a:ext>
            </a:extLst>
          </p:cNvPr>
          <p:cNvSpPr txBox="1"/>
          <p:nvPr/>
        </p:nvSpPr>
        <p:spPr>
          <a:xfrm>
            <a:off x="4899169" y="4174428"/>
            <a:ext cx="2860530" cy="92333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Consolas" panose="020B0609020204030204" pitchFamily="49" charset="0"/>
              </a:rPr>
              <a:t>x, y = (4, 5)</a:t>
            </a:r>
          </a:p>
          <a:p>
            <a:r>
              <a:rPr lang="es-ES" dirty="0" err="1">
                <a:latin typeface="Consolas" panose="020B0609020204030204" pitchFamily="49" charset="0"/>
              </a:rPr>
              <a:t>print</a:t>
            </a:r>
            <a:r>
              <a:rPr lang="es-ES" dirty="0">
                <a:latin typeface="Consolas" panose="020B0609020204030204" pitchFamily="49" charset="0"/>
              </a:rPr>
              <a:t> (x + y)</a:t>
            </a:r>
          </a:p>
          <a:p>
            <a:r>
              <a:rPr lang="es-ES" dirty="0" err="1">
                <a:latin typeface="Consolas" panose="020B0609020204030204" pitchFamily="49" charset="0"/>
              </a:rPr>
              <a:t>print</a:t>
            </a:r>
            <a:r>
              <a:rPr lang="es-ES" dirty="0">
                <a:latin typeface="Consolas" panose="020B0609020204030204" pitchFamily="49" charset="0"/>
              </a:rPr>
              <a:t> (x.__</a:t>
            </a:r>
            <a:r>
              <a:rPr lang="es-ES" dirty="0" err="1">
                <a:latin typeface="Consolas" panose="020B0609020204030204" pitchFamily="49" charset="0"/>
              </a:rPr>
              <a:t>add</a:t>
            </a:r>
            <a:r>
              <a:rPr lang="es-ES" dirty="0">
                <a:latin typeface="Consolas" panose="020B0609020204030204" pitchFamily="49" charset="0"/>
              </a:rPr>
              <a:t>__(y))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639D-D4DE-456D-9E0D-85CCEA6E0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798" y="650299"/>
            <a:ext cx="6652313" cy="826652"/>
          </a:xfrm>
        </p:spPr>
        <p:txBody>
          <a:bodyPr/>
          <a:lstStyle/>
          <a:p>
            <a:r>
              <a:rPr lang="en-US" dirty="0"/>
              <a:t>Installation &amp;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63983-AA01-4485-B377-2E89274A8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69" y="1579546"/>
            <a:ext cx="8045043" cy="485480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spcBef>
                <a:spcPts val="225"/>
              </a:spcBef>
            </a:pPr>
            <a:r>
              <a:rPr lang="en-US" sz="1800" dirty="0"/>
              <a:t>Google “Python xxx”</a:t>
            </a:r>
          </a:p>
          <a:p>
            <a:pPr marL="342900" indent="-342900">
              <a:spcBef>
                <a:spcPts val="225"/>
              </a:spcBef>
            </a:pPr>
            <a:r>
              <a:rPr lang="en-US" sz="1800" dirty="0"/>
              <a:t>Some popular sites:</a:t>
            </a:r>
          </a:p>
          <a:p>
            <a:pPr marL="685800" lvl="1" indent="-342900">
              <a:spcBef>
                <a:spcPts val="225"/>
              </a:spcBef>
            </a:pPr>
            <a:r>
              <a:rPr lang="en-US" sz="1800" dirty="0">
                <a:hlinkClick r:id="rId2"/>
              </a:rPr>
              <a:t>https://www.python.org/</a:t>
            </a:r>
            <a:endParaRPr lang="en-US" sz="1800" dirty="0"/>
          </a:p>
          <a:p>
            <a:pPr marL="685800" lvl="1" indent="-342900">
              <a:spcBef>
                <a:spcPts val="225"/>
              </a:spcBef>
            </a:pPr>
            <a:endParaRPr lang="en-US" sz="1800" dirty="0"/>
          </a:p>
          <a:p>
            <a:pPr marL="685800" lvl="1" indent="-342900">
              <a:spcBef>
                <a:spcPts val="225"/>
              </a:spcBef>
            </a:pPr>
            <a:endParaRPr lang="en-US" sz="1800" dirty="0"/>
          </a:p>
          <a:p>
            <a:pPr marL="685800" lvl="1" indent="-342900">
              <a:spcBef>
                <a:spcPts val="225"/>
              </a:spcBef>
            </a:pPr>
            <a:endParaRPr lang="en-US" sz="1800" dirty="0"/>
          </a:p>
          <a:p>
            <a:pPr marL="685800" lvl="1" indent="-342900">
              <a:spcBef>
                <a:spcPts val="225"/>
              </a:spcBef>
            </a:pPr>
            <a:endParaRPr lang="en-US" sz="1800" dirty="0"/>
          </a:p>
          <a:p>
            <a:pPr marL="685800" lvl="1" indent="-342900">
              <a:spcBef>
                <a:spcPts val="225"/>
              </a:spcBef>
            </a:pPr>
            <a:endParaRPr lang="en-US" sz="1800" dirty="0"/>
          </a:p>
          <a:p>
            <a:pPr marL="685800" lvl="1" indent="-342900">
              <a:spcBef>
                <a:spcPts val="225"/>
              </a:spcBef>
            </a:pPr>
            <a:endParaRPr lang="en-US" sz="1800" dirty="0"/>
          </a:p>
          <a:p>
            <a:pPr lvl="1">
              <a:spcBef>
                <a:spcPts val="225"/>
              </a:spcBef>
            </a:pPr>
            <a:endParaRPr lang="en-US" sz="1800" dirty="0"/>
          </a:p>
          <a:p>
            <a:pPr lvl="1">
              <a:spcBef>
                <a:spcPts val="225"/>
              </a:spcBef>
            </a:pPr>
            <a:r>
              <a:rPr lang="en-US" sz="1800" dirty="0" err="1"/>
              <a:t>Youtube</a:t>
            </a:r>
            <a:r>
              <a:rPr lang="en-US" sz="1800" dirty="0"/>
              <a:t> tutorials:</a:t>
            </a:r>
          </a:p>
          <a:p>
            <a:pPr lvl="2">
              <a:lnSpc>
                <a:spcPct val="120000"/>
              </a:lnSpc>
              <a:spcBef>
                <a:spcPts val="225"/>
              </a:spcBef>
            </a:pPr>
            <a:r>
              <a:rPr lang="en-US" sz="1600" dirty="0"/>
              <a:t>Python in 45 minutes for programmers: </a:t>
            </a:r>
            <a:r>
              <a:rPr lang="en-US" sz="1600" dirty="0">
                <a:hlinkClick r:id="rId3"/>
              </a:rPr>
              <a:t>https://www.youtube.com/watch?v=N4mEzFDjqtA</a:t>
            </a:r>
            <a:endParaRPr lang="en-US" sz="1600" u="sng" dirty="0"/>
          </a:p>
          <a:p>
            <a:pPr lvl="2">
              <a:lnSpc>
                <a:spcPct val="120000"/>
              </a:lnSpc>
              <a:spcBef>
                <a:spcPts val="225"/>
              </a:spcBef>
            </a:pPr>
            <a:r>
              <a:rPr lang="en-US" sz="1600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https://www.youtube.com/watch?v=rfscVS0vtbw</a:t>
            </a:r>
            <a:r>
              <a:rPr lang="en-US" sz="1600" u="sng" dirty="0"/>
              <a:t>   (4.5 hours)</a:t>
            </a:r>
          </a:p>
          <a:p>
            <a:pPr lvl="2">
              <a:lnSpc>
                <a:spcPct val="120000"/>
              </a:lnSpc>
              <a:spcBef>
                <a:spcPts val="225"/>
              </a:spcBef>
            </a:pPr>
            <a:r>
              <a:rPr lang="en-US" sz="1600" dirty="0"/>
              <a:t>Python for everyone: </a:t>
            </a:r>
            <a:r>
              <a:rPr lang="en-US" sz="1600" u="sng" dirty="0">
                <a:hlinkClick r:id="rId5"/>
              </a:rPr>
              <a:t>https://www.youtube.com/watch?v=8DvywoWv6fI</a:t>
            </a:r>
            <a:endParaRPr lang="en-US" sz="1600" dirty="0"/>
          </a:p>
          <a:p>
            <a:pPr marL="342900" indent="-342900">
              <a:lnSpc>
                <a:spcPct val="120000"/>
              </a:lnSpc>
              <a:spcBef>
                <a:spcPts val="225"/>
              </a:spcBef>
            </a:pPr>
            <a:r>
              <a:rPr lang="en-US" sz="1800" b="1" u="sng" dirty="0">
                <a:solidFill>
                  <a:schemeClr val="tx1"/>
                </a:solidFill>
              </a:rPr>
              <a:t>Google “python anaconda” to install Python3 and </a:t>
            </a:r>
            <a:r>
              <a:rPr lang="en-US" sz="1800" b="1" u="sng" dirty="0" err="1">
                <a:solidFill>
                  <a:schemeClr val="tx1"/>
                </a:solidFill>
              </a:rPr>
              <a:t>Jupyter</a:t>
            </a:r>
            <a:r>
              <a:rPr lang="en-US" sz="1800" b="1" u="sng" dirty="0">
                <a:solidFill>
                  <a:schemeClr val="tx1"/>
                </a:solidFill>
              </a:rPr>
              <a:t> notebook</a:t>
            </a:r>
          </a:p>
          <a:p>
            <a:pPr marL="342900" indent="-342900">
              <a:lnSpc>
                <a:spcPct val="120000"/>
              </a:lnSpc>
              <a:spcBef>
                <a:spcPts val="225"/>
              </a:spcBef>
            </a:pPr>
            <a:r>
              <a:rPr lang="en-US" sz="1800" dirty="0"/>
              <a:t>Google “python free IDE (editor)”</a:t>
            </a:r>
          </a:p>
          <a:p>
            <a:pPr marL="342900" indent="-342900">
              <a:lnSpc>
                <a:spcPct val="120000"/>
              </a:lnSpc>
              <a:spcBef>
                <a:spcPts val="225"/>
              </a:spcBef>
            </a:pPr>
            <a:r>
              <a:rPr lang="en-US" sz="1800" dirty="0"/>
              <a:t>Google “python PEP(Python Enhancement Proposal) </a:t>
            </a:r>
            <a:r>
              <a:rPr lang="en-US" sz="1800" b="1" dirty="0">
                <a:solidFill>
                  <a:srgbClr val="C00000"/>
                </a:solidFill>
              </a:rPr>
              <a:t>8</a:t>
            </a:r>
            <a:r>
              <a:rPr lang="en-US" sz="1800" dirty="0"/>
              <a:t> -- Style Guide for Python Code”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2AA1-35E4-424F-B21E-BF42ACFEE5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58F22-806D-4DF6-B425-37EE50F14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1417" y="2542942"/>
            <a:ext cx="4244541" cy="118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42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087" y="743237"/>
            <a:ext cx="6276099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64" dirty="0"/>
              <a:t>OPERATIONS </a:t>
            </a:r>
            <a:r>
              <a:rPr spc="-19" dirty="0"/>
              <a:t>ON </a:t>
            </a:r>
            <a:r>
              <a:rPr spc="-38" dirty="0"/>
              <a:t>LISTS </a:t>
            </a:r>
            <a:r>
              <a:rPr u="none" dirty="0"/>
              <a:t>-</a:t>
            </a:r>
            <a:r>
              <a:rPr spc="-229" dirty="0"/>
              <a:t> </a:t>
            </a:r>
            <a:r>
              <a:rPr spc="-26" dirty="0"/>
              <a:t>ADD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1E12C8-F5FE-445A-B120-C472DCFE5D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20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09087" y="1846170"/>
            <a:ext cx="8047647" cy="1438535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352423" marR="3810" indent="-342900">
              <a:spcBef>
                <a:spcPts val="338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11" dirty="0">
                <a:latin typeface="Calibri"/>
                <a:cs typeface="Calibri"/>
              </a:rPr>
              <a:t>T</a:t>
            </a:r>
            <a:r>
              <a:rPr sz="2800" spc="-11" dirty="0">
                <a:latin typeface="Calibri"/>
                <a:cs typeface="Calibri"/>
              </a:rPr>
              <a:t>o </a:t>
            </a:r>
            <a:r>
              <a:rPr sz="2800" spc="-8" dirty="0">
                <a:latin typeface="Calibri"/>
                <a:cs typeface="Calibri"/>
              </a:rPr>
              <a:t>combine lists together</a:t>
            </a:r>
            <a:r>
              <a:rPr lang="en-US" sz="2800" spc="-8" dirty="0">
                <a:latin typeface="Calibri"/>
                <a:cs typeface="Calibri"/>
              </a:rPr>
              <a:t>,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use </a:t>
            </a:r>
            <a:r>
              <a:rPr sz="2800" b="1" spc="-8" dirty="0">
                <a:solidFill>
                  <a:srgbClr val="C00000"/>
                </a:solidFill>
                <a:latin typeface="Calibri"/>
                <a:cs typeface="Calibri"/>
              </a:rPr>
              <a:t>concatenation</a:t>
            </a:r>
            <a:r>
              <a:rPr lang="en-US" sz="2800" b="1" spc="-8" dirty="0">
                <a:solidFill>
                  <a:srgbClr val="C00000"/>
                </a:solidFill>
                <a:latin typeface="Calibri"/>
                <a:cs typeface="Calibri"/>
              </a:rPr>
              <a:t> (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 </a:t>
            </a:r>
            <a:r>
              <a:rPr sz="2800" spc="-34" dirty="0">
                <a:latin typeface="Calibri"/>
                <a:cs typeface="Calibri"/>
              </a:rPr>
              <a:t>operator</a:t>
            </a:r>
            <a:r>
              <a:rPr lang="en-US" sz="2800" spc="-34" dirty="0">
                <a:latin typeface="Calibri"/>
                <a:cs typeface="Calibri"/>
              </a:rPr>
              <a:t>)</a:t>
            </a:r>
            <a:r>
              <a:rPr sz="2800" spc="-34" dirty="0">
                <a:latin typeface="Calibri"/>
                <a:cs typeface="Calibri"/>
              </a:rPr>
              <a:t>  </a:t>
            </a:r>
            <a:r>
              <a:rPr lang="en-US" sz="2800" spc="-11" dirty="0">
                <a:latin typeface="Calibri"/>
                <a:cs typeface="Calibri"/>
              </a:rPr>
              <a:t>which returns </a:t>
            </a:r>
            <a:r>
              <a:rPr sz="2800" spc="-4" dirty="0">
                <a:latin typeface="Calibri"/>
                <a:cs typeface="Calibri"/>
              </a:rPr>
              <a:t>a </a:t>
            </a:r>
            <a:r>
              <a:rPr sz="2800" spc="-8" dirty="0">
                <a:latin typeface="Calibri"/>
                <a:cs typeface="Calibri"/>
              </a:rPr>
              <a:t>new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list</a:t>
            </a:r>
            <a:endParaRPr sz="2800" dirty="0">
              <a:latin typeface="Calibri"/>
              <a:cs typeface="Calibri"/>
            </a:endParaRPr>
          </a:p>
          <a:p>
            <a:pPr marL="352424" indent="-342900">
              <a:spcBef>
                <a:spcPts val="761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b="1" spc="-15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utate </a:t>
            </a:r>
            <a:r>
              <a:rPr lang="en-US" sz="2800" spc="-15" dirty="0">
                <a:latin typeface="Calibri"/>
                <a:cs typeface="Calibri"/>
              </a:rPr>
              <a:t>a </a:t>
            </a:r>
            <a:r>
              <a:rPr sz="2800" spc="-11" dirty="0">
                <a:latin typeface="Calibri"/>
                <a:cs typeface="Calibri"/>
              </a:rPr>
              <a:t>list </a:t>
            </a:r>
            <a:r>
              <a:rPr sz="2800" spc="-4" dirty="0">
                <a:latin typeface="Calibri"/>
                <a:cs typeface="Calibri"/>
              </a:rPr>
              <a:t>with</a:t>
            </a:r>
            <a:r>
              <a:rPr sz="2800" spc="53" dirty="0">
                <a:latin typeface="Calibri"/>
                <a:cs typeface="Calibri"/>
              </a:rPr>
              <a:t> </a:t>
            </a:r>
            <a:r>
              <a:rPr sz="2800" spc="-4" dirty="0">
                <a:latin typeface="Courier New"/>
                <a:cs typeface="Courier New"/>
              </a:rPr>
              <a:t>L.extend(some_list)</a:t>
            </a:r>
            <a:endParaRPr sz="2800" dirty="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287041"/>
              </p:ext>
            </p:extLst>
          </p:nvPr>
        </p:nvGraphicFramePr>
        <p:xfrm>
          <a:off x="1012509" y="3978022"/>
          <a:ext cx="5469257" cy="1394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67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950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9504">
                <a:tc>
                  <a:txBody>
                    <a:bodyPr/>
                    <a:lstStyle/>
                    <a:p>
                      <a:pPr marL="31750">
                        <a:lnSpc>
                          <a:spcPts val="2480"/>
                        </a:lnSpc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L1</a:t>
                      </a:r>
                      <a:endParaRPr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ts val="2480"/>
                        </a:lnSpc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=</a:t>
                      </a:r>
                      <a:endParaRPr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480"/>
                        </a:lnSpc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[2,1,3]</a:t>
                      </a:r>
                      <a:endParaRPr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83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L2</a:t>
                      </a:r>
                      <a:endParaRPr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21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=</a:t>
                      </a:r>
                      <a:endParaRPr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21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[4,5,6]</a:t>
                      </a:r>
                      <a:endParaRPr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21907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056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L3</a:t>
                      </a:r>
                      <a:endParaRPr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31909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8255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=</a:t>
                      </a:r>
                      <a:endParaRPr sz="180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31909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L1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+</a:t>
                      </a:r>
                      <a:r>
                        <a:rPr sz="1800" spc="-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L2</a:t>
                      </a:r>
                      <a:endParaRPr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31909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327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endParaRPr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Wingdings"/>
                      </a:endParaRPr>
                    </a:p>
                  </a:txBody>
                  <a:tcPr marL="0" marR="0" marT="31909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ts val="2730"/>
                        </a:lnSpc>
                        <a:spcBef>
                          <a:spcPts val="335"/>
                        </a:spcBef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  <a:sym typeface="Wingdings" panose="05000000000000000000" pitchFamily="2" charset="2"/>
                        </a:rPr>
                        <a:t> 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L3</a:t>
                      </a:r>
                      <a:r>
                        <a:rPr sz="1800" spc="-95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/>
                        </a:rPr>
                        <a:t>is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[2,1,3,4,5,6]</a:t>
                      </a:r>
                      <a:endParaRPr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/>
                      </a:endParaRPr>
                    </a:p>
                    <a:p>
                      <a:pPr marL="146685">
                        <a:lnSpc>
                          <a:spcPts val="2730"/>
                        </a:lnSpc>
                      </a:pPr>
                      <a:r>
                        <a:rPr lang="en-US" sz="18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  (</a:t>
                      </a:r>
                      <a:r>
                        <a:rPr sz="1800" spc="-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L1, L2</a:t>
                      </a:r>
                      <a:r>
                        <a:rPr sz="1800" spc="-45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/>
                        </a:rPr>
                        <a:t>unchanged</a:t>
                      </a:r>
                      <a:r>
                        <a:rPr lang="en-US" sz="1800" spc="-1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alibri"/>
                        </a:rPr>
                        <a:t> )</a:t>
                      </a:r>
                      <a:endParaRPr sz="18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31909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12509" y="5687460"/>
            <a:ext cx="2210276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8" dirty="0">
                <a:latin typeface="Consolas" panose="020B0609020204030204" pitchFamily="49" charset="0"/>
                <a:cs typeface="Courier New"/>
              </a:rPr>
              <a:t>L1.</a:t>
            </a:r>
            <a:r>
              <a:rPr spc="-8" dirty="0">
                <a:solidFill>
                  <a:srgbClr val="FF0000"/>
                </a:solidFill>
                <a:latin typeface="Consolas" panose="020B0609020204030204" pitchFamily="49" charset="0"/>
                <a:cs typeface="Courier New"/>
              </a:rPr>
              <a:t>extend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([0,6])</a:t>
            </a:r>
            <a:endParaRPr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87916" y="5687460"/>
            <a:ext cx="331851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  <a:tabLst>
                <a:tab pos="386228" algn="l"/>
              </a:tabLst>
            </a:pP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1" dirty="0">
                <a:latin typeface="Calibri"/>
                <a:cs typeface="Calibri"/>
              </a:rPr>
              <a:t>mutated </a:t>
            </a:r>
            <a:r>
              <a:rPr spc="-4" dirty="0">
                <a:latin typeface="Courier New"/>
                <a:cs typeface="Courier New"/>
              </a:rPr>
              <a:t>L1</a:t>
            </a:r>
            <a:r>
              <a:rPr spc="-727" dirty="0">
                <a:latin typeface="Courier New"/>
                <a:cs typeface="Courier New"/>
              </a:rPr>
              <a:t>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4" dirty="0">
                <a:latin typeface="Consolas" panose="020B0609020204030204" pitchFamily="49" charset="0"/>
                <a:cs typeface="Courier New"/>
              </a:rPr>
              <a:t>[2,1,3,0,6]</a:t>
            </a:r>
            <a:endParaRPr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992" y="529389"/>
            <a:ext cx="6602660" cy="568745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9525" marR="3810">
              <a:lnSpc>
                <a:spcPts val="3675"/>
              </a:lnSpc>
              <a:spcBef>
                <a:spcPts val="735"/>
              </a:spcBef>
            </a:pPr>
            <a:r>
              <a:rPr spc="-64" dirty="0"/>
              <a:t>OPERATIONS </a:t>
            </a:r>
            <a:r>
              <a:rPr spc="-23" dirty="0"/>
              <a:t>ON </a:t>
            </a:r>
            <a:r>
              <a:rPr spc="-38" dirty="0"/>
              <a:t>LISTS</a:t>
            </a:r>
            <a:r>
              <a:rPr spc="-199" dirty="0"/>
              <a:t> </a:t>
            </a:r>
            <a:r>
              <a:rPr dirty="0"/>
              <a:t>-  </a:t>
            </a:r>
            <a:r>
              <a:rPr spc="-38" dirty="0"/>
              <a:t>REMOVE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7148878-B4E0-4281-B006-4090CD793D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21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D0EFEAA-E381-4F7A-9203-01D55DF20A79}"/>
              </a:ext>
            </a:extLst>
          </p:cNvPr>
          <p:cNvGrpSpPr/>
          <p:nvPr/>
        </p:nvGrpSpPr>
        <p:grpSpPr>
          <a:xfrm>
            <a:off x="768121" y="1476184"/>
            <a:ext cx="8179266" cy="4738828"/>
            <a:chOff x="742954" y="1811744"/>
            <a:chExt cx="8179266" cy="4738828"/>
          </a:xfrm>
        </p:grpSpPr>
        <p:sp>
          <p:nvSpPr>
            <p:cNvPr id="4" name="object 4"/>
            <p:cNvSpPr txBox="1"/>
            <p:nvPr/>
          </p:nvSpPr>
          <p:spPr>
            <a:xfrm>
              <a:off x="742954" y="1811744"/>
              <a:ext cx="8179266" cy="3529877"/>
            </a:xfrm>
            <a:prstGeom prst="rect">
              <a:avLst/>
            </a:prstGeom>
          </p:spPr>
          <p:txBody>
            <a:bodyPr vert="horz" wrap="square" lIns="0" tIns="116205" rIns="0" bIns="0" rtlCol="0">
              <a:spAutoFit/>
            </a:bodyPr>
            <a:lstStyle/>
            <a:p>
              <a:pPr marL="295273" indent="-285750">
                <a:spcBef>
                  <a:spcPts val="915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r>
                <a:rPr lang="en-US" sz="2000" spc="-8" dirty="0">
                  <a:latin typeface="Calibri"/>
                  <a:cs typeface="Calibri"/>
                </a:rPr>
                <a:t>D</a:t>
              </a:r>
              <a:r>
                <a:rPr sz="2000" spc="-8" dirty="0">
                  <a:latin typeface="Calibri"/>
                  <a:cs typeface="Calibri"/>
                </a:rPr>
                <a:t>elete </a:t>
              </a:r>
              <a:r>
                <a:rPr lang="en-US" sz="2000" spc="-8" dirty="0">
                  <a:latin typeface="Calibri"/>
                  <a:cs typeface="Calibri"/>
                </a:rPr>
                <a:t>an </a:t>
              </a:r>
              <a:r>
                <a:rPr sz="2000" spc="-4" dirty="0">
                  <a:latin typeface="Calibri"/>
                  <a:cs typeface="Calibri"/>
                </a:rPr>
                <a:t>element </a:t>
              </a:r>
              <a:r>
                <a:rPr sz="2000" spc="-8" dirty="0">
                  <a:latin typeface="Calibri"/>
                  <a:cs typeface="Calibri"/>
                </a:rPr>
                <a:t>at </a:t>
              </a:r>
              <a:r>
                <a:rPr sz="2000" dirty="0">
                  <a:latin typeface="Calibri"/>
                  <a:cs typeface="Calibri"/>
                </a:rPr>
                <a:t>a </a:t>
              </a:r>
              <a:r>
                <a:rPr sz="2000" b="1" dirty="0">
                  <a:solidFill>
                    <a:srgbClr val="C00000"/>
                  </a:solidFill>
                  <a:latin typeface="Calibri"/>
                  <a:cs typeface="Calibri"/>
                </a:rPr>
                <a:t>specific </a:t>
              </a:r>
              <a:r>
                <a:rPr sz="2000" b="1" spc="-8" dirty="0">
                  <a:solidFill>
                    <a:srgbClr val="C00000"/>
                  </a:solidFill>
                  <a:latin typeface="Calibri"/>
                  <a:cs typeface="Calibri"/>
                </a:rPr>
                <a:t>index </a:t>
              </a:r>
              <a:r>
                <a:rPr sz="2000" spc="-4" dirty="0">
                  <a:latin typeface="Calibri"/>
                  <a:cs typeface="Calibri"/>
                </a:rPr>
                <a:t>with</a:t>
              </a:r>
              <a:r>
                <a:rPr sz="2000" spc="-53" dirty="0">
                  <a:latin typeface="Calibri"/>
                  <a:cs typeface="Calibri"/>
                </a:rPr>
                <a:t> </a:t>
              </a:r>
              <a:r>
                <a:rPr sz="2000" spc="-4" dirty="0">
                  <a:latin typeface="Courier New"/>
                  <a:cs typeface="Courier New"/>
                </a:rPr>
                <a:t>del(L[index])</a:t>
              </a:r>
              <a:endParaRPr sz="2000" dirty="0">
                <a:latin typeface="Courier New"/>
                <a:cs typeface="Courier New"/>
              </a:endParaRPr>
            </a:p>
            <a:p>
              <a:pPr marL="295273" marR="56672" indent="-285750">
                <a:lnSpc>
                  <a:spcPts val="1965"/>
                </a:lnSpc>
                <a:spcBef>
                  <a:spcPts val="1065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r>
                <a:rPr lang="en-US" sz="2000" spc="-11" dirty="0">
                  <a:latin typeface="Calibri"/>
                  <a:cs typeface="Calibri"/>
                </a:rPr>
                <a:t>R</a:t>
              </a:r>
              <a:r>
                <a:rPr sz="2000" spc="-11" dirty="0">
                  <a:latin typeface="Calibri"/>
                  <a:cs typeface="Calibri"/>
                </a:rPr>
                <a:t>emove </a:t>
              </a:r>
              <a:r>
                <a:rPr sz="2000" spc="-4" dirty="0">
                  <a:latin typeface="Calibri"/>
                  <a:cs typeface="Calibri"/>
                </a:rPr>
                <a:t>element </a:t>
              </a:r>
              <a:r>
                <a:rPr sz="2000" spc="-8" dirty="0">
                  <a:latin typeface="Calibri"/>
                  <a:cs typeface="Calibri"/>
                </a:rPr>
                <a:t>at </a:t>
              </a:r>
              <a:r>
                <a:rPr lang="en-US" sz="2000" spc="-8" dirty="0">
                  <a:latin typeface="Calibri"/>
                  <a:cs typeface="Calibri"/>
                </a:rPr>
                <a:t>the </a:t>
              </a:r>
              <a:r>
                <a:rPr sz="2000" b="1" spc="-4" dirty="0">
                  <a:solidFill>
                    <a:srgbClr val="C00000"/>
                  </a:solidFill>
                  <a:latin typeface="Calibri"/>
                  <a:cs typeface="Calibri"/>
                </a:rPr>
                <a:t>end </a:t>
              </a:r>
              <a:r>
                <a:rPr sz="2000" b="1" dirty="0">
                  <a:solidFill>
                    <a:srgbClr val="C00000"/>
                  </a:solidFill>
                  <a:latin typeface="Calibri"/>
                  <a:cs typeface="Calibri"/>
                </a:rPr>
                <a:t>of </a:t>
              </a:r>
              <a:r>
                <a:rPr sz="200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list </a:t>
              </a:r>
              <a:r>
                <a:rPr sz="2000" dirty="0">
                  <a:latin typeface="Calibri"/>
                  <a:cs typeface="Calibri"/>
                </a:rPr>
                <a:t>with </a:t>
              </a:r>
              <a:r>
                <a:rPr sz="2000" spc="-4" dirty="0">
                  <a:latin typeface="Courier New"/>
                  <a:cs typeface="Courier New"/>
                </a:rPr>
                <a:t>L.pop()</a:t>
              </a:r>
              <a:r>
                <a:rPr sz="2000" spc="-4" dirty="0">
                  <a:latin typeface="Calibri"/>
                  <a:cs typeface="Calibri"/>
                </a:rPr>
                <a:t>, </a:t>
              </a:r>
              <a:r>
                <a:rPr sz="2000" spc="-8" dirty="0">
                  <a:latin typeface="Calibri"/>
                  <a:cs typeface="Calibri"/>
                </a:rPr>
                <a:t>returns </a:t>
              </a:r>
              <a:r>
                <a:rPr sz="2000" dirty="0">
                  <a:latin typeface="Calibri"/>
                  <a:cs typeface="Calibri"/>
                </a:rPr>
                <a:t>the  </a:t>
              </a:r>
              <a:r>
                <a:rPr sz="2000" spc="-8" dirty="0">
                  <a:latin typeface="Calibri"/>
                  <a:cs typeface="Calibri"/>
                </a:rPr>
                <a:t>removed</a:t>
              </a:r>
              <a:r>
                <a:rPr sz="2000" spc="-4" dirty="0">
                  <a:latin typeface="Calibri"/>
                  <a:cs typeface="Calibri"/>
                </a:rPr>
                <a:t> element</a:t>
              </a:r>
              <a:endParaRPr sz="2000" dirty="0">
                <a:latin typeface="Calibri"/>
                <a:cs typeface="Calibri"/>
              </a:endParaRPr>
            </a:p>
            <a:p>
              <a:pPr marL="295275" indent="-285750">
                <a:spcBef>
                  <a:spcPts val="780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r>
                <a:rPr lang="en-US" sz="2000" spc="-11" dirty="0">
                  <a:latin typeface="Calibri"/>
                  <a:cs typeface="Calibri"/>
                </a:rPr>
                <a:t>R</a:t>
              </a:r>
              <a:r>
                <a:rPr sz="2000" spc="-11" dirty="0">
                  <a:latin typeface="Calibri"/>
                  <a:cs typeface="Calibri"/>
                </a:rPr>
                <a:t>emove </a:t>
              </a:r>
              <a:r>
                <a:rPr sz="2000" dirty="0">
                  <a:latin typeface="Calibri"/>
                  <a:cs typeface="Calibri"/>
                </a:rPr>
                <a:t>a </a:t>
              </a:r>
              <a:r>
                <a:rPr sz="2000" b="1" dirty="0">
                  <a:solidFill>
                    <a:srgbClr val="C00000"/>
                  </a:solidFill>
                  <a:latin typeface="Calibri"/>
                  <a:cs typeface="Calibri"/>
                </a:rPr>
                <a:t>specific </a:t>
              </a:r>
              <a:r>
                <a:rPr sz="2000" b="1" spc="-8" dirty="0">
                  <a:solidFill>
                    <a:srgbClr val="C00000"/>
                  </a:solidFill>
                  <a:latin typeface="Calibri"/>
                  <a:cs typeface="Calibri"/>
                </a:rPr>
                <a:t>element </a:t>
              </a:r>
              <a:r>
                <a:rPr sz="2000" dirty="0">
                  <a:latin typeface="Calibri"/>
                  <a:cs typeface="Calibri"/>
                </a:rPr>
                <a:t>with</a:t>
              </a:r>
              <a:r>
                <a:rPr sz="2000" spc="8" dirty="0">
                  <a:latin typeface="Calibri"/>
                  <a:cs typeface="Calibri"/>
                </a:rPr>
                <a:t> </a:t>
              </a:r>
              <a:r>
                <a:rPr sz="2000" spc="-8" dirty="0">
                  <a:latin typeface="Courier New"/>
                  <a:cs typeface="Courier New"/>
                </a:rPr>
                <a:t>L.remove(element)</a:t>
              </a:r>
              <a:endParaRPr sz="2000" dirty="0">
                <a:latin typeface="Courier New"/>
                <a:cs typeface="Courier New"/>
              </a:endParaRPr>
            </a:p>
            <a:p>
              <a:pPr marL="902967" lvl="2" indent="-285750">
                <a:lnSpc>
                  <a:spcPct val="90000"/>
                </a:lnSpc>
                <a:spcBef>
                  <a:spcPts val="131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§"/>
                <a:tabLst>
                  <a:tab pos="344797" algn="l"/>
                  <a:tab pos="345272" algn="l"/>
                </a:tabLst>
              </a:pPr>
              <a:r>
                <a:rPr spc="-4" dirty="0">
                  <a:latin typeface="Calibri"/>
                  <a:cs typeface="Calibri"/>
                </a:rPr>
                <a:t>looks </a:t>
              </a:r>
              <a:r>
                <a:rPr spc="-15" dirty="0">
                  <a:latin typeface="Calibri"/>
                  <a:cs typeface="Calibri"/>
                </a:rPr>
                <a:t>for </a:t>
              </a:r>
              <a:r>
                <a:rPr dirty="0">
                  <a:latin typeface="Calibri"/>
                  <a:cs typeface="Calibri"/>
                </a:rPr>
                <a:t>the </a:t>
              </a:r>
              <a:r>
                <a:rPr spc="-4" dirty="0">
                  <a:latin typeface="Calibri"/>
                  <a:cs typeface="Calibri"/>
                </a:rPr>
                <a:t>element </a:t>
              </a:r>
              <a:r>
                <a:rPr dirty="0">
                  <a:latin typeface="Calibri"/>
                  <a:cs typeface="Calibri"/>
                </a:rPr>
                <a:t>and </a:t>
              </a:r>
              <a:r>
                <a:rPr spc="-8" dirty="0">
                  <a:latin typeface="Calibri"/>
                  <a:cs typeface="Calibri"/>
                </a:rPr>
                <a:t>removes </a:t>
              </a:r>
              <a:r>
                <a:rPr dirty="0">
                  <a:latin typeface="Calibri"/>
                  <a:cs typeface="Calibri"/>
                </a:rPr>
                <a:t>it</a:t>
              </a:r>
            </a:p>
            <a:p>
              <a:pPr marL="902967" lvl="2" indent="-285750">
                <a:lnSpc>
                  <a:spcPct val="90000"/>
                </a:lnSpc>
                <a:spcBef>
                  <a:spcPts val="251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§"/>
                <a:tabLst>
                  <a:tab pos="344797" algn="l"/>
                  <a:tab pos="345272" algn="l"/>
                </a:tabLst>
              </a:pPr>
              <a:r>
                <a:rPr dirty="0">
                  <a:latin typeface="Calibri"/>
                  <a:cs typeface="Calibri"/>
                </a:rPr>
                <a:t>if </a:t>
              </a:r>
              <a:r>
                <a:rPr spc="-4" dirty="0">
                  <a:latin typeface="Calibri"/>
                  <a:cs typeface="Calibri"/>
                </a:rPr>
                <a:t>element </a:t>
              </a:r>
              <a:r>
                <a:rPr spc="-11" dirty="0">
                  <a:latin typeface="Calibri"/>
                  <a:cs typeface="Calibri"/>
                </a:rPr>
                <a:t>occurs </a:t>
              </a:r>
              <a:r>
                <a:rPr spc="-4" dirty="0">
                  <a:latin typeface="Calibri"/>
                  <a:cs typeface="Calibri"/>
                </a:rPr>
                <a:t>multiple </a:t>
              </a:r>
              <a:r>
                <a:rPr dirty="0">
                  <a:latin typeface="Calibri"/>
                  <a:cs typeface="Calibri"/>
                </a:rPr>
                <a:t>times, </a:t>
              </a:r>
              <a:r>
                <a:rPr spc="-8" dirty="0">
                  <a:latin typeface="Calibri"/>
                  <a:cs typeface="Calibri"/>
                </a:rPr>
                <a:t>removes </a:t>
              </a:r>
              <a:r>
                <a:rPr spc="-11" dirty="0">
                  <a:latin typeface="Calibri"/>
                  <a:cs typeface="Calibri"/>
                </a:rPr>
                <a:t>first</a:t>
              </a:r>
              <a:r>
                <a:rPr spc="11" dirty="0">
                  <a:latin typeface="Calibri"/>
                  <a:cs typeface="Calibri"/>
                </a:rPr>
                <a:t> </a:t>
              </a:r>
              <a:r>
                <a:rPr spc="-8" dirty="0">
                  <a:latin typeface="Calibri"/>
                  <a:cs typeface="Calibri"/>
                </a:rPr>
                <a:t>occurrence</a:t>
              </a:r>
              <a:endParaRPr dirty="0">
                <a:latin typeface="Calibri"/>
                <a:cs typeface="Calibri"/>
              </a:endParaRPr>
            </a:p>
            <a:p>
              <a:pPr marL="902967" lvl="2" indent="-285750">
                <a:lnSpc>
                  <a:spcPct val="90000"/>
                </a:lnSpc>
                <a:spcBef>
                  <a:spcPts val="236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§"/>
                <a:tabLst>
                  <a:tab pos="344797" algn="l"/>
                  <a:tab pos="345272" algn="l"/>
                </a:tabLst>
              </a:pPr>
              <a:r>
                <a:rPr dirty="0">
                  <a:latin typeface="Calibri"/>
                  <a:cs typeface="Calibri"/>
                </a:rPr>
                <a:t>if </a:t>
              </a:r>
              <a:r>
                <a:rPr spc="-4" dirty="0">
                  <a:latin typeface="Calibri"/>
                  <a:cs typeface="Calibri"/>
                </a:rPr>
                <a:t>element not in </a:t>
              </a:r>
              <a:r>
                <a:rPr spc="-8" dirty="0">
                  <a:latin typeface="Calibri"/>
                  <a:cs typeface="Calibri"/>
                </a:rPr>
                <a:t>list, </a:t>
              </a:r>
              <a:r>
                <a:rPr spc="-4" dirty="0">
                  <a:latin typeface="Calibri"/>
                  <a:cs typeface="Calibri"/>
                </a:rPr>
                <a:t>gives </a:t>
              </a:r>
              <a:r>
                <a:rPr dirty="0">
                  <a:latin typeface="Calibri"/>
                  <a:cs typeface="Calibri"/>
                </a:rPr>
                <a:t>an</a:t>
              </a:r>
              <a:r>
                <a:rPr spc="-19" dirty="0">
                  <a:latin typeface="Calibri"/>
                  <a:cs typeface="Calibri"/>
                </a:rPr>
                <a:t> </a:t>
              </a:r>
              <a:r>
                <a:rPr spc="-8" dirty="0">
                  <a:latin typeface="Calibri"/>
                  <a:cs typeface="Calibri"/>
                </a:rPr>
                <a:t>error</a:t>
              </a:r>
              <a:endParaRPr dirty="0">
                <a:latin typeface="Calibri"/>
                <a:cs typeface="Calibri"/>
              </a:endParaRPr>
            </a:p>
            <a:p>
              <a:pPr marL="925814" marR="40004" indent="-285750">
                <a:lnSpc>
                  <a:spcPct val="90000"/>
                </a:lnSpc>
                <a:spcBef>
                  <a:spcPts val="1159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dirty="0">
                  <a:latin typeface="Courier New"/>
                  <a:cs typeface="Courier New"/>
                </a:rPr>
                <a:t>L = </a:t>
              </a:r>
              <a:r>
                <a:rPr spc="-4" dirty="0">
                  <a:latin typeface="Courier New"/>
                  <a:cs typeface="Courier New"/>
                </a:rPr>
                <a:t>[2,1,3,6,3,7,0] </a:t>
              </a:r>
              <a:r>
                <a:rPr dirty="0">
                  <a:latin typeface="Courier New"/>
                  <a:cs typeface="Courier New"/>
                </a:rPr>
                <a:t># </a:t>
              </a:r>
              <a:r>
                <a:rPr spc="-4" dirty="0">
                  <a:latin typeface="Courier New"/>
                  <a:cs typeface="Courier New"/>
                </a:rPr>
                <a:t>do </a:t>
              </a:r>
              <a:r>
                <a:rPr dirty="0">
                  <a:latin typeface="Courier New"/>
                  <a:cs typeface="Courier New"/>
                </a:rPr>
                <a:t>below in order  </a:t>
              </a:r>
              <a:endParaRPr lang="en-US" dirty="0">
                <a:latin typeface="Courier New"/>
                <a:cs typeface="Courier New"/>
              </a:endParaRPr>
            </a:p>
            <a:p>
              <a:pPr marL="925814" marR="40004" indent="-285750">
                <a:lnSpc>
                  <a:spcPct val="90000"/>
                </a:lnSpc>
                <a:spcBef>
                  <a:spcPts val="1159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dirty="0" err="1">
                  <a:latin typeface="Courier New"/>
                  <a:cs typeface="Courier New"/>
                </a:rPr>
                <a:t>L.remove</a:t>
              </a:r>
              <a:r>
                <a:rPr dirty="0">
                  <a:latin typeface="Courier New"/>
                  <a:cs typeface="Courier New"/>
                </a:rPr>
                <a:t>(2) </a:t>
              </a:r>
              <a:r>
                <a:rPr dirty="0">
                  <a:latin typeface="Wingdings"/>
                  <a:cs typeface="Wingdings"/>
                </a:rPr>
                <a:t></a:t>
              </a:r>
              <a:r>
                <a:rPr dirty="0">
                  <a:latin typeface="Times New Roman"/>
                  <a:cs typeface="Times New Roman"/>
                </a:rPr>
                <a:t> </a:t>
              </a:r>
              <a:r>
                <a:rPr spc="-8" dirty="0">
                  <a:latin typeface="Calibri"/>
                  <a:cs typeface="Calibri"/>
                </a:rPr>
                <a:t>mutates </a:t>
              </a:r>
              <a:r>
                <a:rPr dirty="0">
                  <a:latin typeface="Courier New"/>
                  <a:cs typeface="Courier New"/>
                </a:rPr>
                <a:t>L = </a:t>
              </a:r>
              <a:r>
                <a:rPr spc="-4" dirty="0">
                  <a:latin typeface="Courier New"/>
                  <a:cs typeface="Courier New"/>
                </a:rPr>
                <a:t>[1,3,6,3,7,0]  </a:t>
              </a:r>
              <a:endParaRPr lang="en-US" spc="-4" dirty="0">
                <a:latin typeface="Courier New"/>
                <a:cs typeface="Courier New"/>
              </a:endParaRPr>
            </a:p>
            <a:p>
              <a:pPr marL="925814" marR="40004" indent="-285750">
                <a:lnSpc>
                  <a:spcPct val="90000"/>
                </a:lnSpc>
                <a:spcBef>
                  <a:spcPts val="1159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§"/>
              </a:pPr>
              <a:r>
                <a:rPr dirty="0" err="1">
                  <a:latin typeface="Courier New"/>
                  <a:cs typeface="Courier New"/>
                </a:rPr>
                <a:t>L.remove</a:t>
              </a:r>
              <a:r>
                <a:rPr dirty="0">
                  <a:latin typeface="Courier New"/>
                  <a:cs typeface="Courier New"/>
                </a:rPr>
                <a:t>(3)</a:t>
              </a:r>
              <a:r>
                <a:rPr spc="-731" dirty="0">
                  <a:latin typeface="Courier New"/>
                  <a:cs typeface="Courier New"/>
                </a:rPr>
                <a:t> </a:t>
              </a:r>
              <a:r>
                <a:rPr dirty="0">
                  <a:latin typeface="Wingdings"/>
                  <a:cs typeface="Wingdings"/>
                </a:rPr>
                <a:t></a:t>
              </a:r>
              <a:r>
                <a:rPr dirty="0">
                  <a:latin typeface="Times New Roman"/>
                  <a:cs typeface="Times New Roman"/>
                </a:rPr>
                <a:t> </a:t>
              </a:r>
              <a:r>
                <a:rPr spc="-8" dirty="0">
                  <a:latin typeface="Calibri"/>
                  <a:cs typeface="Calibri"/>
                </a:rPr>
                <a:t>mutates </a:t>
              </a:r>
              <a:r>
                <a:rPr dirty="0">
                  <a:latin typeface="Courier New"/>
                  <a:cs typeface="Courier New"/>
                </a:rPr>
                <a:t>L = </a:t>
              </a:r>
              <a:r>
                <a:rPr spc="-4" dirty="0">
                  <a:latin typeface="Courier New"/>
                  <a:cs typeface="Courier New"/>
                </a:rPr>
                <a:t>[1,6,3,7,0]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2529225" y="5725073"/>
              <a:ext cx="1153954" cy="743152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lnSpc>
                  <a:spcPts val="1883"/>
                </a:lnSpc>
                <a:spcBef>
                  <a:spcPts val="75"/>
                </a:spcBef>
              </a:pPr>
              <a:r>
                <a:rPr sz="1650" spc="-4" dirty="0">
                  <a:latin typeface="Courier New"/>
                  <a:cs typeface="Courier New"/>
                </a:rPr>
                <a:t>de</a:t>
              </a:r>
              <a:r>
                <a:rPr sz="1650" spc="4" dirty="0">
                  <a:latin typeface="Courier New"/>
                  <a:cs typeface="Courier New"/>
                </a:rPr>
                <a:t>l</a:t>
              </a:r>
              <a:r>
                <a:rPr sz="1650" spc="-4" dirty="0">
                  <a:latin typeface="Courier New"/>
                  <a:cs typeface="Courier New"/>
                </a:rPr>
                <a:t>(</a:t>
              </a:r>
              <a:r>
                <a:rPr sz="1650" spc="4" dirty="0">
                  <a:latin typeface="Courier New"/>
                  <a:cs typeface="Courier New"/>
                </a:rPr>
                <a:t>L</a:t>
              </a:r>
              <a:r>
                <a:rPr sz="1650" spc="-4" dirty="0">
                  <a:latin typeface="Courier New"/>
                  <a:cs typeface="Courier New"/>
                </a:rPr>
                <a:t>[1</a:t>
              </a:r>
              <a:r>
                <a:rPr sz="1650" spc="4" dirty="0">
                  <a:latin typeface="Courier New"/>
                  <a:cs typeface="Courier New"/>
                </a:rPr>
                <a:t>]</a:t>
              </a:r>
              <a:r>
                <a:rPr sz="1650" dirty="0">
                  <a:latin typeface="Courier New"/>
                  <a:cs typeface="Courier New"/>
                </a:rPr>
                <a:t>)</a:t>
              </a:r>
            </a:p>
            <a:p>
              <a:pPr marL="9525">
                <a:lnSpc>
                  <a:spcPts val="1883"/>
                </a:lnSpc>
              </a:pPr>
              <a:r>
                <a:rPr sz="1650" spc="-4" dirty="0" err="1">
                  <a:latin typeface="Courier New"/>
                  <a:cs typeface="Courier New"/>
                </a:rPr>
                <a:t>L.pop</a:t>
              </a:r>
              <a:r>
                <a:rPr sz="1650" spc="-4" dirty="0">
                  <a:latin typeface="Courier New"/>
                  <a:cs typeface="Courier New"/>
                </a:rPr>
                <a:t>()</a:t>
              </a:r>
              <a:br>
                <a:rPr lang="en-US" sz="1650" spc="-4" dirty="0">
                  <a:latin typeface="Courier New"/>
                  <a:cs typeface="Courier New"/>
                </a:rPr>
              </a:br>
              <a:r>
                <a:rPr lang="en-US" sz="1650" spc="-4" dirty="0" err="1">
                  <a:latin typeface="Courier New"/>
                  <a:cs typeface="Courier New"/>
                </a:rPr>
                <a:t>L.pop</a:t>
              </a:r>
              <a:r>
                <a:rPr lang="en-US" sz="1650" spc="-4" dirty="0">
                  <a:latin typeface="Courier New"/>
                  <a:cs typeface="Courier New"/>
                </a:rPr>
                <a:t>(1)</a:t>
              </a:r>
              <a:endParaRPr sz="165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827155" y="5722372"/>
              <a:ext cx="4985865" cy="742319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lnSpc>
                  <a:spcPts val="1883"/>
                </a:lnSpc>
                <a:spcBef>
                  <a:spcPts val="75"/>
                </a:spcBef>
              </a:pPr>
              <a:r>
                <a:rPr sz="1650" dirty="0">
                  <a:latin typeface="Wingdings"/>
                  <a:cs typeface="Wingdings"/>
                </a:rPr>
                <a:t></a:t>
              </a:r>
              <a:r>
                <a:rPr sz="1650" dirty="0">
                  <a:latin typeface="Times New Roman"/>
                  <a:cs typeface="Times New Roman"/>
                </a:rPr>
                <a:t> </a:t>
              </a:r>
              <a:r>
                <a:rPr sz="1650" spc="-8" dirty="0">
                  <a:latin typeface="Calibri"/>
                  <a:cs typeface="Calibri"/>
                </a:rPr>
                <a:t>mutates </a:t>
              </a:r>
              <a:r>
                <a:rPr sz="1650" dirty="0">
                  <a:latin typeface="Courier New"/>
                  <a:cs typeface="Courier New"/>
                </a:rPr>
                <a:t>L =</a:t>
              </a:r>
              <a:r>
                <a:rPr sz="1650" spc="-49" dirty="0">
                  <a:latin typeface="Courier New"/>
                  <a:cs typeface="Courier New"/>
                </a:rPr>
                <a:t> </a:t>
              </a:r>
              <a:r>
                <a:rPr sz="1650" spc="-4" dirty="0">
                  <a:latin typeface="Courier New"/>
                  <a:cs typeface="Courier New"/>
                </a:rPr>
                <a:t>[1,3,7,0]</a:t>
              </a:r>
              <a:endParaRPr sz="1650" dirty="0">
                <a:latin typeface="Courier New"/>
                <a:cs typeface="Courier New"/>
              </a:endParaRPr>
            </a:p>
            <a:p>
              <a:pPr marL="9525">
                <a:lnSpc>
                  <a:spcPts val="1883"/>
                </a:lnSpc>
              </a:pPr>
              <a:r>
                <a:rPr sz="1650" dirty="0">
                  <a:latin typeface="Wingdings"/>
                  <a:cs typeface="Wingdings"/>
                </a:rPr>
                <a:t></a:t>
              </a:r>
              <a:r>
                <a:rPr sz="1650" dirty="0">
                  <a:latin typeface="Times New Roman"/>
                  <a:cs typeface="Times New Roman"/>
                </a:rPr>
                <a:t> </a:t>
              </a:r>
              <a:r>
                <a:rPr sz="1650" spc="-4" dirty="0">
                  <a:latin typeface="Calibri"/>
                  <a:cs typeface="Calibri"/>
                </a:rPr>
                <a:t>returns </a:t>
              </a:r>
              <a:r>
                <a:rPr sz="1650" dirty="0">
                  <a:latin typeface="Calibri"/>
                  <a:cs typeface="Calibri"/>
                </a:rPr>
                <a:t>0 and </a:t>
              </a:r>
              <a:r>
                <a:rPr sz="1650" spc="-8" dirty="0">
                  <a:latin typeface="Calibri"/>
                  <a:cs typeface="Calibri"/>
                </a:rPr>
                <a:t>mutates </a:t>
              </a:r>
              <a:r>
                <a:rPr sz="1650" dirty="0">
                  <a:latin typeface="Courier New"/>
                  <a:cs typeface="Courier New"/>
                </a:rPr>
                <a:t>L =</a:t>
              </a:r>
              <a:r>
                <a:rPr sz="1650" spc="-120" dirty="0">
                  <a:latin typeface="Courier New"/>
                  <a:cs typeface="Courier New"/>
                </a:rPr>
                <a:t> </a:t>
              </a:r>
              <a:r>
                <a:rPr sz="1650" spc="-4" dirty="0">
                  <a:latin typeface="Courier New"/>
                  <a:cs typeface="Courier New"/>
                </a:rPr>
                <a:t>[1,3,7]</a:t>
              </a:r>
              <a:r>
                <a:rPr lang="en-US" sz="1650" spc="-4" dirty="0">
                  <a:latin typeface="Courier New"/>
                  <a:cs typeface="Courier New"/>
                </a:rPr>
                <a:t>#stack pop</a:t>
              </a:r>
            </a:p>
            <a:p>
              <a:pPr marL="9525">
                <a:lnSpc>
                  <a:spcPts val="1883"/>
                </a:lnSpc>
              </a:pPr>
              <a:r>
                <a:rPr lang="en-US" sz="1650" spc="-4" dirty="0">
                  <a:latin typeface="Courier New"/>
                  <a:cs typeface="Courier New"/>
                  <a:sym typeface="Wingdings" panose="05000000000000000000" pitchFamily="2" charset="2"/>
                </a:rPr>
                <a:t></a:t>
              </a:r>
              <a:r>
                <a:rPr lang="en-US" sz="1650" spc="-4" dirty="0">
                  <a:latin typeface="Calibri"/>
                  <a:cs typeface="Calibri"/>
                  <a:sym typeface="Wingdings" panose="05000000000000000000" pitchFamily="2" charset="2"/>
                </a:rPr>
                <a:t>returns 3 and mutates </a:t>
              </a:r>
              <a:r>
                <a:rPr lang="en-US" sz="1650" spc="-4" dirty="0">
                  <a:latin typeface="Courier New"/>
                  <a:cs typeface="Courier New"/>
                  <a:sym typeface="Wingdings" panose="05000000000000000000" pitchFamily="2" charset="2"/>
                </a:rPr>
                <a:t>L = [1,7]</a:t>
              </a:r>
              <a:endParaRPr sz="165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180459" y="5722373"/>
              <a:ext cx="204788" cy="828199"/>
            </a:xfrm>
            <a:custGeom>
              <a:avLst/>
              <a:gdLst/>
              <a:ahLst/>
              <a:cxnLst/>
              <a:rect l="l" t="t" r="r" b="b"/>
              <a:pathLst>
                <a:path w="273050" h="1104264">
                  <a:moveTo>
                    <a:pt x="272796" y="0"/>
                  </a:moveTo>
                  <a:lnTo>
                    <a:pt x="219711" y="8159"/>
                  </a:lnTo>
                  <a:lnTo>
                    <a:pt x="176355" y="30416"/>
                  </a:lnTo>
                  <a:lnTo>
                    <a:pt x="147119" y="63436"/>
                  </a:lnTo>
                  <a:lnTo>
                    <a:pt x="136398" y="103886"/>
                  </a:lnTo>
                  <a:lnTo>
                    <a:pt x="136398" y="530123"/>
                  </a:lnTo>
                  <a:lnTo>
                    <a:pt x="125676" y="570536"/>
                  </a:lnTo>
                  <a:lnTo>
                    <a:pt x="96440" y="603537"/>
                  </a:lnTo>
                  <a:lnTo>
                    <a:pt x="53084" y="625787"/>
                  </a:lnTo>
                  <a:lnTo>
                    <a:pt x="0" y="633945"/>
                  </a:lnTo>
                  <a:lnTo>
                    <a:pt x="53084" y="642106"/>
                  </a:lnTo>
                  <a:lnTo>
                    <a:pt x="96440" y="664360"/>
                  </a:lnTo>
                  <a:lnTo>
                    <a:pt x="125676" y="697366"/>
                  </a:lnTo>
                  <a:lnTo>
                    <a:pt x="136398" y="737781"/>
                  </a:lnTo>
                  <a:lnTo>
                    <a:pt x="136398" y="1000302"/>
                  </a:lnTo>
                  <a:lnTo>
                    <a:pt x="147119" y="1040717"/>
                  </a:lnTo>
                  <a:lnTo>
                    <a:pt x="176355" y="1073723"/>
                  </a:lnTo>
                  <a:lnTo>
                    <a:pt x="219711" y="1095977"/>
                  </a:lnTo>
                  <a:lnTo>
                    <a:pt x="272796" y="1104138"/>
                  </a:lnTo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1380159" y="5538157"/>
              <a:ext cx="766877" cy="8620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7430" y="679450"/>
            <a:ext cx="7975524" cy="568745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9525" marR="3810">
              <a:lnSpc>
                <a:spcPts val="3675"/>
              </a:lnSpc>
              <a:spcBef>
                <a:spcPts val="735"/>
              </a:spcBef>
            </a:pPr>
            <a:r>
              <a:rPr spc="-45" dirty="0"/>
              <a:t>CONVERT </a:t>
            </a:r>
            <a:r>
              <a:rPr spc="-38" dirty="0"/>
              <a:t>LISTS </a:t>
            </a:r>
            <a:r>
              <a:rPr spc="-71" dirty="0"/>
              <a:t>TO</a:t>
            </a:r>
            <a:r>
              <a:rPr spc="-172" dirty="0"/>
              <a:t> </a:t>
            </a:r>
            <a:r>
              <a:rPr spc="-38" dirty="0"/>
              <a:t>STRINGS  </a:t>
            </a:r>
            <a:r>
              <a:rPr spc="-26" dirty="0"/>
              <a:t>AND</a:t>
            </a:r>
            <a:r>
              <a:rPr spc="-90" dirty="0"/>
              <a:t> </a:t>
            </a:r>
            <a:r>
              <a:rPr spc="-41" dirty="0"/>
              <a:t>BACK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CF0793-0074-42AE-A001-EA545780A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22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09718" y="1632370"/>
            <a:ext cx="7843707" cy="2341988"/>
          </a:xfrm>
          <a:prstGeom prst="rect">
            <a:avLst/>
          </a:prstGeom>
        </p:spPr>
        <p:txBody>
          <a:bodyPr vert="horz" wrap="square" lIns="0" tIns="40958" rIns="0" bIns="0" rtlCol="0">
            <a:spAutoFit/>
          </a:bodyPr>
          <a:lstStyle/>
          <a:p>
            <a:pPr marL="352423" marR="327652" indent="-342900">
              <a:spcBef>
                <a:spcPts val="323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65730" algn="l"/>
              </a:tabLst>
            </a:pPr>
            <a:r>
              <a:rPr sz="2200" spc="-11" dirty="0">
                <a:latin typeface="Calibri"/>
                <a:cs typeface="Calibri"/>
              </a:rPr>
              <a:t>convert </a:t>
            </a:r>
            <a:r>
              <a:rPr sz="2200" b="1" spc="-4" dirty="0">
                <a:solidFill>
                  <a:srgbClr val="C00000"/>
                </a:solidFill>
                <a:latin typeface="Calibri"/>
                <a:cs typeface="Calibri"/>
              </a:rPr>
              <a:t>string </a:t>
            </a:r>
            <a:r>
              <a:rPr sz="2200" b="1" spc="-11" dirty="0">
                <a:solidFill>
                  <a:srgbClr val="C00000"/>
                </a:solidFill>
                <a:latin typeface="Calibri"/>
                <a:cs typeface="Calibri"/>
              </a:rPr>
              <a:t>to list </a:t>
            </a:r>
            <a:r>
              <a:rPr sz="2200" spc="-4" dirty="0">
                <a:latin typeface="Calibri"/>
                <a:cs typeface="Calibri"/>
              </a:rPr>
              <a:t>with </a:t>
            </a:r>
            <a:r>
              <a:rPr sz="2200" spc="-4" dirty="0">
                <a:latin typeface="Courier New"/>
                <a:cs typeface="Courier New"/>
              </a:rPr>
              <a:t>list(s)</a:t>
            </a:r>
            <a:r>
              <a:rPr sz="2200" spc="-4" dirty="0">
                <a:latin typeface="Calibri"/>
                <a:cs typeface="Calibri"/>
              </a:rPr>
              <a:t>, </a:t>
            </a:r>
            <a:r>
              <a:rPr sz="2200" spc="-8" dirty="0">
                <a:latin typeface="Calibri"/>
                <a:cs typeface="Calibri"/>
              </a:rPr>
              <a:t>returns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8" dirty="0">
                <a:latin typeface="Calibri"/>
                <a:cs typeface="Calibri"/>
              </a:rPr>
              <a:t>list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-8" dirty="0">
                <a:latin typeface="Calibri"/>
                <a:cs typeface="Calibri"/>
              </a:rPr>
              <a:t>every  character </a:t>
            </a:r>
            <a:r>
              <a:rPr sz="2200" spc="-11" dirty="0">
                <a:latin typeface="Calibri"/>
                <a:cs typeface="Calibri"/>
              </a:rPr>
              <a:t>from </a:t>
            </a:r>
            <a:r>
              <a:rPr sz="2200" dirty="0">
                <a:latin typeface="Courier New"/>
                <a:cs typeface="Courier New"/>
              </a:rPr>
              <a:t>s</a:t>
            </a:r>
            <a:r>
              <a:rPr sz="2200" spc="-689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4" dirty="0">
                <a:latin typeface="Calibri"/>
                <a:cs typeface="Calibri"/>
              </a:rPr>
              <a:t>element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dirty="0">
                <a:latin typeface="Courier New"/>
                <a:cs typeface="Courier New"/>
              </a:rPr>
              <a:t>L</a:t>
            </a:r>
          </a:p>
          <a:p>
            <a:pPr marL="352423" marR="3810" indent="-342900">
              <a:spcBef>
                <a:spcPts val="105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65730" algn="l"/>
              </a:tabLst>
            </a:pPr>
            <a:r>
              <a:rPr sz="2200" spc="-8" dirty="0">
                <a:latin typeface="Calibri"/>
                <a:cs typeface="Calibri"/>
              </a:rPr>
              <a:t>can </a:t>
            </a:r>
            <a:r>
              <a:rPr sz="2200" spc="-4" dirty="0">
                <a:latin typeface="Calibri"/>
                <a:cs typeface="Calibri"/>
              </a:rPr>
              <a:t>use </a:t>
            </a:r>
            <a:r>
              <a:rPr sz="2200" spc="-4" dirty="0">
                <a:latin typeface="Courier New"/>
                <a:cs typeface="Courier New"/>
              </a:rPr>
              <a:t>s.split()</a:t>
            </a:r>
            <a:r>
              <a:rPr sz="2200" spc="-4" dirty="0">
                <a:latin typeface="Calibri"/>
                <a:cs typeface="Calibri"/>
              </a:rPr>
              <a:t>, </a:t>
            </a:r>
            <a:r>
              <a:rPr sz="2200" spc="-11" dirty="0">
                <a:latin typeface="Calibri"/>
                <a:cs typeface="Calibri"/>
              </a:rPr>
              <a:t>to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split a </a:t>
            </a:r>
            <a:r>
              <a:rPr sz="2200" b="1" spc="-8" dirty="0">
                <a:solidFill>
                  <a:srgbClr val="C00000"/>
                </a:solidFill>
                <a:latin typeface="Calibri"/>
                <a:cs typeface="Calibri"/>
              </a:rPr>
              <a:t>string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on a </a:t>
            </a:r>
            <a:r>
              <a:rPr sz="2200" b="1" spc="-11" dirty="0">
                <a:solidFill>
                  <a:srgbClr val="C00000"/>
                </a:solidFill>
                <a:latin typeface="Calibri"/>
                <a:cs typeface="Calibri"/>
              </a:rPr>
              <a:t>character </a:t>
            </a:r>
            <a:r>
              <a:rPr sz="2200" spc="-26" dirty="0">
                <a:latin typeface="Calibri"/>
                <a:cs typeface="Calibri"/>
              </a:rPr>
              <a:t>parameter,  </a:t>
            </a:r>
            <a:r>
              <a:rPr sz="2200" spc="-4" dirty="0">
                <a:latin typeface="Calibri"/>
                <a:cs typeface="Calibri"/>
              </a:rPr>
              <a:t>splits on </a:t>
            </a:r>
            <a:r>
              <a:rPr lang="en-US" sz="2200" spc="-4" dirty="0">
                <a:latin typeface="Calibri"/>
                <a:cs typeface="Calibri"/>
              </a:rPr>
              <a:t>any </a:t>
            </a:r>
            <a:r>
              <a:rPr lang="en-US" sz="2200" spc="-4" dirty="0">
                <a:solidFill>
                  <a:schemeClr val="accent2"/>
                </a:solidFill>
                <a:latin typeface="Calibri"/>
                <a:cs typeface="Calibri"/>
              </a:rPr>
              <a:t>whitespace</a:t>
            </a:r>
            <a:r>
              <a:rPr sz="2200" spc="-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if </a:t>
            </a:r>
            <a:r>
              <a:rPr sz="2200" spc="-4" dirty="0">
                <a:latin typeface="Calibri"/>
                <a:cs typeface="Calibri"/>
              </a:rPr>
              <a:t>called </a:t>
            </a:r>
            <a:r>
              <a:rPr sz="2200" dirty="0">
                <a:latin typeface="Calibri"/>
                <a:cs typeface="Calibri"/>
              </a:rPr>
              <a:t>without a</a:t>
            </a:r>
            <a:r>
              <a:rPr sz="2200" spc="-38" dirty="0">
                <a:latin typeface="Calibri"/>
                <a:cs typeface="Calibri"/>
              </a:rPr>
              <a:t> </a:t>
            </a:r>
            <a:r>
              <a:rPr sz="2200" spc="-11" dirty="0">
                <a:latin typeface="Calibri"/>
                <a:cs typeface="Calibri"/>
              </a:rPr>
              <a:t>parameter</a:t>
            </a:r>
            <a:endParaRPr sz="2200" dirty="0">
              <a:latin typeface="Calibri"/>
              <a:cs typeface="Calibri"/>
            </a:endParaRPr>
          </a:p>
          <a:p>
            <a:pPr marL="352423" marR="60482" indent="-342900">
              <a:spcBef>
                <a:spcPts val="1031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65730" algn="l"/>
              </a:tabLst>
            </a:pPr>
            <a:r>
              <a:rPr sz="2200" spc="-4" dirty="0">
                <a:latin typeface="Calibri"/>
                <a:cs typeface="Calibri"/>
              </a:rPr>
              <a:t>use </a:t>
            </a:r>
            <a:r>
              <a:rPr sz="2200" spc="-4" dirty="0">
                <a:latin typeface="Courier New"/>
                <a:cs typeface="Courier New"/>
              </a:rPr>
              <a:t>''.join(L) </a:t>
            </a:r>
            <a:r>
              <a:rPr sz="2200" spc="-11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turn a </a:t>
            </a:r>
            <a:r>
              <a:rPr sz="2200" b="1" spc="-8" dirty="0">
                <a:solidFill>
                  <a:srgbClr val="C00000"/>
                </a:solidFill>
                <a:latin typeface="Calibri"/>
                <a:cs typeface="Calibri"/>
              </a:rPr>
              <a:t>list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of </a:t>
            </a:r>
            <a:r>
              <a:rPr sz="2200" b="1" spc="-15" dirty="0">
                <a:solidFill>
                  <a:srgbClr val="C00000"/>
                </a:solidFill>
                <a:latin typeface="Calibri"/>
                <a:cs typeface="Calibri"/>
              </a:rPr>
              <a:t>characters </a:t>
            </a:r>
            <a:r>
              <a:rPr sz="2200" b="1" spc="-11" dirty="0">
                <a:solidFill>
                  <a:srgbClr val="C00000"/>
                </a:solidFill>
                <a:latin typeface="Calibri"/>
                <a:cs typeface="Calibri"/>
              </a:rPr>
              <a:t>into </a:t>
            </a:r>
            <a:r>
              <a:rPr sz="2200" b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200" b="1" spc="-4" dirty="0">
                <a:solidFill>
                  <a:srgbClr val="C00000"/>
                </a:solidFill>
                <a:latin typeface="Calibri"/>
                <a:cs typeface="Calibri"/>
              </a:rPr>
              <a:t>string</a:t>
            </a:r>
            <a:r>
              <a:rPr sz="2200" spc="-4" dirty="0">
                <a:latin typeface="Calibri"/>
                <a:cs typeface="Calibri"/>
              </a:rPr>
              <a:t>, </a:t>
            </a:r>
            <a:r>
              <a:rPr sz="2200" spc="-8" dirty="0">
                <a:latin typeface="Calibri"/>
                <a:cs typeface="Calibri"/>
              </a:rPr>
              <a:t>can  give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8" dirty="0">
                <a:latin typeface="Calibri"/>
                <a:cs typeface="Calibri"/>
              </a:rPr>
              <a:t>character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8" dirty="0">
                <a:latin typeface="Calibri"/>
                <a:cs typeface="Calibri"/>
              </a:rPr>
              <a:t>quotes </a:t>
            </a:r>
            <a:r>
              <a:rPr sz="2200" spc="-11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add char </a:t>
            </a:r>
            <a:r>
              <a:rPr sz="2200" spc="-8" dirty="0">
                <a:latin typeface="Calibri"/>
                <a:cs typeface="Calibri"/>
              </a:rPr>
              <a:t>between every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4" dirty="0">
                <a:latin typeface="Calibri"/>
                <a:cs typeface="Calibri"/>
              </a:rPr>
              <a:t>element</a:t>
            </a:r>
            <a:endParaRPr sz="2200" dirty="0">
              <a:latin typeface="Calibri"/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3A3F01-87DA-44DC-9A8D-59A71B89ADB7}"/>
              </a:ext>
            </a:extLst>
          </p:cNvPr>
          <p:cNvGrpSpPr/>
          <p:nvPr/>
        </p:nvGrpSpPr>
        <p:grpSpPr>
          <a:xfrm>
            <a:off x="847406" y="4698708"/>
            <a:ext cx="6489097" cy="1579278"/>
            <a:chOff x="578958" y="4832386"/>
            <a:chExt cx="6489097" cy="1579278"/>
          </a:xfrm>
        </p:grpSpPr>
        <p:sp>
          <p:nvSpPr>
            <p:cNvPr id="5" name="object 5"/>
            <p:cNvSpPr txBox="1"/>
            <p:nvPr/>
          </p:nvSpPr>
          <p:spPr>
            <a:xfrm>
              <a:off x="578958" y="4832386"/>
              <a:ext cx="2164080" cy="1579278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 marR="634826">
                <a:spcBef>
                  <a:spcPts val="75"/>
                </a:spcBef>
              </a:pPr>
              <a:r>
                <a:rPr sz="1700" dirty="0">
                  <a:latin typeface="Consolas" panose="020B0609020204030204" pitchFamily="49" charset="0"/>
                  <a:cs typeface="Courier New"/>
                </a:rPr>
                <a:t>s = "I&lt;3</a:t>
              </a:r>
              <a:r>
                <a:rPr sz="1700" spc="-56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700" dirty="0">
                  <a:latin typeface="Consolas" panose="020B0609020204030204" pitchFamily="49" charset="0"/>
                  <a:cs typeface="Courier New"/>
                </a:rPr>
                <a:t>cs"  </a:t>
              </a:r>
              <a:r>
                <a:rPr sz="1700" spc="-4" dirty="0">
                  <a:latin typeface="Consolas" panose="020B0609020204030204" pitchFamily="49" charset="0"/>
                  <a:cs typeface="Courier New"/>
                </a:rPr>
                <a:t>list(s)  s</a:t>
              </a:r>
              <a:r>
                <a:rPr sz="1700" spc="4" dirty="0">
                  <a:latin typeface="Consolas" panose="020B0609020204030204" pitchFamily="49" charset="0"/>
                  <a:cs typeface="Courier New"/>
                </a:rPr>
                <a:t>.</a:t>
              </a:r>
              <a:r>
                <a:rPr sz="1700" spc="-4" dirty="0">
                  <a:latin typeface="Consolas" panose="020B0609020204030204" pitchFamily="49" charset="0"/>
                  <a:cs typeface="Courier New"/>
                </a:rPr>
                <a:t>sp</a:t>
              </a:r>
              <a:r>
                <a:rPr sz="1700" spc="4" dirty="0">
                  <a:latin typeface="Consolas" panose="020B0609020204030204" pitchFamily="49" charset="0"/>
                  <a:cs typeface="Courier New"/>
                </a:rPr>
                <a:t>l</a:t>
              </a:r>
              <a:r>
                <a:rPr sz="1700" spc="-4" dirty="0">
                  <a:latin typeface="Consolas" panose="020B0609020204030204" pitchFamily="49" charset="0"/>
                  <a:cs typeface="Courier New"/>
                </a:rPr>
                <a:t>i</a:t>
              </a:r>
              <a:r>
                <a:rPr sz="1700" spc="4" dirty="0">
                  <a:latin typeface="Consolas" panose="020B0609020204030204" pitchFamily="49" charset="0"/>
                  <a:cs typeface="Courier New"/>
                </a:rPr>
                <a:t>t</a:t>
              </a:r>
              <a:r>
                <a:rPr sz="1700" spc="-4" dirty="0">
                  <a:latin typeface="Consolas" panose="020B0609020204030204" pitchFamily="49" charset="0"/>
                  <a:cs typeface="Courier New"/>
                </a:rPr>
                <a:t>(</a:t>
              </a:r>
              <a:r>
                <a:rPr sz="1700" spc="4" dirty="0">
                  <a:latin typeface="Consolas" panose="020B0609020204030204" pitchFamily="49" charset="0"/>
                  <a:cs typeface="Courier New"/>
                </a:rPr>
                <a:t>'</a:t>
              </a:r>
              <a:r>
                <a:rPr sz="1700" spc="-4" dirty="0">
                  <a:latin typeface="Consolas" panose="020B0609020204030204" pitchFamily="49" charset="0"/>
                  <a:cs typeface="Courier New"/>
                </a:rPr>
                <a:t>&lt;')</a:t>
              </a:r>
              <a:endParaRPr sz="1700" dirty="0">
                <a:latin typeface="Consolas" panose="020B0609020204030204" pitchFamily="49" charset="0"/>
                <a:cs typeface="Courier New"/>
              </a:endParaRPr>
            </a:p>
            <a:p>
              <a:pPr marL="9525"/>
              <a:r>
                <a:rPr sz="1700" dirty="0">
                  <a:latin typeface="Consolas" panose="020B0609020204030204" pitchFamily="49" charset="0"/>
                  <a:cs typeface="Courier New"/>
                </a:rPr>
                <a:t>L =</a:t>
              </a:r>
              <a:r>
                <a:rPr sz="1700" spc="-53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700" dirty="0">
                  <a:latin typeface="Consolas" panose="020B0609020204030204" pitchFamily="49" charset="0"/>
                  <a:cs typeface="Courier New"/>
                </a:rPr>
                <a:t>['a','b','c']</a:t>
              </a:r>
            </a:p>
            <a:p>
              <a:pPr marL="9525"/>
              <a:r>
                <a:rPr sz="1700" spc="-4" dirty="0">
                  <a:latin typeface="Consolas" panose="020B0609020204030204" pitchFamily="49" charset="0"/>
                  <a:cs typeface="Courier New"/>
                </a:rPr>
                <a:t>''.join(L)</a:t>
              </a:r>
              <a:endParaRPr sz="1700" dirty="0">
                <a:latin typeface="Consolas" panose="020B0609020204030204" pitchFamily="49" charset="0"/>
                <a:cs typeface="Courier New"/>
              </a:endParaRPr>
            </a:p>
            <a:p>
              <a:pPr marL="9525"/>
              <a:r>
                <a:rPr sz="1700" dirty="0">
                  <a:latin typeface="Consolas" panose="020B0609020204030204" pitchFamily="49" charset="0"/>
                  <a:cs typeface="Courier New"/>
                </a:rPr>
                <a:t>'_'.join(L)</a:t>
              </a: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979449" y="4832386"/>
              <a:ext cx="4088606" cy="1533112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  <a:tabLst>
                  <a:tab pos="340034" algn="l"/>
                </a:tabLst>
              </a:pPr>
              <a:r>
                <a:rPr sz="1650" dirty="0">
                  <a:latin typeface="Wingdings"/>
                  <a:cs typeface="Wingdings"/>
                </a:rPr>
                <a:t></a:t>
              </a:r>
              <a:r>
                <a:rPr sz="1650" dirty="0">
                  <a:latin typeface="Times New Roman"/>
                  <a:cs typeface="Times New Roman"/>
                </a:rPr>
                <a:t>	</a:t>
              </a:r>
              <a:r>
                <a:rPr sz="1650" dirty="0">
                  <a:latin typeface="Courier New"/>
                  <a:cs typeface="Courier New"/>
                </a:rPr>
                <a:t>s</a:t>
              </a:r>
              <a:r>
                <a:rPr sz="1650" spc="-619" dirty="0">
                  <a:latin typeface="Courier New"/>
                  <a:cs typeface="Courier New"/>
                </a:rPr>
                <a:t> </a:t>
              </a:r>
              <a:r>
                <a:rPr sz="1650" dirty="0">
                  <a:latin typeface="Calibri"/>
                  <a:cs typeface="Calibri"/>
                </a:rPr>
                <a:t>is a </a:t>
              </a:r>
              <a:r>
                <a:rPr sz="1650" spc="-4" dirty="0">
                  <a:latin typeface="Calibri"/>
                  <a:cs typeface="Calibri"/>
                </a:rPr>
                <a:t>string</a:t>
              </a:r>
              <a:endParaRPr sz="1650" dirty="0">
                <a:latin typeface="Calibri"/>
                <a:cs typeface="Calibri"/>
              </a:endParaRPr>
            </a:p>
            <a:p>
              <a:pPr marL="9525"/>
              <a:r>
                <a:rPr sz="1650" dirty="0">
                  <a:latin typeface="Wingdings"/>
                  <a:cs typeface="Wingdings"/>
                </a:rPr>
                <a:t></a:t>
              </a:r>
              <a:r>
                <a:rPr sz="1650" dirty="0">
                  <a:latin typeface="Times New Roman"/>
                  <a:cs typeface="Times New Roman"/>
                </a:rPr>
                <a:t> </a:t>
              </a:r>
              <a:r>
                <a:rPr sz="1650" spc="-4" dirty="0">
                  <a:latin typeface="Calibri"/>
                  <a:cs typeface="Calibri"/>
                </a:rPr>
                <a:t>returns </a:t>
              </a:r>
              <a:r>
                <a:rPr sz="1650" spc="-4" dirty="0">
                  <a:latin typeface="Courier New"/>
                  <a:cs typeface="Courier New"/>
                </a:rPr>
                <a:t>['I','&lt;','3','</a:t>
              </a:r>
              <a:r>
                <a:rPr sz="1650" spc="-45" dirty="0">
                  <a:latin typeface="Courier New"/>
                  <a:cs typeface="Courier New"/>
                </a:rPr>
                <a:t> </a:t>
              </a:r>
              <a:r>
                <a:rPr sz="1650" spc="-4" dirty="0">
                  <a:latin typeface="Courier New"/>
                  <a:cs typeface="Courier New"/>
                </a:rPr>
                <a:t>','c','s']</a:t>
              </a:r>
              <a:endParaRPr sz="1650" dirty="0">
                <a:latin typeface="Courier New"/>
                <a:cs typeface="Courier New"/>
              </a:endParaRPr>
            </a:p>
            <a:p>
              <a:pPr marL="9525"/>
              <a:r>
                <a:rPr sz="1650" dirty="0">
                  <a:latin typeface="Wingdings"/>
                  <a:cs typeface="Wingdings"/>
                </a:rPr>
                <a:t></a:t>
              </a:r>
              <a:r>
                <a:rPr sz="1650" dirty="0">
                  <a:latin typeface="Times New Roman"/>
                  <a:cs typeface="Times New Roman"/>
                </a:rPr>
                <a:t> </a:t>
              </a:r>
              <a:r>
                <a:rPr sz="1650" spc="-4" dirty="0">
                  <a:latin typeface="Calibri"/>
                  <a:cs typeface="Calibri"/>
                </a:rPr>
                <a:t>returns </a:t>
              </a:r>
              <a:r>
                <a:rPr sz="1650" spc="-4" dirty="0">
                  <a:latin typeface="Courier New"/>
                  <a:cs typeface="Courier New"/>
                </a:rPr>
                <a:t>['I', '3</a:t>
              </a:r>
              <a:r>
                <a:rPr sz="1650" spc="-34" dirty="0">
                  <a:latin typeface="Courier New"/>
                  <a:cs typeface="Courier New"/>
                </a:rPr>
                <a:t> </a:t>
              </a:r>
              <a:r>
                <a:rPr sz="1650" spc="-4" dirty="0">
                  <a:latin typeface="Courier New"/>
                  <a:cs typeface="Courier New"/>
                </a:rPr>
                <a:t>cs']</a:t>
              </a:r>
              <a:endParaRPr sz="1650" dirty="0">
                <a:latin typeface="Courier New"/>
                <a:cs typeface="Courier New"/>
              </a:endParaRPr>
            </a:p>
            <a:p>
              <a:pPr marL="9525">
                <a:tabLst>
                  <a:tab pos="340034" algn="l"/>
                </a:tabLst>
              </a:pPr>
              <a:r>
                <a:rPr sz="1650" dirty="0">
                  <a:latin typeface="Wingdings"/>
                  <a:cs typeface="Wingdings"/>
                </a:rPr>
                <a:t></a:t>
              </a:r>
              <a:r>
                <a:rPr sz="1650" dirty="0">
                  <a:latin typeface="Times New Roman"/>
                  <a:cs typeface="Times New Roman"/>
                </a:rPr>
                <a:t>	</a:t>
              </a:r>
              <a:r>
                <a:rPr sz="1650" dirty="0">
                  <a:latin typeface="Courier New"/>
                  <a:cs typeface="Courier New"/>
                </a:rPr>
                <a:t>L</a:t>
              </a:r>
              <a:r>
                <a:rPr sz="1650" spc="-619" dirty="0">
                  <a:latin typeface="Courier New"/>
                  <a:cs typeface="Courier New"/>
                </a:rPr>
                <a:t> </a:t>
              </a:r>
              <a:r>
                <a:rPr sz="1650" dirty="0">
                  <a:latin typeface="Calibri"/>
                  <a:cs typeface="Calibri"/>
                </a:rPr>
                <a:t>is a </a:t>
              </a:r>
              <a:r>
                <a:rPr sz="1650" spc="-8" dirty="0">
                  <a:latin typeface="Calibri"/>
                  <a:cs typeface="Calibri"/>
                </a:rPr>
                <a:t>list</a:t>
              </a:r>
              <a:endParaRPr sz="1650" dirty="0">
                <a:latin typeface="Calibri"/>
                <a:cs typeface="Calibri"/>
              </a:endParaRPr>
            </a:p>
            <a:p>
              <a:pPr marL="9525"/>
              <a:r>
                <a:rPr sz="1650" dirty="0">
                  <a:latin typeface="Wingdings"/>
                  <a:cs typeface="Wingdings"/>
                </a:rPr>
                <a:t></a:t>
              </a:r>
              <a:r>
                <a:rPr sz="1650" dirty="0">
                  <a:latin typeface="Times New Roman"/>
                  <a:cs typeface="Times New Roman"/>
                </a:rPr>
                <a:t> </a:t>
              </a:r>
              <a:r>
                <a:rPr sz="1650" spc="-4" dirty="0">
                  <a:latin typeface="Calibri"/>
                  <a:cs typeface="Calibri"/>
                </a:rPr>
                <a:t>returns</a:t>
              </a:r>
              <a:r>
                <a:rPr sz="1650" spc="-53" dirty="0">
                  <a:latin typeface="Calibri"/>
                  <a:cs typeface="Calibri"/>
                </a:rPr>
                <a:t> </a:t>
              </a:r>
              <a:r>
                <a:rPr sz="1650" spc="-4" dirty="0">
                  <a:latin typeface="Courier New"/>
                  <a:cs typeface="Courier New"/>
                </a:rPr>
                <a:t>"abc"</a:t>
              </a:r>
              <a:endParaRPr sz="1650" dirty="0">
                <a:latin typeface="Courier New"/>
                <a:cs typeface="Courier New"/>
              </a:endParaRPr>
            </a:p>
            <a:p>
              <a:pPr marL="9525"/>
              <a:r>
                <a:rPr sz="1650" dirty="0">
                  <a:latin typeface="Wingdings"/>
                  <a:cs typeface="Wingdings"/>
                </a:rPr>
                <a:t></a:t>
              </a:r>
              <a:r>
                <a:rPr sz="1650" dirty="0">
                  <a:latin typeface="Times New Roman"/>
                  <a:cs typeface="Times New Roman"/>
                </a:rPr>
                <a:t> </a:t>
              </a:r>
              <a:r>
                <a:rPr sz="1650" spc="-4" dirty="0">
                  <a:latin typeface="Calibri"/>
                  <a:cs typeface="Calibri"/>
                </a:rPr>
                <a:t>returns</a:t>
              </a:r>
              <a:r>
                <a:rPr sz="1650" spc="-53" dirty="0">
                  <a:latin typeface="Calibri"/>
                  <a:cs typeface="Calibri"/>
                </a:rPr>
                <a:t> </a:t>
              </a:r>
              <a:r>
                <a:rPr sz="1650" spc="-4" dirty="0">
                  <a:latin typeface="Courier New"/>
                  <a:cs typeface="Courier New"/>
                </a:rPr>
                <a:t>"a_b_c"</a:t>
              </a:r>
              <a:endParaRPr sz="165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7250" y="978906"/>
            <a:ext cx="5702941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  <a:tabLst>
                <a:tab pos="5601036" algn="l"/>
              </a:tabLst>
            </a:pPr>
            <a:r>
              <a:rPr spc="-53" dirty="0"/>
              <a:t>OTHER </a:t>
            </a:r>
            <a:r>
              <a:rPr spc="-34" dirty="0"/>
              <a:t>LIST</a:t>
            </a:r>
            <a:r>
              <a:rPr spc="-146" dirty="0"/>
              <a:t> </a:t>
            </a:r>
            <a:r>
              <a:rPr spc="-64" dirty="0"/>
              <a:t>OPERATIONS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51592" y="1828337"/>
            <a:ext cx="7886700" cy="1761572"/>
          </a:xfrm>
          <a:prstGeom prst="rect">
            <a:avLst/>
          </a:prstGeom>
        </p:spPr>
        <p:txBody>
          <a:bodyPr vert="horz" wrap="square" lIns="0" tIns="113348" rIns="0" bIns="0" rtlCol="0">
            <a:spAutoFit/>
          </a:bodyPr>
          <a:lstStyle/>
          <a:p>
            <a:pPr marL="352423">
              <a:spcBef>
                <a:spcPts val="893"/>
              </a:spcBef>
              <a:buClr>
                <a:srgbClr val="C00000"/>
              </a:buClr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2400" b="0" spc="-4" dirty="0"/>
              <a:t>sort() </a:t>
            </a:r>
            <a:r>
              <a:rPr sz="2400" b="0" dirty="0">
                <a:latin typeface="Calibri"/>
                <a:cs typeface="Calibri"/>
              </a:rPr>
              <a:t>and</a:t>
            </a:r>
            <a:r>
              <a:rPr sz="2400" b="0" spc="4" dirty="0">
                <a:latin typeface="Calibri"/>
                <a:cs typeface="Calibri"/>
              </a:rPr>
              <a:t> </a:t>
            </a:r>
            <a:r>
              <a:rPr sz="2400" b="0" spc="-4" dirty="0"/>
              <a:t>sorted()</a:t>
            </a:r>
          </a:p>
          <a:p>
            <a:pPr marL="352423">
              <a:spcBef>
                <a:spcPts val="814"/>
              </a:spcBef>
              <a:buClr>
                <a:srgbClr val="C00000"/>
              </a:buClr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2400" b="0" spc="-4" dirty="0"/>
              <a:t>reverse()</a:t>
            </a:r>
          </a:p>
          <a:p>
            <a:pPr marL="352423" marR="3810">
              <a:lnSpc>
                <a:spcPct val="100000"/>
              </a:lnSpc>
              <a:spcBef>
                <a:spcPts val="1103"/>
              </a:spcBef>
              <a:buClr>
                <a:srgbClr val="C00000"/>
              </a:buClr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2400" b="0" spc="-4" dirty="0">
                <a:latin typeface="Calibri"/>
                <a:cs typeface="Calibri"/>
              </a:rPr>
              <a:t>and </a:t>
            </a:r>
            <a:r>
              <a:rPr sz="2400" b="0" spc="-11" dirty="0">
                <a:latin typeface="Calibri"/>
                <a:cs typeface="Calibri"/>
              </a:rPr>
              <a:t>many </a:t>
            </a:r>
            <a:r>
              <a:rPr sz="2400" b="0" spc="-8" dirty="0">
                <a:latin typeface="Calibri"/>
                <a:cs typeface="Calibri"/>
              </a:rPr>
              <a:t>more! </a:t>
            </a:r>
            <a:r>
              <a:rPr sz="2400" b="0" spc="-8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https://docs.python.org/3/tutorial/datastructures.html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57A6B-92F3-4025-AC32-4D802E47C0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3DD2038-8029-4FDB-B4AE-FCBDF6938A82}"/>
              </a:ext>
            </a:extLst>
          </p:cNvPr>
          <p:cNvGrpSpPr/>
          <p:nvPr/>
        </p:nvGrpSpPr>
        <p:grpSpPr>
          <a:xfrm>
            <a:off x="551592" y="4285829"/>
            <a:ext cx="8097458" cy="1893347"/>
            <a:chOff x="1750694" y="4014079"/>
            <a:chExt cx="6170011" cy="1893347"/>
          </a:xfrm>
        </p:grpSpPr>
        <p:sp>
          <p:nvSpPr>
            <p:cNvPr id="4" name="object 4"/>
            <p:cNvSpPr txBox="1"/>
            <p:nvPr/>
          </p:nvSpPr>
          <p:spPr>
            <a:xfrm>
              <a:off x="1750694" y="4014079"/>
              <a:ext cx="1655445" cy="1608454"/>
            </a:xfrm>
            <a:prstGeom prst="rect">
              <a:avLst/>
            </a:prstGeom>
          </p:spPr>
          <p:txBody>
            <a:bodyPr vert="horz" wrap="square" lIns="0" tIns="118110" rIns="0" bIns="0" rtlCol="0">
              <a:spAutoFit/>
            </a:bodyPr>
            <a:lstStyle/>
            <a:p>
              <a:pPr marL="9525">
                <a:spcBef>
                  <a:spcPts val="930"/>
                </a:spcBef>
              </a:pPr>
              <a:r>
                <a:rPr sz="1950" spc="-4" dirty="0">
                  <a:latin typeface="Consolas" panose="020B0609020204030204" pitchFamily="49" charset="0"/>
                  <a:cs typeface="Courier New"/>
                </a:rPr>
                <a:t>L=[9,6,0,3]</a:t>
              </a:r>
              <a:endParaRPr sz="1950" dirty="0">
                <a:latin typeface="Consolas" panose="020B0609020204030204" pitchFamily="49" charset="0"/>
                <a:cs typeface="Courier New"/>
              </a:endParaRPr>
            </a:p>
            <a:p>
              <a:pPr marL="9525" marR="3810">
                <a:lnSpc>
                  <a:spcPct val="134800"/>
                </a:lnSpc>
                <a:spcBef>
                  <a:spcPts val="41"/>
                </a:spcBef>
              </a:pPr>
              <a:r>
                <a:rPr sz="1950" spc="-4" dirty="0">
                  <a:latin typeface="Consolas" panose="020B0609020204030204" pitchFamily="49" charset="0"/>
                  <a:cs typeface="Courier New"/>
                </a:rPr>
                <a:t>sorted(L)  L.sort()  </a:t>
              </a:r>
              <a:r>
                <a:rPr sz="1950" spc="-8" dirty="0">
                  <a:latin typeface="Consolas" panose="020B0609020204030204" pitchFamily="49" charset="0"/>
                  <a:cs typeface="Courier New"/>
                </a:rPr>
                <a:t>L.</a:t>
              </a:r>
              <a:r>
                <a:rPr sz="1950" dirty="0">
                  <a:latin typeface="Consolas" panose="020B0609020204030204" pitchFamily="49" charset="0"/>
                  <a:cs typeface="Courier New"/>
                </a:rPr>
                <a:t>r</a:t>
              </a:r>
              <a:r>
                <a:rPr sz="1950" spc="-8" dirty="0">
                  <a:latin typeface="Consolas" panose="020B0609020204030204" pitchFamily="49" charset="0"/>
                  <a:cs typeface="Courier New"/>
                </a:rPr>
                <a:t>ev</a:t>
              </a:r>
              <a:r>
                <a:rPr sz="1950" dirty="0">
                  <a:latin typeface="Consolas" panose="020B0609020204030204" pitchFamily="49" charset="0"/>
                  <a:cs typeface="Courier New"/>
                </a:rPr>
                <a:t>e</a:t>
              </a:r>
              <a:r>
                <a:rPr sz="1950" spc="-8" dirty="0">
                  <a:latin typeface="Consolas" panose="020B0609020204030204" pitchFamily="49" charset="0"/>
                  <a:cs typeface="Courier New"/>
                </a:rPr>
                <a:t>rs</a:t>
              </a:r>
              <a:r>
                <a:rPr sz="1950" spc="8" dirty="0">
                  <a:latin typeface="Consolas" panose="020B0609020204030204" pitchFamily="49" charset="0"/>
                  <a:cs typeface="Courier New"/>
                </a:rPr>
                <a:t>e</a:t>
              </a:r>
              <a:r>
                <a:rPr sz="1950" spc="-4" dirty="0">
                  <a:latin typeface="Consolas" panose="020B0609020204030204" pitchFamily="49" charset="0"/>
                  <a:cs typeface="Courier New"/>
                </a:rPr>
                <a:t>()</a:t>
              </a:r>
              <a:endParaRPr sz="195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543301" y="4387940"/>
              <a:ext cx="4377404" cy="1519486"/>
            </a:xfrm>
            <a:prstGeom prst="rect">
              <a:avLst/>
            </a:prstGeom>
          </p:spPr>
          <p:txBody>
            <a:bodyPr vert="horz" wrap="square" lIns="0" tIns="112871" rIns="0" bIns="0" rtlCol="0">
              <a:spAutoFit/>
            </a:bodyPr>
            <a:lstStyle/>
            <a:p>
              <a:pPr marL="9525">
                <a:spcBef>
                  <a:spcPts val="889"/>
                </a:spcBef>
              </a:pPr>
              <a:r>
                <a:rPr sz="1950" spc="-4" dirty="0">
                  <a:latin typeface="Wingdings"/>
                  <a:cs typeface="Wingdings"/>
                </a:rPr>
                <a:t></a:t>
              </a:r>
              <a:r>
                <a:rPr sz="1950" spc="-4" dirty="0">
                  <a:latin typeface="Times New Roman"/>
                  <a:cs typeface="Times New Roman"/>
                </a:rPr>
                <a:t> </a:t>
              </a:r>
              <a:r>
                <a:rPr sz="1950" b="1" spc="-8" dirty="0">
                  <a:solidFill>
                    <a:srgbClr val="C00000"/>
                  </a:solidFill>
                  <a:latin typeface="Calibri"/>
                  <a:cs typeface="Calibri"/>
                </a:rPr>
                <a:t>returns</a:t>
              </a:r>
              <a:r>
                <a:rPr sz="1950" spc="-8" dirty="0">
                  <a:latin typeface="Calibri"/>
                  <a:cs typeface="Calibri"/>
                </a:rPr>
                <a:t> sorted list, </a:t>
              </a:r>
              <a:r>
                <a:rPr sz="1950" spc="-4" dirty="0">
                  <a:latin typeface="Calibri"/>
                  <a:cs typeface="Calibri"/>
                </a:rPr>
                <a:t>does </a:t>
              </a:r>
              <a:r>
                <a:rPr sz="1950" b="1" spc="-4" dirty="0">
                  <a:solidFill>
                    <a:srgbClr val="C00000"/>
                  </a:solidFill>
                  <a:latin typeface="Calibri"/>
                  <a:cs typeface="Calibri"/>
                </a:rPr>
                <a:t>not </a:t>
              </a:r>
              <a:r>
                <a:rPr sz="195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mutate</a:t>
              </a:r>
              <a:r>
                <a:rPr sz="1950" b="1" spc="-19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1950" spc="-4" dirty="0">
                  <a:latin typeface="Courier New"/>
                  <a:cs typeface="Courier New"/>
                </a:rPr>
                <a:t>L</a:t>
              </a:r>
              <a:endParaRPr sz="1950" dirty="0">
                <a:latin typeface="Courier New"/>
                <a:cs typeface="Courier New"/>
              </a:endParaRPr>
            </a:p>
            <a:p>
              <a:pPr marL="9525">
                <a:spcBef>
                  <a:spcPts val="814"/>
                </a:spcBef>
              </a:pPr>
              <a:r>
                <a:rPr sz="1950" spc="-4" dirty="0">
                  <a:latin typeface="Wingdings"/>
                  <a:cs typeface="Wingdings"/>
                </a:rPr>
                <a:t></a:t>
              </a:r>
              <a:r>
                <a:rPr sz="1950" spc="-4" dirty="0">
                  <a:latin typeface="Times New Roman"/>
                  <a:cs typeface="Times New Roman"/>
                </a:rPr>
                <a:t> </a:t>
              </a:r>
              <a:r>
                <a:rPr sz="195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mutates</a:t>
              </a:r>
              <a:r>
                <a:rPr sz="1950" b="1" spc="-53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1950" spc="-4" dirty="0">
                  <a:latin typeface="Courier New"/>
                  <a:cs typeface="Courier New"/>
                </a:rPr>
                <a:t>L=[0,3,6,9]</a:t>
              </a:r>
              <a:r>
                <a:rPr lang="en-US" sz="1950" spc="-4" dirty="0">
                  <a:latin typeface="Courier New"/>
                  <a:cs typeface="Courier New"/>
                </a:rPr>
                <a:t>,in-place sorting </a:t>
              </a:r>
              <a:endParaRPr sz="1950" dirty="0">
                <a:latin typeface="Courier New"/>
                <a:cs typeface="Courier New"/>
              </a:endParaRPr>
            </a:p>
            <a:p>
              <a:pPr marL="9525">
                <a:spcBef>
                  <a:spcPts val="814"/>
                </a:spcBef>
              </a:pPr>
              <a:r>
                <a:rPr sz="1950" spc="-4" dirty="0">
                  <a:latin typeface="Wingdings"/>
                  <a:cs typeface="Wingdings"/>
                </a:rPr>
                <a:t></a:t>
              </a:r>
              <a:r>
                <a:rPr sz="1950" spc="-4" dirty="0">
                  <a:latin typeface="Times New Roman"/>
                  <a:cs typeface="Times New Roman"/>
                </a:rPr>
                <a:t> </a:t>
              </a:r>
              <a:r>
                <a:rPr sz="195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mutates</a:t>
              </a:r>
              <a:r>
                <a:rPr sz="1950" b="1" spc="-53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1950" spc="-4" dirty="0">
                  <a:latin typeface="Courier New"/>
                  <a:cs typeface="Courier New"/>
                </a:rPr>
                <a:t>L=[9,6,3,0]</a:t>
              </a:r>
              <a:endParaRPr sz="195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3339" y="679450"/>
            <a:ext cx="5957319" cy="4805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8" dirty="0"/>
              <a:t>LISTS </a:t>
            </a:r>
            <a:r>
              <a:rPr spc="-19" dirty="0"/>
              <a:t>IN</a:t>
            </a:r>
            <a:r>
              <a:rPr spc="-165" dirty="0"/>
              <a:t> </a:t>
            </a:r>
            <a:r>
              <a:rPr spc="-41" dirty="0"/>
              <a:t>MEMORY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65A20-5AB1-4970-A62A-846401CAD9D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24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63398" y="1504741"/>
            <a:ext cx="8061703" cy="2843407"/>
          </a:xfrm>
          <a:prstGeom prst="rect">
            <a:avLst/>
          </a:prstGeom>
        </p:spPr>
        <p:txBody>
          <a:bodyPr vert="horz" wrap="square" lIns="0" tIns="113348" rIns="0" bIns="0" rtlCol="0">
            <a:spAutoFit/>
          </a:bodyPr>
          <a:lstStyle/>
          <a:p>
            <a:pPr marL="466724" indent="-457200">
              <a:spcBef>
                <a:spcPts val="893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8" dirty="0">
                <a:latin typeface="Calibri"/>
                <a:cs typeface="Calibri"/>
              </a:rPr>
              <a:t>L</a:t>
            </a:r>
            <a:r>
              <a:rPr sz="2400" spc="-8" dirty="0">
                <a:latin typeface="Calibri"/>
                <a:cs typeface="Calibri"/>
              </a:rPr>
              <a:t>ists </a:t>
            </a:r>
            <a:r>
              <a:rPr sz="2400" spc="-11" dirty="0">
                <a:latin typeface="Calibri"/>
                <a:cs typeface="Calibri"/>
              </a:rPr>
              <a:t>are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mutable</a:t>
            </a:r>
            <a:endParaRPr sz="2400" dirty="0">
              <a:latin typeface="Calibri"/>
              <a:cs typeface="Calibri"/>
            </a:endParaRPr>
          </a:p>
          <a:p>
            <a:pPr marL="466724" indent="-457200">
              <a:spcBef>
                <a:spcPts val="81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11" dirty="0">
                <a:latin typeface="Calibri"/>
                <a:cs typeface="Calibri"/>
              </a:rPr>
              <a:t>B</a:t>
            </a:r>
            <a:r>
              <a:rPr sz="2400" spc="-11" dirty="0">
                <a:latin typeface="Calibri"/>
                <a:cs typeface="Calibri"/>
              </a:rPr>
              <a:t>ehave </a:t>
            </a:r>
            <a:r>
              <a:rPr sz="2400" spc="-15" dirty="0">
                <a:latin typeface="Calibri"/>
                <a:cs typeface="Calibri"/>
              </a:rPr>
              <a:t>differently </a:t>
            </a:r>
            <a:r>
              <a:rPr sz="2400" spc="-4" dirty="0">
                <a:latin typeface="Calibri"/>
                <a:cs typeface="Calibri"/>
              </a:rPr>
              <a:t>than immutable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types</a:t>
            </a:r>
            <a:endParaRPr sz="2400" dirty="0">
              <a:latin typeface="Calibri"/>
              <a:cs typeface="Calibri"/>
            </a:endParaRPr>
          </a:p>
          <a:p>
            <a:pPr marL="466724" indent="-457200">
              <a:spcBef>
                <a:spcPts val="81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4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n object in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memory</a:t>
            </a:r>
            <a:endParaRPr sz="2400" dirty="0">
              <a:latin typeface="Calibri"/>
              <a:cs typeface="Calibri"/>
            </a:endParaRPr>
          </a:p>
          <a:p>
            <a:pPr marL="466724" indent="-457200">
              <a:spcBef>
                <a:spcPts val="81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8" dirty="0">
                <a:latin typeface="Calibri"/>
                <a:cs typeface="Calibri"/>
              </a:rPr>
              <a:t>V</a:t>
            </a:r>
            <a:r>
              <a:rPr sz="2400" spc="-8" dirty="0">
                <a:latin typeface="Calibri"/>
                <a:cs typeface="Calibri"/>
              </a:rPr>
              <a:t>ariable </a:t>
            </a:r>
            <a:r>
              <a:rPr sz="2400" spc="-4" dirty="0">
                <a:latin typeface="Calibri"/>
                <a:cs typeface="Calibri"/>
              </a:rPr>
              <a:t>name </a:t>
            </a:r>
            <a:r>
              <a:rPr sz="2400" spc="-8" dirty="0">
                <a:latin typeface="Calibri"/>
                <a:cs typeface="Calibri"/>
              </a:rPr>
              <a:t>points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object</a:t>
            </a:r>
            <a:endParaRPr sz="2400" dirty="0">
              <a:latin typeface="Calibri"/>
              <a:cs typeface="Calibri"/>
            </a:endParaRPr>
          </a:p>
          <a:p>
            <a:pPr marL="466724" indent="-457200">
              <a:spcBef>
                <a:spcPts val="81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15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ny </a:t>
            </a:r>
            <a:r>
              <a:rPr sz="2400" spc="-8" dirty="0">
                <a:latin typeface="Calibri"/>
                <a:cs typeface="Calibri"/>
              </a:rPr>
              <a:t>variable pointing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" dirty="0">
                <a:latin typeface="Calibri"/>
                <a:cs typeface="Calibri"/>
              </a:rPr>
              <a:t>object is</a:t>
            </a:r>
            <a:r>
              <a:rPr sz="2400" spc="71" dirty="0"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affected</a:t>
            </a:r>
            <a:endParaRPr sz="2400" dirty="0">
              <a:latin typeface="Calibri"/>
              <a:cs typeface="Calibri"/>
            </a:endParaRPr>
          </a:p>
          <a:p>
            <a:pPr marL="466724" indent="-457200">
              <a:spcBef>
                <a:spcPts val="81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30" dirty="0">
                <a:latin typeface="Calibri"/>
                <a:cs typeface="Calibri"/>
              </a:rPr>
              <a:t>Key point to remember working with List: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b="1" spc="-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ide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effects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5699" y="812594"/>
            <a:ext cx="5459047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8" dirty="0"/>
              <a:t>ALIA</a:t>
            </a:r>
            <a:r>
              <a:rPr spc="-41" dirty="0"/>
              <a:t>S</a:t>
            </a:r>
            <a:r>
              <a:rPr spc="-71" dirty="0"/>
              <a:t>E</a:t>
            </a:r>
            <a:r>
              <a:rPr u="none" dirty="0"/>
              <a:t>S</a:t>
            </a:r>
            <a:r>
              <a:rPr lang="en-US" u="none" dirty="0"/>
              <a:t>  (Shallow copy)</a:t>
            </a:r>
            <a:endParaRPr u="none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F36ABE-8562-43A6-9036-5C8061F6F5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25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75120" y="2240361"/>
            <a:ext cx="7894804" cy="782105"/>
          </a:xfrm>
          <a:prstGeom prst="rect">
            <a:avLst/>
          </a:prstGeom>
        </p:spPr>
        <p:txBody>
          <a:bodyPr vert="horz" wrap="square" lIns="0" tIns="40481" rIns="0" bIns="0" rtlCol="0">
            <a:spAutoFit/>
          </a:bodyPr>
          <a:lstStyle/>
          <a:p>
            <a:pPr marL="352423" marR="3810" indent="-342900">
              <a:lnSpc>
                <a:spcPts val="2130"/>
              </a:lnSpc>
              <a:spcBef>
                <a:spcPts val="319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2400" spc="-4" dirty="0">
                <a:latin typeface="Courier New"/>
                <a:cs typeface="Courier New"/>
              </a:rPr>
              <a:t>hot</a:t>
            </a:r>
            <a:r>
              <a:rPr sz="2400" spc="-731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alias</a:t>
            </a:r>
            <a:r>
              <a:rPr sz="2400" b="1" spc="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4" dirty="0">
                <a:latin typeface="Courier New"/>
                <a:cs typeface="Courier New"/>
              </a:rPr>
              <a:t>warm</a:t>
            </a:r>
            <a:r>
              <a:rPr sz="2400" spc="-727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changing</a:t>
            </a:r>
            <a:r>
              <a:rPr sz="2400" spc="-4" dirty="0">
                <a:latin typeface="Calibri"/>
                <a:cs typeface="Calibri"/>
              </a:rPr>
              <a:t> one changes </a:t>
            </a:r>
            <a:r>
              <a:rPr sz="2400" spc="-8" dirty="0">
                <a:latin typeface="Calibri"/>
                <a:cs typeface="Calibri"/>
              </a:rPr>
              <a:t>the  other!</a:t>
            </a:r>
            <a:endParaRPr sz="2400" dirty="0">
              <a:latin typeface="Calibri"/>
              <a:cs typeface="Calibri"/>
            </a:endParaRPr>
          </a:p>
          <a:p>
            <a:pPr marL="352424" indent="-342900">
              <a:spcBef>
                <a:spcPts val="75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2400" spc="-4" dirty="0">
                <a:latin typeface="Courier New"/>
                <a:cs typeface="Courier New"/>
              </a:rPr>
              <a:t>append()</a:t>
            </a:r>
            <a:r>
              <a:rPr sz="2400" spc="-720" dirty="0">
                <a:latin typeface="Courier New"/>
                <a:cs typeface="Courier New"/>
              </a:rPr>
              <a:t> </a:t>
            </a:r>
            <a:r>
              <a:rPr sz="2400" spc="-4" dirty="0">
                <a:latin typeface="Calibri"/>
                <a:cs typeface="Calibri"/>
              </a:rPr>
              <a:t>has a side </a:t>
            </a:r>
            <a:r>
              <a:rPr sz="2400" spc="-19" dirty="0">
                <a:latin typeface="Calibri"/>
                <a:cs typeface="Calibri"/>
              </a:rPr>
              <a:t>effect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2F85DF-5A64-435D-BA72-43E918C29168}"/>
              </a:ext>
            </a:extLst>
          </p:cNvPr>
          <p:cNvGrpSpPr/>
          <p:nvPr/>
        </p:nvGrpSpPr>
        <p:grpSpPr>
          <a:xfrm>
            <a:off x="575120" y="3429000"/>
            <a:ext cx="7595757" cy="2820798"/>
            <a:chOff x="1405320" y="3493210"/>
            <a:chExt cx="6595679" cy="2112433"/>
          </a:xfrm>
        </p:grpSpPr>
        <p:sp>
          <p:nvSpPr>
            <p:cNvPr id="5" name="object 5"/>
            <p:cNvSpPr/>
            <p:nvPr/>
          </p:nvSpPr>
          <p:spPr>
            <a:xfrm>
              <a:off x="1405320" y="3493210"/>
              <a:ext cx="2764346" cy="19002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4231969" y="3493212"/>
              <a:ext cx="3706729" cy="21124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7418069" y="4609149"/>
              <a:ext cx="582930" cy="650081"/>
            </a:xfrm>
            <a:custGeom>
              <a:avLst/>
              <a:gdLst/>
              <a:ahLst/>
              <a:cxnLst/>
              <a:rect l="l" t="t" r="r" b="b"/>
              <a:pathLst>
                <a:path w="777240" h="866775">
                  <a:moveTo>
                    <a:pt x="0" y="866394"/>
                  </a:moveTo>
                  <a:lnTo>
                    <a:pt x="777240" y="866394"/>
                  </a:lnTo>
                  <a:lnTo>
                    <a:pt x="777240" y="0"/>
                  </a:lnTo>
                  <a:lnTo>
                    <a:pt x="0" y="0"/>
                  </a:lnTo>
                  <a:lnTo>
                    <a:pt x="0" y="8663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5640705" y="4609150"/>
              <a:ext cx="2317433" cy="72580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4958" y="823366"/>
            <a:ext cx="6478906" cy="4805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45" dirty="0"/>
              <a:t>CLONING </a:t>
            </a:r>
            <a:r>
              <a:rPr u="none" dirty="0"/>
              <a:t>A</a:t>
            </a:r>
            <a:r>
              <a:rPr spc="-169" dirty="0"/>
              <a:t> </a:t>
            </a:r>
            <a:r>
              <a:rPr spc="-34" dirty="0"/>
              <a:t>LIST</a:t>
            </a:r>
            <a:r>
              <a:rPr lang="en-US" spc="-34" dirty="0"/>
              <a:t> (Deep copy)</a:t>
            </a:r>
            <a:endParaRPr spc="-34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FC10036-AC26-4384-B558-E94FAD7DE9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26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34958" y="2279764"/>
            <a:ext cx="7929858" cy="60978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4" indent="-342900">
              <a:spcBef>
                <a:spcPts val="75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1950" spc="-15" dirty="0">
                <a:latin typeface="Calibri"/>
                <a:cs typeface="Calibri"/>
              </a:rPr>
              <a:t>C</a:t>
            </a:r>
            <a:r>
              <a:rPr sz="1950" spc="-15" dirty="0">
                <a:latin typeface="Calibri"/>
                <a:cs typeface="Calibri"/>
              </a:rPr>
              <a:t>reate </a:t>
            </a:r>
            <a:r>
              <a:rPr sz="1950" dirty="0">
                <a:latin typeface="Calibri"/>
                <a:cs typeface="Calibri"/>
              </a:rPr>
              <a:t>a </a:t>
            </a:r>
            <a:r>
              <a:rPr sz="1950" spc="-8" dirty="0">
                <a:latin typeface="Calibri"/>
                <a:cs typeface="Calibri"/>
              </a:rPr>
              <a:t>new </a:t>
            </a:r>
            <a:r>
              <a:rPr sz="1950" spc="-11" dirty="0">
                <a:latin typeface="Calibri"/>
                <a:cs typeface="Calibri"/>
              </a:rPr>
              <a:t>list </a:t>
            </a:r>
            <a:r>
              <a:rPr sz="1950" dirty="0">
                <a:latin typeface="Calibri"/>
                <a:cs typeface="Calibri"/>
              </a:rPr>
              <a:t>and </a:t>
            </a:r>
            <a:r>
              <a:rPr sz="1950" b="1" spc="-8" dirty="0">
                <a:solidFill>
                  <a:srgbClr val="C00000"/>
                </a:solidFill>
                <a:latin typeface="Calibri"/>
                <a:cs typeface="Calibri"/>
              </a:rPr>
              <a:t>copy every element</a:t>
            </a:r>
            <a:r>
              <a:rPr sz="1950" b="1" spc="6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950" spc="-4" dirty="0">
                <a:latin typeface="Calibri"/>
                <a:cs typeface="Calibri"/>
              </a:rPr>
              <a:t>using</a:t>
            </a:r>
            <a:endParaRPr sz="1950" dirty="0">
              <a:latin typeface="Calibri"/>
              <a:cs typeface="Calibri"/>
            </a:endParaRPr>
          </a:p>
          <a:p>
            <a:pPr marL="190019"/>
            <a:r>
              <a:rPr lang="en-US" sz="1950" b="1" spc="-8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b="1" spc="-8" dirty="0">
                <a:solidFill>
                  <a:srgbClr val="FF0000"/>
                </a:solidFill>
                <a:latin typeface="Courier New"/>
                <a:cs typeface="Courier New"/>
              </a:rPr>
              <a:t>chill </a:t>
            </a:r>
            <a:r>
              <a:rPr sz="1950" b="1" spc="-4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1950" b="1" spc="1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50" b="1" spc="-8" dirty="0">
                <a:solidFill>
                  <a:srgbClr val="FF0000"/>
                </a:solidFill>
                <a:latin typeface="Courier New"/>
                <a:cs typeface="Courier New"/>
              </a:rPr>
              <a:t>cool[:]</a:t>
            </a:r>
            <a:endParaRPr sz="195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4BE76B-5D89-44B7-82B6-CBBE9DF65A6C}"/>
              </a:ext>
            </a:extLst>
          </p:cNvPr>
          <p:cNvGrpSpPr/>
          <p:nvPr/>
        </p:nvGrpSpPr>
        <p:grpSpPr>
          <a:xfrm>
            <a:off x="634958" y="3271706"/>
            <a:ext cx="7930084" cy="2944535"/>
            <a:chOff x="1253302" y="3377567"/>
            <a:chExt cx="6747890" cy="2280570"/>
          </a:xfrm>
        </p:grpSpPr>
        <p:sp>
          <p:nvSpPr>
            <p:cNvPr id="5" name="object 5"/>
            <p:cNvSpPr/>
            <p:nvPr/>
          </p:nvSpPr>
          <p:spPr>
            <a:xfrm>
              <a:off x="1253302" y="3398996"/>
              <a:ext cx="2564606" cy="9715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3961901" y="3391838"/>
              <a:ext cx="4017690" cy="20908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4950334" y="4853751"/>
              <a:ext cx="3050858" cy="804386"/>
            </a:xfrm>
            <a:custGeom>
              <a:avLst/>
              <a:gdLst/>
              <a:ahLst/>
              <a:cxnLst/>
              <a:rect l="l" t="t" r="r" b="b"/>
              <a:pathLst>
                <a:path w="4067809" h="1072514">
                  <a:moveTo>
                    <a:pt x="0" y="1072134"/>
                  </a:moveTo>
                  <a:lnTo>
                    <a:pt x="4067555" y="1072134"/>
                  </a:lnTo>
                  <a:lnTo>
                    <a:pt x="4067555" y="0"/>
                  </a:lnTo>
                  <a:lnTo>
                    <a:pt x="0" y="0"/>
                  </a:lnTo>
                  <a:lnTo>
                    <a:pt x="0" y="10721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3940492" y="3377567"/>
              <a:ext cx="4060508" cy="21265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23931" y="2598613"/>
            <a:ext cx="3900488" cy="3150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5350956" y="4457700"/>
            <a:ext cx="2632709" cy="1291590"/>
          </a:xfrm>
          <a:custGeom>
            <a:avLst/>
            <a:gdLst/>
            <a:ahLst/>
            <a:cxnLst/>
            <a:rect l="l" t="t" r="r" b="b"/>
            <a:pathLst>
              <a:path w="3510279" h="1722120">
                <a:moveTo>
                  <a:pt x="0" y="1722120"/>
                </a:moveTo>
                <a:lnTo>
                  <a:pt x="3509772" y="1722120"/>
                </a:lnTo>
                <a:lnTo>
                  <a:pt x="3509772" y="0"/>
                </a:lnTo>
                <a:lnTo>
                  <a:pt x="0" y="0"/>
                </a:lnTo>
                <a:lnTo>
                  <a:pt x="0" y="172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1403" y="946454"/>
            <a:ext cx="5068084" cy="4805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8" dirty="0"/>
              <a:t>SORTING</a:t>
            </a:r>
            <a:r>
              <a:rPr spc="-146" dirty="0"/>
              <a:t> </a:t>
            </a:r>
            <a:r>
              <a:rPr spc="-38" dirty="0"/>
              <a:t>LISTS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F2CA4C9-7D5B-4ED9-BDB8-A048B4D674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27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01403" y="2051027"/>
            <a:ext cx="5841342" cy="1623073"/>
          </a:xfrm>
          <a:prstGeom prst="rect">
            <a:avLst/>
          </a:prstGeom>
        </p:spPr>
        <p:txBody>
          <a:bodyPr vert="horz" wrap="square" lIns="0" tIns="113348" rIns="0" bIns="0" rtlCol="0">
            <a:spAutoFit/>
          </a:bodyPr>
          <a:lstStyle/>
          <a:p>
            <a:pPr marL="352423" indent="-342900">
              <a:spcBef>
                <a:spcPts val="893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1950" spc="-8" dirty="0">
                <a:latin typeface="Calibri"/>
                <a:cs typeface="Calibri"/>
              </a:rPr>
              <a:t>calling </a:t>
            </a:r>
            <a:r>
              <a:rPr sz="1950" spc="-4" dirty="0">
                <a:latin typeface="Courier New"/>
                <a:cs typeface="Courier New"/>
              </a:rPr>
              <a:t>sort()</a:t>
            </a:r>
            <a:r>
              <a:rPr sz="1950" b="1" spc="-15" dirty="0">
                <a:solidFill>
                  <a:srgbClr val="C00000"/>
                </a:solidFill>
                <a:latin typeface="Calibri"/>
                <a:cs typeface="Calibri"/>
              </a:rPr>
              <a:t>mutates </a:t>
            </a:r>
            <a:r>
              <a:rPr sz="1950" dirty="0">
                <a:latin typeface="Calibri"/>
                <a:cs typeface="Calibri"/>
              </a:rPr>
              <a:t>the </a:t>
            </a:r>
            <a:r>
              <a:rPr sz="1950" spc="-8" dirty="0">
                <a:latin typeface="Calibri"/>
                <a:cs typeface="Calibri"/>
              </a:rPr>
              <a:t>list, returns</a:t>
            </a:r>
            <a:r>
              <a:rPr sz="1950" spc="64" dirty="0">
                <a:latin typeface="Calibri"/>
                <a:cs typeface="Calibri"/>
              </a:rPr>
              <a:t> </a:t>
            </a:r>
            <a:r>
              <a:rPr sz="1950" spc="-4" dirty="0">
                <a:latin typeface="Calibri"/>
                <a:cs typeface="Calibri"/>
              </a:rPr>
              <a:t>nothing</a:t>
            </a:r>
            <a:endParaRPr sz="1950" dirty="0">
              <a:latin typeface="Calibri"/>
              <a:cs typeface="Calibri"/>
            </a:endParaRPr>
          </a:p>
          <a:p>
            <a:pPr marL="352423" marR="3122217" indent="-342900">
              <a:lnSpc>
                <a:spcPct val="90300"/>
              </a:lnSpc>
              <a:spcBef>
                <a:spcPts val="1043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1950" spc="-8" dirty="0">
                <a:latin typeface="Calibri"/>
                <a:cs typeface="Calibri"/>
              </a:rPr>
              <a:t>calling </a:t>
            </a:r>
            <a:r>
              <a:rPr sz="1950" spc="-4" dirty="0">
                <a:latin typeface="Courier New"/>
                <a:cs typeface="Courier New"/>
              </a:rPr>
              <a:t>sorted() </a:t>
            </a:r>
            <a:r>
              <a:rPr sz="1950" spc="-4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1950" b="1" spc="-4" dirty="0">
                <a:solidFill>
                  <a:srgbClr val="C00000"/>
                </a:solidFill>
                <a:latin typeface="Calibri"/>
                <a:cs typeface="Calibri"/>
              </a:rPr>
              <a:t>does not </a:t>
            </a:r>
            <a:r>
              <a:rPr sz="1950" b="1" spc="-15" dirty="0">
                <a:solidFill>
                  <a:srgbClr val="C00000"/>
                </a:solidFill>
                <a:latin typeface="Calibri"/>
                <a:cs typeface="Calibri"/>
              </a:rPr>
              <a:t>mutate </a:t>
            </a:r>
            <a:r>
              <a:rPr sz="1950" b="1" spc="-15" dirty="0">
                <a:latin typeface="Calibri"/>
                <a:cs typeface="Calibri"/>
              </a:rPr>
              <a:t> </a:t>
            </a:r>
            <a:r>
              <a:rPr sz="1950" spc="-8" dirty="0">
                <a:latin typeface="Calibri"/>
                <a:cs typeface="Calibri"/>
              </a:rPr>
              <a:t>list, must </a:t>
            </a:r>
            <a:r>
              <a:rPr sz="1950" spc="-4" dirty="0">
                <a:latin typeface="Calibri"/>
                <a:cs typeface="Calibri"/>
              </a:rPr>
              <a:t>assign  </a:t>
            </a:r>
            <a:r>
              <a:rPr sz="1950" spc="-8" dirty="0">
                <a:latin typeface="Calibri"/>
                <a:cs typeface="Calibri"/>
              </a:rPr>
              <a:t>result </a:t>
            </a:r>
            <a:r>
              <a:rPr sz="1950" spc="-11" dirty="0">
                <a:latin typeface="Calibri"/>
                <a:cs typeface="Calibri"/>
              </a:rPr>
              <a:t>to </a:t>
            </a:r>
            <a:r>
              <a:rPr sz="1950" spc="-4" dirty="0">
                <a:latin typeface="Calibri"/>
                <a:cs typeface="Calibri"/>
              </a:rPr>
              <a:t>a</a:t>
            </a:r>
            <a:r>
              <a:rPr sz="1950" spc="-11" dirty="0">
                <a:latin typeface="Calibri"/>
                <a:cs typeface="Calibri"/>
              </a:rPr>
              <a:t> </a:t>
            </a:r>
            <a:r>
              <a:rPr sz="1950" spc="-8" dirty="0">
                <a:latin typeface="Calibri"/>
                <a:cs typeface="Calibri"/>
              </a:rPr>
              <a:t>variable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23932" y="2598039"/>
            <a:ext cx="3896487" cy="316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5317238" y="4441698"/>
            <a:ext cx="2632709" cy="1291590"/>
          </a:xfrm>
          <a:custGeom>
            <a:avLst/>
            <a:gdLst/>
            <a:ahLst/>
            <a:cxnLst/>
            <a:rect l="l" t="t" r="r" b="b"/>
            <a:pathLst>
              <a:path w="3510279" h="1722120">
                <a:moveTo>
                  <a:pt x="0" y="1722120"/>
                </a:moveTo>
                <a:lnTo>
                  <a:pt x="3509772" y="1722120"/>
                </a:lnTo>
                <a:lnTo>
                  <a:pt x="3509772" y="0"/>
                </a:lnTo>
                <a:lnTo>
                  <a:pt x="0" y="0"/>
                </a:lnTo>
                <a:lnTo>
                  <a:pt x="0" y="17221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00925F2-74EC-4B56-BF20-27287765928C}"/>
              </a:ext>
            </a:extLst>
          </p:cNvPr>
          <p:cNvGrpSpPr/>
          <p:nvPr/>
        </p:nvGrpSpPr>
        <p:grpSpPr>
          <a:xfrm>
            <a:off x="1241300" y="2600326"/>
            <a:ext cx="6677976" cy="3160967"/>
            <a:chOff x="1241300" y="2600326"/>
            <a:chExt cx="6677976" cy="3160967"/>
          </a:xfrm>
        </p:grpSpPr>
        <p:sp>
          <p:nvSpPr>
            <p:cNvPr id="7" name="object 7"/>
            <p:cNvSpPr/>
            <p:nvPr/>
          </p:nvSpPr>
          <p:spPr>
            <a:xfrm>
              <a:off x="1241300" y="3807904"/>
              <a:ext cx="2700622" cy="17145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022789" y="2600326"/>
              <a:ext cx="3896487" cy="316096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7C8F5-96BD-434D-B5AC-79A63776B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72" y="511425"/>
            <a:ext cx="4818950" cy="767687"/>
          </a:xfrm>
        </p:spPr>
        <p:txBody>
          <a:bodyPr/>
          <a:lstStyle/>
          <a:p>
            <a:r>
              <a:rPr lang="en-US" dirty="0" err="1"/>
              <a:t>L.sort</a:t>
            </a:r>
            <a:r>
              <a:rPr lang="en-US" dirty="0"/>
              <a:t>() vs sorted(L)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6C59D1-0566-41BC-AB90-E120CA1B2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9841" y="557688"/>
            <a:ext cx="8128933" cy="5950603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14308" indent="-214308">
              <a:lnSpc>
                <a:spcPct val="150000"/>
              </a:lnSpc>
            </a:pPr>
            <a:r>
              <a:rPr lang="en-US" altLang="en-US" sz="2000" b="0" dirty="0">
                <a:solidFill>
                  <a:srgbClr val="24272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sorted()</a:t>
            </a:r>
            <a:r>
              <a:rPr lang="en-US" altLang="en-US" sz="2000" b="0" dirty="0">
                <a:solidFill>
                  <a:srgbClr val="242729"/>
                </a:solidFill>
                <a:cs typeface="Arial" panose="020B0604020202020204" pitchFamily="34" charset="0"/>
              </a:rPr>
              <a:t> returns a </a:t>
            </a: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new</a:t>
            </a:r>
            <a:r>
              <a:rPr lang="en-US" altLang="en-US" sz="2000" b="0" dirty="0">
                <a:solidFill>
                  <a:srgbClr val="242729"/>
                </a:solidFill>
                <a:cs typeface="Arial" panose="020B0604020202020204" pitchFamily="34" charset="0"/>
              </a:rPr>
              <a:t> sorted list, leaving the original list unaffected. </a:t>
            </a:r>
            <a:r>
              <a:rPr lang="en-US" altLang="en-US" sz="2000" b="0" dirty="0" err="1">
                <a:solidFill>
                  <a:srgbClr val="24272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list.sort</a:t>
            </a:r>
            <a:r>
              <a:rPr lang="en-US" altLang="en-US" sz="2000" b="0" dirty="0">
                <a:solidFill>
                  <a:srgbClr val="24272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r>
              <a:rPr lang="en-US" altLang="en-US" sz="2000" b="0" dirty="0">
                <a:solidFill>
                  <a:srgbClr val="242729"/>
                </a:solidFill>
                <a:cs typeface="Arial" panose="020B0604020202020204" pitchFamily="34" charset="0"/>
              </a:rPr>
              <a:t> sorts the list </a:t>
            </a: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in-place</a:t>
            </a:r>
            <a:r>
              <a:rPr lang="en-US" altLang="en-US" sz="2000" b="0" dirty="0">
                <a:solidFill>
                  <a:srgbClr val="242729"/>
                </a:solidFill>
                <a:cs typeface="Arial" panose="020B0604020202020204" pitchFamily="34" charset="0"/>
              </a:rPr>
              <a:t>, mutating the list indices, and returns </a:t>
            </a:r>
            <a:r>
              <a:rPr lang="en-US" altLang="en-US" sz="2000" b="0" dirty="0">
                <a:solidFill>
                  <a:srgbClr val="24272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None</a:t>
            </a:r>
            <a:r>
              <a:rPr lang="en-US" altLang="en-US" sz="2000" b="0" dirty="0">
                <a:solidFill>
                  <a:srgbClr val="242729"/>
                </a:solidFill>
                <a:cs typeface="Arial" panose="020B0604020202020204" pitchFamily="34" charset="0"/>
              </a:rPr>
              <a:t> (like all in-place operations).</a:t>
            </a:r>
            <a:endParaRPr lang="en-US" altLang="en-US" sz="2000" b="0" dirty="0"/>
          </a:p>
          <a:p>
            <a:pPr marL="214308" indent="-214308">
              <a:lnSpc>
                <a:spcPct val="150000"/>
              </a:lnSpc>
            </a:pPr>
            <a:r>
              <a:rPr lang="en-US" altLang="en-US" sz="2000" b="0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sorted()</a:t>
            </a:r>
            <a:r>
              <a:rPr lang="en-US" altLang="en-US" sz="2000" b="0" dirty="0">
                <a:solidFill>
                  <a:srgbClr val="C00000"/>
                </a:solidFill>
                <a:cs typeface="Arial" panose="020B0604020202020204" pitchFamily="34" charset="0"/>
              </a:rPr>
              <a:t> works on any </a:t>
            </a:r>
            <a:r>
              <a:rPr lang="en-US" altLang="en-US" sz="2000" b="0" dirty="0" err="1">
                <a:solidFill>
                  <a:srgbClr val="C00000"/>
                </a:solidFill>
                <a:cs typeface="Arial" panose="020B0604020202020204" pitchFamily="34" charset="0"/>
              </a:rPr>
              <a:t>iterable</a:t>
            </a:r>
            <a:r>
              <a:rPr lang="en-US" altLang="en-US" sz="2000" b="0" dirty="0">
                <a:solidFill>
                  <a:srgbClr val="C00000"/>
                </a:solidFill>
                <a:cs typeface="Arial" panose="020B0604020202020204" pitchFamily="34" charset="0"/>
              </a:rPr>
              <a:t> object, not just lists. Strings, tuples, dictionaries (you'll get the keys), generators, etc., returning a </a:t>
            </a:r>
            <a:r>
              <a:rPr lang="en-US" altLang="en-US" sz="2000" b="0" dirty="0">
                <a:solidFill>
                  <a:schemeClr val="accent1">
                    <a:lumMod val="75000"/>
                  </a:schemeClr>
                </a:solidFill>
                <a:cs typeface="Arial" panose="020B0604020202020204" pitchFamily="34" charset="0"/>
              </a:rPr>
              <a:t>list</a:t>
            </a:r>
            <a:r>
              <a:rPr lang="en-US" altLang="en-US" sz="2000" b="0" dirty="0">
                <a:solidFill>
                  <a:srgbClr val="C00000"/>
                </a:solidFill>
                <a:cs typeface="Arial" panose="020B0604020202020204" pitchFamily="34" charset="0"/>
              </a:rPr>
              <a:t> containing all elements, sorted.</a:t>
            </a:r>
            <a:endParaRPr lang="en-US" altLang="en-US" sz="2000" b="0" dirty="0"/>
          </a:p>
          <a:p>
            <a:pPr marL="214308" indent="-214308">
              <a:lnSpc>
                <a:spcPct val="150000"/>
              </a:lnSpc>
            </a:pP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Use </a:t>
            </a:r>
            <a:r>
              <a:rPr lang="en-US" altLang="en-US" sz="2000" b="0" dirty="0" err="1">
                <a:solidFill>
                  <a:srgbClr val="242729"/>
                </a:solidFill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list.sort</a:t>
            </a:r>
            <a:r>
              <a:rPr lang="en-US" altLang="en-US" sz="2000" b="0" dirty="0">
                <a:solidFill>
                  <a:srgbClr val="242729"/>
                </a:solidFill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()</a:t>
            </a: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 when you want to mutate the list, </a:t>
            </a:r>
            <a:r>
              <a:rPr lang="en-US" altLang="en-US" sz="2000" b="0" dirty="0">
                <a:solidFill>
                  <a:srgbClr val="242729"/>
                </a:solidFill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sorted()</a:t>
            </a: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 when you want a new sorted object back. Use </a:t>
            </a:r>
            <a:r>
              <a:rPr lang="en-US" altLang="en-US" sz="2000" b="0" dirty="0">
                <a:solidFill>
                  <a:srgbClr val="242729"/>
                </a:solidFill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sorted()</a:t>
            </a: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 when you want to sort something that is an </a:t>
            </a:r>
            <a:r>
              <a:rPr lang="en-US" altLang="en-US" sz="2000" b="0" dirty="0" err="1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iterable</a:t>
            </a: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, not a list yet</a:t>
            </a:r>
          </a:p>
          <a:p>
            <a:pPr marL="214308" indent="-214308">
              <a:lnSpc>
                <a:spcPct val="150000"/>
              </a:lnSpc>
            </a:pP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For lists, </a:t>
            </a:r>
            <a:r>
              <a:rPr lang="en-US" altLang="en-US" sz="2000" b="0" dirty="0" err="1">
                <a:solidFill>
                  <a:srgbClr val="242729"/>
                </a:solidFill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list.sort</a:t>
            </a:r>
            <a:r>
              <a:rPr lang="en-US" altLang="en-US" sz="2000" b="0" dirty="0">
                <a:solidFill>
                  <a:srgbClr val="242729"/>
                </a:solidFill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()</a:t>
            </a: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 is faster than </a:t>
            </a:r>
            <a:r>
              <a:rPr lang="en-US" altLang="en-US" sz="2000" b="0" dirty="0">
                <a:solidFill>
                  <a:srgbClr val="242729"/>
                </a:solidFill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sorted()</a:t>
            </a: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 because it doesn't have to create a copy. </a:t>
            </a:r>
          </a:p>
          <a:p>
            <a:pPr marL="214308" indent="-214308">
              <a:lnSpc>
                <a:spcPct val="150000"/>
              </a:lnSpc>
            </a:pP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You cannot retrieve the original positions. Once you called </a:t>
            </a:r>
            <a:r>
              <a:rPr lang="en-US" altLang="en-US" sz="2000" b="0" dirty="0" err="1">
                <a:solidFill>
                  <a:srgbClr val="242729"/>
                </a:solidFill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list.sort</a:t>
            </a:r>
            <a:r>
              <a:rPr lang="en-US" altLang="en-US" sz="2000" b="0" dirty="0">
                <a:solidFill>
                  <a:srgbClr val="242729"/>
                </a:solidFill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()</a:t>
            </a:r>
            <a:r>
              <a:rPr lang="en-US" altLang="en-US" sz="2000" b="0" dirty="0">
                <a:solidFill>
                  <a:srgbClr val="242729"/>
                </a:solidFill>
                <a:ea typeface="inherit"/>
                <a:cs typeface="Arial" panose="020B0604020202020204" pitchFamily="34" charset="0"/>
              </a:rPr>
              <a:t> the original order is gone.</a:t>
            </a:r>
            <a:endParaRPr lang="en-US" altLang="en-US" sz="2000" b="0" dirty="0">
              <a:solidFill>
                <a:srgbClr val="242729"/>
              </a:solidFill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F95E1-4AD4-420A-8F5D-F00D552743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04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3906" y="779758"/>
            <a:ext cx="7886700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>
              <a:spcBef>
                <a:spcPts val="75"/>
              </a:spcBef>
              <a:tabLst>
                <a:tab pos="5601036" algn="l"/>
              </a:tabLst>
            </a:pPr>
            <a:r>
              <a:rPr spc="-788" dirty="0">
                <a:latin typeface="Times New Roman"/>
                <a:cs typeface="Times New Roman"/>
              </a:rPr>
              <a:t> </a:t>
            </a:r>
            <a:r>
              <a:rPr spc="-38" dirty="0"/>
              <a:t>LISTS </a:t>
            </a:r>
            <a:r>
              <a:rPr spc="-19" dirty="0"/>
              <a:t>OF </a:t>
            </a:r>
            <a:r>
              <a:rPr spc="-38" dirty="0"/>
              <a:t>LISTS </a:t>
            </a:r>
            <a:r>
              <a:rPr spc="-19" dirty="0"/>
              <a:t>OF </a:t>
            </a:r>
            <a:r>
              <a:rPr spc="-38" dirty="0"/>
              <a:t>LISTS</a:t>
            </a:r>
            <a:r>
              <a:rPr spc="-319" dirty="0"/>
              <a:t> </a:t>
            </a:r>
            <a:r>
              <a:rPr spc="-30" dirty="0"/>
              <a:t>OF….	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3E920-D36E-4779-B110-0D037B33CB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D5D8C30-92DE-485F-AAD8-A04AE3B54123}"/>
              </a:ext>
            </a:extLst>
          </p:cNvPr>
          <p:cNvGrpSpPr/>
          <p:nvPr/>
        </p:nvGrpSpPr>
        <p:grpSpPr>
          <a:xfrm>
            <a:off x="753906" y="1569535"/>
            <a:ext cx="7330363" cy="4143366"/>
            <a:chOff x="1301909" y="2274212"/>
            <a:chExt cx="6335658" cy="3188690"/>
          </a:xfrm>
        </p:grpSpPr>
        <p:sp>
          <p:nvSpPr>
            <p:cNvPr id="3" name="object 3"/>
            <p:cNvSpPr txBox="1"/>
            <p:nvPr/>
          </p:nvSpPr>
          <p:spPr>
            <a:xfrm>
              <a:off x="1301909" y="2274212"/>
              <a:ext cx="2674088" cy="1113349"/>
            </a:xfrm>
            <a:prstGeom prst="rect">
              <a:avLst/>
            </a:prstGeom>
          </p:spPr>
          <p:txBody>
            <a:bodyPr vert="horz" wrap="square" lIns="0" tIns="113348" rIns="0" bIns="0" rtlCol="0">
              <a:spAutoFit/>
            </a:bodyPr>
            <a:lstStyle/>
            <a:p>
              <a:pPr marL="352423" indent="-342900">
                <a:spcBef>
                  <a:spcPts val="893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sz="2400" spc="-8" dirty="0">
                  <a:latin typeface="Calibri"/>
                  <a:cs typeface="Calibri"/>
                </a:rPr>
                <a:t>can </a:t>
              </a:r>
              <a:r>
                <a:rPr sz="2400" spc="-15" dirty="0">
                  <a:latin typeface="Calibri"/>
                  <a:cs typeface="Calibri"/>
                </a:rPr>
                <a:t>have </a:t>
              </a:r>
              <a:r>
                <a:rPr sz="240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nested</a:t>
              </a:r>
              <a:r>
                <a:rPr sz="2400" b="1" spc="-4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2400" spc="-8" dirty="0">
                  <a:latin typeface="Calibri"/>
                  <a:cs typeface="Calibri"/>
                </a:rPr>
                <a:t>lists</a:t>
              </a:r>
              <a:endParaRPr sz="2400" dirty="0">
                <a:latin typeface="Calibri"/>
                <a:cs typeface="Calibri"/>
              </a:endParaRPr>
            </a:p>
            <a:p>
              <a:pPr marL="352423" marR="3810" indent="-342900">
                <a:lnSpc>
                  <a:spcPts val="2108"/>
                </a:lnSpc>
                <a:spcBef>
                  <a:spcPts val="1080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sz="2400" spc="-4" dirty="0">
                  <a:latin typeface="Calibri"/>
                  <a:cs typeface="Calibri"/>
                </a:rPr>
                <a:t>side </a:t>
              </a:r>
              <a:r>
                <a:rPr sz="2400" spc="-15" dirty="0">
                  <a:latin typeface="Calibri"/>
                  <a:cs typeface="Calibri"/>
                </a:rPr>
                <a:t>effects </a:t>
              </a:r>
              <a:r>
                <a:rPr sz="2400" spc="-8" dirty="0">
                  <a:latin typeface="Calibri"/>
                  <a:cs typeface="Calibri"/>
                </a:rPr>
                <a:t>still  possible </a:t>
              </a:r>
              <a:r>
                <a:rPr sz="2400" spc="-11" dirty="0">
                  <a:latin typeface="Calibri"/>
                  <a:cs typeface="Calibri"/>
                </a:rPr>
                <a:t>after</a:t>
              </a:r>
              <a:r>
                <a:rPr sz="2400" spc="-26" dirty="0">
                  <a:latin typeface="Calibri"/>
                  <a:cs typeface="Calibri"/>
                </a:rPr>
                <a:t> </a:t>
              </a:r>
              <a:r>
                <a:rPr sz="2400" spc="-8" dirty="0">
                  <a:latin typeface="Calibri"/>
                  <a:cs typeface="Calibri"/>
                </a:rPr>
                <a:t>mutation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1414638" y="3721761"/>
              <a:ext cx="2200559" cy="15290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5" name="object 5"/>
            <p:cNvSpPr/>
            <p:nvPr/>
          </p:nvSpPr>
          <p:spPr>
            <a:xfrm>
              <a:off x="4115699" y="2510571"/>
              <a:ext cx="3521868" cy="29523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6FB9-DBDF-4A1D-9BDA-58F7B00C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57208"/>
            <a:ext cx="6858000" cy="1397434"/>
          </a:xfrm>
          <a:solidFill>
            <a:schemeClr val="tx1"/>
          </a:solidFill>
        </p:spPr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AF986-D5EE-44CB-968F-3DC6ABA5A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16930"/>
            <a:ext cx="6858000" cy="940869"/>
          </a:xfrm>
        </p:spPr>
        <p:txBody>
          <a:bodyPr>
            <a:normAutofit/>
          </a:bodyPr>
          <a:lstStyle/>
          <a:p>
            <a:r>
              <a:rPr lang="en-US" sz="2000" dirty="0"/>
              <a:t>Syntax, Definition, invocation, return, parameters, scope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8C9C7E-B0F1-42D3-8712-100C439DA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856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0596" y="533231"/>
            <a:ext cx="5504314" cy="4853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ts val="3998"/>
              </a:lnSpc>
              <a:spcBef>
                <a:spcPts val="75"/>
              </a:spcBef>
            </a:pPr>
            <a:r>
              <a:rPr spc="-105" dirty="0"/>
              <a:t>MUTATION </a:t>
            </a:r>
            <a:r>
              <a:rPr spc="-26" dirty="0"/>
              <a:t>AND</a:t>
            </a:r>
            <a:r>
              <a:rPr spc="-94" dirty="0"/>
              <a:t> </a:t>
            </a:r>
            <a:r>
              <a:rPr spc="-68" dirty="0"/>
              <a:t>ITERATION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24E5DF9C-0490-419D-9955-00C30475F40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30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567522" y="3803965"/>
            <a:ext cx="7929328" cy="2244685"/>
          </a:xfrm>
          <a:prstGeom prst="rect">
            <a:avLst/>
          </a:prstGeom>
        </p:spPr>
        <p:txBody>
          <a:bodyPr vert="horz" wrap="square" lIns="0" tIns="30956" rIns="0" bIns="0" rtlCol="0">
            <a:spAutoFit/>
          </a:bodyPr>
          <a:lstStyle/>
          <a:p>
            <a:pPr marL="9525">
              <a:spcBef>
                <a:spcPts val="244"/>
              </a:spcBef>
            </a:pPr>
            <a:r>
              <a:rPr sz="1600" spc="-4" dirty="0">
                <a:latin typeface="Consolas" panose="020B0609020204030204" pitchFamily="49" charset="0"/>
                <a:cs typeface="Courier New"/>
              </a:rPr>
              <a:t>L1 </a:t>
            </a:r>
            <a:r>
              <a:rPr sz="1600" dirty="0">
                <a:latin typeface="Consolas" panose="020B0609020204030204" pitchFamily="49" charset="0"/>
                <a:cs typeface="Courier New"/>
              </a:rPr>
              <a:t>= </a:t>
            </a:r>
            <a:r>
              <a:rPr sz="1600" spc="-4" dirty="0">
                <a:latin typeface="Consolas" panose="020B0609020204030204" pitchFamily="49" charset="0"/>
                <a:cs typeface="Courier New"/>
              </a:rPr>
              <a:t>[1, 2, 3,</a:t>
            </a:r>
            <a:r>
              <a:rPr sz="1600" spc="-79" dirty="0">
                <a:latin typeface="Consolas" panose="020B0609020204030204" pitchFamily="49" charset="0"/>
                <a:cs typeface="Courier New"/>
              </a:rPr>
              <a:t> </a:t>
            </a:r>
            <a:r>
              <a:rPr sz="1600" spc="-4" dirty="0">
                <a:latin typeface="Consolas" panose="020B0609020204030204" pitchFamily="49" charset="0"/>
                <a:cs typeface="Courier New"/>
              </a:rPr>
              <a:t>4]</a:t>
            </a:r>
            <a:endParaRPr sz="1600" dirty="0">
              <a:latin typeface="Consolas" panose="020B0609020204030204" pitchFamily="49" charset="0"/>
              <a:cs typeface="Courier New"/>
            </a:endParaRPr>
          </a:p>
          <a:p>
            <a:pPr marL="9525">
              <a:spcBef>
                <a:spcPts val="172"/>
              </a:spcBef>
            </a:pPr>
            <a:r>
              <a:rPr sz="1600" spc="-4" dirty="0">
                <a:latin typeface="Consolas" panose="020B0609020204030204" pitchFamily="49" charset="0"/>
                <a:cs typeface="Courier New"/>
              </a:rPr>
              <a:t>L2 </a:t>
            </a:r>
            <a:r>
              <a:rPr sz="1600" dirty="0">
                <a:latin typeface="Consolas" panose="020B0609020204030204" pitchFamily="49" charset="0"/>
                <a:cs typeface="Courier New"/>
              </a:rPr>
              <a:t>= </a:t>
            </a:r>
            <a:r>
              <a:rPr sz="1600" spc="-4" dirty="0">
                <a:latin typeface="Consolas" panose="020B0609020204030204" pitchFamily="49" charset="0"/>
                <a:cs typeface="Courier New"/>
              </a:rPr>
              <a:t>[1, 2, 5,</a:t>
            </a:r>
            <a:r>
              <a:rPr sz="1600" spc="-75" dirty="0">
                <a:latin typeface="Consolas" panose="020B0609020204030204" pitchFamily="49" charset="0"/>
                <a:cs typeface="Courier New"/>
              </a:rPr>
              <a:t> </a:t>
            </a:r>
            <a:r>
              <a:rPr sz="1600" spc="-4" dirty="0">
                <a:latin typeface="Consolas" panose="020B0609020204030204" pitchFamily="49" charset="0"/>
                <a:cs typeface="Courier New"/>
              </a:rPr>
              <a:t>6]</a:t>
            </a:r>
            <a:endParaRPr sz="1600" dirty="0">
              <a:latin typeface="Consolas" panose="020B0609020204030204" pitchFamily="49" charset="0"/>
              <a:cs typeface="Courier New"/>
            </a:endParaRPr>
          </a:p>
          <a:p>
            <a:pPr marL="9525">
              <a:spcBef>
                <a:spcPts val="169"/>
              </a:spcBef>
            </a:pPr>
            <a:r>
              <a:rPr sz="1600" spc="-8" dirty="0">
                <a:latin typeface="Consolas" panose="020B0609020204030204" pitchFamily="49" charset="0"/>
                <a:cs typeface="Courier New"/>
              </a:rPr>
              <a:t>remove_dups(L1,</a:t>
            </a:r>
            <a:r>
              <a:rPr sz="1600" spc="-11" dirty="0">
                <a:latin typeface="Consolas" panose="020B0609020204030204" pitchFamily="49" charset="0"/>
                <a:cs typeface="Courier New"/>
              </a:rPr>
              <a:t> </a:t>
            </a:r>
            <a:r>
              <a:rPr sz="1600" spc="-4" dirty="0">
                <a:latin typeface="Consolas" panose="020B0609020204030204" pitchFamily="49" charset="0"/>
                <a:cs typeface="Courier New"/>
              </a:rPr>
              <a:t>L2)</a:t>
            </a:r>
            <a:endParaRPr sz="1600" dirty="0">
              <a:latin typeface="Consolas" panose="020B0609020204030204" pitchFamily="49" charset="0"/>
              <a:cs typeface="Courier New"/>
            </a:endParaRPr>
          </a:p>
          <a:p>
            <a:pPr marL="352425" indent="-342900">
              <a:spcBef>
                <a:spcPts val="76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250978" algn="l"/>
                <a:tab pos="251454" algn="l"/>
              </a:tabLst>
            </a:pPr>
            <a:r>
              <a:rPr sz="2000" spc="-4" dirty="0">
                <a:latin typeface="Courier New"/>
                <a:cs typeface="Courier New"/>
              </a:rPr>
              <a:t>L1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4" dirty="0">
                <a:latin typeface="Courier New"/>
                <a:cs typeface="Courier New"/>
              </a:rPr>
              <a:t>[2,3,4] </a:t>
            </a:r>
            <a:r>
              <a:rPr sz="2000" spc="-4" dirty="0">
                <a:latin typeface="Calibri"/>
                <a:cs typeface="Calibri"/>
              </a:rPr>
              <a:t>not </a:t>
            </a:r>
            <a:r>
              <a:rPr sz="2000" spc="-4" dirty="0">
                <a:latin typeface="Courier New"/>
                <a:cs typeface="Courier New"/>
              </a:rPr>
              <a:t>[3,4]</a:t>
            </a:r>
            <a:r>
              <a:rPr sz="2000" spc="-53" dirty="0">
                <a:latin typeface="Courier New"/>
                <a:cs typeface="Courier New"/>
              </a:rPr>
              <a:t> </a:t>
            </a:r>
            <a:r>
              <a:rPr sz="2000" spc="-11" dirty="0">
                <a:latin typeface="Calibri"/>
                <a:cs typeface="Calibri"/>
              </a:rPr>
              <a:t>Why?</a:t>
            </a:r>
            <a:endParaRPr sz="2000" dirty="0">
              <a:latin typeface="Calibri"/>
              <a:cs typeface="Calibri"/>
            </a:endParaRPr>
          </a:p>
          <a:p>
            <a:pPr marL="344797" lvl="1" indent="-184780">
              <a:spcBef>
                <a:spcPts val="127"/>
              </a:spcBef>
              <a:buClr>
                <a:srgbClr val="585858"/>
              </a:buClr>
              <a:buFont typeface="Arial"/>
              <a:buChar char="•"/>
              <a:tabLst>
                <a:tab pos="344797" algn="l"/>
                <a:tab pos="345272" algn="l"/>
              </a:tabLst>
            </a:pPr>
            <a:r>
              <a:rPr sz="2000" dirty="0">
                <a:latin typeface="Calibri"/>
                <a:cs typeface="Calibri"/>
              </a:rPr>
              <a:t>Python </a:t>
            </a:r>
            <a:r>
              <a:rPr sz="2000" spc="-4" dirty="0">
                <a:latin typeface="Calibri"/>
                <a:cs typeface="Calibri"/>
              </a:rPr>
              <a:t>uses </a:t>
            </a:r>
            <a:r>
              <a:rPr sz="2000" dirty="0">
                <a:latin typeface="Calibri"/>
                <a:cs typeface="Calibri"/>
              </a:rPr>
              <a:t>an </a:t>
            </a:r>
            <a:r>
              <a:rPr sz="2000" spc="-8" dirty="0">
                <a:latin typeface="Calibri"/>
                <a:cs typeface="Calibri"/>
              </a:rPr>
              <a:t>internal counter </a:t>
            </a:r>
            <a:r>
              <a:rPr sz="2000" spc="-11" dirty="0">
                <a:latin typeface="Calibri"/>
                <a:cs typeface="Calibri"/>
              </a:rPr>
              <a:t>to </a:t>
            </a:r>
            <a:r>
              <a:rPr sz="2000" spc="-15" dirty="0">
                <a:latin typeface="Calibri"/>
                <a:cs typeface="Calibri"/>
              </a:rPr>
              <a:t>keep </a:t>
            </a:r>
            <a:r>
              <a:rPr sz="2000" spc="-8" dirty="0">
                <a:latin typeface="Calibri"/>
                <a:cs typeface="Calibri"/>
              </a:rPr>
              <a:t>track </a:t>
            </a:r>
            <a:r>
              <a:rPr sz="2000" spc="-4" dirty="0">
                <a:latin typeface="Calibri"/>
                <a:cs typeface="Calibri"/>
              </a:rPr>
              <a:t>of </a:t>
            </a:r>
            <a:r>
              <a:rPr sz="2000" spc="-8" dirty="0">
                <a:latin typeface="Calibri"/>
                <a:cs typeface="Calibri"/>
              </a:rPr>
              <a:t>index </a:t>
            </a:r>
            <a:r>
              <a:rPr sz="2000" dirty="0">
                <a:latin typeface="Calibri"/>
                <a:cs typeface="Calibri"/>
              </a:rPr>
              <a:t>it is in the</a:t>
            </a:r>
            <a:r>
              <a:rPr sz="2000" spc="-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loop</a:t>
            </a:r>
          </a:p>
          <a:p>
            <a:pPr marL="344797" lvl="1" indent="-184780">
              <a:spcBef>
                <a:spcPts val="255"/>
              </a:spcBef>
              <a:buClr>
                <a:srgbClr val="585858"/>
              </a:buClr>
              <a:buFont typeface="Arial"/>
              <a:buChar char="•"/>
              <a:tabLst>
                <a:tab pos="344797" algn="l"/>
                <a:tab pos="345272" algn="l"/>
              </a:tabLst>
            </a:pPr>
            <a:r>
              <a:rPr sz="2000" spc="-8" dirty="0">
                <a:latin typeface="Calibri"/>
                <a:cs typeface="Calibri"/>
              </a:rPr>
              <a:t>mutating </a:t>
            </a:r>
            <a:r>
              <a:rPr sz="2000" spc="-4" dirty="0">
                <a:latin typeface="Calibri"/>
                <a:cs typeface="Calibri"/>
              </a:rPr>
              <a:t>changes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8" dirty="0">
                <a:latin typeface="Calibri"/>
                <a:cs typeface="Calibri"/>
              </a:rPr>
              <a:t>list length </a:t>
            </a:r>
            <a:r>
              <a:rPr sz="2000" spc="-4" dirty="0">
                <a:latin typeface="Calibri"/>
                <a:cs typeface="Calibri"/>
              </a:rPr>
              <a:t>but </a:t>
            </a:r>
            <a:r>
              <a:rPr sz="2000" dirty="0">
                <a:latin typeface="Calibri"/>
                <a:cs typeface="Calibri"/>
              </a:rPr>
              <a:t>Python </a:t>
            </a:r>
            <a:r>
              <a:rPr sz="2000" spc="-4" dirty="0">
                <a:latin typeface="Calibri"/>
                <a:cs typeface="Calibri"/>
              </a:rPr>
              <a:t>doesn’t </a:t>
            </a:r>
            <a:r>
              <a:rPr sz="2000" spc="-8" dirty="0">
                <a:latin typeface="Calibri"/>
                <a:cs typeface="Calibri"/>
              </a:rPr>
              <a:t>update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counter</a:t>
            </a:r>
            <a:endParaRPr sz="2000" dirty="0">
              <a:latin typeface="Calibri"/>
              <a:cs typeface="Calibri"/>
            </a:endParaRPr>
          </a:p>
          <a:p>
            <a:pPr marL="344797" lvl="1" indent="-184780">
              <a:spcBef>
                <a:spcPts val="251"/>
              </a:spcBef>
              <a:buClr>
                <a:srgbClr val="585858"/>
              </a:buClr>
              <a:buFont typeface="Arial"/>
              <a:buChar char="•"/>
              <a:tabLst>
                <a:tab pos="344797" algn="l"/>
                <a:tab pos="345272" algn="l"/>
              </a:tabLst>
            </a:pPr>
            <a:r>
              <a:rPr sz="2000" dirty="0">
                <a:latin typeface="Calibri"/>
                <a:cs typeface="Calibri"/>
              </a:rPr>
              <a:t>loop </a:t>
            </a:r>
            <a:r>
              <a:rPr sz="2000" spc="-8" dirty="0">
                <a:latin typeface="Calibri"/>
                <a:cs typeface="Calibri"/>
              </a:rPr>
              <a:t>never </a:t>
            </a:r>
            <a:r>
              <a:rPr sz="2000" spc="-4" dirty="0">
                <a:latin typeface="Calibri"/>
                <a:cs typeface="Calibri"/>
              </a:rPr>
              <a:t>sees element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1" name="object 11"/>
          <p:cNvSpPr/>
          <p:nvPr/>
        </p:nvSpPr>
        <p:spPr>
          <a:xfrm rot="951395">
            <a:off x="5326497" y="2996165"/>
            <a:ext cx="1535239" cy="8279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8A2E00-3690-4BED-B9FB-F6A0BD92B59C}"/>
              </a:ext>
            </a:extLst>
          </p:cNvPr>
          <p:cNvGrpSpPr/>
          <p:nvPr/>
        </p:nvGrpSpPr>
        <p:grpSpPr>
          <a:xfrm>
            <a:off x="524222" y="1284355"/>
            <a:ext cx="6617867" cy="1991969"/>
            <a:chOff x="1490339" y="2186678"/>
            <a:chExt cx="6059364" cy="1462065"/>
          </a:xfrm>
        </p:grpSpPr>
        <p:sp>
          <p:nvSpPr>
            <p:cNvPr id="4" name="object 4"/>
            <p:cNvSpPr txBox="1"/>
            <p:nvPr/>
          </p:nvSpPr>
          <p:spPr>
            <a:xfrm>
              <a:off x="1490339" y="2186678"/>
              <a:ext cx="5019306" cy="232962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295275" indent="-285750">
                <a:spcBef>
                  <a:spcPts val="75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r>
                <a:rPr lang="en-US" sz="200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  <a:r>
                <a:rPr sz="200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void </a:t>
              </a:r>
              <a:r>
                <a:rPr sz="2000" spc="-8" dirty="0">
                  <a:latin typeface="Calibri"/>
                  <a:cs typeface="Calibri"/>
                </a:rPr>
                <a:t>mutating </a:t>
              </a:r>
              <a:r>
                <a:rPr sz="2000" dirty="0">
                  <a:latin typeface="Calibri"/>
                  <a:cs typeface="Calibri"/>
                </a:rPr>
                <a:t>a </a:t>
              </a:r>
              <a:r>
                <a:rPr sz="2000" spc="-8" dirty="0">
                  <a:latin typeface="Calibri"/>
                  <a:cs typeface="Calibri"/>
                </a:rPr>
                <a:t>list </a:t>
              </a:r>
              <a:r>
                <a:rPr sz="2000" dirty="0">
                  <a:latin typeface="Calibri"/>
                  <a:cs typeface="Calibri"/>
                </a:rPr>
                <a:t>as </a:t>
              </a:r>
              <a:r>
                <a:rPr sz="2000" spc="-11" dirty="0">
                  <a:latin typeface="Calibri"/>
                  <a:cs typeface="Calibri"/>
                </a:rPr>
                <a:t>you are iterating </a:t>
              </a:r>
              <a:r>
                <a:rPr sz="2000" spc="-8" dirty="0">
                  <a:latin typeface="Calibri"/>
                  <a:cs typeface="Calibri"/>
                </a:rPr>
                <a:t>over</a:t>
              </a:r>
              <a:r>
                <a:rPr sz="2000" spc="-15" dirty="0">
                  <a:latin typeface="Calibri"/>
                  <a:cs typeface="Calibri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it</a:t>
              </a: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505332" y="2498257"/>
              <a:ext cx="2620328" cy="757255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442902" marR="3810" indent="-433853">
                <a:lnSpc>
                  <a:spcPct val="110000"/>
                </a:lnSpc>
                <a:spcBef>
                  <a:spcPts val="75"/>
                </a:spcBef>
              </a:pPr>
              <a:r>
                <a:rPr sz="1425" spc="-4" dirty="0">
                  <a:latin typeface="Consolas" panose="020B0609020204030204" pitchFamily="49" charset="0"/>
                  <a:cs typeface="Courier New"/>
                </a:rPr>
                <a:t>def </a:t>
              </a:r>
              <a:r>
                <a:rPr sz="1425" spc="-8" dirty="0">
                  <a:latin typeface="Consolas" panose="020B0609020204030204" pitchFamily="49" charset="0"/>
                  <a:cs typeface="Courier New"/>
                </a:rPr>
                <a:t>remove_dups(L1, </a:t>
              </a:r>
              <a:r>
                <a:rPr sz="1425" spc="-4" dirty="0">
                  <a:latin typeface="Consolas" panose="020B0609020204030204" pitchFamily="49" charset="0"/>
                  <a:cs typeface="Courier New"/>
                </a:rPr>
                <a:t>L2):  for </a:t>
              </a:r>
              <a:r>
                <a:rPr sz="1425" dirty="0">
                  <a:latin typeface="Consolas" panose="020B0609020204030204" pitchFamily="49" charset="0"/>
                  <a:cs typeface="Courier New"/>
                </a:rPr>
                <a:t>e </a:t>
              </a:r>
              <a:r>
                <a:rPr sz="1425" spc="-4" dirty="0">
                  <a:latin typeface="Consolas" panose="020B0609020204030204" pitchFamily="49" charset="0"/>
                  <a:cs typeface="Courier New"/>
                </a:rPr>
                <a:t>in</a:t>
              </a:r>
              <a:r>
                <a:rPr sz="1425" spc="-38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425" spc="-4" dirty="0">
                  <a:latin typeface="Consolas" panose="020B0609020204030204" pitchFamily="49" charset="0"/>
                  <a:cs typeface="Courier New"/>
                </a:rPr>
                <a:t>L1:</a:t>
              </a:r>
              <a:endParaRPr sz="1425" dirty="0">
                <a:latin typeface="Consolas" panose="020B0609020204030204" pitchFamily="49" charset="0"/>
                <a:cs typeface="Courier New"/>
              </a:endParaRPr>
            </a:p>
            <a:p>
              <a:pPr marL="768172">
                <a:spcBef>
                  <a:spcPts val="172"/>
                </a:spcBef>
              </a:pPr>
              <a:r>
                <a:rPr sz="1425" spc="-4" dirty="0">
                  <a:latin typeface="Consolas" panose="020B0609020204030204" pitchFamily="49" charset="0"/>
                  <a:cs typeface="Courier New"/>
                </a:rPr>
                <a:t>if </a:t>
              </a:r>
              <a:r>
                <a:rPr sz="1425" dirty="0">
                  <a:latin typeface="Consolas" panose="020B0609020204030204" pitchFamily="49" charset="0"/>
                  <a:cs typeface="Courier New"/>
                </a:rPr>
                <a:t>e </a:t>
              </a:r>
              <a:r>
                <a:rPr sz="1425" spc="-4" dirty="0">
                  <a:latin typeface="Consolas" panose="020B0609020204030204" pitchFamily="49" charset="0"/>
                  <a:cs typeface="Courier New"/>
                </a:rPr>
                <a:t>in</a:t>
              </a:r>
              <a:r>
                <a:rPr sz="1425" spc="-3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425" spc="-4" dirty="0">
                  <a:latin typeface="Consolas" panose="020B0609020204030204" pitchFamily="49" charset="0"/>
                  <a:cs typeface="Courier New"/>
                </a:rPr>
                <a:t>L2:</a:t>
              </a:r>
              <a:endParaRPr sz="1425" dirty="0">
                <a:latin typeface="Consolas" panose="020B0609020204030204" pitchFamily="49" charset="0"/>
                <a:cs typeface="Courier New"/>
              </a:endParaRPr>
            </a:p>
            <a:p>
              <a:pPr marL="1310132">
                <a:spcBef>
                  <a:spcPts val="169"/>
                </a:spcBef>
              </a:pPr>
              <a:r>
                <a:rPr sz="1425" spc="-8" dirty="0">
                  <a:latin typeface="Consolas" panose="020B0609020204030204" pitchFamily="49" charset="0"/>
                  <a:cs typeface="Courier New"/>
                </a:rPr>
                <a:t>L1.remove(e)</a:t>
              </a:r>
              <a:endParaRPr sz="1425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895851" y="2491742"/>
              <a:ext cx="2620328" cy="176532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</a:pPr>
              <a:r>
                <a:rPr sz="1425" spc="-4" dirty="0">
                  <a:latin typeface="Consolas" panose="020B0609020204030204" pitchFamily="49" charset="0"/>
                  <a:cs typeface="Courier New"/>
                </a:rPr>
                <a:t>def </a:t>
              </a:r>
              <a:r>
                <a:rPr sz="1425" spc="-8" dirty="0">
                  <a:latin typeface="Consolas" panose="020B0609020204030204" pitchFamily="49" charset="0"/>
                  <a:cs typeface="Courier New"/>
                </a:rPr>
                <a:t>remove_dups(L1,</a:t>
              </a:r>
              <a:r>
                <a:rPr sz="1425" spc="-26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425" spc="-4" dirty="0">
                  <a:latin typeface="Consolas" panose="020B0609020204030204" pitchFamily="49" charset="0"/>
                  <a:cs typeface="Courier New"/>
                </a:rPr>
                <a:t>L2):</a:t>
              </a:r>
              <a:endParaRPr sz="1425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329618" y="2708912"/>
              <a:ext cx="1644968" cy="176532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</a:pPr>
              <a:r>
                <a:rPr sz="1425" spc="-8" dirty="0">
                  <a:latin typeface="Consolas" panose="020B0609020204030204" pitchFamily="49" charset="0"/>
                  <a:cs typeface="Courier New"/>
                </a:rPr>
                <a:t>L1_copy </a:t>
              </a:r>
              <a:r>
                <a:rPr sz="1425" dirty="0">
                  <a:latin typeface="Consolas" panose="020B0609020204030204" pitchFamily="49" charset="0"/>
                  <a:cs typeface="Courier New"/>
                </a:rPr>
                <a:t>=</a:t>
              </a:r>
              <a:r>
                <a:rPr sz="1425" spc="-49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425" spc="-4" dirty="0">
                  <a:latin typeface="Consolas" panose="020B0609020204030204" pitchFamily="49" charset="0"/>
                  <a:cs typeface="Courier New"/>
                </a:rPr>
                <a:t>L1[:]</a:t>
              </a:r>
              <a:endParaRPr sz="1425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5363239" y="2939498"/>
              <a:ext cx="2186464" cy="514759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442425" marR="328605" indent="-433377">
                <a:spcBef>
                  <a:spcPts val="75"/>
                </a:spcBef>
              </a:pPr>
              <a:r>
                <a:rPr sz="1425" spc="-4" dirty="0">
                  <a:latin typeface="Consolas" panose="020B0609020204030204" pitchFamily="49" charset="0"/>
                  <a:cs typeface="Courier New"/>
                </a:rPr>
                <a:t>for </a:t>
              </a:r>
              <a:r>
                <a:rPr sz="1425" dirty="0">
                  <a:latin typeface="Consolas" panose="020B0609020204030204" pitchFamily="49" charset="0"/>
                  <a:cs typeface="Courier New"/>
                </a:rPr>
                <a:t>e </a:t>
              </a:r>
              <a:r>
                <a:rPr sz="1425" spc="-4" dirty="0">
                  <a:latin typeface="Consolas" panose="020B0609020204030204" pitchFamily="49" charset="0"/>
                  <a:cs typeface="Courier New"/>
                </a:rPr>
                <a:t>in</a:t>
              </a:r>
              <a:r>
                <a:rPr sz="1425" spc="-56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425" spc="-8" dirty="0">
                  <a:latin typeface="Consolas" panose="020B0609020204030204" pitchFamily="49" charset="0"/>
                  <a:cs typeface="Courier New"/>
                </a:rPr>
                <a:t>L1_copy:  </a:t>
              </a:r>
              <a:r>
                <a:rPr sz="1425" spc="-4" dirty="0">
                  <a:latin typeface="Consolas" panose="020B0609020204030204" pitchFamily="49" charset="0"/>
                  <a:cs typeface="Courier New"/>
                </a:rPr>
                <a:t>if </a:t>
              </a:r>
              <a:r>
                <a:rPr sz="1425" dirty="0">
                  <a:latin typeface="Consolas" panose="020B0609020204030204" pitchFamily="49" charset="0"/>
                  <a:cs typeface="Courier New"/>
                </a:rPr>
                <a:t>e </a:t>
              </a:r>
              <a:r>
                <a:rPr sz="1425" spc="-4" dirty="0">
                  <a:latin typeface="Consolas" panose="020B0609020204030204" pitchFamily="49" charset="0"/>
                  <a:cs typeface="Courier New"/>
                </a:rPr>
                <a:t>in</a:t>
              </a:r>
              <a:r>
                <a:rPr sz="1425" spc="-56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425" spc="-4" dirty="0">
                  <a:latin typeface="Consolas" panose="020B0609020204030204" pitchFamily="49" charset="0"/>
                  <a:cs typeface="Courier New"/>
                </a:rPr>
                <a:t>L2:</a:t>
              </a:r>
              <a:endParaRPr sz="1425" dirty="0">
                <a:latin typeface="Consolas" panose="020B0609020204030204" pitchFamily="49" charset="0"/>
                <a:cs typeface="Courier New"/>
              </a:endParaRPr>
            </a:p>
            <a:p>
              <a:pPr marL="876278"/>
              <a:r>
                <a:rPr sz="1425" spc="-8" dirty="0">
                  <a:latin typeface="Consolas" panose="020B0609020204030204" pitchFamily="49" charset="0"/>
                  <a:cs typeface="Courier New"/>
                </a:rPr>
                <a:t>L1.remove(e)</a:t>
              </a:r>
              <a:endParaRPr sz="1425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156326" y="2689760"/>
              <a:ext cx="652939" cy="200025"/>
            </a:xfrm>
            <a:custGeom>
              <a:avLst/>
              <a:gdLst/>
              <a:ahLst/>
              <a:cxnLst/>
              <a:rect l="l" t="t" r="r" b="b"/>
              <a:pathLst>
                <a:path w="870584" h="266700">
                  <a:moveTo>
                    <a:pt x="0" y="266700"/>
                  </a:moveTo>
                  <a:lnTo>
                    <a:pt x="870203" y="266700"/>
                  </a:lnTo>
                  <a:lnTo>
                    <a:pt x="870203" y="0"/>
                  </a:lnTo>
                  <a:lnTo>
                    <a:pt x="0" y="0"/>
                  </a:lnTo>
                  <a:lnTo>
                    <a:pt x="0" y="266700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1489" y="3236596"/>
              <a:ext cx="347186" cy="337185"/>
            </a:xfrm>
            <a:custGeom>
              <a:avLst/>
              <a:gdLst/>
              <a:ahLst/>
              <a:cxnLst/>
              <a:rect l="l" t="t" r="r" b="b"/>
              <a:pathLst>
                <a:path w="462915" h="449579">
                  <a:moveTo>
                    <a:pt x="104927" y="0"/>
                  </a:moveTo>
                  <a:lnTo>
                    <a:pt x="0" y="111251"/>
                  </a:lnTo>
                  <a:lnTo>
                    <a:pt x="120065" y="224535"/>
                  </a:lnTo>
                  <a:lnTo>
                    <a:pt x="0" y="337819"/>
                  </a:lnTo>
                  <a:lnTo>
                    <a:pt x="104927" y="449071"/>
                  </a:lnTo>
                  <a:lnTo>
                    <a:pt x="231444" y="329691"/>
                  </a:lnTo>
                  <a:lnTo>
                    <a:pt x="454275" y="329691"/>
                  </a:lnTo>
                  <a:lnTo>
                    <a:pt x="342823" y="224535"/>
                  </a:lnTo>
                  <a:lnTo>
                    <a:pt x="454275" y="119379"/>
                  </a:lnTo>
                  <a:lnTo>
                    <a:pt x="231444" y="119379"/>
                  </a:lnTo>
                  <a:lnTo>
                    <a:pt x="104927" y="0"/>
                  </a:lnTo>
                  <a:close/>
                </a:path>
                <a:path w="462915" h="449579">
                  <a:moveTo>
                    <a:pt x="454275" y="329691"/>
                  </a:moveTo>
                  <a:lnTo>
                    <a:pt x="231444" y="329691"/>
                  </a:lnTo>
                  <a:lnTo>
                    <a:pt x="357962" y="449071"/>
                  </a:lnTo>
                  <a:lnTo>
                    <a:pt x="462889" y="337819"/>
                  </a:lnTo>
                  <a:lnTo>
                    <a:pt x="454275" y="329691"/>
                  </a:lnTo>
                  <a:close/>
                </a:path>
                <a:path w="462915" h="449579">
                  <a:moveTo>
                    <a:pt x="357962" y="0"/>
                  </a:moveTo>
                  <a:lnTo>
                    <a:pt x="231444" y="119379"/>
                  </a:lnTo>
                  <a:lnTo>
                    <a:pt x="454275" y="119379"/>
                  </a:lnTo>
                  <a:lnTo>
                    <a:pt x="462889" y="111251"/>
                  </a:lnTo>
                  <a:lnTo>
                    <a:pt x="35796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1489" y="3236596"/>
              <a:ext cx="347186" cy="337185"/>
            </a:xfrm>
            <a:custGeom>
              <a:avLst/>
              <a:gdLst/>
              <a:ahLst/>
              <a:cxnLst/>
              <a:rect l="l" t="t" r="r" b="b"/>
              <a:pathLst>
                <a:path w="462915" h="449579">
                  <a:moveTo>
                    <a:pt x="0" y="111251"/>
                  </a:moveTo>
                  <a:lnTo>
                    <a:pt x="104927" y="0"/>
                  </a:lnTo>
                  <a:lnTo>
                    <a:pt x="231444" y="119379"/>
                  </a:lnTo>
                  <a:lnTo>
                    <a:pt x="357962" y="0"/>
                  </a:lnTo>
                  <a:lnTo>
                    <a:pt x="462889" y="111251"/>
                  </a:lnTo>
                  <a:lnTo>
                    <a:pt x="342823" y="224535"/>
                  </a:lnTo>
                  <a:lnTo>
                    <a:pt x="462889" y="337819"/>
                  </a:lnTo>
                  <a:lnTo>
                    <a:pt x="357962" y="449071"/>
                  </a:lnTo>
                  <a:lnTo>
                    <a:pt x="231444" y="329691"/>
                  </a:lnTo>
                  <a:lnTo>
                    <a:pt x="104927" y="449071"/>
                  </a:lnTo>
                  <a:lnTo>
                    <a:pt x="0" y="337819"/>
                  </a:lnTo>
                  <a:lnTo>
                    <a:pt x="120065" y="224535"/>
                  </a:lnTo>
                  <a:lnTo>
                    <a:pt x="0" y="111251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916455" y="3440048"/>
              <a:ext cx="164783" cy="103346"/>
            </a:xfrm>
            <a:custGeom>
              <a:avLst/>
              <a:gdLst/>
              <a:ahLst/>
              <a:cxnLst/>
              <a:rect l="l" t="t" r="r" b="b"/>
              <a:pathLst>
                <a:path w="219710" h="137795">
                  <a:moveTo>
                    <a:pt x="0" y="0"/>
                  </a:moveTo>
                  <a:lnTo>
                    <a:pt x="219583" y="137795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053059" y="3268599"/>
              <a:ext cx="223838" cy="342900"/>
            </a:xfrm>
            <a:custGeom>
              <a:avLst/>
              <a:gdLst/>
              <a:ahLst/>
              <a:cxnLst/>
              <a:rect l="l" t="t" r="r" b="b"/>
              <a:pathLst>
                <a:path w="298450" h="457200">
                  <a:moveTo>
                    <a:pt x="0" y="457200"/>
                  </a:moveTo>
                  <a:lnTo>
                    <a:pt x="298196" y="0"/>
                  </a:lnTo>
                </a:path>
              </a:pathLst>
            </a:custGeom>
            <a:ln w="1775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2852" y="2488598"/>
              <a:ext cx="20479" cy="1160145"/>
            </a:xfrm>
            <a:custGeom>
              <a:avLst/>
              <a:gdLst/>
              <a:ahLst/>
              <a:cxnLst/>
              <a:rect l="l" t="t" r="r" b="b"/>
              <a:pathLst>
                <a:path w="27304" h="1546860">
                  <a:moveTo>
                    <a:pt x="0" y="0"/>
                  </a:moveTo>
                  <a:lnTo>
                    <a:pt x="27305" y="1546352"/>
                  </a:lnTo>
                </a:path>
              </a:pathLst>
            </a:custGeom>
            <a:ln w="12954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763" y="1150312"/>
            <a:ext cx="6528325" cy="457328"/>
          </a:xfrm>
          <a:prstGeom prst="rect">
            <a:avLst/>
          </a:prstGeom>
        </p:spPr>
        <p:txBody>
          <a:bodyPr vert="horz" wrap="square" lIns="0" tIns="8405" rIns="0" bIns="0" rtlCol="0" anchor="ctr">
            <a:spAutoFit/>
          </a:bodyPr>
          <a:lstStyle/>
          <a:p>
            <a:pPr marL="8405">
              <a:lnSpc>
                <a:spcPts val="3494"/>
              </a:lnSpc>
              <a:spcBef>
                <a:spcPts val="66"/>
              </a:spcBef>
            </a:pPr>
            <a:r>
              <a:rPr spc="-37" dirty="0"/>
              <a:t>HOW </a:t>
            </a:r>
            <a:r>
              <a:rPr spc="-66" dirty="0"/>
              <a:t>TO</a:t>
            </a:r>
            <a:r>
              <a:rPr spc="-103" dirty="0"/>
              <a:t> </a:t>
            </a:r>
            <a:r>
              <a:rPr spc="-59" dirty="0"/>
              <a:t>STORE</a:t>
            </a:r>
            <a:r>
              <a:rPr lang="en-US" spc="-59" dirty="0"/>
              <a:t> </a:t>
            </a:r>
            <a:r>
              <a:rPr spc="-33" dirty="0"/>
              <a:t>STUDENT</a:t>
            </a:r>
            <a:r>
              <a:rPr spc="-116" dirty="0"/>
              <a:t> </a:t>
            </a:r>
            <a:r>
              <a:rPr spc="-37" dirty="0"/>
              <a:t>INFO	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592A1-DE86-4427-9B05-D756E25062B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1D9872-4C06-422F-B625-08EDAEAC07E5}"/>
              </a:ext>
            </a:extLst>
          </p:cNvPr>
          <p:cNvGrpSpPr/>
          <p:nvPr/>
        </p:nvGrpSpPr>
        <p:grpSpPr>
          <a:xfrm>
            <a:off x="566608" y="2116469"/>
            <a:ext cx="8141164" cy="3800634"/>
            <a:chOff x="1321617" y="1956798"/>
            <a:chExt cx="4906495" cy="2305052"/>
          </a:xfrm>
        </p:grpSpPr>
        <p:sp>
          <p:nvSpPr>
            <p:cNvPr id="3" name="object 3"/>
            <p:cNvSpPr txBox="1"/>
            <p:nvPr/>
          </p:nvSpPr>
          <p:spPr>
            <a:xfrm>
              <a:off x="1321617" y="1956798"/>
              <a:ext cx="4906495" cy="2305052"/>
            </a:xfrm>
            <a:prstGeom prst="rect">
              <a:avLst/>
            </a:prstGeom>
          </p:spPr>
          <p:txBody>
            <a:bodyPr vert="horz" wrap="square" lIns="0" tIns="105896" rIns="0" bIns="0" rtlCol="0">
              <a:spAutoFit/>
            </a:bodyPr>
            <a:lstStyle/>
            <a:p>
              <a:pPr marL="465606" indent="-457200">
                <a:spcBef>
                  <a:spcPts val="834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46661" algn="l"/>
                </a:tabLst>
              </a:pPr>
              <a:r>
                <a:rPr lang="en-US" sz="2800" spc="-3" dirty="0">
                  <a:latin typeface="Calibri"/>
                  <a:cs typeface="Calibri"/>
                </a:rPr>
                <a:t>S</a:t>
              </a:r>
              <a:r>
                <a:rPr sz="2800" spc="-3" dirty="0">
                  <a:latin typeface="Calibri"/>
                  <a:cs typeface="Calibri"/>
                </a:rPr>
                <a:t>o far, </a:t>
              </a:r>
              <a:r>
                <a:rPr sz="2800" dirty="0">
                  <a:latin typeface="Calibri"/>
                  <a:cs typeface="Calibri"/>
                </a:rPr>
                <a:t>can </a:t>
              </a:r>
              <a:r>
                <a:rPr sz="2800" spc="-3" dirty="0">
                  <a:latin typeface="Calibri"/>
                  <a:cs typeface="Calibri"/>
                </a:rPr>
                <a:t>store using separate lists for </a:t>
              </a:r>
              <a:r>
                <a:rPr sz="2800" dirty="0">
                  <a:latin typeface="Calibri"/>
                  <a:cs typeface="Calibri"/>
                </a:rPr>
                <a:t>every</a:t>
              </a:r>
              <a:r>
                <a:rPr sz="2800" spc="-17" dirty="0">
                  <a:latin typeface="Calibri"/>
                  <a:cs typeface="Calibri"/>
                </a:rPr>
                <a:t> </a:t>
              </a:r>
              <a:r>
                <a:rPr sz="2800" spc="-3" dirty="0">
                  <a:latin typeface="Calibri"/>
                  <a:cs typeface="Calibri"/>
                </a:rPr>
                <a:t>info</a:t>
              </a:r>
              <a:endParaRPr sz="2800" dirty="0">
                <a:latin typeface="Calibri"/>
                <a:cs typeface="Calibri"/>
              </a:endParaRPr>
            </a:p>
            <a:p>
              <a:pPr marL="465605" lvl="1">
                <a:spcBef>
                  <a:spcPts val="608"/>
                </a:spcBef>
              </a:pPr>
              <a:r>
                <a:rPr sz="2000" spc="-3" dirty="0">
                  <a:latin typeface="Consolas" panose="020B0609020204030204" pitchFamily="49" charset="0"/>
                  <a:cs typeface="Courier New"/>
                </a:rPr>
                <a:t>names = ['</a:t>
              </a:r>
              <a:r>
                <a:rPr sz="2000" spc="-3" dirty="0" err="1">
                  <a:latin typeface="Consolas" panose="020B0609020204030204" pitchFamily="49" charset="0"/>
                  <a:cs typeface="Courier New"/>
                </a:rPr>
                <a:t>Ana','John','Denise','Katy</a:t>
              </a:r>
              <a:r>
                <a:rPr sz="2000" spc="-3" dirty="0">
                  <a:latin typeface="Consolas" panose="020B0609020204030204" pitchFamily="49" charset="0"/>
                  <a:cs typeface="Courier New"/>
                </a:rPr>
                <a:t>']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 marL="465605" lvl="1">
                <a:spcBef>
                  <a:spcPts val="608"/>
                </a:spcBef>
              </a:pPr>
              <a:r>
                <a:rPr sz="2000" spc="-3" dirty="0">
                  <a:latin typeface="Consolas" panose="020B0609020204030204" pitchFamily="49" charset="0"/>
                  <a:cs typeface="Courier New"/>
                </a:rPr>
                <a:t>grade = ['B', </a:t>
              </a:r>
              <a:r>
                <a:rPr lang="en-US" sz="2000" spc="-3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000" spc="-3" dirty="0">
                  <a:latin typeface="Consolas" panose="020B0609020204030204" pitchFamily="49" charset="0"/>
                  <a:cs typeface="Courier New"/>
                </a:rPr>
                <a:t>'A+</a:t>
              </a:r>
              <a:r>
                <a:rPr lang="en-US" sz="2000" spc="-3" dirty="0">
                  <a:latin typeface="Consolas" panose="020B0609020204030204" pitchFamily="49" charset="0"/>
                  <a:cs typeface="Courier New"/>
                </a:rPr>
                <a:t>’</a:t>
              </a:r>
              <a:r>
                <a:rPr sz="2000" spc="-3" dirty="0">
                  <a:latin typeface="Consolas" panose="020B0609020204030204" pitchFamily="49" charset="0"/>
                  <a:cs typeface="Courier New"/>
                </a:rPr>
                <a:t>, </a:t>
              </a:r>
              <a:r>
                <a:rPr lang="en-US" sz="2000" spc="-3" dirty="0">
                  <a:latin typeface="Consolas" panose="020B0609020204030204" pitchFamily="49" charset="0"/>
                  <a:cs typeface="Courier New"/>
                </a:rPr>
                <a:t>  </a:t>
              </a:r>
              <a:r>
                <a:rPr sz="2000" spc="-3" dirty="0">
                  <a:latin typeface="Consolas" panose="020B0609020204030204" pitchFamily="49" charset="0"/>
                  <a:cs typeface="Courier New"/>
                </a:rPr>
                <a:t>'A</a:t>
              </a:r>
              <a:r>
                <a:rPr lang="en-US" sz="2000" spc="-3" dirty="0">
                  <a:latin typeface="Consolas" panose="020B0609020204030204" pitchFamily="49" charset="0"/>
                  <a:cs typeface="Courier New"/>
                </a:rPr>
                <a:t>’</a:t>
              </a:r>
              <a:r>
                <a:rPr sz="2000" spc="-3" dirty="0">
                  <a:latin typeface="Consolas" panose="020B0609020204030204" pitchFamily="49" charset="0"/>
                  <a:cs typeface="Courier New"/>
                </a:rPr>
                <a:t>,</a:t>
              </a:r>
              <a:r>
                <a:rPr sz="2000" spc="1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lang="en-US" sz="2000" spc="14" dirty="0">
                  <a:latin typeface="Consolas" panose="020B0609020204030204" pitchFamily="49" charset="0"/>
                  <a:cs typeface="Courier New"/>
                </a:rPr>
                <a:t>   </a:t>
              </a:r>
              <a:r>
                <a:rPr sz="2000" spc="-3" dirty="0">
                  <a:latin typeface="Consolas" panose="020B0609020204030204" pitchFamily="49" charset="0"/>
                  <a:cs typeface="Courier New"/>
                </a:rPr>
                <a:t>'A']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 marL="465605" lvl="1">
                <a:spcBef>
                  <a:spcPts val="608"/>
                </a:spcBef>
              </a:pPr>
              <a:r>
                <a:rPr sz="2000" spc="-3" dirty="0">
                  <a:latin typeface="Consolas" panose="020B0609020204030204" pitchFamily="49" charset="0"/>
                  <a:cs typeface="Courier New"/>
                </a:rPr>
                <a:t>course =[2.00, 6.0001, 20.002,</a:t>
              </a:r>
              <a:r>
                <a:rPr sz="2000" spc="2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2000" spc="-3" dirty="0">
                  <a:latin typeface="Consolas" panose="020B0609020204030204" pitchFamily="49" charset="0"/>
                  <a:cs typeface="Courier New"/>
                </a:rPr>
                <a:t>9.01]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  <a:p>
              <a:pPr>
                <a:lnSpc>
                  <a:spcPct val="100000"/>
                </a:lnSpc>
              </a:pPr>
              <a:endParaRPr sz="2400" dirty="0">
                <a:latin typeface="Times New Roman"/>
                <a:cs typeface="Times New Roman"/>
              </a:endParaRPr>
            </a:p>
            <a:p>
              <a:pPr marL="465606" indent="-457200"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46661" algn="l"/>
                </a:tabLst>
              </a:pPr>
              <a:r>
                <a:rPr lang="en-US" sz="2800" spc="-3" dirty="0">
                  <a:latin typeface="Calibri"/>
                  <a:cs typeface="Calibri"/>
                </a:rPr>
                <a:t>A</a:t>
              </a:r>
              <a:r>
                <a:rPr sz="2800" spc="-3" dirty="0">
                  <a:latin typeface="Calibri"/>
                  <a:cs typeface="Calibri"/>
                </a:rPr>
                <a:t> separate list for each item</a:t>
              </a:r>
            </a:p>
            <a:p>
              <a:pPr marL="465606" indent="-457200">
                <a:spcBef>
                  <a:spcPts val="542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46661" algn="l"/>
                </a:tabLst>
              </a:pPr>
              <a:r>
                <a:rPr lang="en-US" sz="2800" spc="-3" dirty="0">
                  <a:latin typeface="Calibri"/>
                  <a:cs typeface="Calibri"/>
                </a:rPr>
                <a:t>E</a:t>
              </a:r>
              <a:r>
                <a:rPr sz="2800" spc="-3" dirty="0">
                  <a:latin typeface="Calibri"/>
                  <a:cs typeface="Calibri"/>
                </a:rPr>
                <a:t>ach list must have the same length</a:t>
              </a:r>
            </a:p>
            <a:p>
              <a:pPr marL="465606" marR="3362" indent="-457200">
                <a:lnSpc>
                  <a:spcPct val="79800"/>
                </a:lnSpc>
                <a:spcBef>
                  <a:spcPts val="930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46661" algn="l"/>
                </a:tabLst>
              </a:pPr>
              <a:r>
                <a:rPr lang="en-US" sz="2800" spc="-3" dirty="0">
                  <a:latin typeface="Calibri"/>
                  <a:cs typeface="Calibri"/>
                </a:rPr>
                <a:t>I</a:t>
              </a:r>
              <a:r>
                <a:rPr sz="2800" spc="-3" dirty="0">
                  <a:latin typeface="Calibri"/>
                  <a:cs typeface="Calibri"/>
                </a:rPr>
                <a:t>nfo stored across lists at same index, each index refers to  info for a diﬀerent person</a:t>
              </a:r>
            </a:p>
          </p:txBody>
        </p:sp>
        <p:sp>
          <p:nvSpPr>
            <p:cNvPr id="5" name="object 5"/>
            <p:cNvSpPr/>
            <p:nvPr/>
          </p:nvSpPr>
          <p:spPr>
            <a:xfrm>
              <a:off x="3774865" y="2198631"/>
              <a:ext cx="804722" cy="966692"/>
            </a:xfrm>
            <a:custGeom>
              <a:avLst/>
              <a:gdLst/>
              <a:ahLst/>
              <a:cxnLst/>
              <a:rect l="l" t="t" r="r" b="b"/>
              <a:pathLst>
                <a:path w="1216025" h="1863725">
                  <a:moveTo>
                    <a:pt x="0" y="931712"/>
                  </a:moveTo>
                  <a:lnTo>
                    <a:pt x="1109" y="874955"/>
                  </a:lnTo>
                  <a:lnTo>
                    <a:pt x="4393" y="819097"/>
                  </a:lnTo>
                  <a:lnTo>
                    <a:pt x="9791" y="764235"/>
                  </a:lnTo>
                  <a:lnTo>
                    <a:pt x="17236" y="710469"/>
                  </a:lnTo>
                  <a:lnTo>
                    <a:pt x="26667" y="657893"/>
                  </a:lnTo>
                  <a:lnTo>
                    <a:pt x="38020" y="606607"/>
                  </a:lnTo>
                  <a:lnTo>
                    <a:pt x="51230" y="556708"/>
                  </a:lnTo>
                  <a:lnTo>
                    <a:pt x="66235" y="508293"/>
                  </a:lnTo>
                  <a:lnTo>
                    <a:pt x="82970" y="461459"/>
                  </a:lnTo>
                  <a:lnTo>
                    <a:pt x="101373" y="416304"/>
                  </a:lnTo>
                  <a:lnTo>
                    <a:pt x="121380" y="372926"/>
                  </a:lnTo>
                  <a:lnTo>
                    <a:pt x="142926" y="331422"/>
                  </a:lnTo>
                  <a:lnTo>
                    <a:pt x="165949" y="291889"/>
                  </a:lnTo>
                  <a:lnTo>
                    <a:pt x="190386" y="254424"/>
                  </a:lnTo>
                  <a:lnTo>
                    <a:pt x="216171" y="219127"/>
                  </a:lnTo>
                  <a:lnTo>
                    <a:pt x="243242" y="186093"/>
                  </a:lnTo>
                  <a:lnTo>
                    <a:pt x="271536" y="155420"/>
                  </a:lnTo>
                  <a:lnTo>
                    <a:pt x="300989" y="127206"/>
                  </a:lnTo>
                  <a:lnTo>
                    <a:pt x="331536" y="101548"/>
                  </a:lnTo>
                  <a:lnTo>
                    <a:pt x="363115" y="78543"/>
                  </a:lnTo>
                  <a:lnTo>
                    <a:pt x="395662" y="58290"/>
                  </a:lnTo>
                  <a:lnTo>
                    <a:pt x="463406" y="26426"/>
                  </a:lnTo>
                  <a:lnTo>
                    <a:pt x="534260" y="6736"/>
                  </a:lnTo>
                  <a:lnTo>
                    <a:pt x="607713" y="0"/>
                  </a:lnTo>
                  <a:lnTo>
                    <a:pt x="644734" y="1700"/>
                  </a:lnTo>
                  <a:lnTo>
                    <a:pt x="716951" y="15011"/>
                  </a:lnTo>
                  <a:lnTo>
                    <a:pt x="786313" y="40885"/>
                  </a:lnTo>
                  <a:lnTo>
                    <a:pt x="852312" y="78543"/>
                  </a:lnTo>
                  <a:lnTo>
                    <a:pt x="883891" y="101548"/>
                  </a:lnTo>
                  <a:lnTo>
                    <a:pt x="914438" y="127206"/>
                  </a:lnTo>
                  <a:lnTo>
                    <a:pt x="943891" y="155420"/>
                  </a:lnTo>
                  <a:lnTo>
                    <a:pt x="972184" y="186093"/>
                  </a:lnTo>
                  <a:lnTo>
                    <a:pt x="999256" y="219127"/>
                  </a:lnTo>
                  <a:lnTo>
                    <a:pt x="1025041" y="254424"/>
                  </a:lnTo>
                  <a:lnTo>
                    <a:pt x="1049477" y="291889"/>
                  </a:lnTo>
                  <a:lnTo>
                    <a:pt x="1072501" y="331422"/>
                  </a:lnTo>
                  <a:lnTo>
                    <a:pt x="1094047" y="372926"/>
                  </a:lnTo>
                  <a:lnTo>
                    <a:pt x="1114054" y="416304"/>
                  </a:lnTo>
                  <a:lnTo>
                    <a:pt x="1132457" y="461459"/>
                  </a:lnTo>
                  <a:lnTo>
                    <a:pt x="1149192" y="508293"/>
                  </a:lnTo>
                  <a:lnTo>
                    <a:pt x="1164197" y="556708"/>
                  </a:lnTo>
                  <a:lnTo>
                    <a:pt x="1177407" y="606607"/>
                  </a:lnTo>
                  <a:lnTo>
                    <a:pt x="1188760" y="657893"/>
                  </a:lnTo>
                  <a:lnTo>
                    <a:pt x="1198190" y="710469"/>
                  </a:lnTo>
                  <a:lnTo>
                    <a:pt x="1205636" y="764235"/>
                  </a:lnTo>
                  <a:lnTo>
                    <a:pt x="1211033" y="819097"/>
                  </a:lnTo>
                  <a:lnTo>
                    <a:pt x="1214318" y="874955"/>
                  </a:lnTo>
                  <a:lnTo>
                    <a:pt x="1215427" y="931712"/>
                  </a:lnTo>
                  <a:lnTo>
                    <a:pt x="1214318" y="988469"/>
                  </a:lnTo>
                  <a:lnTo>
                    <a:pt x="1211033" y="1044327"/>
                  </a:lnTo>
                  <a:lnTo>
                    <a:pt x="1205636" y="1099188"/>
                  </a:lnTo>
                  <a:lnTo>
                    <a:pt x="1198190" y="1152955"/>
                  </a:lnTo>
                  <a:lnTo>
                    <a:pt x="1188760" y="1205531"/>
                  </a:lnTo>
                  <a:lnTo>
                    <a:pt x="1177407" y="1256817"/>
                  </a:lnTo>
                  <a:lnTo>
                    <a:pt x="1164197" y="1306716"/>
                  </a:lnTo>
                  <a:lnTo>
                    <a:pt x="1149192" y="1355131"/>
                  </a:lnTo>
                  <a:lnTo>
                    <a:pt x="1132457" y="1401965"/>
                  </a:lnTo>
                  <a:lnTo>
                    <a:pt x="1114054" y="1447120"/>
                  </a:lnTo>
                  <a:lnTo>
                    <a:pt x="1094047" y="1490498"/>
                  </a:lnTo>
                  <a:lnTo>
                    <a:pt x="1072501" y="1532002"/>
                  </a:lnTo>
                  <a:lnTo>
                    <a:pt x="1049477" y="1571535"/>
                  </a:lnTo>
                  <a:lnTo>
                    <a:pt x="1025041" y="1609000"/>
                  </a:lnTo>
                  <a:lnTo>
                    <a:pt x="999256" y="1644297"/>
                  </a:lnTo>
                  <a:lnTo>
                    <a:pt x="972184" y="1677331"/>
                  </a:lnTo>
                  <a:lnTo>
                    <a:pt x="943891" y="1708004"/>
                  </a:lnTo>
                  <a:lnTo>
                    <a:pt x="914438" y="1736218"/>
                  </a:lnTo>
                  <a:lnTo>
                    <a:pt x="883891" y="1761876"/>
                  </a:lnTo>
                  <a:lnTo>
                    <a:pt x="852312" y="1784881"/>
                  </a:lnTo>
                  <a:lnTo>
                    <a:pt x="819765" y="1805134"/>
                  </a:lnTo>
                  <a:lnTo>
                    <a:pt x="752021" y="1836998"/>
                  </a:lnTo>
                  <a:lnTo>
                    <a:pt x="681167" y="1856688"/>
                  </a:lnTo>
                  <a:lnTo>
                    <a:pt x="607713" y="1863425"/>
                  </a:lnTo>
                  <a:lnTo>
                    <a:pt x="570693" y="1861724"/>
                  </a:lnTo>
                  <a:lnTo>
                    <a:pt x="498476" y="1848413"/>
                  </a:lnTo>
                  <a:lnTo>
                    <a:pt x="429114" y="1822539"/>
                  </a:lnTo>
                  <a:lnTo>
                    <a:pt x="363115" y="1784881"/>
                  </a:lnTo>
                  <a:lnTo>
                    <a:pt x="331536" y="1761876"/>
                  </a:lnTo>
                  <a:lnTo>
                    <a:pt x="300989" y="1736218"/>
                  </a:lnTo>
                  <a:lnTo>
                    <a:pt x="271536" y="1708004"/>
                  </a:lnTo>
                  <a:lnTo>
                    <a:pt x="243242" y="1677331"/>
                  </a:lnTo>
                  <a:lnTo>
                    <a:pt x="216171" y="1644297"/>
                  </a:lnTo>
                  <a:lnTo>
                    <a:pt x="190386" y="1609000"/>
                  </a:lnTo>
                  <a:lnTo>
                    <a:pt x="165949" y="1571535"/>
                  </a:lnTo>
                  <a:lnTo>
                    <a:pt x="142926" y="1532002"/>
                  </a:lnTo>
                  <a:lnTo>
                    <a:pt x="121380" y="1490498"/>
                  </a:lnTo>
                  <a:lnTo>
                    <a:pt x="101373" y="1447120"/>
                  </a:lnTo>
                  <a:lnTo>
                    <a:pt x="82970" y="1401965"/>
                  </a:lnTo>
                  <a:lnTo>
                    <a:pt x="66235" y="1355131"/>
                  </a:lnTo>
                  <a:lnTo>
                    <a:pt x="51230" y="1306716"/>
                  </a:lnTo>
                  <a:lnTo>
                    <a:pt x="38020" y="1256817"/>
                  </a:lnTo>
                  <a:lnTo>
                    <a:pt x="26667" y="1205531"/>
                  </a:lnTo>
                  <a:lnTo>
                    <a:pt x="17236" y="1152955"/>
                  </a:lnTo>
                  <a:lnTo>
                    <a:pt x="9791" y="1099188"/>
                  </a:lnTo>
                  <a:lnTo>
                    <a:pt x="4393" y="1044327"/>
                  </a:lnTo>
                  <a:lnTo>
                    <a:pt x="1109" y="988469"/>
                  </a:lnTo>
                  <a:lnTo>
                    <a:pt x="0" y="931712"/>
                  </a:lnTo>
                  <a:close/>
                </a:path>
              </a:pathLst>
            </a:custGeom>
            <a:ln w="2221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48172" y="5539796"/>
            <a:ext cx="131529" cy="111195"/>
          </a:xfrm>
          <a:prstGeom prst="rect">
            <a:avLst/>
          </a:prstGeom>
        </p:spPr>
        <p:txBody>
          <a:bodyPr vert="horz" wrap="square" lIns="0" tIns="4202" rIns="0" bIns="0" rtlCol="0">
            <a:spAutoFit/>
          </a:bodyPr>
          <a:lstStyle/>
          <a:p>
            <a:pPr marL="25214">
              <a:spcBef>
                <a:spcPts val="33"/>
              </a:spcBef>
            </a:pPr>
            <a:fld id="{81D60167-4931-47E6-BA6A-407CBD079E47}" type="slidenum">
              <a:rPr sz="695" dirty="0">
                <a:solidFill>
                  <a:srgbClr val="FFFFFF"/>
                </a:solidFill>
                <a:latin typeface="Calibri"/>
                <a:cs typeface="Calibri"/>
              </a:rPr>
              <a:pPr marL="25214">
                <a:spcBef>
                  <a:spcPts val="33"/>
                </a:spcBef>
              </a:pPr>
              <a:t>31</a:t>
            </a:fld>
            <a:endParaRPr sz="6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4076" y="1063417"/>
            <a:ext cx="7092882" cy="500326"/>
          </a:xfrm>
          <a:prstGeom prst="rect">
            <a:avLst/>
          </a:prstGeom>
        </p:spPr>
        <p:txBody>
          <a:bodyPr vert="horz" wrap="square" lIns="0" tIns="89087" rIns="0" bIns="0" rtlCol="0" anchor="ctr">
            <a:spAutoFit/>
          </a:bodyPr>
          <a:lstStyle/>
          <a:p>
            <a:pPr marL="8405" marR="3362">
              <a:lnSpc>
                <a:spcPts val="3177"/>
              </a:lnSpc>
              <a:spcBef>
                <a:spcPts val="701"/>
              </a:spcBef>
              <a:tabLst>
                <a:tab pos="4939834" algn="l"/>
              </a:tabLst>
            </a:pPr>
            <a:r>
              <a:rPr spc="-56" dirty="0"/>
              <a:t>UPDATE/RETRIEVE  </a:t>
            </a:r>
            <a:r>
              <a:rPr spc="-33" dirty="0"/>
              <a:t>STUDENT</a:t>
            </a:r>
            <a:r>
              <a:rPr spc="-116" dirty="0"/>
              <a:t> </a:t>
            </a:r>
            <a:r>
              <a:rPr spc="-37" dirty="0"/>
              <a:t>INFO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478172" y="2166180"/>
            <a:ext cx="8187655" cy="3742330"/>
          </a:xfrm>
          <a:prstGeom prst="rect">
            <a:avLst/>
          </a:prstGeom>
        </p:spPr>
        <p:txBody>
          <a:bodyPr vert="horz" wrap="square" lIns="0" tIns="8405" rIns="0" bIns="0" rtlCol="0">
            <a:spAutoFit/>
          </a:bodyPr>
          <a:lstStyle/>
          <a:p>
            <a:pPr marL="402163" marR="3362" indent="0">
              <a:spcBef>
                <a:spcPts val="66"/>
              </a:spcBef>
              <a:buNone/>
              <a:tabLst>
                <a:tab pos="766084" algn="l"/>
                <a:tab pos="947624" algn="l"/>
              </a:tabLst>
            </a:pPr>
            <a:r>
              <a:rPr sz="1800" spc="-3" dirty="0">
                <a:solidFill>
                  <a:srgbClr val="3366FF"/>
                </a:solidFill>
                <a:latin typeface="Consolas" panose="020B0609020204030204" pitchFamily="49" charset="0"/>
              </a:rPr>
              <a:t>def	</a:t>
            </a:r>
            <a:r>
              <a:rPr lang="en-US" sz="1800" spc="-3" dirty="0">
                <a:solidFill>
                  <a:srgbClr val="3366FF"/>
                </a:solidFill>
                <a:latin typeface="Consolas" panose="020B0609020204030204" pitchFamily="49" charset="0"/>
              </a:rPr>
              <a:t> </a:t>
            </a:r>
            <a:r>
              <a:rPr sz="1800" spc="-3" dirty="0" err="1">
                <a:latin typeface="Consolas" panose="020B0609020204030204" pitchFamily="49" charset="0"/>
              </a:rPr>
              <a:t>get_grade</a:t>
            </a:r>
            <a:r>
              <a:rPr sz="1800" spc="-3" dirty="0">
                <a:latin typeface="Consolas" panose="020B0609020204030204" pitchFamily="49" charset="0"/>
              </a:rPr>
              <a:t>(student, name_list, grade_list, course_list):  </a:t>
            </a:r>
            <a:endParaRPr lang="en-US" sz="1800" spc="-3" dirty="0">
              <a:latin typeface="Consolas" panose="020B0609020204030204" pitchFamily="49" charset="0"/>
            </a:endParaRPr>
          </a:p>
          <a:p>
            <a:pPr marL="402163" marR="3362" indent="0">
              <a:spcBef>
                <a:spcPts val="66"/>
              </a:spcBef>
              <a:buNone/>
              <a:tabLst>
                <a:tab pos="766084" algn="l"/>
                <a:tab pos="947624" algn="l"/>
              </a:tabLst>
            </a:pPr>
            <a:endParaRPr lang="en-US" sz="700" spc="-3" dirty="0">
              <a:latin typeface="Consolas" panose="020B0609020204030204" pitchFamily="49" charset="0"/>
            </a:endParaRPr>
          </a:p>
          <a:p>
            <a:pPr marL="745063" marR="3362" lvl="1" indent="0">
              <a:spcBef>
                <a:spcPts val="600"/>
              </a:spcBef>
              <a:buNone/>
              <a:tabLst>
                <a:tab pos="766084" algn="l"/>
                <a:tab pos="947624" algn="l"/>
              </a:tabLst>
            </a:pPr>
            <a:r>
              <a:rPr dirty="0">
                <a:latin typeface="Consolas" panose="020B0609020204030204" pitchFamily="49" charset="0"/>
              </a:rPr>
              <a:t> </a:t>
            </a:r>
            <a:r>
              <a:rPr lang="en-US" sz="1800" spc="-3" dirty="0" err="1">
                <a:latin typeface="Consolas" panose="020B0609020204030204" pitchFamily="49" charset="0"/>
              </a:rPr>
              <a:t>i</a:t>
            </a:r>
            <a:r>
              <a:rPr lang="en-US" sz="1800" spc="-3" dirty="0">
                <a:latin typeface="Consolas" panose="020B0609020204030204" pitchFamily="49" charset="0"/>
              </a:rPr>
              <a:t> </a:t>
            </a:r>
            <a:r>
              <a:rPr sz="1800" spc="-3" dirty="0">
                <a:latin typeface="Consolas" panose="020B0609020204030204" pitchFamily="49" charset="0"/>
              </a:rPr>
              <a:t>=</a:t>
            </a:r>
            <a:r>
              <a:rPr sz="1800" dirty="0">
                <a:latin typeface="Consolas" panose="020B0609020204030204" pitchFamily="49" charset="0"/>
              </a:rPr>
              <a:t> </a:t>
            </a:r>
            <a:r>
              <a:rPr sz="1800" spc="-3" dirty="0">
                <a:latin typeface="Consolas" panose="020B0609020204030204" pitchFamily="49" charset="0"/>
              </a:rPr>
              <a:t>name_list.index(student)</a:t>
            </a:r>
          </a:p>
          <a:p>
            <a:pPr marL="937118" lvl="1" indent="0">
              <a:spcBef>
                <a:spcPts val="600"/>
              </a:spcBef>
              <a:buNone/>
            </a:pPr>
            <a:r>
              <a:rPr sz="1800" spc="-3" dirty="0">
                <a:latin typeface="Consolas" panose="020B0609020204030204" pitchFamily="49" charset="0"/>
              </a:rPr>
              <a:t>grade =</a:t>
            </a:r>
            <a:r>
              <a:rPr sz="1800" dirty="0">
                <a:latin typeface="Consolas" panose="020B0609020204030204" pitchFamily="49" charset="0"/>
              </a:rPr>
              <a:t> </a:t>
            </a:r>
            <a:r>
              <a:rPr sz="1800" spc="-3" dirty="0">
                <a:latin typeface="Consolas" panose="020B0609020204030204" pitchFamily="49" charset="0"/>
              </a:rPr>
              <a:t>grade_list[i]</a:t>
            </a:r>
          </a:p>
          <a:p>
            <a:pPr marL="937118" marR="2908430" lvl="1" indent="0">
              <a:spcBef>
                <a:spcPts val="600"/>
              </a:spcBef>
              <a:buNone/>
            </a:pPr>
            <a:r>
              <a:rPr sz="1800" spc="-3" dirty="0">
                <a:latin typeface="Consolas" panose="020B0609020204030204" pitchFamily="49" charset="0"/>
              </a:rPr>
              <a:t>course = course_list[i]  </a:t>
            </a:r>
            <a:endParaRPr lang="en-US" sz="1800" spc="-3" dirty="0">
              <a:latin typeface="Consolas" panose="020B0609020204030204" pitchFamily="49" charset="0"/>
            </a:endParaRPr>
          </a:p>
          <a:p>
            <a:pPr marL="937118" marR="2908430" lvl="1" indent="0">
              <a:spcBef>
                <a:spcPts val="600"/>
              </a:spcBef>
              <a:buNone/>
            </a:pPr>
            <a:r>
              <a:rPr sz="1800" spc="-3" dirty="0">
                <a:latin typeface="Consolas" panose="020B0609020204030204" pitchFamily="49" charset="0"/>
              </a:rPr>
              <a:t>return (course,</a:t>
            </a:r>
            <a:r>
              <a:rPr sz="1800" dirty="0">
                <a:latin typeface="Consolas" panose="020B0609020204030204" pitchFamily="49" charset="0"/>
              </a:rPr>
              <a:t> </a:t>
            </a:r>
            <a:r>
              <a:rPr sz="1800" spc="-3" dirty="0">
                <a:latin typeface="Consolas" panose="020B0609020204030204" pitchFamily="49" charset="0"/>
              </a:rPr>
              <a:t>grade)</a:t>
            </a:r>
          </a:p>
          <a:p>
            <a:pPr marL="222733" indent="0">
              <a:spcBef>
                <a:spcPts val="7"/>
              </a:spcBef>
              <a:buNone/>
            </a:pPr>
            <a:endParaRPr sz="1800" dirty="0">
              <a:latin typeface="Times New Roman"/>
              <a:cs typeface="Times New Roman"/>
            </a:endParaRPr>
          </a:p>
          <a:p>
            <a:pPr marL="688332" indent="-285750">
              <a:spcBef>
                <a:spcPts val="3"/>
              </a:spcBef>
              <a:buClr>
                <a:srgbClr val="C00000"/>
              </a:buClr>
              <a:buFont typeface="Century Gothic" panose="020B0502020202020204" pitchFamily="34" charset="0"/>
              <a:buChar char="►"/>
              <a:tabLst>
                <a:tab pos="552606" algn="l"/>
              </a:tabLst>
            </a:pPr>
            <a:r>
              <a:rPr lang="en-US" sz="2800" b="1" spc="-3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800" b="1" spc="-3" dirty="0">
                <a:solidFill>
                  <a:srgbClr val="C00000"/>
                </a:solidFill>
                <a:latin typeface="Calibri"/>
                <a:cs typeface="Calibri"/>
              </a:rPr>
              <a:t>essy </a:t>
            </a:r>
            <a:r>
              <a:rPr sz="2800" dirty="0">
                <a:latin typeface="Calibri"/>
                <a:cs typeface="Calibri"/>
              </a:rPr>
              <a:t>to keep track</a:t>
            </a:r>
            <a:r>
              <a:rPr sz="2800" spc="-17" dirty="0">
                <a:latin typeface="Calibri"/>
                <a:cs typeface="Calibri"/>
              </a:rPr>
              <a:t> </a:t>
            </a:r>
            <a:r>
              <a:rPr sz="2800" spc="-3" dirty="0">
                <a:latin typeface="Calibri"/>
                <a:cs typeface="Calibri"/>
              </a:rPr>
              <a:t>of</a:t>
            </a:r>
            <a:r>
              <a:rPr lang="en-US" sz="2800" spc="-3" dirty="0">
                <a:latin typeface="Calibri"/>
                <a:cs typeface="Calibri"/>
              </a:rPr>
              <a:t> many different lists</a:t>
            </a:r>
            <a:endParaRPr sz="2800" dirty="0">
              <a:latin typeface="Calibri"/>
              <a:cs typeface="Calibri"/>
            </a:endParaRPr>
          </a:p>
          <a:p>
            <a:pPr marL="745482" lvl="1" indent="0">
              <a:spcBef>
                <a:spcPts val="712"/>
              </a:spcBef>
              <a:buClr>
                <a:schemeClr val="accent1">
                  <a:lumMod val="75000"/>
                </a:schemeClr>
              </a:buClr>
              <a:buNone/>
              <a:tabLst>
                <a:tab pos="552606" algn="l"/>
              </a:tabLst>
            </a:pPr>
            <a:r>
              <a:rPr lang="en-US" sz="2600" dirty="0">
                <a:latin typeface="Calibri"/>
                <a:cs typeface="Calibri"/>
              </a:rPr>
              <a:t>(</a:t>
            </a:r>
            <a:r>
              <a:rPr sz="2600" b="1" i="1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b="1" spc="-3" dirty="0">
                <a:solidFill>
                  <a:srgbClr val="C00000"/>
                </a:solidFill>
                <a:latin typeface="Calibri"/>
                <a:cs typeface="Calibri"/>
              </a:rPr>
              <a:t>many lists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3" dirty="0">
                <a:latin typeface="Calibri"/>
                <a:cs typeface="Calibri"/>
              </a:rPr>
              <a:t>pass </a:t>
            </a:r>
            <a:r>
              <a:rPr sz="2600" dirty="0">
                <a:latin typeface="Calibri"/>
                <a:cs typeface="Calibri"/>
              </a:rPr>
              <a:t>them as</a:t>
            </a:r>
            <a:r>
              <a:rPr sz="2600" spc="-37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arguments</a:t>
            </a:r>
            <a:r>
              <a:rPr lang="en-US" sz="2600" dirty="0">
                <a:latin typeface="Calibri"/>
                <a:cs typeface="Calibri"/>
              </a:rPr>
              <a:t>)</a:t>
            </a:r>
            <a:endParaRPr sz="2600" dirty="0">
              <a:latin typeface="Calibri"/>
              <a:cs typeface="Calibri"/>
            </a:endParaRPr>
          </a:p>
          <a:p>
            <a:pPr marL="688332" indent="-285750">
              <a:spcBef>
                <a:spcPts val="715"/>
              </a:spcBef>
              <a:buClr>
                <a:srgbClr val="C00000"/>
              </a:buClr>
              <a:buFont typeface="Century Gothic" panose="020B0502020202020204" pitchFamily="34" charset="0"/>
              <a:buChar char="►"/>
              <a:tabLst>
                <a:tab pos="552606" algn="l"/>
              </a:tabLst>
            </a:pPr>
            <a:r>
              <a:rPr lang="en-US" sz="280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ust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always index </a:t>
            </a:r>
            <a:r>
              <a:rPr sz="2800" spc="-3" dirty="0">
                <a:latin typeface="Calibri"/>
                <a:cs typeface="Calibri"/>
              </a:rPr>
              <a:t>using</a:t>
            </a:r>
            <a:r>
              <a:rPr sz="2800" spc="-14" dirty="0">
                <a:latin typeface="Calibri"/>
                <a:cs typeface="Calibri"/>
              </a:rPr>
              <a:t> </a:t>
            </a:r>
            <a:r>
              <a:rPr sz="2800" spc="-3" dirty="0">
                <a:latin typeface="Calibri"/>
                <a:cs typeface="Calibri"/>
              </a:rPr>
              <a:t>integers</a:t>
            </a:r>
            <a:endParaRPr sz="2800" dirty="0">
              <a:latin typeface="Calibri"/>
              <a:cs typeface="Calibri"/>
            </a:endParaRPr>
          </a:p>
          <a:p>
            <a:pPr marL="688332" indent="-285750">
              <a:spcBef>
                <a:spcPts val="715"/>
              </a:spcBef>
              <a:buClr>
                <a:srgbClr val="C00000"/>
              </a:buClr>
              <a:buFont typeface="Century Gothic" panose="020B0502020202020204" pitchFamily="34" charset="0"/>
              <a:buChar char="►"/>
              <a:tabLst>
                <a:tab pos="552606" algn="l"/>
              </a:tabLst>
            </a:pPr>
            <a:r>
              <a:rPr lang="en-US" sz="2800" dirty="0">
                <a:latin typeface="Calibri"/>
                <a:cs typeface="Calibri"/>
              </a:rPr>
              <a:t>M</a:t>
            </a:r>
            <a:r>
              <a:rPr sz="2800" dirty="0">
                <a:latin typeface="Calibri"/>
                <a:cs typeface="Calibri"/>
              </a:rPr>
              <a:t>ust remember to change </a:t>
            </a:r>
            <a:r>
              <a:rPr sz="2800" spc="23" dirty="0">
                <a:latin typeface="Calibri"/>
                <a:cs typeface="Calibri"/>
              </a:rPr>
              <a:t>mul</a:t>
            </a:r>
            <a:r>
              <a:rPr lang="en-US" sz="2800" spc="23" dirty="0">
                <a:latin typeface="Calibri"/>
                <a:cs typeface="Calibri"/>
              </a:rPr>
              <a:t>ti</a:t>
            </a:r>
            <a:r>
              <a:rPr sz="2800" spc="23" dirty="0">
                <a:latin typeface="Calibri"/>
                <a:cs typeface="Calibri"/>
              </a:rPr>
              <a:t>ple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" dirty="0">
                <a:latin typeface="Calibri"/>
                <a:cs typeface="Calibri"/>
              </a:rPr>
              <a:t>lists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E3D2D-317E-4C27-93E9-1FE522D1E5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32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853409" y="5514629"/>
            <a:ext cx="131529" cy="111195"/>
          </a:xfrm>
          <a:prstGeom prst="rect">
            <a:avLst/>
          </a:prstGeom>
        </p:spPr>
        <p:txBody>
          <a:bodyPr vert="horz" wrap="square" lIns="0" tIns="4202" rIns="0" bIns="0" rtlCol="0">
            <a:spAutoFit/>
          </a:bodyPr>
          <a:lstStyle/>
          <a:p>
            <a:pPr marL="25214">
              <a:spcBef>
                <a:spcPts val="33"/>
              </a:spcBef>
            </a:pPr>
            <a:fld id="{81D60167-4931-47E6-BA6A-407CBD079E47}" type="slidenum">
              <a:rPr sz="695" dirty="0">
                <a:solidFill>
                  <a:srgbClr val="FFFFFF"/>
                </a:solidFill>
                <a:latin typeface="Calibri"/>
                <a:cs typeface="Calibri"/>
              </a:rPr>
              <a:pPr marL="25214">
                <a:spcBef>
                  <a:spcPts val="33"/>
                </a:spcBef>
              </a:pPr>
              <a:t>32</a:t>
            </a:fld>
            <a:endParaRPr sz="695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5957" y="1034303"/>
            <a:ext cx="7802656" cy="500326"/>
          </a:xfrm>
          <a:prstGeom prst="rect">
            <a:avLst/>
          </a:prstGeom>
        </p:spPr>
        <p:txBody>
          <a:bodyPr vert="horz" wrap="square" lIns="0" tIns="89087" rIns="0" bIns="0" rtlCol="0" anchor="ctr">
            <a:spAutoFit/>
          </a:bodyPr>
          <a:lstStyle/>
          <a:p>
            <a:pPr marL="8405" marR="3362">
              <a:lnSpc>
                <a:spcPts val="3177"/>
              </a:lnSpc>
              <a:spcBef>
                <a:spcPts val="701"/>
              </a:spcBef>
              <a:tabLst>
                <a:tab pos="4939834" algn="l"/>
              </a:tabLst>
            </a:pPr>
            <a:r>
              <a:rPr u="none" dirty="0"/>
              <a:t>A </a:t>
            </a:r>
            <a:r>
              <a:rPr spc="-23" dirty="0"/>
              <a:t>BETTER </a:t>
            </a:r>
            <a:r>
              <a:rPr spc="-146" dirty="0"/>
              <a:t>WAY</a:t>
            </a:r>
            <a:r>
              <a:rPr spc="-278" dirty="0"/>
              <a:t> </a:t>
            </a:r>
            <a:r>
              <a:rPr u="none" dirty="0"/>
              <a:t>– </a:t>
            </a:r>
            <a:r>
              <a:rPr dirty="0"/>
              <a:t>A</a:t>
            </a:r>
            <a:r>
              <a:rPr spc="-132" dirty="0"/>
              <a:t> </a:t>
            </a:r>
            <a:r>
              <a:rPr spc="-33" dirty="0"/>
              <a:t>DICTIONARY	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73CE6F7-5F80-4775-A588-ED99912EA8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33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10699" y="1914965"/>
            <a:ext cx="7802656" cy="1387248"/>
          </a:xfrm>
          <a:prstGeom prst="rect">
            <a:avLst/>
          </a:prstGeom>
        </p:spPr>
        <p:txBody>
          <a:bodyPr vert="horz" wrap="square" lIns="0" tIns="98752" rIns="0" bIns="0" rtlCol="0">
            <a:spAutoFit/>
          </a:bodyPr>
          <a:lstStyle/>
          <a:p>
            <a:pPr marL="351305" indent="-342900">
              <a:spcBef>
                <a:spcPts val="77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58008" algn="l"/>
              </a:tabLst>
            </a:pPr>
            <a:r>
              <a:rPr lang="en-US" sz="2400" spc="-3" dirty="0">
                <a:latin typeface="Calibri"/>
                <a:cs typeface="Calibri"/>
              </a:rPr>
              <a:t>N</a:t>
            </a:r>
            <a:r>
              <a:rPr sz="2400" spc="-3" dirty="0">
                <a:latin typeface="Calibri"/>
                <a:cs typeface="Calibri"/>
              </a:rPr>
              <a:t>ice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index </a:t>
            </a: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the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item of </a:t>
            </a:r>
            <a:r>
              <a:rPr sz="2400" b="1" spc="-3" dirty="0">
                <a:solidFill>
                  <a:srgbClr val="C00000"/>
                </a:solidFill>
                <a:latin typeface="Calibri"/>
                <a:cs typeface="Calibri"/>
              </a:rPr>
              <a:t>interest directly </a:t>
            </a:r>
            <a:r>
              <a:rPr sz="2400" spc="-3" dirty="0">
                <a:latin typeface="Calibri"/>
                <a:cs typeface="Calibri"/>
              </a:rPr>
              <a:t>(not </a:t>
            </a:r>
            <a:r>
              <a:rPr sz="2400" dirty="0">
                <a:latin typeface="Calibri"/>
                <a:cs typeface="Calibri"/>
              </a:rPr>
              <a:t>always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int)</a:t>
            </a:r>
          </a:p>
          <a:p>
            <a:pPr marL="351305" indent="-342900">
              <a:spcBef>
                <a:spcPts val="715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58008" algn="l"/>
              </a:tabLst>
            </a:pPr>
            <a:r>
              <a:rPr lang="en-US" sz="2400" spc="-3" dirty="0">
                <a:latin typeface="Calibri"/>
                <a:cs typeface="Calibri"/>
              </a:rPr>
              <a:t>N</a:t>
            </a:r>
            <a:r>
              <a:rPr sz="2400" spc="-3" dirty="0">
                <a:latin typeface="Calibri"/>
                <a:cs typeface="Calibri"/>
              </a:rPr>
              <a:t>ice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3" dirty="0">
                <a:latin typeface="Calibri"/>
                <a:cs typeface="Calibri"/>
              </a:rPr>
              <a:t>use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one data </a:t>
            </a:r>
            <a:r>
              <a:rPr sz="2400" b="1" spc="-3" dirty="0">
                <a:solidFill>
                  <a:srgbClr val="C00000"/>
                </a:solidFill>
                <a:latin typeface="Calibri"/>
                <a:cs typeface="Calibri"/>
              </a:rPr>
              <a:t>structure</a:t>
            </a:r>
            <a:r>
              <a:rPr sz="2400" spc="-3" dirty="0">
                <a:latin typeface="Calibri"/>
                <a:cs typeface="Calibri"/>
              </a:rPr>
              <a:t>, no separate</a:t>
            </a:r>
            <a:r>
              <a:rPr sz="2400" spc="-23" dirty="0">
                <a:latin typeface="Calibri"/>
                <a:cs typeface="Calibri"/>
              </a:rPr>
              <a:t> </a:t>
            </a:r>
            <a:r>
              <a:rPr sz="2400" spc="-3" dirty="0">
                <a:latin typeface="Calibri"/>
                <a:cs typeface="Calibri"/>
              </a:rPr>
              <a:t>lists</a:t>
            </a:r>
            <a:endParaRPr sz="2400" dirty="0">
              <a:latin typeface="Calibri"/>
              <a:cs typeface="Calibri"/>
            </a:endParaRPr>
          </a:p>
          <a:p>
            <a:pPr marL="613540">
              <a:spcBef>
                <a:spcPts val="715"/>
              </a:spcBef>
              <a:tabLst>
                <a:tab pos="3034079" algn="l"/>
              </a:tabLst>
            </a:pPr>
            <a:r>
              <a:rPr sz="2400" b="1" dirty="0">
                <a:latin typeface="Calibri"/>
                <a:cs typeface="Calibri"/>
              </a:rPr>
              <a:t>A list	A</a:t>
            </a:r>
            <a:r>
              <a:rPr sz="2400" b="1" spc="-3" dirty="0">
                <a:latin typeface="Calibri"/>
                <a:cs typeface="Calibri"/>
              </a:rPr>
              <a:t> </a:t>
            </a:r>
            <a:r>
              <a:rPr sz="2400" b="1" spc="14" dirty="0">
                <a:latin typeface="Calibri"/>
                <a:cs typeface="Calibri"/>
              </a:rPr>
              <a:t>dic</a:t>
            </a:r>
            <a:r>
              <a:rPr lang="en-US" sz="2400" b="1" spc="14" dirty="0">
                <a:latin typeface="Calibri"/>
                <a:cs typeface="Calibri"/>
              </a:rPr>
              <a:t>ti</a:t>
            </a:r>
            <a:r>
              <a:rPr sz="2400" b="1" spc="14" dirty="0">
                <a:latin typeface="Calibri"/>
                <a:cs typeface="Calibri"/>
              </a:rPr>
              <a:t>onary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6623" y="3899284"/>
            <a:ext cx="540824" cy="322730"/>
          </a:xfrm>
          <a:custGeom>
            <a:avLst/>
            <a:gdLst/>
            <a:ahLst/>
            <a:cxnLst/>
            <a:rect l="l" t="t" r="r" b="b"/>
            <a:pathLst>
              <a:path w="817245" h="487679">
                <a:moveTo>
                  <a:pt x="0" y="0"/>
                </a:moveTo>
                <a:lnTo>
                  <a:pt x="816863" y="0"/>
                </a:lnTo>
                <a:lnTo>
                  <a:pt x="816863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5" name="object 5"/>
          <p:cNvSpPr/>
          <p:nvPr/>
        </p:nvSpPr>
        <p:spPr>
          <a:xfrm>
            <a:off x="3728404" y="3903735"/>
            <a:ext cx="540824" cy="322730"/>
          </a:xfrm>
          <a:custGeom>
            <a:avLst/>
            <a:gdLst/>
            <a:ahLst/>
            <a:cxnLst/>
            <a:rect l="l" t="t" r="r" b="b"/>
            <a:pathLst>
              <a:path w="817245" h="487679">
                <a:moveTo>
                  <a:pt x="0" y="0"/>
                </a:moveTo>
                <a:lnTo>
                  <a:pt x="816863" y="0"/>
                </a:lnTo>
                <a:lnTo>
                  <a:pt x="816863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6" name="object 6"/>
          <p:cNvSpPr/>
          <p:nvPr/>
        </p:nvSpPr>
        <p:spPr>
          <a:xfrm>
            <a:off x="3728404" y="5189054"/>
            <a:ext cx="540824" cy="322730"/>
          </a:xfrm>
          <a:custGeom>
            <a:avLst/>
            <a:gdLst/>
            <a:ahLst/>
            <a:cxnLst/>
            <a:rect l="l" t="t" r="r" b="b"/>
            <a:pathLst>
              <a:path w="817245" h="487679">
                <a:moveTo>
                  <a:pt x="0" y="0"/>
                </a:moveTo>
                <a:lnTo>
                  <a:pt x="816863" y="0"/>
                </a:lnTo>
                <a:lnTo>
                  <a:pt x="816863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7" name="object 7"/>
          <p:cNvSpPr/>
          <p:nvPr/>
        </p:nvSpPr>
        <p:spPr>
          <a:xfrm>
            <a:off x="4268977" y="3903569"/>
            <a:ext cx="1158128" cy="322730"/>
          </a:xfrm>
          <a:custGeom>
            <a:avLst/>
            <a:gdLst/>
            <a:ahLst/>
            <a:cxnLst/>
            <a:rect l="l" t="t" r="r" b="b"/>
            <a:pathLst>
              <a:path w="1750059" h="487679">
                <a:moveTo>
                  <a:pt x="0" y="0"/>
                </a:moveTo>
                <a:lnTo>
                  <a:pt x="1749552" y="0"/>
                </a:lnTo>
                <a:lnTo>
                  <a:pt x="1749552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8" name="object 8"/>
          <p:cNvSpPr/>
          <p:nvPr/>
        </p:nvSpPr>
        <p:spPr>
          <a:xfrm>
            <a:off x="4268977" y="4547625"/>
            <a:ext cx="1158128" cy="322730"/>
          </a:xfrm>
          <a:custGeom>
            <a:avLst/>
            <a:gdLst/>
            <a:ahLst/>
            <a:cxnLst/>
            <a:rect l="l" t="t" r="r" b="b"/>
            <a:pathLst>
              <a:path w="1750059" h="487679">
                <a:moveTo>
                  <a:pt x="0" y="0"/>
                </a:moveTo>
                <a:lnTo>
                  <a:pt x="1749552" y="0"/>
                </a:lnTo>
                <a:lnTo>
                  <a:pt x="1749552" y="487679"/>
                </a:lnTo>
                <a:lnTo>
                  <a:pt x="0" y="48767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9" name="object 9"/>
          <p:cNvSpPr/>
          <p:nvPr/>
        </p:nvSpPr>
        <p:spPr>
          <a:xfrm>
            <a:off x="4268977" y="5189054"/>
            <a:ext cx="1158128" cy="322730"/>
          </a:xfrm>
          <a:custGeom>
            <a:avLst/>
            <a:gdLst/>
            <a:ahLst/>
            <a:cxnLst/>
            <a:rect l="l" t="t" r="r" b="b"/>
            <a:pathLst>
              <a:path w="1750059" h="487679">
                <a:moveTo>
                  <a:pt x="0" y="0"/>
                </a:moveTo>
                <a:lnTo>
                  <a:pt x="1749552" y="0"/>
                </a:lnTo>
                <a:lnTo>
                  <a:pt x="1749552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21455"/>
              </p:ext>
            </p:extLst>
          </p:nvPr>
        </p:nvGraphicFramePr>
        <p:xfrm>
          <a:off x="3690470" y="3620912"/>
          <a:ext cx="1697691" cy="1608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65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02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17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01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028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933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714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1438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844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Val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7101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15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6807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</a:p>
                  </a:txBody>
                  <a:tcPr marL="0" marR="0" marT="68076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1096050" y="3899284"/>
            <a:ext cx="540824" cy="322730"/>
          </a:xfrm>
          <a:custGeom>
            <a:avLst/>
            <a:gdLst/>
            <a:ahLst/>
            <a:cxnLst/>
            <a:rect l="l" t="t" r="r" b="b"/>
            <a:pathLst>
              <a:path w="817244" h="487679">
                <a:moveTo>
                  <a:pt x="0" y="0"/>
                </a:moveTo>
                <a:lnTo>
                  <a:pt x="816863" y="0"/>
                </a:lnTo>
                <a:lnTo>
                  <a:pt x="816863" y="487680"/>
                </a:lnTo>
                <a:lnTo>
                  <a:pt x="0" y="48768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240325"/>
              </p:ext>
            </p:extLst>
          </p:nvPr>
        </p:nvGraphicFramePr>
        <p:xfrm>
          <a:off x="1090801" y="3581456"/>
          <a:ext cx="1080808" cy="1613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647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Elem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Elem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72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Elem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701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Elem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19"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…</a:t>
                      </a:r>
                    </a:p>
                  </a:txBody>
                  <a:tcPr marL="0" marR="0" marT="7059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 rot="1549216">
            <a:off x="1181066" y="5410496"/>
            <a:ext cx="328613" cy="207589"/>
          </a:xfrm>
          <a:custGeom>
            <a:avLst/>
            <a:gdLst/>
            <a:ahLst/>
            <a:cxnLst/>
            <a:rect l="l" t="t" r="r" b="b"/>
            <a:pathLst>
              <a:path w="496569" h="313690">
                <a:moveTo>
                  <a:pt x="35026" y="213360"/>
                </a:moveTo>
                <a:lnTo>
                  <a:pt x="32016" y="213360"/>
                </a:lnTo>
                <a:lnTo>
                  <a:pt x="29756" y="214630"/>
                </a:lnTo>
                <a:lnTo>
                  <a:pt x="28359" y="215900"/>
                </a:lnTo>
                <a:lnTo>
                  <a:pt x="25107" y="217170"/>
                </a:lnTo>
                <a:lnTo>
                  <a:pt x="23812" y="218440"/>
                </a:lnTo>
                <a:lnTo>
                  <a:pt x="21818" y="219710"/>
                </a:lnTo>
                <a:lnTo>
                  <a:pt x="21081" y="219710"/>
                </a:lnTo>
                <a:lnTo>
                  <a:pt x="20091" y="220980"/>
                </a:lnTo>
                <a:lnTo>
                  <a:pt x="19824" y="220980"/>
                </a:lnTo>
                <a:lnTo>
                  <a:pt x="19875" y="223520"/>
                </a:lnTo>
                <a:lnTo>
                  <a:pt x="66611" y="313690"/>
                </a:lnTo>
                <a:lnTo>
                  <a:pt x="73151" y="313690"/>
                </a:lnTo>
                <a:lnTo>
                  <a:pt x="74510" y="312420"/>
                </a:lnTo>
                <a:lnTo>
                  <a:pt x="77762" y="311150"/>
                </a:lnTo>
                <a:lnTo>
                  <a:pt x="79095" y="309880"/>
                </a:lnTo>
                <a:lnTo>
                  <a:pt x="81089" y="308610"/>
                </a:lnTo>
                <a:lnTo>
                  <a:pt x="81813" y="308610"/>
                </a:lnTo>
                <a:lnTo>
                  <a:pt x="82740" y="307340"/>
                </a:lnTo>
                <a:lnTo>
                  <a:pt x="83007" y="306070"/>
                </a:lnTo>
                <a:lnTo>
                  <a:pt x="83057" y="304800"/>
                </a:lnTo>
                <a:lnTo>
                  <a:pt x="36563" y="214630"/>
                </a:lnTo>
                <a:lnTo>
                  <a:pt x="35966" y="214630"/>
                </a:lnTo>
                <a:lnTo>
                  <a:pt x="35026" y="213360"/>
                </a:lnTo>
                <a:close/>
              </a:path>
              <a:path w="496569" h="313690">
                <a:moveTo>
                  <a:pt x="116522" y="289560"/>
                </a:moveTo>
                <a:lnTo>
                  <a:pt x="114388" y="289560"/>
                </a:lnTo>
                <a:lnTo>
                  <a:pt x="114985" y="290830"/>
                </a:lnTo>
                <a:lnTo>
                  <a:pt x="116522" y="289560"/>
                </a:lnTo>
                <a:close/>
              </a:path>
              <a:path w="496569" h="313690">
                <a:moveTo>
                  <a:pt x="80937" y="190500"/>
                </a:moveTo>
                <a:lnTo>
                  <a:pt x="77317" y="190500"/>
                </a:lnTo>
                <a:lnTo>
                  <a:pt x="75285" y="191770"/>
                </a:lnTo>
                <a:lnTo>
                  <a:pt x="74053" y="191770"/>
                </a:lnTo>
                <a:lnTo>
                  <a:pt x="71056" y="193040"/>
                </a:lnTo>
                <a:lnTo>
                  <a:pt x="69862" y="194310"/>
                </a:lnTo>
                <a:lnTo>
                  <a:pt x="68097" y="195580"/>
                </a:lnTo>
                <a:lnTo>
                  <a:pt x="67436" y="195580"/>
                </a:lnTo>
                <a:lnTo>
                  <a:pt x="66547" y="196850"/>
                </a:lnTo>
                <a:lnTo>
                  <a:pt x="66433" y="199390"/>
                </a:lnTo>
                <a:lnTo>
                  <a:pt x="113207" y="289560"/>
                </a:lnTo>
                <a:lnTo>
                  <a:pt x="119735" y="289560"/>
                </a:lnTo>
                <a:lnTo>
                  <a:pt x="121094" y="288290"/>
                </a:lnTo>
                <a:lnTo>
                  <a:pt x="124358" y="287020"/>
                </a:lnTo>
                <a:lnTo>
                  <a:pt x="125679" y="285750"/>
                </a:lnTo>
                <a:lnTo>
                  <a:pt x="127673" y="284480"/>
                </a:lnTo>
                <a:lnTo>
                  <a:pt x="128396" y="284480"/>
                </a:lnTo>
                <a:lnTo>
                  <a:pt x="129324" y="283210"/>
                </a:lnTo>
                <a:lnTo>
                  <a:pt x="129590" y="281940"/>
                </a:lnTo>
                <a:lnTo>
                  <a:pt x="129641" y="280670"/>
                </a:lnTo>
                <a:lnTo>
                  <a:pt x="97066" y="218440"/>
                </a:lnTo>
                <a:lnTo>
                  <a:pt x="98628" y="209550"/>
                </a:lnTo>
                <a:lnTo>
                  <a:pt x="100685" y="203200"/>
                </a:lnTo>
                <a:lnTo>
                  <a:pt x="87668" y="203200"/>
                </a:lnTo>
                <a:lnTo>
                  <a:pt x="81279" y="191770"/>
                </a:lnTo>
                <a:lnTo>
                  <a:pt x="80937" y="190500"/>
                </a:lnTo>
                <a:close/>
              </a:path>
              <a:path w="496569" h="313690">
                <a:moveTo>
                  <a:pt x="156489" y="185420"/>
                </a:moveTo>
                <a:lnTo>
                  <a:pt x="128320" y="185420"/>
                </a:lnTo>
                <a:lnTo>
                  <a:pt x="133667" y="189230"/>
                </a:lnTo>
                <a:lnTo>
                  <a:pt x="136207" y="190500"/>
                </a:lnTo>
                <a:lnTo>
                  <a:pt x="140995" y="196850"/>
                </a:lnTo>
                <a:lnTo>
                  <a:pt x="143509" y="200660"/>
                </a:lnTo>
                <a:lnTo>
                  <a:pt x="173494" y="257810"/>
                </a:lnTo>
                <a:lnTo>
                  <a:pt x="173862" y="257810"/>
                </a:lnTo>
                <a:lnTo>
                  <a:pt x="174764" y="259080"/>
                </a:lnTo>
                <a:lnTo>
                  <a:pt x="177761" y="259080"/>
                </a:lnTo>
                <a:lnTo>
                  <a:pt x="180022" y="257810"/>
                </a:lnTo>
                <a:lnTo>
                  <a:pt x="181419" y="256540"/>
                </a:lnTo>
                <a:lnTo>
                  <a:pt x="184683" y="255270"/>
                </a:lnTo>
                <a:lnTo>
                  <a:pt x="185978" y="255270"/>
                </a:lnTo>
                <a:lnTo>
                  <a:pt x="187959" y="252730"/>
                </a:lnTo>
                <a:lnTo>
                  <a:pt x="188683" y="252730"/>
                </a:lnTo>
                <a:lnTo>
                  <a:pt x="189610" y="251460"/>
                </a:lnTo>
                <a:lnTo>
                  <a:pt x="189877" y="251460"/>
                </a:lnTo>
                <a:lnTo>
                  <a:pt x="189941" y="248920"/>
                </a:lnTo>
                <a:lnTo>
                  <a:pt x="161455" y="194310"/>
                </a:lnTo>
                <a:lnTo>
                  <a:pt x="158165" y="187960"/>
                </a:lnTo>
                <a:lnTo>
                  <a:pt x="156489" y="185420"/>
                </a:lnTo>
                <a:close/>
              </a:path>
              <a:path w="496569" h="313690">
                <a:moveTo>
                  <a:pt x="214350" y="118110"/>
                </a:moveTo>
                <a:lnTo>
                  <a:pt x="208991" y="120650"/>
                </a:lnTo>
                <a:lnTo>
                  <a:pt x="197510" y="125730"/>
                </a:lnTo>
                <a:lnTo>
                  <a:pt x="192582" y="129540"/>
                </a:lnTo>
                <a:lnTo>
                  <a:pt x="185445" y="139700"/>
                </a:lnTo>
                <a:lnTo>
                  <a:pt x="183159" y="144780"/>
                </a:lnTo>
                <a:lnTo>
                  <a:pt x="181216" y="157480"/>
                </a:lnTo>
                <a:lnTo>
                  <a:pt x="181495" y="163830"/>
                </a:lnTo>
                <a:lnTo>
                  <a:pt x="198526" y="205740"/>
                </a:lnTo>
                <a:lnTo>
                  <a:pt x="239598" y="227330"/>
                </a:lnTo>
                <a:lnTo>
                  <a:pt x="245833" y="224790"/>
                </a:lnTo>
                <a:lnTo>
                  <a:pt x="258381" y="218440"/>
                </a:lnTo>
                <a:lnTo>
                  <a:pt x="263182" y="214630"/>
                </a:lnTo>
                <a:lnTo>
                  <a:pt x="266359" y="209550"/>
                </a:lnTo>
                <a:lnTo>
                  <a:pt x="239687" y="209550"/>
                </a:lnTo>
                <a:lnTo>
                  <a:pt x="231940" y="208280"/>
                </a:lnTo>
                <a:lnTo>
                  <a:pt x="228282" y="207010"/>
                </a:lnTo>
                <a:lnTo>
                  <a:pt x="221399" y="201930"/>
                </a:lnTo>
                <a:lnTo>
                  <a:pt x="218211" y="199390"/>
                </a:lnTo>
                <a:lnTo>
                  <a:pt x="212382" y="190500"/>
                </a:lnTo>
                <a:lnTo>
                  <a:pt x="209753" y="186690"/>
                </a:lnTo>
                <a:lnTo>
                  <a:pt x="205231" y="177800"/>
                </a:lnTo>
                <a:lnTo>
                  <a:pt x="203492" y="173990"/>
                </a:lnTo>
                <a:lnTo>
                  <a:pt x="200888" y="165100"/>
                </a:lnTo>
                <a:lnTo>
                  <a:pt x="200304" y="160020"/>
                </a:lnTo>
                <a:lnTo>
                  <a:pt x="200571" y="152400"/>
                </a:lnTo>
                <a:lnTo>
                  <a:pt x="201574" y="148590"/>
                </a:lnTo>
                <a:lnTo>
                  <a:pt x="205320" y="140970"/>
                </a:lnTo>
                <a:lnTo>
                  <a:pt x="208330" y="138430"/>
                </a:lnTo>
                <a:lnTo>
                  <a:pt x="216954" y="133350"/>
                </a:lnTo>
                <a:lnTo>
                  <a:pt x="264513" y="133350"/>
                </a:lnTo>
                <a:lnTo>
                  <a:pt x="258574" y="121920"/>
                </a:lnTo>
                <a:lnTo>
                  <a:pt x="237896" y="121920"/>
                </a:lnTo>
                <a:lnTo>
                  <a:pt x="231381" y="119380"/>
                </a:lnTo>
                <a:lnTo>
                  <a:pt x="225361" y="119380"/>
                </a:lnTo>
                <a:lnTo>
                  <a:pt x="214350" y="118110"/>
                </a:lnTo>
                <a:close/>
              </a:path>
              <a:path w="496569" h="313690">
                <a:moveTo>
                  <a:pt x="264513" y="133350"/>
                </a:moveTo>
                <a:lnTo>
                  <a:pt x="222008" y="133350"/>
                </a:lnTo>
                <a:lnTo>
                  <a:pt x="233235" y="134620"/>
                </a:lnTo>
                <a:lnTo>
                  <a:pt x="239674" y="135890"/>
                </a:lnTo>
                <a:lnTo>
                  <a:pt x="246926" y="139700"/>
                </a:lnTo>
                <a:lnTo>
                  <a:pt x="265417" y="175260"/>
                </a:lnTo>
                <a:lnTo>
                  <a:pt x="264515" y="180340"/>
                </a:lnTo>
                <a:lnTo>
                  <a:pt x="239687" y="209550"/>
                </a:lnTo>
                <a:lnTo>
                  <a:pt x="266359" y="209550"/>
                </a:lnTo>
                <a:lnTo>
                  <a:pt x="270332" y="203200"/>
                </a:lnTo>
                <a:lnTo>
                  <a:pt x="273151" y="196850"/>
                </a:lnTo>
                <a:lnTo>
                  <a:pt x="275208" y="189230"/>
                </a:lnTo>
                <a:lnTo>
                  <a:pt x="293549" y="189230"/>
                </a:lnTo>
                <a:lnTo>
                  <a:pt x="264513" y="133350"/>
                </a:lnTo>
                <a:close/>
              </a:path>
              <a:path w="496569" h="313690">
                <a:moveTo>
                  <a:pt x="130924" y="166370"/>
                </a:moveTo>
                <a:lnTo>
                  <a:pt x="92621" y="189230"/>
                </a:lnTo>
                <a:lnTo>
                  <a:pt x="87668" y="203200"/>
                </a:lnTo>
                <a:lnTo>
                  <a:pt x="100685" y="203200"/>
                </a:lnTo>
                <a:lnTo>
                  <a:pt x="105816" y="193040"/>
                </a:lnTo>
                <a:lnTo>
                  <a:pt x="109143" y="189230"/>
                </a:lnTo>
                <a:lnTo>
                  <a:pt x="116357" y="185420"/>
                </a:lnTo>
                <a:lnTo>
                  <a:pt x="156489" y="185420"/>
                </a:lnTo>
                <a:lnTo>
                  <a:pt x="154812" y="182880"/>
                </a:lnTo>
                <a:lnTo>
                  <a:pt x="147942" y="175260"/>
                </a:lnTo>
                <a:lnTo>
                  <a:pt x="144094" y="171450"/>
                </a:lnTo>
                <a:lnTo>
                  <a:pt x="135597" y="167640"/>
                </a:lnTo>
                <a:lnTo>
                  <a:pt x="130924" y="166370"/>
                </a:lnTo>
                <a:close/>
              </a:path>
              <a:path w="496569" h="313690">
                <a:moveTo>
                  <a:pt x="287794" y="201930"/>
                </a:moveTo>
                <a:lnTo>
                  <a:pt x="281990" y="201930"/>
                </a:lnTo>
                <a:lnTo>
                  <a:pt x="282930" y="203200"/>
                </a:lnTo>
                <a:lnTo>
                  <a:pt x="285813" y="203200"/>
                </a:lnTo>
                <a:lnTo>
                  <a:pt x="287794" y="201930"/>
                </a:lnTo>
                <a:close/>
              </a:path>
              <a:path w="496569" h="313690">
                <a:moveTo>
                  <a:pt x="14554" y="176530"/>
                </a:moveTo>
                <a:lnTo>
                  <a:pt x="11569" y="177800"/>
                </a:lnTo>
                <a:lnTo>
                  <a:pt x="3809" y="181610"/>
                </a:lnTo>
                <a:lnTo>
                  <a:pt x="1485" y="184150"/>
                </a:lnTo>
                <a:lnTo>
                  <a:pt x="0" y="187960"/>
                </a:lnTo>
                <a:lnTo>
                  <a:pt x="634" y="190500"/>
                </a:lnTo>
                <a:lnTo>
                  <a:pt x="4584" y="198120"/>
                </a:lnTo>
                <a:lnTo>
                  <a:pt x="6629" y="200660"/>
                </a:lnTo>
                <a:lnTo>
                  <a:pt x="10883" y="201930"/>
                </a:lnTo>
                <a:lnTo>
                  <a:pt x="13868" y="200660"/>
                </a:lnTo>
                <a:lnTo>
                  <a:pt x="21640" y="196850"/>
                </a:lnTo>
                <a:lnTo>
                  <a:pt x="23964" y="195580"/>
                </a:lnTo>
                <a:lnTo>
                  <a:pt x="25438" y="190500"/>
                </a:lnTo>
                <a:lnTo>
                  <a:pt x="24815" y="187960"/>
                </a:lnTo>
                <a:lnTo>
                  <a:pt x="22821" y="184150"/>
                </a:lnTo>
                <a:lnTo>
                  <a:pt x="20866" y="180340"/>
                </a:lnTo>
                <a:lnTo>
                  <a:pt x="18821" y="177800"/>
                </a:lnTo>
                <a:lnTo>
                  <a:pt x="14554" y="176530"/>
                </a:lnTo>
                <a:close/>
              </a:path>
              <a:path w="496569" h="313690">
                <a:moveTo>
                  <a:pt x="293549" y="189230"/>
                </a:moveTo>
                <a:lnTo>
                  <a:pt x="275208" y="189230"/>
                </a:lnTo>
                <a:lnTo>
                  <a:pt x="281622" y="201930"/>
                </a:lnTo>
                <a:lnTo>
                  <a:pt x="288988" y="201930"/>
                </a:lnTo>
                <a:lnTo>
                  <a:pt x="291693" y="200660"/>
                </a:lnTo>
                <a:lnTo>
                  <a:pt x="292773" y="199390"/>
                </a:lnTo>
                <a:lnTo>
                  <a:pt x="294487" y="198120"/>
                </a:lnTo>
                <a:lnTo>
                  <a:pt x="295135" y="198120"/>
                </a:lnTo>
                <a:lnTo>
                  <a:pt x="296024" y="196850"/>
                </a:lnTo>
                <a:lnTo>
                  <a:pt x="296252" y="195580"/>
                </a:lnTo>
                <a:lnTo>
                  <a:pt x="296189" y="194310"/>
                </a:lnTo>
                <a:lnTo>
                  <a:pt x="293549" y="189230"/>
                </a:lnTo>
                <a:close/>
              </a:path>
              <a:path w="496569" h="313690">
                <a:moveTo>
                  <a:pt x="345706" y="59690"/>
                </a:moveTo>
                <a:lnTo>
                  <a:pt x="327926" y="59690"/>
                </a:lnTo>
                <a:lnTo>
                  <a:pt x="321386" y="62230"/>
                </a:lnTo>
                <a:lnTo>
                  <a:pt x="291515" y="88900"/>
                </a:lnTo>
                <a:lnTo>
                  <a:pt x="288302" y="107950"/>
                </a:lnTo>
                <a:lnTo>
                  <a:pt x="290664" y="121920"/>
                </a:lnTo>
                <a:lnTo>
                  <a:pt x="316128" y="162560"/>
                </a:lnTo>
                <a:lnTo>
                  <a:pt x="333273" y="170180"/>
                </a:lnTo>
                <a:lnTo>
                  <a:pt x="339483" y="170180"/>
                </a:lnTo>
                <a:lnTo>
                  <a:pt x="380022" y="153670"/>
                </a:lnTo>
                <a:lnTo>
                  <a:pt x="338251" y="153670"/>
                </a:lnTo>
                <a:lnTo>
                  <a:pt x="330669" y="149860"/>
                </a:lnTo>
                <a:lnTo>
                  <a:pt x="327253" y="147320"/>
                </a:lnTo>
                <a:lnTo>
                  <a:pt x="321157" y="140970"/>
                </a:lnTo>
                <a:lnTo>
                  <a:pt x="318338" y="135890"/>
                </a:lnTo>
                <a:lnTo>
                  <a:pt x="315772" y="130810"/>
                </a:lnTo>
                <a:lnTo>
                  <a:pt x="338366" y="119380"/>
                </a:lnTo>
                <a:lnTo>
                  <a:pt x="309562" y="119380"/>
                </a:lnTo>
                <a:lnTo>
                  <a:pt x="307809" y="115570"/>
                </a:lnTo>
                <a:lnTo>
                  <a:pt x="306641" y="111760"/>
                </a:lnTo>
                <a:lnTo>
                  <a:pt x="305422" y="104140"/>
                </a:lnTo>
                <a:lnTo>
                  <a:pt x="305498" y="100330"/>
                </a:lnTo>
                <a:lnTo>
                  <a:pt x="335330" y="73660"/>
                </a:lnTo>
                <a:lnTo>
                  <a:pt x="366531" y="73660"/>
                </a:lnTo>
                <a:lnTo>
                  <a:pt x="360616" y="67310"/>
                </a:lnTo>
                <a:lnTo>
                  <a:pt x="355980" y="64770"/>
                </a:lnTo>
                <a:lnTo>
                  <a:pt x="345706" y="59690"/>
                </a:lnTo>
                <a:close/>
              </a:path>
              <a:path w="496569" h="313690">
                <a:moveTo>
                  <a:pt x="390778" y="127000"/>
                </a:moveTo>
                <a:lnTo>
                  <a:pt x="386753" y="127000"/>
                </a:lnTo>
                <a:lnTo>
                  <a:pt x="385749" y="128270"/>
                </a:lnTo>
                <a:lnTo>
                  <a:pt x="383362" y="130810"/>
                </a:lnTo>
                <a:lnTo>
                  <a:pt x="381774" y="133350"/>
                </a:lnTo>
                <a:lnTo>
                  <a:pt x="377837" y="137160"/>
                </a:lnTo>
                <a:lnTo>
                  <a:pt x="375373" y="139700"/>
                </a:lnTo>
                <a:lnTo>
                  <a:pt x="369468" y="143510"/>
                </a:lnTo>
                <a:lnTo>
                  <a:pt x="365886" y="146050"/>
                </a:lnTo>
                <a:lnTo>
                  <a:pt x="356298" y="151130"/>
                </a:lnTo>
                <a:lnTo>
                  <a:pt x="351370" y="152400"/>
                </a:lnTo>
                <a:lnTo>
                  <a:pt x="342391" y="153670"/>
                </a:lnTo>
                <a:lnTo>
                  <a:pt x="380022" y="153670"/>
                </a:lnTo>
                <a:lnTo>
                  <a:pt x="381723" y="152400"/>
                </a:lnTo>
                <a:lnTo>
                  <a:pt x="384644" y="151130"/>
                </a:lnTo>
                <a:lnTo>
                  <a:pt x="389496" y="146050"/>
                </a:lnTo>
                <a:lnTo>
                  <a:pt x="391388" y="143510"/>
                </a:lnTo>
                <a:lnTo>
                  <a:pt x="394106" y="140970"/>
                </a:lnTo>
                <a:lnTo>
                  <a:pt x="394868" y="139700"/>
                </a:lnTo>
                <a:lnTo>
                  <a:pt x="395223" y="138430"/>
                </a:lnTo>
                <a:lnTo>
                  <a:pt x="395312" y="135890"/>
                </a:lnTo>
                <a:lnTo>
                  <a:pt x="394995" y="134620"/>
                </a:lnTo>
                <a:lnTo>
                  <a:pt x="394792" y="134620"/>
                </a:lnTo>
                <a:lnTo>
                  <a:pt x="394271" y="133350"/>
                </a:lnTo>
                <a:lnTo>
                  <a:pt x="393928" y="132080"/>
                </a:lnTo>
                <a:lnTo>
                  <a:pt x="392874" y="130810"/>
                </a:lnTo>
                <a:lnTo>
                  <a:pt x="392302" y="129540"/>
                </a:lnTo>
                <a:lnTo>
                  <a:pt x="391261" y="128270"/>
                </a:lnTo>
                <a:lnTo>
                  <a:pt x="390778" y="127000"/>
                </a:lnTo>
                <a:close/>
              </a:path>
              <a:path w="496569" h="313690">
                <a:moveTo>
                  <a:pt x="389737" y="31750"/>
                </a:moveTo>
                <a:lnTo>
                  <a:pt x="382168" y="31750"/>
                </a:lnTo>
                <a:lnTo>
                  <a:pt x="380606" y="33020"/>
                </a:lnTo>
                <a:lnTo>
                  <a:pt x="376580" y="35560"/>
                </a:lnTo>
                <a:lnTo>
                  <a:pt x="374916" y="35560"/>
                </a:lnTo>
                <a:lnTo>
                  <a:pt x="372478" y="38100"/>
                </a:lnTo>
                <a:lnTo>
                  <a:pt x="371665" y="38100"/>
                </a:lnTo>
                <a:lnTo>
                  <a:pt x="370852" y="39370"/>
                </a:lnTo>
                <a:lnTo>
                  <a:pt x="370827" y="40640"/>
                </a:lnTo>
                <a:lnTo>
                  <a:pt x="371551" y="41910"/>
                </a:lnTo>
                <a:lnTo>
                  <a:pt x="372224" y="41910"/>
                </a:lnTo>
                <a:lnTo>
                  <a:pt x="373240" y="43180"/>
                </a:lnTo>
                <a:lnTo>
                  <a:pt x="421220" y="71120"/>
                </a:lnTo>
                <a:lnTo>
                  <a:pt x="416012" y="129540"/>
                </a:lnTo>
                <a:lnTo>
                  <a:pt x="415988" y="132080"/>
                </a:lnTo>
                <a:lnTo>
                  <a:pt x="416572" y="133350"/>
                </a:lnTo>
                <a:lnTo>
                  <a:pt x="419684" y="133350"/>
                </a:lnTo>
                <a:lnTo>
                  <a:pt x="422287" y="132080"/>
                </a:lnTo>
                <a:lnTo>
                  <a:pt x="423900" y="132080"/>
                </a:lnTo>
                <a:lnTo>
                  <a:pt x="427672" y="129540"/>
                </a:lnTo>
                <a:lnTo>
                  <a:pt x="429132" y="128270"/>
                </a:lnTo>
                <a:lnTo>
                  <a:pt x="431279" y="127000"/>
                </a:lnTo>
                <a:lnTo>
                  <a:pt x="432104" y="127000"/>
                </a:lnTo>
                <a:lnTo>
                  <a:pt x="433247" y="125730"/>
                </a:lnTo>
                <a:lnTo>
                  <a:pt x="433616" y="124460"/>
                </a:lnTo>
                <a:lnTo>
                  <a:pt x="433971" y="124460"/>
                </a:lnTo>
                <a:lnTo>
                  <a:pt x="434397" y="118110"/>
                </a:lnTo>
                <a:lnTo>
                  <a:pt x="437070" y="76200"/>
                </a:lnTo>
                <a:lnTo>
                  <a:pt x="471831" y="76200"/>
                </a:lnTo>
                <a:lnTo>
                  <a:pt x="443369" y="59690"/>
                </a:lnTo>
                <a:lnTo>
                  <a:pt x="443787" y="54610"/>
                </a:lnTo>
                <a:lnTo>
                  <a:pt x="427266" y="54610"/>
                </a:lnTo>
                <a:lnTo>
                  <a:pt x="389737" y="31750"/>
                </a:lnTo>
                <a:close/>
              </a:path>
              <a:path w="496569" h="313690">
                <a:moveTo>
                  <a:pt x="227317" y="60960"/>
                </a:moveTo>
                <a:lnTo>
                  <a:pt x="222923" y="60960"/>
                </a:lnTo>
                <a:lnTo>
                  <a:pt x="220637" y="62230"/>
                </a:lnTo>
                <a:lnTo>
                  <a:pt x="219240" y="62230"/>
                </a:lnTo>
                <a:lnTo>
                  <a:pt x="216014" y="63500"/>
                </a:lnTo>
                <a:lnTo>
                  <a:pt x="214744" y="64770"/>
                </a:lnTo>
                <a:lnTo>
                  <a:pt x="212877" y="66040"/>
                </a:lnTo>
                <a:lnTo>
                  <a:pt x="212128" y="67310"/>
                </a:lnTo>
                <a:lnTo>
                  <a:pt x="211048" y="67310"/>
                </a:lnTo>
                <a:lnTo>
                  <a:pt x="210781" y="68580"/>
                </a:lnTo>
                <a:lnTo>
                  <a:pt x="210756" y="69850"/>
                </a:lnTo>
                <a:lnTo>
                  <a:pt x="237896" y="121920"/>
                </a:lnTo>
                <a:lnTo>
                  <a:pt x="258574" y="121920"/>
                </a:lnTo>
                <a:lnTo>
                  <a:pt x="227558" y="62230"/>
                </a:lnTo>
                <a:lnTo>
                  <a:pt x="227317" y="60960"/>
                </a:lnTo>
                <a:close/>
              </a:path>
              <a:path w="496569" h="313690">
                <a:moveTo>
                  <a:pt x="366531" y="73660"/>
                </a:moveTo>
                <a:lnTo>
                  <a:pt x="335330" y="73660"/>
                </a:lnTo>
                <a:lnTo>
                  <a:pt x="348424" y="80010"/>
                </a:lnTo>
                <a:lnTo>
                  <a:pt x="353821" y="85090"/>
                </a:lnTo>
                <a:lnTo>
                  <a:pt x="358089" y="93980"/>
                </a:lnTo>
                <a:lnTo>
                  <a:pt x="309562" y="119380"/>
                </a:lnTo>
                <a:lnTo>
                  <a:pt x="338366" y="119380"/>
                </a:lnTo>
                <a:lnTo>
                  <a:pt x="376021" y="100330"/>
                </a:lnTo>
                <a:lnTo>
                  <a:pt x="377215" y="99060"/>
                </a:lnTo>
                <a:lnTo>
                  <a:pt x="378663" y="95250"/>
                </a:lnTo>
                <a:lnTo>
                  <a:pt x="378371" y="92710"/>
                </a:lnTo>
                <a:lnTo>
                  <a:pt x="375488" y="87630"/>
                </a:lnTo>
                <a:lnTo>
                  <a:pt x="372478" y="81280"/>
                </a:lnTo>
                <a:lnTo>
                  <a:pt x="368896" y="76200"/>
                </a:lnTo>
                <a:lnTo>
                  <a:pt x="366531" y="73660"/>
                </a:lnTo>
                <a:close/>
              </a:path>
              <a:path w="496569" h="313690">
                <a:moveTo>
                  <a:pt x="471831" y="76200"/>
                </a:moveTo>
                <a:lnTo>
                  <a:pt x="437070" y="76200"/>
                </a:lnTo>
                <a:lnTo>
                  <a:pt x="477316" y="101600"/>
                </a:lnTo>
                <a:lnTo>
                  <a:pt x="482269" y="101600"/>
                </a:lnTo>
                <a:lnTo>
                  <a:pt x="484682" y="100330"/>
                </a:lnTo>
                <a:lnTo>
                  <a:pt x="486282" y="99060"/>
                </a:lnTo>
                <a:lnTo>
                  <a:pt x="490308" y="97790"/>
                </a:lnTo>
                <a:lnTo>
                  <a:pt x="491934" y="96520"/>
                </a:lnTo>
                <a:lnTo>
                  <a:pt x="494347" y="93980"/>
                </a:lnTo>
                <a:lnTo>
                  <a:pt x="495160" y="93980"/>
                </a:lnTo>
                <a:lnTo>
                  <a:pt x="495998" y="92710"/>
                </a:lnTo>
                <a:lnTo>
                  <a:pt x="496049" y="91440"/>
                </a:lnTo>
                <a:lnTo>
                  <a:pt x="495401" y="90170"/>
                </a:lnTo>
                <a:lnTo>
                  <a:pt x="494741" y="90170"/>
                </a:lnTo>
                <a:lnTo>
                  <a:pt x="493725" y="88900"/>
                </a:lnTo>
                <a:lnTo>
                  <a:pt x="471831" y="76200"/>
                </a:lnTo>
                <a:close/>
              </a:path>
              <a:path w="496569" h="313690">
                <a:moveTo>
                  <a:pt x="446874" y="0"/>
                </a:moveTo>
                <a:lnTo>
                  <a:pt x="444271" y="0"/>
                </a:lnTo>
                <a:lnTo>
                  <a:pt x="441693" y="1270"/>
                </a:lnTo>
                <a:lnTo>
                  <a:pt x="440080" y="2540"/>
                </a:lnTo>
                <a:lnTo>
                  <a:pt x="436384" y="3810"/>
                </a:lnTo>
                <a:lnTo>
                  <a:pt x="435000" y="5080"/>
                </a:lnTo>
                <a:lnTo>
                  <a:pt x="433057" y="6350"/>
                </a:lnTo>
                <a:lnTo>
                  <a:pt x="432346" y="6350"/>
                </a:lnTo>
                <a:lnTo>
                  <a:pt x="431469" y="7620"/>
                </a:lnTo>
                <a:lnTo>
                  <a:pt x="431164" y="8890"/>
                </a:lnTo>
                <a:lnTo>
                  <a:pt x="430847" y="8890"/>
                </a:lnTo>
                <a:lnTo>
                  <a:pt x="430745" y="10160"/>
                </a:lnTo>
                <a:lnTo>
                  <a:pt x="427266" y="54610"/>
                </a:lnTo>
                <a:lnTo>
                  <a:pt x="443787" y="54610"/>
                </a:lnTo>
                <a:lnTo>
                  <a:pt x="447967" y="3810"/>
                </a:lnTo>
                <a:lnTo>
                  <a:pt x="447954" y="2540"/>
                </a:lnTo>
                <a:lnTo>
                  <a:pt x="446874" y="0"/>
                </a:lnTo>
                <a:close/>
              </a:path>
              <a:path w="496569" h="313690">
                <a:moveTo>
                  <a:pt x="388734" y="30480"/>
                </a:moveTo>
                <a:lnTo>
                  <a:pt x="385571" y="30480"/>
                </a:lnTo>
                <a:lnTo>
                  <a:pt x="384594" y="31750"/>
                </a:lnTo>
                <a:lnTo>
                  <a:pt x="389242" y="31750"/>
                </a:lnTo>
                <a:lnTo>
                  <a:pt x="388734" y="3048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14" name="object 14"/>
          <p:cNvSpPr/>
          <p:nvPr/>
        </p:nvSpPr>
        <p:spPr>
          <a:xfrm rot="1602712">
            <a:off x="1672281" y="5350635"/>
            <a:ext cx="464234" cy="289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15" name="object 15"/>
          <p:cNvSpPr/>
          <p:nvPr/>
        </p:nvSpPr>
        <p:spPr>
          <a:xfrm rot="1696946">
            <a:off x="3762711" y="5329707"/>
            <a:ext cx="409295" cy="247931"/>
          </a:xfrm>
          <a:custGeom>
            <a:avLst/>
            <a:gdLst/>
            <a:ahLst/>
            <a:cxnLst/>
            <a:rect l="l" t="t" r="r" b="b"/>
            <a:pathLst>
              <a:path w="618489" h="374650">
                <a:moveTo>
                  <a:pt x="54216" y="265430"/>
                </a:moveTo>
                <a:lnTo>
                  <a:pt x="37033" y="265430"/>
                </a:lnTo>
                <a:lnTo>
                  <a:pt x="19494" y="273050"/>
                </a:lnTo>
                <a:lnTo>
                  <a:pt x="0" y="309880"/>
                </a:lnTo>
                <a:lnTo>
                  <a:pt x="1117" y="317500"/>
                </a:lnTo>
                <a:lnTo>
                  <a:pt x="18008" y="355600"/>
                </a:lnTo>
                <a:lnTo>
                  <a:pt x="43649" y="374650"/>
                </a:lnTo>
                <a:lnTo>
                  <a:pt x="61506" y="374650"/>
                </a:lnTo>
                <a:lnTo>
                  <a:pt x="67741" y="372109"/>
                </a:lnTo>
                <a:lnTo>
                  <a:pt x="77266" y="367030"/>
                </a:lnTo>
                <a:lnTo>
                  <a:pt x="80124" y="365759"/>
                </a:lnTo>
                <a:lnTo>
                  <a:pt x="85318" y="361950"/>
                </a:lnTo>
                <a:lnTo>
                  <a:pt x="87617" y="359410"/>
                </a:lnTo>
                <a:lnTo>
                  <a:pt x="89598" y="356870"/>
                </a:lnTo>
                <a:lnTo>
                  <a:pt x="49682" y="356870"/>
                </a:lnTo>
                <a:lnTo>
                  <a:pt x="42443" y="353060"/>
                </a:lnTo>
                <a:lnTo>
                  <a:pt x="19915" y="316230"/>
                </a:lnTo>
                <a:lnTo>
                  <a:pt x="18747" y="308609"/>
                </a:lnTo>
                <a:lnTo>
                  <a:pt x="18897" y="302259"/>
                </a:lnTo>
                <a:lnTo>
                  <a:pt x="19977" y="294640"/>
                </a:lnTo>
                <a:lnTo>
                  <a:pt x="24447" y="288290"/>
                </a:lnTo>
                <a:lnTo>
                  <a:pt x="36156" y="281940"/>
                </a:lnTo>
                <a:lnTo>
                  <a:pt x="39763" y="280670"/>
                </a:lnTo>
                <a:lnTo>
                  <a:pt x="64617" y="280670"/>
                </a:lnTo>
                <a:lnTo>
                  <a:pt x="64744" y="278130"/>
                </a:lnTo>
                <a:lnTo>
                  <a:pt x="64109" y="275590"/>
                </a:lnTo>
                <a:lnTo>
                  <a:pt x="62153" y="271780"/>
                </a:lnTo>
                <a:lnTo>
                  <a:pt x="61607" y="270510"/>
                </a:lnTo>
                <a:lnTo>
                  <a:pt x="60655" y="269240"/>
                </a:lnTo>
                <a:lnTo>
                  <a:pt x="60159" y="269240"/>
                </a:lnTo>
                <a:lnTo>
                  <a:pt x="59105" y="267970"/>
                </a:lnTo>
                <a:lnTo>
                  <a:pt x="58572" y="266700"/>
                </a:lnTo>
                <a:lnTo>
                  <a:pt x="56629" y="266700"/>
                </a:lnTo>
                <a:lnTo>
                  <a:pt x="54216" y="265430"/>
                </a:lnTo>
                <a:close/>
              </a:path>
              <a:path w="618489" h="374650">
                <a:moveTo>
                  <a:pt x="91262" y="328930"/>
                </a:moveTo>
                <a:lnTo>
                  <a:pt x="88099" y="328930"/>
                </a:lnTo>
                <a:lnTo>
                  <a:pt x="87287" y="330200"/>
                </a:lnTo>
                <a:lnTo>
                  <a:pt x="84569" y="336550"/>
                </a:lnTo>
                <a:lnTo>
                  <a:pt x="81876" y="341630"/>
                </a:lnTo>
                <a:lnTo>
                  <a:pt x="61023" y="356870"/>
                </a:lnTo>
                <a:lnTo>
                  <a:pt x="89598" y="356870"/>
                </a:lnTo>
                <a:lnTo>
                  <a:pt x="91579" y="354330"/>
                </a:lnTo>
                <a:lnTo>
                  <a:pt x="93243" y="353060"/>
                </a:lnTo>
                <a:lnTo>
                  <a:pt x="95935" y="347980"/>
                </a:lnTo>
                <a:lnTo>
                  <a:pt x="96799" y="346709"/>
                </a:lnTo>
                <a:lnTo>
                  <a:pt x="97599" y="344170"/>
                </a:lnTo>
                <a:lnTo>
                  <a:pt x="97789" y="342900"/>
                </a:lnTo>
                <a:lnTo>
                  <a:pt x="97751" y="341630"/>
                </a:lnTo>
                <a:lnTo>
                  <a:pt x="97256" y="339090"/>
                </a:lnTo>
                <a:lnTo>
                  <a:pt x="96532" y="337820"/>
                </a:lnTo>
                <a:lnTo>
                  <a:pt x="96062" y="336550"/>
                </a:lnTo>
                <a:lnTo>
                  <a:pt x="95478" y="335280"/>
                </a:lnTo>
                <a:lnTo>
                  <a:pt x="94792" y="334009"/>
                </a:lnTo>
                <a:lnTo>
                  <a:pt x="94157" y="332740"/>
                </a:lnTo>
                <a:lnTo>
                  <a:pt x="92963" y="331470"/>
                </a:lnTo>
                <a:lnTo>
                  <a:pt x="92379" y="330200"/>
                </a:lnTo>
                <a:lnTo>
                  <a:pt x="91262" y="328930"/>
                </a:lnTo>
                <a:close/>
              </a:path>
              <a:path w="618489" h="374650">
                <a:moveTo>
                  <a:pt x="93256" y="238760"/>
                </a:moveTo>
                <a:lnTo>
                  <a:pt x="89230" y="238760"/>
                </a:lnTo>
                <a:lnTo>
                  <a:pt x="87007" y="240029"/>
                </a:lnTo>
                <a:lnTo>
                  <a:pt x="85661" y="240029"/>
                </a:lnTo>
                <a:lnTo>
                  <a:pt x="82499" y="242569"/>
                </a:lnTo>
                <a:lnTo>
                  <a:pt x="81203" y="242569"/>
                </a:lnTo>
                <a:lnTo>
                  <a:pt x="79197" y="243840"/>
                </a:lnTo>
                <a:lnTo>
                  <a:pt x="78435" y="245110"/>
                </a:lnTo>
                <a:lnTo>
                  <a:pt x="77431" y="246379"/>
                </a:lnTo>
                <a:lnTo>
                  <a:pt x="77152" y="246379"/>
                </a:lnTo>
                <a:lnTo>
                  <a:pt x="77063" y="247650"/>
                </a:lnTo>
                <a:lnTo>
                  <a:pt x="108826" y="309880"/>
                </a:lnTo>
                <a:lnTo>
                  <a:pt x="112217" y="314959"/>
                </a:lnTo>
                <a:lnTo>
                  <a:pt x="119087" y="322580"/>
                </a:lnTo>
                <a:lnTo>
                  <a:pt x="122948" y="325120"/>
                </a:lnTo>
                <a:lnTo>
                  <a:pt x="131495" y="330200"/>
                </a:lnTo>
                <a:lnTo>
                  <a:pt x="146367" y="330200"/>
                </a:lnTo>
                <a:lnTo>
                  <a:pt x="151879" y="328930"/>
                </a:lnTo>
                <a:lnTo>
                  <a:pt x="162915" y="322580"/>
                </a:lnTo>
                <a:lnTo>
                  <a:pt x="167284" y="318770"/>
                </a:lnTo>
                <a:lnTo>
                  <a:pt x="171816" y="312420"/>
                </a:lnTo>
                <a:lnTo>
                  <a:pt x="138785" y="312420"/>
                </a:lnTo>
                <a:lnTo>
                  <a:pt x="133375" y="308609"/>
                </a:lnTo>
                <a:lnTo>
                  <a:pt x="130835" y="307340"/>
                </a:lnTo>
                <a:lnTo>
                  <a:pt x="126060" y="300990"/>
                </a:lnTo>
                <a:lnTo>
                  <a:pt x="123520" y="297180"/>
                </a:lnTo>
                <a:lnTo>
                  <a:pt x="93624" y="240029"/>
                </a:lnTo>
                <a:lnTo>
                  <a:pt x="93256" y="238760"/>
                </a:lnTo>
                <a:close/>
              </a:path>
              <a:path w="618489" h="374650">
                <a:moveTo>
                  <a:pt x="154114" y="208279"/>
                </a:moveTo>
                <a:lnTo>
                  <a:pt x="147510" y="208279"/>
                </a:lnTo>
                <a:lnTo>
                  <a:pt x="146164" y="209550"/>
                </a:lnTo>
                <a:lnTo>
                  <a:pt x="142925" y="210819"/>
                </a:lnTo>
                <a:lnTo>
                  <a:pt x="141617" y="212090"/>
                </a:lnTo>
                <a:lnTo>
                  <a:pt x="139674" y="213360"/>
                </a:lnTo>
                <a:lnTo>
                  <a:pt x="138925" y="213360"/>
                </a:lnTo>
                <a:lnTo>
                  <a:pt x="137921" y="214629"/>
                </a:lnTo>
                <a:lnTo>
                  <a:pt x="137642" y="215900"/>
                </a:lnTo>
                <a:lnTo>
                  <a:pt x="137667" y="217169"/>
                </a:lnTo>
                <a:lnTo>
                  <a:pt x="170256" y="279400"/>
                </a:lnTo>
                <a:lnTo>
                  <a:pt x="168605" y="288290"/>
                </a:lnTo>
                <a:lnTo>
                  <a:pt x="147675" y="312420"/>
                </a:lnTo>
                <a:lnTo>
                  <a:pt x="171816" y="312420"/>
                </a:lnTo>
                <a:lnTo>
                  <a:pt x="174536" y="308609"/>
                </a:lnTo>
                <a:lnTo>
                  <a:pt x="177444" y="302259"/>
                </a:lnTo>
                <a:lnTo>
                  <a:pt x="179641" y="294640"/>
                </a:lnTo>
                <a:lnTo>
                  <a:pt x="198895" y="294640"/>
                </a:lnTo>
                <a:lnTo>
                  <a:pt x="154393" y="209550"/>
                </a:lnTo>
                <a:lnTo>
                  <a:pt x="154114" y="208279"/>
                </a:lnTo>
                <a:close/>
              </a:path>
              <a:path w="618489" h="374650">
                <a:moveTo>
                  <a:pt x="198895" y="294640"/>
                </a:moveTo>
                <a:lnTo>
                  <a:pt x="179641" y="294640"/>
                </a:lnTo>
                <a:lnTo>
                  <a:pt x="186029" y="306070"/>
                </a:lnTo>
                <a:lnTo>
                  <a:pt x="186359" y="307340"/>
                </a:lnTo>
                <a:lnTo>
                  <a:pt x="189928" y="307340"/>
                </a:lnTo>
                <a:lnTo>
                  <a:pt x="191985" y="306070"/>
                </a:lnTo>
                <a:lnTo>
                  <a:pt x="193255" y="306070"/>
                </a:lnTo>
                <a:lnTo>
                  <a:pt x="196164" y="304800"/>
                </a:lnTo>
                <a:lnTo>
                  <a:pt x="197294" y="303530"/>
                </a:lnTo>
                <a:lnTo>
                  <a:pt x="199072" y="302259"/>
                </a:lnTo>
                <a:lnTo>
                  <a:pt x="199745" y="302259"/>
                </a:lnTo>
                <a:lnTo>
                  <a:pt x="200659" y="300990"/>
                </a:lnTo>
                <a:lnTo>
                  <a:pt x="200913" y="299720"/>
                </a:lnTo>
                <a:lnTo>
                  <a:pt x="200888" y="298450"/>
                </a:lnTo>
                <a:lnTo>
                  <a:pt x="198895" y="294640"/>
                </a:lnTo>
                <a:close/>
              </a:path>
              <a:path w="618489" h="374650">
                <a:moveTo>
                  <a:pt x="233387" y="281940"/>
                </a:moveTo>
                <a:lnTo>
                  <a:pt x="225501" y="281940"/>
                </a:lnTo>
                <a:lnTo>
                  <a:pt x="227037" y="283209"/>
                </a:lnTo>
                <a:lnTo>
                  <a:pt x="231051" y="283209"/>
                </a:lnTo>
                <a:lnTo>
                  <a:pt x="233387" y="281940"/>
                </a:lnTo>
                <a:close/>
              </a:path>
              <a:path w="618489" h="374650">
                <a:moveTo>
                  <a:pt x="64147" y="280670"/>
                </a:moveTo>
                <a:lnTo>
                  <a:pt x="57162" y="280670"/>
                </a:lnTo>
                <a:lnTo>
                  <a:pt x="60871" y="281940"/>
                </a:lnTo>
                <a:lnTo>
                  <a:pt x="62293" y="281940"/>
                </a:lnTo>
                <a:lnTo>
                  <a:pt x="64147" y="280670"/>
                </a:lnTo>
                <a:close/>
              </a:path>
              <a:path w="618489" h="374650">
                <a:moveTo>
                  <a:pt x="275526" y="231140"/>
                </a:moveTo>
                <a:lnTo>
                  <a:pt x="243331" y="231140"/>
                </a:lnTo>
                <a:lnTo>
                  <a:pt x="248907" y="232410"/>
                </a:lnTo>
                <a:lnTo>
                  <a:pt x="251396" y="232410"/>
                </a:lnTo>
                <a:lnTo>
                  <a:pt x="255739" y="234950"/>
                </a:lnTo>
                <a:lnTo>
                  <a:pt x="257479" y="236219"/>
                </a:lnTo>
                <a:lnTo>
                  <a:pt x="260057" y="241300"/>
                </a:lnTo>
                <a:lnTo>
                  <a:pt x="260705" y="243840"/>
                </a:lnTo>
                <a:lnTo>
                  <a:pt x="260794" y="247650"/>
                </a:lnTo>
                <a:lnTo>
                  <a:pt x="260286" y="250190"/>
                </a:lnTo>
                <a:lnTo>
                  <a:pt x="233933" y="266700"/>
                </a:lnTo>
                <a:lnTo>
                  <a:pt x="230974" y="267970"/>
                </a:lnTo>
                <a:lnTo>
                  <a:pt x="216865" y="267970"/>
                </a:lnTo>
                <a:lnTo>
                  <a:pt x="216382" y="269240"/>
                </a:lnTo>
                <a:lnTo>
                  <a:pt x="216458" y="270510"/>
                </a:lnTo>
                <a:lnTo>
                  <a:pt x="216649" y="271780"/>
                </a:lnTo>
                <a:lnTo>
                  <a:pt x="217271" y="273050"/>
                </a:lnTo>
                <a:lnTo>
                  <a:pt x="217754" y="274320"/>
                </a:lnTo>
                <a:lnTo>
                  <a:pt x="219468" y="278130"/>
                </a:lnTo>
                <a:lnTo>
                  <a:pt x="220471" y="279400"/>
                </a:lnTo>
                <a:lnTo>
                  <a:pt x="222364" y="281940"/>
                </a:lnTo>
                <a:lnTo>
                  <a:pt x="238734" y="281940"/>
                </a:lnTo>
                <a:lnTo>
                  <a:pt x="241630" y="280670"/>
                </a:lnTo>
                <a:lnTo>
                  <a:pt x="247878" y="279400"/>
                </a:lnTo>
                <a:lnTo>
                  <a:pt x="251028" y="278130"/>
                </a:lnTo>
                <a:lnTo>
                  <a:pt x="259359" y="273050"/>
                </a:lnTo>
                <a:lnTo>
                  <a:pt x="263753" y="270510"/>
                </a:lnTo>
                <a:lnTo>
                  <a:pt x="271043" y="262890"/>
                </a:lnTo>
                <a:lnTo>
                  <a:pt x="273786" y="259079"/>
                </a:lnTo>
                <a:lnTo>
                  <a:pt x="277456" y="251460"/>
                </a:lnTo>
                <a:lnTo>
                  <a:pt x="278295" y="247650"/>
                </a:lnTo>
                <a:lnTo>
                  <a:pt x="277977" y="238760"/>
                </a:lnTo>
                <a:lnTo>
                  <a:pt x="276707" y="233679"/>
                </a:lnTo>
                <a:lnTo>
                  <a:pt x="275526" y="231140"/>
                </a:lnTo>
                <a:close/>
              </a:path>
              <a:path w="618489" h="374650">
                <a:moveTo>
                  <a:pt x="219709" y="266700"/>
                </a:moveTo>
                <a:lnTo>
                  <a:pt x="218401" y="266700"/>
                </a:lnTo>
                <a:lnTo>
                  <a:pt x="217220" y="267970"/>
                </a:lnTo>
                <a:lnTo>
                  <a:pt x="223469" y="267970"/>
                </a:lnTo>
                <a:lnTo>
                  <a:pt x="219709" y="266700"/>
                </a:lnTo>
                <a:close/>
              </a:path>
              <a:path w="618489" h="374650">
                <a:moveTo>
                  <a:pt x="47764" y="264160"/>
                </a:moveTo>
                <a:lnTo>
                  <a:pt x="45250" y="265430"/>
                </a:lnTo>
                <a:lnTo>
                  <a:pt x="52438" y="265430"/>
                </a:lnTo>
                <a:lnTo>
                  <a:pt x="47764" y="264160"/>
                </a:lnTo>
                <a:close/>
              </a:path>
              <a:path w="618489" h="374650">
                <a:moveTo>
                  <a:pt x="294774" y="161290"/>
                </a:moveTo>
                <a:lnTo>
                  <a:pt x="273735" y="161290"/>
                </a:lnTo>
                <a:lnTo>
                  <a:pt x="303352" y="218440"/>
                </a:lnTo>
                <a:lnTo>
                  <a:pt x="306133" y="222250"/>
                </a:lnTo>
                <a:lnTo>
                  <a:pt x="311975" y="229869"/>
                </a:lnTo>
                <a:lnTo>
                  <a:pt x="315137" y="231140"/>
                </a:lnTo>
                <a:lnTo>
                  <a:pt x="321919" y="234950"/>
                </a:lnTo>
                <a:lnTo>
                  <a:pt x="325577" y="234950"/>
                </a:lnTo>
                <a:lnTo>
                  <a:pt x="333425" y="233679"/>
                </a:lnTo>
                <a:lnTo>
                  <a:pt x="349427" y="224790"/>
                </a:lnTo>
                <a:lnTo>
                  <a:pt x="351828" y="223519"/>
                </a:lnTo>
                <a:lnTo>
                  <a:pt x="352831" y="222250"/>
                </a:lnTo>
                <a:lnTo>
                  <a:pt x="354456" y="220979"/>
                </a:lnTo>
                <a:lnTo>
                  <a:pt x="355003" y="219710"/>
                </a:lnTo>
                <a:lnTo>
                  <a:pt x="355498" y="218440"/>
                </a:lnTo>
                <a:lnTo>
                  <a:pt x="355472" y="217169"/>
                </a:lnTo>
                <a:lnTo>
                  <a:pt x="329196" y="217169"/>
                </a:lnTo>
                <a:lnTo>
                  <a:pt x="322351" y="212090"/>
                </a:lnTo>
                <a:lnTo>
                  <a:pt x="319049" y="208279"/>
                </a:lnTo>
                <a:lnTo>
                  <a:pt x="294774" y="161290"/>
                </a:lnTo>
                <a:close/>
              </a:path>
              <a:path w="618489" h="374650">
                <a:moveTo>
                  <a:pt x="237718" y="170179"/>
                </a:moveTo>
                <a:lnTo>
                  <a:pt x="220103" y="170179"/>
                </a:lnTo>
                <a:lnTo>
                  <a:pt x="214909" y="172719"/>
                </a:lnTo>
                <a:lnTo>
                  <a:pt x="212432" y="172719"/>
                </a:lnTo>
                <a:lnTo>
                  <a:pt x="204622" y="177800"/>
                </a:lnTo>
                <a:lnTo>
                  <a:pt x="200253" y="180340"/>
                </a:lnTo>
                <a:lnTo>
                  <a:pt x="193624" y="187960"/>
                </a:lnTo>
                <a:lnTo>
                  <a:pt x="191236" y="191769"/>
                </a:lnTo>
                <a:lnTo>
                  <a:pt x="188315" y="199390"/>
                </a:lnTo>
                <a:lnTo>
                  <a:pt x="187744" y="203200"/>
                </a:lnTo>
                <a:lnTo>
                  <a:pt x="188353" y="210819"/>
                </a:lnTo>
                <a:lnTo>
                  <a:pt x="189407" y="214629"/>
                </a:lnTo>
                <a:lnTo>
                  <a:pt x="193281" y="222250"/>
                </a:lnTo>
                <a:lnTo>
                  <a:pt x="195681" y="224790"/>
                </a:lnTo>
                <a:lnTo>
                  <a:pt x="201193" y="228600"/>
                </a:lnTo>
                <a:lnTo>
                  <a:pt x="204152" y="231140"/>
                </a:lnTo>
                <a:lnTo>
                  <a:pt x="210489" y="232410"/>
                </a:lnTo>
                <a:lnTo>
                  <a:pt x="213779" y="233679"/>
                </a:lnTo>
                <a:lnTo>
                  <a:pt x="223977" y="233679"/>
                </a:lnTo>
                <a:lnTo>
                  <a:pt x="230746" y="232410"/>
                </a:lnTo>
                <a:lnTo>
                  <a:pt x="240347" y="231140"/>
                </a:lnTo>
                <a:lnTo>
                  <a:pt x="275526" y="231140"/>
                </a:lnTo>
                <a:lnTo>
                  <a:pt x="274345" y="228600"/>
                </a:lnTo>
                <a:lnTo>
                  <a:pt x="258489" y="215900"/>
                </a:lnTo>
                <a:lnTo>
                  <a:pt x="213969" y="215900"/>
                </a:lnTo>
                <a:lnTo>
                  <a:pt x="209511" y="213360"/>
                </a:lnTo>
                <a:lnTo>
                  <a:pt x="207733" y="210819"/>
                </a:lnTo>
                <a:lnTo>
                  <a:pt x="205447" y="207010"/>
                </a:lnTo>
                <a:lnTo>
                  <a:pt x="204901" y="204469"/>
                </a:lnTo>
                <a:lnTo>
                  <a:pt x="204660" y="200660"/>
                </a:lnTo>
                <a:lnTo>
                  <a:pt x="204990" y="199390"/>
                </a:lnTo>
                <a:lnTo>
                  <a:pt x="206514" y="195579"/>
                </a:lnTo>
                <a:lnTo>
                  <a:pt x="207797" y="194310"/>
                </a:lnTo>
                <a:lnTo>
                  <a:pt x="211378" y="190500"/>
                </a:lnTo>
                <a:lnTo>
                  <a:pt x="213664" y="189229"/>
                </a:lnTo>
                <a:lnTo>
                  <a:pt x="219557" y="185419"/>
                </a:lnTo>
                <a:lnTo>
                  <a:pt x="222516" y="184150"/>
                </a:lnTo>
                <a:lnTo>
                  <a:pt x="228104" y="184150"/>
                </a:lnTo>
                <a:lnTo>
                  <a:pt x="230606" y="182879"/>
                </a:lnTo>
                <a:lnTo>
                  <a:pt x="242265" y="182879"/>
                </a:lnTo>
                <a:lnTo>
                  <a:pt x="242696" y="181610"/>
                </a:lnTo>
                <a:lnTo>
                  <a:pt x="242696" y="180340"/>
                </a:lnTo>
                <a:lnTo>
                  <a:pt x="242519" y="179069"/>
                </a:lnTo>
                <a:lnTo>
                  <a:pt x="241858" y="177800"/>
                </a:lnTo>
                <a:lnTo>
                  <a:pt x="241414" y="176529"/>
                </a:lnTo>
                <a:lnTo>
                  <a:pt x="240296" y="173990"/>
                </a:lnTo>
                <a:lnTo>
                  <a:pt x="239788" y="173990"/>
                </a:lnTo>
                <a:lnTo>
                  <a:pt x="238429" y="171450"/>
                </a:lnTo>
                <a:lnTo>
                  <a:pt x="237718" y="170179"/>
                </a:lnTo>
                <a:close/>
              </a:path>
              <a:path w="618489" h="374650">
                <a:moveTo>
                  <a:pt x="349618" y="205740"/>
                </a:moveTo>
                <a:lnTo>
                  <a:pt x="347256" y="205740"/>
                </a:lnTo>
                <a:lnTo>
                  <a:pt x="346735" y="207010"/>
                </a:lnTo>
                <a:lnTo>
                  <a:pt x="345732" y="208279"/>
                </a:lnTo>
                <a:lnTo>
                  <a:pt x="345109" y="208279"/>
                </a:lnTo>
                <a:lnTo>
                  <a:pt x="343623" y="210819"/>
                </a:lnTo>
                <a:lnTo>
                  <a:pt x="342734" y="210819"/>
                </a:lnTo>
                <a:lnTo>
                  <a:pt x="340677" y="213360"/>
                </a:lnTo>
                <a:lnTo>
                  <a:pt x="339407" y="213360"/>
                </a:lnTo>
                <a:lnTo>
                  <a:pt x="333235" y="217169"/>
                </a:lnTo>
                <a:lnTo>
                  <a:pt x="355472" y="217169"/>
                </a:lnTo>
                <a:lnTo>
                  <a:pt x="354825" y="214629"/>
                </a:lnTo>
                <a:lnTo>
                  <a:pt x="354177" y="213360"/>
                </a:lnTo>
                <a:lnTo>
                  <a:pt x="353174" y="210819"/>
                </a:lnTo>
                <a:lnTo>
                  <a:pt x="351980" y="208279"/>
                </a:lnTo>
                <a:lnTo>
                  <a:pt x="350900" y="207010"/>
                </a:lnTo>
                <a:lnTo>
                  <a:pt x="350418" y="207010"/>
                </a:lnTo>
                <a:lnTo>
                  <a:pt x="349618" y="205740"/>
                </a:lnTo>
                <a:close/>
              </a:path>
              <a:path w="618489" h="374650">
                <a:moveTo>
                  <a:pt x="255346" y="214629"/>
                </a:moveTo>
                <a:lnTo>
                  <a:pt x="241706" y="214629"/>
                </a:lnTo>
                <a:lnTo>
                  <a:pt x="231609" y="215900"/>
                </a:lnTo>
                <a:lnTo>
                  <a:pt x="258489" y="215900"/>
                </a:lnTo>
                <a:lnTo>
                  <a:pt x="255346" y="214629"/>
                </a:lnTo>
                <a:close/>
              </a:path>
              <a:path w="618489" h="374650">
                <a:moveTo>
                  <a:pt x="152145" y="207010"/>
                </a:moveTo>
                <a:lnTo>
                  <a:pt x="150647" y="207010"/>
                </a:lnTo>
                <a:lnTo>
                  <a:pt x="149720" y="208279"/>
                </a:lnTo>
                <a:lnTo>
                  <a:pt x="152768" y="208279"/>
                </a:lnTo>
                <a:lnTo>
                  <a:pt x="152145" y="207010"/>
                </a:lnTo>
                <a:close/>
              </a:path>
              <a:path w="618489" h="374650">
                <a:moveTo>
                  <a:pt x="402551" y="85089"/>
                </a:moveTo>
                <a:lnTo>
                  <a:pt x="396366" y="85089"/>
                </a:lnTo>
                <a:lnTo>
                  <a:pt x="383209" y="86360"/>
                </a:lnTo>
                <a:lnTo>
                  <a:pt x="346519" y="111760"/>
                </a:lnTo>
                <a:lnTo>
                  <a:pt x="340448" y="137160"/>
                </a:lnTo>
                <a:lnTo>
                  <a:pt x="343014" y="151129"/>
                </a:lnTo>
                <a:lnTo>
                  <a:pt x="367322" y="189229"/>
                </a:lnTo>
                <a:lnTo>
                  <a:pt x="384213" y="198119"/>
                </a:lnTo>
                <a:lnTo>
                  <a:pt x="390397" y="198119"/>
                </a:lnTo>
                <a:lnTo>
                  <a:pt x="431330" y="182879"/>
                </a:lnTo>
                <a:lnTo>
                  <a:pt x="432313" y="181610"/>
                </a:lnTo>
                <a:lnTo>
                  <a:pt x="401421" y="181610"/>
                </a:lnTo>
                <a:lnTo>
                  <a:pt x="392429" y="180340"/>
                </a:lnTo>
                <a:lnTo>
                  <a:pt x="388315" y="180340"/>
                </a:lnTo>
                <a:lnTo>
                  <a:pt x="380809" y="175260"/>
                </a:lnTo>
                <a:lnTo>
                  <a:pt x="377380" y="172719"/>
                </a:lnTo>
                <a:lnTo>
                  <a:pt x="371132" y="165100"/>
                </a:lnTo>
                <a:lnTo>
                  <a:pt x="368299" y="160020"/>
                </a:lnTo>
                <a:lnTo>
                  <a:pt x="363131" y="151129"/>
                </a:lnTo>
                <a:lnTo>
                  <a:pt x="361251" y="146050"/>
                </a:lnTo>
                <a:lnTo>
                  <a:pt x="358978" y="135890"/>
                </a:lnTo>
                <a:lnTo>
                  <a:pt x="358736" y="130810"/>
                </a:lnTo>
                <a:lnTo>
                  <a:pt x="359994" y="123189"/>
                </a:lnTo>
                <a:lnTo>
                  <a:pt x="385444" y="101600"/>
                </a:lnTo>
                <a:lnTo>
                  <a:pt x="426799" y="101600"/>
                </a:lnTo>
                <a:lnTo>
                  <a:pt x="419455" y="93979"/>
                </a:lnTo>
                <a:lnTo>
                  <a:pt x="414121" y="90170"/>
                </a:lnTo>
                <a:lnTo>
                  <a:pt x="402551" y="85089"/>
                </a:lnTo>
                <a:close/>
              </a:path>
              <a:path w="618489" h="374650">
                <a:moveTo>
                  <a:pt x="426799" y="101600"/>
                </a:moveTo>
                <a:lnTo>
                  <a:pt x="394423" y="101600"/>
                </a:lnTo>
                <a:lnTo>
                  <a:pt x="398538" y="102870"/>
                </a:lnTo>
                <a:lnTo>
                  <a:pt x="406006" y="107950"/>
                </a:lnTo>
                <a:lnTo>
                  <a:pt x="409435" y="110489"/>
                </a:lnTo>
                <a:lnTo>
                  <a:pt x="415670" y="118110"/>
                </a:lnTo>
                <a:lnTo>
                  <a:pt x="418490" y="123189"/>
                </a:lnTo>
                <a:lnTo>
                  <a:pt x="420992" y="127000"/>
                </a:lnTo>
                <a:lnTo>
                  <a:pt x="423659" y="132079"/>
                </a:lnTo>
                <a:lnTo>
                  <a:pt x="425576" y="137160"/>
                </a:lnTo>
                <a:lnTo>
                  <a:pt x="427901" y="147320"/>
                </a:lnTo>
                <a:lnTo>
                  <a:pt x="428167" y="152400"/>
                </a:lnTo>
                <a:lnTo>
                  <a:pt x="426872" y="160020"/>
                </a:lnTo>
                <a:lnTo>
                  <a:pt x="425246" y="163829"/>
                </a:lnTo>
                <a:lnTo>
                  <a:pt x="419988" y="171450"/>
                </a:lnTo>
                <a:lnTo>
                  <a:pt x="416293" y="173990"/>
                </a:lnTo>
                <a:lnTo>
                  <a:pt x="406285" y="179069"/>
                </a:lnTo>
                <a:lnTo>
                  <a:pt x="401421" y="181610"/>
                </a:lnTo>
                <a:lnTo>
                  <a:pt x="432313" y="181610"/>
                </a:lnTo>
                <a:lnTo>
                  <a:pt x="440181" y="171450"/>
                </a:lnTo>
                <a:lnTo>
                  <a:pt x="443141" y="166370"/>
                </a:lnTo>
                <a:lnTo>
                  <a:pt x="446150" y="153670"/>
                </a:lnTo>
                <a:lnTo>
                  <a:pt x="446277" y="146050"/>
                </a:lnTo>
                <a:lnTo>
                  <a:pt x="443776" y="132079"/>
                </a:lnTo>
                <a:lnTo>
                  <a:pt x="441261" y="124460"/>
                </a:lnTo>
                <a:lnTo>
                  <a:pt x="437502" y="118110"/>
                </a:lnTo>
                <a:lnTo>
                  <a:pt x="433628" y="110489"/>
                </a:lnTo>
                <a:lnTo>
                  <a:pt x="429247" y="104139"/>
                </a:lnTo>
                <a:lnTo>
                  <a:pt x="426799" y="101600"/>
                </a:lnTo>
                <a:close/>
              </a:path>
              <a:path w="618489" h="374650">
                <a:moveTo>
                  <a:pt x="233781" y="168910"/>
                </a:moveTo>
                <a:lnTo>
                  <a:pt x="226987" y="168910"/>
                </a:lnTo>
                <a:lnTo>
                  <a:pt x="222516" y="170179"/>
                </a:lnTo>
                <a:lnTo>
                  <a:pt x="235750" y="170179"/>
                </a:lnTo>
                <a:lnTo>
                  <a:pt x="233781" y="168910"/>
                </a:lnTo>
                <a:close/>
              </a:path>
              <a:path w="618489" h="374650">
                <a:moveTo>
                  <a:pt x="271564" y="116839"/>
                </a:moveTo>
                <a:lnTo>
                  <a:pt x="267563" y="116839"/>
                </a:lnTo>
                <a:lnTo>
                  <a:pt x="265302" y="118110"/>
                </a:lnTo>
                <a:lnTo>
                  <a:pt x="263905" y="118110"/>
                </a:lnTo>
                <a:lnTo>
                  <a:pt x="260654" y="119379"/>
                </a:lnTo>
                <a:lnTo>
                  <a:pt x="259359" y="120650"/>
                </a:lnTo>
                <a:lnTo>
                  <a:pt x="257365" y="121920"/>
                </a:lnTo>
                <a:lnTo>
                  <a:pt x="256641" y="123189"/>
                </a:lnTo>
                <a:lnTo>
                  <a:pt x="255676" y="124460"/>
                </a:lnTo>
                <a:lnTo>
                  <a:pt x="255422" y="124460"/>
                </a:lnTo>
                <a:lnTo>
                  <a:pt x="255371" y="125729"/>
                </a:lnTo>
                <a:lnTo>
                  <a:pt x="266687" y="147320"/>
                </a:lnTo>
                <a:lnTo>
                  <a:pt x="253707" y="154940"/>
                </a:lnTo>
                <a:lnTo>
                  <a:pt x="253288" y="154940"/>
                </a:lnTo>
                <a:lnTo>
                  <a:pt x="252666" y="156210"/>
                </a:lnTo>
                <a:lnTo>
                  <a:pt x="252577" y="157479"/>
                </a:lnTo>
                <a:lnTo>
                  <a:pt x="252729" y="158750"/>
                </a:lnTo>
                <a:lnTo>
                  <a:pt x="253288" y="160020"/>
                </a:lnTo>
                <a:lnTo>
                  <a:pt x="253758" y="161290"/>
                </a:lnTo>
                <a:lnTo>
                  <a:pt x="255638" y="165100"/>
                </a:lnTo>
                <a:lnTo>
                  <a:pt x="256832" y="166370"/>
                </a:lnTo>
                <a:lnTo>
                  <a:pt x="259118" y="167640"/>
                </a:lnTo>
                <a:lnTo>
                  <a:pt x="260184" y="168910"/>
                </a:lnTo>
                <a:lnTo>
                  <a:pt x="273735" y="161290"/>
                </a:lnTo>
                <a:lnTo>
                  <a:pt x="294774" y="161290"/>
                </a:lnTo>
                <a:lnTo>
                  <a:pt x="290182" y="152400"/>
                </a:lnTo>
                <a:lnTo>
                  <a:pt x="313893" y="140970"/>
                </a:lnTo>
                <a:lnTo>
                  <a:pt x="314413" y="139700"/>
                </a:lnTo>
                <a:lnTo>
                  <a:pt x="283133" y="139700"/>
                </a:lnTo>
                <a:lnTo>
                  <a:pt x="271919" y="118110"/>
                </a:lnTo>
                <a:lnTo>
                  <a:pt x="271564" y="116839"/>
                </a:lnTo>
                <a:close/>
              </a:path>
              <a:path w="618489" h="374650">
                <a:moveTo>
                  <a:pt x="453732" y="53339"/>
                </a:moveTo>
                <a:lnTo>
                  <a:pt x="446493" y="53339"/>
                </a:lnTo>
                <a:lnTo>
                  <a:pt x="443509" y="55879"/>
                </a:lnTo>
                <a:lnTo>
                  <a:pt x="442302" y="55879"/>
                </a:lnTo>
                <a:lnTo>
                  <a:pt x="440550" y="57150"/>
                </a:lnTo>
                <a:lnTo>
                  <a:pt x="439889" y="58420"/>
                </a:lnTo>
                <a:lnTo>
                  <a:pt x="439000" y="58420"/>
                </a:lnTo>
                <a:lnTo>
                  <a:pt x="438772" y="59689"/>
                </a:lnTo>
                <a:lnTo>
                  <a:pt x="438746" y="60960"/>
                </a:lnTo>
                <a:lnTo>
                  <a:pt x="438886" y="60960"/>
                </a:lnTo>
                <a:lnTo>
                  <a:pt x="485647" y="151129"/>
                </a:lnTo>
                <a:lnTo>
                  <a:pt x="486003" y="151129"/>
                </a:lnTo>
                <a:lnTo>
                  <a:pt x="486841" y="152400"/>
                </a:lnTo>
                <a:lnTo>
                  <a:pt x="489927" y="152400"/>
                </a:lnTo>
                <a:lnTo>
                  <a:pt x="492188" y="151129"/>
                </a:lnTo>
                <a:lnTo>
                  <a:pt x="493547" y="149860"/>
                </a:lnTo>
                <a:lnTo>
                  <a:pt x="496798" y="148590"/>
                </a:lnTo>
                <a:lnTo>
                  <a:pt x="498132" y="148590"/>
                </a:lnTo>
                <a:lnTo>
                  <a:pt x="500125" y="146050"/>
                </a:lnTo>
                <a:lnTo>
                  <a:pt x="500849" y="146050"/>
                </a:lnTo>
                <a:lnTo>
                  <a:pt x="501776" y="144779"/>
                </a:lnTo>
                <a:lnTo>
                  <a:pt x="502043" y="144779"/>
                </a:lnTo>
                <a:lnTo>
                  <a:pt x="502094" y="142240"/>
                </a:lnTo>
                <a:lnTo>
                  <a:pt x="469518" y="80010"/>
                </a:lnTo>
                <a:lnTo>
                  <a:pt x="471093" y="72389"/>
                </a:lnTo>
                <a:lnTo>
                  <a:pt x="473049" y="66039"/>
                </a:lnTo>
                <a:lnTo>
                  <a:pt x="460120" y="66039"/>
                </a:lnTo>
                <a:lnTo>
                  <a:pt x="453732" y="53339"/>
                </a:lnTo>
                <a:close/>
              </a:path>
              <a:path w="618489" h="374650">
                <a:moveTo>
                  <a:pt x="308495" y="127000"/>
                </a:moveTo>
                <a:lnTo>
                  <a:pt x="306400" y="127000"/>
                </a:lnTo>
                <a:lnTo>
                  <a:pt x="283133" y="139700"/>
                </a:lnTo>
                <a:lnTo>
                  <a:pt x="314413" y="139700"/>
                </a:lnTo>
                <a:lnTo>
                  <a:pt x="314490" y="137160"/>
                </a:lnTo>
                <a:lnTo>
                  <a:pt x="313893" y="134620"/>
                </a:lnTo>
                <a:lnTo>
                  <a:pt x="312013" y="130810"/>
                </a:lnTo>
                <a:lnTo>
                  <a:pt x="311403" y="130810"/>
                </a:lnTo>
                <a:lnTo>
                  <a:pt x="310248" y="128270"/>
                </a:lnTo>
                <a:lnTo>
                  <a:pt x="309664" y="128270"/>
                </a:lnTo>
                <a:lnTo>
                  <a:pt x="308495" y="127000"/>
                </a:lnTo>
                <a:close/>
              </a:path>
              <a:path w="618489" h="374650">
                <a:moveTo>
                  <a:pt x="527843" y="48260"/>
                </a:moveTo>
                <a:lnTo>
                  <a:pt x="498868" y="48260"/>
                </a:lnTo>
                <a:lnTo>
                  <a:pt x="504101" y="52070"/>
                </a:lnTo>
                <a:lnTo>
                  <a:pt x="506577" y="53339"/>
                </a:lnTo>
                <a:lnTo>
                  <a:pt x="511251" y="59689"/>
                </a:lnTo>
                <a:lnTo>
                  <a:pt x="513384" y="62229"/>
                </a:lnTo>
                <a:lnTo>
                  <a:pt x="543712" y="120650"/>
                </a:lnTo>
                <a:lnTo>
                  <a:pt x="544055" y="121920"/>
                </a:lnTo>
                <a:lnTo>
                  <a:pt x="547992" y="121920"/>
                </a:lnTo>
                <a:lnTo>
                  <a:pt x="550329" y="120650"/>
                </a:lnTo>
                <a:lnTo>
                  <a:pt x="551675" y="120650"/>
                </a:lnTo>
                <a:lnTo>
                  <a:pt x="554799" y="118110"/>
                </a:lnTo>
                <a:lnTo>
                  <a:pt x="556082" y="118110"/>
                </a:lnTo>
                <a:lnTo>
                  <a:pt x="558076" y="116839"/>
                </a:lnTo>
                <a:lnTo>
                  <a:pt x="558825" y="115570"/>
                </a:lnTo>
                <a:lnTo>
                  <a:pt x="559815" y="114300"/>
                </a:lnTo>
                <a:lnTo>
                  <a:pt x="560095" y="114300"/>
                </a:lnTo>
                <a:lnTo>
                  <a:pt x="560158" y="113029"/>
                </a:lnTo>
                <a:lnTo>
                  <a:pt x="527570" y="49529"/>
                </a:lnTo>
                <a:lnTo>
                  <a:pt x="527843" y="48260"/>
                </a:lnTo>
                <a:close/>
              </a:path>
              <a:path w="618489" h="374650">
                <a:moveTo>
                  <a:pt x="604964" y="91439"/>
                </a:moveTo>
                <a:lnTo>
                  <a:pt x="601929" y="91439"/>
                </a:lnTo>
                <a:lnTo>
                  <a:pt x="602830" y="92710"/>
                </a:lnTo>
                <a:lnTo>
                  <a:pt x="603440" y="92710"/>
                </a:lnTo>
                <a:lnTo>
                  <a:pt x="604964" y="91439"/>
                </a:lnTo>
                <a:close/>
              </a:path>
              <a:path w="618489" h="374650">
                <a:moveTo>
                  <a:pt x="583912" y="17779"/>
                </a:moveTo>
                <a:lnTo>
                  <a:pt x="554189" y="17779"/>
                </a:lnTo>
                <a:lnTo>
                  <a:pt x="556933" y="19050"/>
                </a:lnTo>
                <a:lnTo>
                  <a:pt x="562152" y="21589"/>
                </a:lnTo>
                <a:lnTo>
                  <a:pt x="564603" y="24129"/>
                </a:lnTo>
                <a:lnTo>
                  <a:pt x="569137" y="29210"/>
                </a:lnTo>
                <a:lnTo>
                  <a:pt x="571245" y="33020"/>
                </a:lnTo>
                <a:lnTo>
                  <a:pt x="601560" y="91439"/>
                </a:lnTo>
                <a:lnTo>
                  <a:pt x="608164" y="91439"/>
                </a:lnTo>
                <a:lnTo>
                  <a:pt x="609549" y="90170"/>
                </a:lnTo>
                <a:lnTo>
                  <a:pt x="612787" y="88900"/>
                </a:lnTo>
                <a:lnTo>
                  <a:pt x="614070" y="87629"/>
                </a:lnTo>
                <a:lnTo>
                  <a:pt x="616051" y="86360"/>
                </a:lnTo>
                <a:lnTo>
                  <a:pt x="616775" y="86360"/>
                </a:lnTo>
                <a:lnTo>
                  <a:pt x="617689" y="85089"/>
                </a:lnTo>
                <a:lnTo>
                  <a:pt x="617956" y="83820"/>
                </a:lnTo>
                <a:lnTo>
                  <a:pt x="618108" y="83820"/>
                </a:lnTo>
                <a:lnTo>
                  <a:pt x="618007" y="82550"/>
                </a:lnTo>
                <a:lnTo>
                  <a:pt x="588505" y="25400"/>
                </a:lnTo>
                <a:lnTo>
                  <a:pt x="585901" y="20320"/>
                </a:lnTo>
                <a:lnTo>
                  <a:pt x="583912" y="17779"/>
                </a:lnTo>
                <a:close/>
              </a:path>
              <a:path w="618489" h="374650">
                <a:moveTo>
                  <a:pt x="497903" y="29210"/>
                </a:moveTo>
                <a:lnTo>
                  <a:pt x="494677" y="29210"/>
                </a:lnTo>
                <a:lnTo>
                  <a:pt x="487908" y="31750"/>
                </a:lnTo>
                <a:lnTo>
                  <a:pt x="484352" y="33020"/>
                </a:lnTo>
                <a:lnTo>
                  <a:pt x="460120" y="66039"/>
                </a:lnTo>
                <a:lnTo>
                  <a:pt x="473049" y="66039"/>
                </a:lnTo>
                <a:lnTo>
                  <a:pt x="477697" y="55879"/>
                </a:lnTo>
                <a:lnTo>
                  <a:pt x="480745" y="52070"/>
                </a:lnTo>
                <a:lnTo>
                  <a:pt x="487552" y="48260"/>
                </a:lnTo>
                <a:lnTo>
                  <a:pt x="527843" y="48260"/>
                </a:lnTo>
                <a:lnTo>
                  <a:pt x="529208" y="41910"/>
                </a:lnTo>
                <a:lnTo>
                  <a:pt x="530382" y="38100"/>
                </a:lnTo>
                <a:lnTo>
                  <a:pt x="517296" y="38100"/>
                </a:lnTo>
                <a:lnTo>
                  <a:pt x="514857" y="35560"/>
                </a:lnTo>
                <a:lnTo>
                  <a:pt x="512292" y="34289"/>
                </a:lnTo>
                <a:lnTo>
                  <a:pt x="506895" y="31750"/>
                </a:lnTo>
                <a:lnTo>
                  <a:pt x="504012" y="30479"/>
                </a:lnTo>
                <a:lnTo>
                  <a:pt x="497903" y="29210"/>
                </a:lnTo>
                <a:close/>
              </a:path>
              <a:path w="618489" h="374650">
                <a:moveTo>
                  <a:pt x="452539" y="52070"/>
                </a:moveTo>
                <a:lnTo>
                  <a:pt x="449770" y="52070"/>
                </a:lnTo>
                <a:lnTo>
                  <a:pt x="447738" y="53339"/>
                </a:lnTo>
                <a:lnTo>
                  <a:pt x="453377" y="53339"/>
                </a:lnTo>
                <a:lnTo>
                  <a:pt x="452539" y="52070"/>
                </a:lnTo>
                <a:close/>
              </a:path>
              <a:path w="618489" h="374650">
                <a:moveTo>
                  <a:pt x="559561" y="0"/>
                </a:moveTo>
                <a:lnTo>
                  <a:pt x="549681" y="0"/>
                </a:lnTo>
                <a:lnTo>
                  <a:pt x="544347" y="1270"/>
                </a:lnTo>
                <a:lnTo>
                  <a:pt x="536232" y="5079"/>
                </a:lnTo>
                <a:lnTo>
                  <a:pt x="534047" y="7620"/>
                </a:lnTo>
                <a:lnTo>
                  <a:pt x="530009" y="10160"/>
                </a:lnTo>
                <a:lnTo>
                  <a:pt x="517296" y="38100"/>
                </a:lnTo>
                <a:lnTo>
                  <a:pt x="530382" y="38100"/>
                </a:lnTo>
                <a:lnTo>
                  <a:pt x="531164" y="35560"/>
                </a:lnTo>
                <a:lnTo>
                  <a:pt x="535736" y="25400"/>
                </a:lnTo>
                <a:lnTo>
                  <a:pt x="538746" y="22860"/>
                </a:lnTo>
                <a:lnTo>
                  <a:pt x="545541" y="19050"/>
                </a:lnTo>
                <a:lnTo>
                  <a:pt x="548487" y="17779"/>
                </a:lnTo>
                <a:lnTo>
                  <a:pt x="583912" y="17779"/>
                </a:lnTo>
                <a:lnTo>
                  <a:pt x="582917" y="16510"/>
                </a:lnTo>
                <a:lnTo>
                  <a:pt x="576173" y="7620"/>
                </a:lnTo>
                <a:lnTo>
                  <a:pt x="572414" y="5079"/>
                </a:lnTo>
                <a:lnTo>
                  <a:pt x="564108" y="1270"/>
                </a:lnTo>
                <a:lnTo>
                  <a:pt x="55956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16" name="object 16"/>
          <p:cNvSpPr/>
          <p:nvPr/>
        </p:nvSpPr>
        <p:spPr>
          <a:xfrm rot="1595277">
            <a:off x="3768648" y="5460370"/>
            <a:ext cx="473168" cy="291633"/>
          </a:xfrm>
          <a:custGeom>
            <a:avLst/>
            <a:gdLst/>
            <a:ahLst/>
            <a:cxnLst/>
            <a:rect l="l" t="t" r="r" b="b"/>
            <a:pathLst>
              <a:path w="715010" h="440690">
                <a:moveTo>
                  <a:pt x="35026" y="340359"/>
                </a:moveTo>
                <a:lnTo>
                  <a:pt x="32016" y="340359"/>
                </a:lnTo>
                <a:lnTo>
                  <a:pt x="29756" y="341629"/>
                </a:lnTo>
                <a:lnTo>
                  <a:pt x="28359" y="342899"/>
                </a:lnTo>
                <a:lnTo>
                  <a:pt x="25107" y="344169"/>
                </a:lnTo>
                <a:lnTo>
                  <a:pt x="23812" y="345439"/>
                </a:lnTo>
                <a:lnTo>
                  <a:pt x="21818" y="346709"/>
                </a:lnTo>
                <a:lnTo>
                  <a:pt x="21082" y="346709"/>
                </a:lnTo>
                <a:lnTo>
                  <a:pt x="20091" y="347979"/>
                </a:lnTo>
                <a:lnTo>
                  <a:pt x="19824" y="347979"/>
                </a:lnTo>
                <a:lnTo>
                  <a:pt x="19875" y="350519"/>
                </a:lnTo>
                <a:lnTo>
                  <a:pt x="66611" y="440689"/>
                </a:lnTo>
                <a:lnTo>
                  <a:pt x="73152" y="440689"/>
                </a:lnTo>
                <a:lnTo>
                  <a:pt x="74510" y="439419"/>
                </a:lnTo>
                <a:lnTo>
                  <a:pt x="77762" y="438149"/>
                </a:lnTo>
                <a:lnTo>
                  <a:pt x="79095" y="436879"/>
                </a:lnTo>
                <a:lnTo>
                  <a:pt x="81089" y="435609"/>
                </a:lnTo>
                <a:lnTo>
                  <a:pt x="81813" y="435609"/>
                </a:lnTo>
                <a:lnTo>
                  <a:pt x="82727" y="434339"/>
                </a:lnTo>
                <a:lnTo>
                  <a:pt x="83007" y="433069"/>
                </a:lnTo>
                <a:lnTo>
                  <a:pt x="83058" y="431799"/>
                </a:lnTo>
                <a:lnTo>
                  <a:pt x="36563" y="341629"/>
                </a:lnTo>
                <a:lnTo>
                  <a:pt x="35966" y="341629"/>
                </a:lnTo>
                <a:lnTo>
                  <a:pt x="35026" y="340359"/>
                </a:lnTo>
                <a:close/>
              </a:path>
              <a:path w="715010" h="440690">
                <a:moveTo>
                  <a:pt x="116522" y="416559"/>
                </a:moveTo>
                <a:lnTo>
                  <a:pt x="114388" y="416559"/>
                </a:lnTo>
                <a:lnTo>
                  <a:pt x="114985" y="417829"/>
                </a:lnTo>
                <a:lnTo>
                  <a:pt x="116522" y="416559"/>
                </a:lnTo>
                <a:close/>
              </a:path>
              <a:path w="715010" h="440690">
                <a:moveTo>
                  <a:pt x="80937" y="317499"/>
                </a:moveTo>
                <a:lnTo>
                  <a:pt x="77317" y="317499"/>
                </a:lnTo>
                <a:lnTo>
                  <a:pt x="75285" y="318769"/>
                </a:lnTo>
                <a:lnTo>
                  <a:pt x="74053" y="318769"/>
                </a:lnTo>
                <a:lnTo>
                  <a:pt x="71056" y="320039"/>
                </a:lnTo>
                <a:lnTo>
                  <a:pt x="69862" y="321309"/>
                </a:lnTo>
                <a:lnTo>
                  <a:pt x="68097" y="322579"/>
                </a:lnTo>
                <a:lnTo>
                  <a:pt x="67437" y="322579"/>
                </a:lnTo>
                <a:lnTo>
                  <a:pt x="66548" y="323849"/>
                </a:lnTo>
                <a:lnTo>
                  <a:pt x="66433" y="326389"/>
                </a:lnTo>
                <a:lnTo>
                  <a:pt x="113207" y="416559"/>
                </a:lnTo>
                <a:lnTo>
                  <a:pt x="119735" y="416559"/>
                </a:lnTo>
                <a:lnTo>
                  <a:pt x="121094" y="415289"/>
                </a:lnTo>
                <a:lnTo>
                  <a:pt x="124358" y="414019"/>
                </a:lnTo>
                <a:lnTo>
                  <a:pt x="125679" y="412749"/>
                </a:lnTo>
                <a:lnTo>
                  <a:pt x="127673" y="411479"/>
                </a:lnTo>
                <a:lnTo>
                  <a:pt x="128397" y="411479"/>
                </a:lnTo>
                <a:lnTo>
                  <a:pt x="129324" y="410209"/>
                </a:lnTo>
                <a:lnTo>
                  <a:pt x="129590" y="408939"/>
                </a:lnTo>
                <a:lnTo>
                  <a:pt x="129641" y="407669"/>
                </a:lnTo>
                <a:lnTo>
                  <a:pt x="97066" y="345439"/>
                </a:lnTo>
                <a:lnTo>
                  <a:pt x="98628" y="336549"/>
                </a:lnTo>
                <a:lnTo>
                  <a:pt x="100685" y="330199"/>
                </a:lnTo>
                <a:lnTo>
                  <a:pt x="87668" y="330199"/>
                </a:lnTo>
                <a:lnTo>
                  <a:pt x="81280" y="318769"/>
                </a:lnTo>
                <a:lnTo>
                  <a:pt x="80937" y="317499"/>
                </a:lnTo>
                <a:close/>
              </a:path>
              <a:path w="715010" h="440690">
                <a:moveTo>
                  <a:pt x="156489" y="312419"/>
                </a:moveTo>
                <a:lnTo>
                  <a:pt x="128320" y="312419"/>
                </a:lnTo>
                <a:lnTo>
                  <a:pt x="133667" y="316229"/>
                </a:lnTo>
                <a:lnTo>
                  <a:pt x="136207" y="317499"/>
                </a:lnTo>
                <a:lnTo>
                  <a:pt x="140995" y="323849"/>
                </a:lnTo>
                <a:lnTo>
                  <a:pt x="143510" y="327659"/>
                </a:lnTo>
                <a:lnTo>
                  <a:pt x="173494" y="384809"/>
                </a:lnTo>
                <a:lnTo>
                  <a:pt x="173863" y="384809"/>
                </a:lnTo>
                <a:lnTo>
                  <a:pt x="174764" y="386079"/>
                </a:lnTo>
                <a:lnTo>
                  <a:pt x="177761" y="386079"/>
                </a:lnTo>
                <a:lnTo>
                  <a:pt x="180022" y="384809"/>
                </a:lnTo>
                <a:lnTo>
                  <a:pt x="181419" y="383539"/>
                </a:lnTo>
                <a:lnTo>
                  <a:pt x="184683" y="382269"/>
                </a:lnTo>
                <a:lnTo>
                  <a:pt x="185978" y="382269"/>
                </a:lnTo>
                <a:lnTo>
                  <a:pt x="187960" y="379729"/>
                </a:lnTo>
                <a:lnTo>
                  <a:pt x="188683" y="379729"/>
                </a:lnTo>
                <a:lnTo>
                  <a:pt x="189611" y="378459"/>
                </a:lnTo>
                <a:lnTo>
                  <a:pt x="189877" y="378459"/>
                </a:lnTo>
                <a:lnTo>
                  <a:pt x="189941" y="375919"/>
                </a:lnTo>
                <a:lnTo>
                  <a:pt x="161455" y="321309"/>
                </a:lnTo>
                <a:lnTo>
                  <a:pt x="158165" y="314959"/>
                </a:lnTo>
                <a:lnTo>
                  <a:pt x="156489" y="312419"/>
                </a:lnTo>
                <a:close/>
              </a:path>
              <a:path w="715010" h="440690">
                <a:moveTo>
                  <a:pt x="214350" y="245109"/>
                </a:moveTo>
                <a:lnTo>
                  <a:pt x="208991" y="247649"/>
                </a:lnTo>
                <a:lnTo>
                  <a:pt x="197510" y="252729"/>
                </a:lnTo>
                <a:lnTo>
                  <a:pt x="192582" y="256539"/>
                </a:lnTo>
                <a:lnTo>
                  <a:pt x="185445" y="266699"/>
                </a:lnTo>
                <a:lnTo>
                  <a:pt x="183159" y="271779"/>
                </a:lnTo>
                <a:lnTo>
                  <a:pt x="181216" y="284479"/>
                </a:lnTo>
                <a:lnTo>
                  <a:pt x="181495" y="290829"/>
                </a:lnTo>
                <a:lnTo>
                  <a:pt x="198526" y="332739"/>
                </a:lnTo>
                <a:lnTo>
                  <a:pt x="239598" y="354329"/>
                </a:lnTo>
                <a:lnTo>
                  <a:pt x="245833" y="351789"/>
                </a:lnTo>
                <a:lnTo>
                  <a:pt x="258381" y="345439"/>
                </a:lnTo>
                <a:lnTo>
                  <a:pt x="263182" y="341629"/>
                </a:lnTo>
                <a:lnTo>
                  <a:pt x="266359" y="336549"/>
                </a:lnTo>
                <a:lnTo>
                  <a:pt x="239687" y="336549"/>
                </a:lnTo>
                <a:lnTo>
                  <a:pt x="231940" y="335279"/>
                </a:lnTo>
                <a:lnTo>
                  <a:pt x="228282" y="334009"/>
                </a:lnTo>
                <a:lnTo>
                  <a:pt x="221386" y="328929"/>
                </a:lnTo>
                <a:lnTo>
                  <a:pt x="218211" y="326389"/>
                </a:lnTo>
                <a:lnTo>
                  <a:pt x="212382" y="317499"/>
                </a:lnTo>
                <a:lnTo>
                  <a:pt x="209753" y="313689"/>
                </a:lnTo>
                <a:lnTo>
                  <a:pt x="205232" y="304799"/>
                </a:lnTo>
                <a:lnTo>
                  <a:pt x="203492" y="300989"/>
                </a:lnTo>
                <a:lnTo>
                  <a:pt x="200888" y="292099"/>
                </a:lnTo>
                <a:lnTo>
                  <a:pt x="200304" y="287019"/>
                </a:lnTo>
                <a:lnTo>
                  <a:pt x="200571" y="279399"/>
                </a:lnTo>
                <a:lnTo>
                  <a:pt x="201574" y="275589"/>
                </a:lnTo>
                <a:lnTo>
                  <a:pt x="205320" y="267969"/>
                </a:lnTo>
                <a:lnTo>
                  <a:pt x="208330" y="265429"/>
                </a:lnTo>
                <a:lnTo>
                  <a:pt x="216954" y="260349"/>
                </a:lnTo>
                <a:lnTo>
                  <a:pt x="264513" y="260349"/>
                </a:lnTo>
                <a:lnTo>
                  <a:pt x="258574" y="248919"/>
                </a:lnTo>
                <a:lnTo>
                  <a:pt x="237896" y="248919"/>
                </a:lnTo>
                <a:lnTo>
                  <a:pt x="231381" y="246379"/>
                </a:lnTo>
                <a:lnTo>
                  <a:pt x="225361" y="246379"/>
                </a:lnTo>
                <a:lnTo>
                  <a:pt x="214350" y="245109"/>
                </a:lnTo>
                <a:close/>
              </a:path>
              <a:path w="715010" h="440690">
                <a:moveTo>
                  <a:pt x="264513" y="260349"/>
                </a:moveTo>
                <a:lnTo>
                  <a:pt x="222008" y="260349"/>
                </a:lnTo>
                <a:lnTo>
                  <a:pt x="233222" y="261619"/>
                </a:lnTo>
                <a:lnTo>
                  <a:pt x="239661" y="262889"/>
                </a:lnTo>
                <a:lnTo>
                  <a:pt x="246938" y="266699"/>
                </a:lnTo>
                <a:lnTo>
                  <a:pt x="265417" y="302259"/>
                </a:lnTo>
                <a:lnTo>
                  <a:pt x="264515" y="307339"/>
                </a:lnTo>
                <a:lnTo>
                  <a:pt x="239687" y="336549"/>
                </a:lnTo>
                <a:lnTo>
                  <a:pt x="266359" y="336549"/>
                </a:lnTo>
                <a:lnTo>
                  <a:pt x="270332" y="330199"/>
                </a:lnTo>
                <a:lnTo>
                  <a:pt x="273151" y="323849"/>
                </a:lnTo>
                <a:lnTo>
                  <a:pt x="275209" y="316229"/>
                </a:lnTo>
                <a:lnTo>
                  <a:pt x="293549" y="316229"/>
                </a:lnTo>
                <a:lnTo>
                  <a:pt x="264513" y="260349"/>
                </a:lnTo>
                <a:close/>
              </a:path>
              <a:path w="715010" h="440690">
                <a:moveTo>
                  <a:pt x="130924" y="293369"/>
                </a:moveTo>
                <a:lnTo>
                  <a:pt x="92621" y="316229"/>
                </a:lnTo>
                <a:lnTo>
                  <a:pt x="87668" y="330199"/>
                </a:lnTo>
                <a:lnTo>
                  <a:pt x="100685" y="330199"/>
                </a:lnTo>
                <a:lnTo>
                  <a:pt x="105816" y="320039"/>
                </a:lnTo>
                <a:lnTo>
                  <a:pt x="109131" y="316229"/>
                </a:lnTo>
                <a:lnTo>
                  <a:pt x="116357" y="312419"/>
                </a:lnTo>
                <a:lnTo>
                  <a:pt x="156489" y="312419"/>
                </a:lnTo>
                <a:lnTo>
                  <a:pt x="154813" y="309879"/>
                </a:lnTo>
                <a:lnTo>
                  <a:pt x="147942" y="302259"/>
                </a:lnTo>
                <a:lnTo>
                  <a:pt x="144094" y="298449"/>
                </a:lnTo>
                <a:lnTo>
                  <a:pt x="135597" y="294639"/>
                </a:lnTo>
                <a:lnTo>
                  <a:pt x="130924" y="293369"/>
                </a:lnTo>
                <a:close/>
              </a:path>
              <a:path w="715010" h="440690">
                <a:moveTo>
                  <a:pt x="287794" y="328929"/>
                </a:moveTo>
                <a:lnTo>
                  <a:pt x="281990" y="328929"/>
                </a:lnTo>
                <a:lnTo>
                  <a:pt x="282930" y="330199"/>
                </a:lnTo>
                <a:lnTo>
                  <a:pt x="285813" y="330199"/>
                </a:lnTo>
                <a:lnTo>
                  <a:pt x="287794" y="328929"/>
                </a:lnTo>
                <a:close/>
              </a:path>
              <a:path w="715010" h="440690">
                <a:moveTo>
                  <a:pt x="14554" y="303529"/>
                </a:moveTo>
                <a:lnTo>
                  <a:pt x="11569" y="304799"/>
                </a:lnTo>
                <a:lnTo>
                  <a:pt x="3810" y="308609"/>
                </a:lnTo>
                <a:lnTo>
                  <a:pt x="1485" y="311149"/>
                </a:lnTo>
                <a:lnTo>
                  <a:pt x="0" y="314959"/>
                </a:lnTo>
                <a:lnTo>
                  <a:pt x="635" y="317499"/>
                </a:lnTo>
                <a:lnTo>
                  <a:pt x="4584" y="325119"/>
                </a:lnTo>
                <a:lnTo>
                  <a:pt x="6629" y="327659"/>
                </a:lnTo>
                <a:lnTo>
                  <a:pt x="10883" y="328929"/>
                </a:lnTo>
                <a:lnTo>
                  <a:pt x="13868" y="327659"/>
                </a:lnTo>
                <a:lnTo>
                  <a:pt x="21640" y="323849"/>
                </a:lnTo>
                <a:lnTo>
                  <a:pt x="23964" y="322579"/>
                </a:lnTo>
                <a:lnTo>
                  <a:pt x="25438" y="317499"/>
                </a:lnTo>
                <a:lnTo>
                  <a:pt x="24815" y="314959"/>
                </a:lnTo>
                <a:lnTo>
                  <a:pt x="22821" y="311149"/>
                </a:lnTo>
                <a:lnTo>
                  <a:pt x="20866" y="307339"/>
                </a:lnTo>
                <a:lnTo>
                  <a:pt x="18821" y="304799"/>
                </a:lnTo>
                <a:lnTo>
                  <a:pt x="14554" y="303529"/>
                </a:lnTo>
                <a:close/>
              </a:path>
              <a:path w="715010" h="440690">
                <a:moveTo>
                  <a:pt x="293549" y="316229"/>
                </a:moveTo>
                <a:lnTo>
                  <a:pt x="275209" y="316229"/>
                </a:lnTo>
                <a:lnTo>
                  <a:pt x="281622" y="328929"/>
                </a:lnTo>
                <a:lnTo>
                  <a:pt x="288988" y="328929"/>
                </a:lnTo>
                <a:lnTo>
                  <a:pt x="291693" y="327659"/>
                </a:lnTo>
                <a:lnTo>
                  <a:pt x="292773" y="326389"/>
                </a:lnTo>
                <a:lnTo>
                  <a:pt x="294487" y="325119"/>
                </a:lnTo>
                <a:lnTo>
                  <a:pt x="295135" y="325119"/>
                </a:lnTo>
                <a:lnTo>
                  <a:pt x="296024" y="323849"/>
                </a:lnTo>
                <a:lnTo>
                  <a:pt x="296252" y="322579"/>
                </a:lnTo>
                <a:lnTo>
                  <a:pt x="296189" y="321309"/>
                </a:lnTo>
                <a:lnTo>
                  <a:pt x="293549" y="316229"/>
                </a:lnTo>
                <a:close/>
              </a:path>
              <a:path w="715010" h="440690">
                <a:moveTo>
                  <a:pt x="345706" y="186689"/>
                </a:moveTo>
                <a:lnTo>
                  <a:pt x="327926" y="186689"/>
                </a:lnTo>
                <a:lnTo>
                  <a:pt x="321386" y="189229"/>
                </a:lnTo>
                <a:lnTo>
                  <a:pt x="291515" y="215899"/>
                </a:lnTo>
                <a:lnTo>
                  <a:pt x="288302" y="234949"/>
                </a:lnTo>
                <a:lnTo>
                  <a:pt x="290664" y="248919"/>
                </a:lnTo>
                <a:lnTo>
                  <a:pt x="316128" y="289559"/>
                </a:lnTo>
                <a:lnTo>
                  <a:pt x="333273" y="297179"/>
                </a:lnTo>
                <a:lnTo>
                  <a:pt x="339483" y="297179"/>
                </a:lnTo>
                <a:lnTo>
                  <a:pt x="380022" y="280669"/>
                </a:lnTo>
                <a:lnTo>
                  <a:pt x="338239" y="280669"/>
                </a:lnTo>
                <a:lnTo>
                  <a:pt x="330669" y="276859"/>
                </a:lnTo>
                <a:lnTo>
                  <a:pt x="327253" y="274319"/>
                </a:lnTo>
                <a:lnTo>
                  <a:pt x="321144" y="267969"/>
                </a:lnTo>
                <a:lnTo>
                  <a:pt x="318338" y="262889"/>
                </a:lnTo>
                <a:lnTo>
                  <a:pt x="315772" y="257809"/>
                </a:lnTo>
                <a:lnTo>
                  <a:pt x="338366" y="246379"/>
                </a:lnTo>
                <a:lnTo>
                  <a:pt x="309562" y="246379"/>
                </a:lnTo>
                <a:lnTo>
                  <a:pt x="307809" y="242569"/>
                </a:lnTo>
                <a:lnTo>
                  <a:pt x="306628" y="238759"/>
                </a:lnTo>
                <a:lnTo>
                  <a:pt x="305422" y="231139"/>
                </a:lnTo>
                <a:lnTo>
                  <a:pt x="305498" y="227329"/>
                </a:lnTo>
                <a:lnTo>
                  <a:pt x="335330" y="200659"/>
                </a:lnTo>
                <a:lnTo>
                  <a:pt x="366531" y="200659"/>
                </a:lnTo>
                <a:lnTo>
                  <a:pt x="360616" y="194309"/>
                </a:lnTo>
                <a:lnTo>
                  <a:pt x="355981" y="191769"/>
                </a:lnTo>
                <a:lnTo>
                  <a:pt x="345706" y="186689"/>
                </a:lnTo>
                <a:close/>
              </a:path>
              <a:path w="715010" h="440690">
                <a:moveTo>
                  <a:pt x="390779" y="253999"/>
                </a:moveTo>
                <a:lnTo>
                  <a:pt x="386753" y="253999"/>
                </a:lnTo>
                <a:lnTo>
                  <a:pt x="385749" y="255269"/>
                </a:lnTo>
                <a:lnTo>
                  <a:pt x="383362" y="257809"/>
                </a:lnTo>
                <a:lnTo>
                  <a:pt x="381774" y="260349"/>
                </a:lnTo>
                <a:lnTo>
                  <a:pt x="377837" y="264159"/>
                </a:lnTo>
                <a:lnTo>
                  <a:pt x="375373" y="266699"/>
                </a:lnTo>
                <a:lnTo>
                  <a:pt x="369468" y="270509"/>
                </a:lnTo>
                <a:lnTo>
                  <a:pt x="365887" y="273049"/>
                </a:lnTo>
                <a:lnTo>
                  <a:pt x="356298" y="278129"/>
                </a:lnTo>
                <a:lnTo>
                  <a:pt x="351370" y="279399"/>
                </a:lnTo>
                <a:lnTo>
                  <a:pt x="342392" y="280669"/>
                </a:lnTo>
                <a:lnTo>
                  <a:pt x="380022" y="280669"/>
                </a:lnTo>
                <a:lnTo>
                  <a:pt x="381723" y="279399"/>
                </a:lnTo>
                <a:lnTo>
                  <a:pt x="384644" y="278129"/>
                </a:lnTo>
                <a:lnTo>
                  <a:pt x="389496" y="273049"/>
                </a:lnTo>
                <a:lnTo>
                  <a:pt x="391388" y="270509"/>
                </a:lnTo>
                <a:lnTo>
                  <a:pt x="394106" y="267969"/>
                </a:lnTo>
                <a:lnTo>
                  <a:pt x="394868" y="266699"/>
                </a:lnTo>
                <a:lnTo>
                  <a:pt x="395224" y="265429"/>
                </a:lnTo>
                <a:lnTo>
                  <a:pt x="395300" y="262889"/>
                </a:lnTo>
                <a:lnTo>
                  <a:pt x="394995" y="261619"/>
                </a:lnTo>
                <a:lnTo>
                  <a:pt x="394792" y="261619"/>
                </a:lnTo>
                <a:lnTo>
                  <a:pt x="394271" y="260349"/>
                </a:lnTo>
                <a:lnTo>
                  <a:pt x="393928" y="259079"/>
                </a:lnTo>
                <a:lnTo>
                  <a:pt x="392874" y="257809"/>
                </a:lnTo>
                <a:lnTo>
                  <a:pt x="392303" y="256539"/>
                </a:lnTo>
                <a:lnTo>
                  <a:pt x="391248" y="255269"/>
                </a:lnTo>
                <a:lnTo>
                  <a:pt x="390779" y="253999"/>
                </a:lnTo>
                <a:close/>
              </a:path>
              <a:path w="715010" h="440690">
                <a:moveTo>
                  <a:pt x="389737" y="158749"/>
                </a:moveTo>
                <a:lnTo>
                  <a:pt x="382168" y="158749"/>
                </a:lnTo>
                <a:lnTo>
                  <a:pt x="380606" y="160019"/>
                </a:lnTo>
                <a:lnTo>
                  <a:pt x="376580" y="162559"/>
                </a:lnTo>
                <a:lnTo>
                  <a:pt x="374916" y="162559"/>
                </a:lnTo>
                <a:lnTo>
                  <a:pt x="372478" y="165099"/>
                </a:lnTo>
                <a:lnTo>
                  <a:pt x="371652" y="165099"/>
                </a:lnTo>
                <a:lnTo>
                  <a:pt x="370852" y="166369"/>
                </a:lnTo>
                <a:lnTo>
                  <a:pt x="370827" y="167639"/>
                </a:lnTo>
                <a:lnTo>
                  <a:pt x="371538" y="168909"/>
                </a:lnTo>
                <a:lnTo>
                  <a:pt x="372224" y="168909"/>
                </a:lnTo>
                <a:lnTo>
                  <a:pt x="373240" y="170179"/>
                </a:lnTo>
                <a:lnTo>
                  <a:pt x="421220" y="198119"/>
                </a:lnTo>
                <a:lnTo>
                  <a:pt x="416012" y="256539"/>
                </a:lnTo>
                <a:lnTo>
                  <a:pt x="415988" y="259079"/>
                </a:lnTo>
                <a:lnTo>
                  <a:pt x="416572" y="260349"/>
                </a:lnTo>
                <a:lnTo>
                  <a:pt x="419671" y="260349"/>
                </a:lnTo>
                <a:lnTo>
                  <a:pt x="422287" y="259079"/>
                </a:lnTo>
                <a:lnTo>
                  <a:pt x="423900" y="259079"/>
                </a:lnTo>
                <a:lnTo>
                  <a:pt x="427672" y="256539"/>
                </a:lnTo>
                <a:lnTo>
                  <a:pt x="429133" y="255269"/>
                </a:lnTo>
                <a:lnTo>
                  <a:pt x="431279" y="253999"/>
                </a:lnTo>
                <a:lnTo>
                  <a:pt x="432104" y="253999"/>
                </a:lnTo>
                <a:lnTo>
                  <a:pt x="433247" y="252729"/>
                </a:lnTo>
                <a:lnTo>
                  <a:pt x="433616" y="251459"/>
                </a:lnTo>
                <a:lnTo>
                  <a:pt x="433971" y="251459"/>
                </a:lnTo>
                <a:lnTo>
                  <a:pt x="434397" y="245109"/>
                </a:lnTo>
                <a:lnTo>
                  <a:pt x="437070" y="203199"/>
                </a:lnTo>
                <a:lnTo>
                  <a:pt x="471831" y="203199"/>
                </a:lnTo>
                <a:lnTo>
                  <a:pt x="443369" y="186689"/>
                </a:lnTo>
                <a:lnTo>
                  <a:pt x="443787" y="181609"/>
                </a:lnTo>
                <a:lnTo>
                  <a:pt x="427266" y="181609"/>
                </a:lnTo>
                <a:lnTo>
                  <a:pt x="389737" y="158749"/>
                </a:lnTo>
                <a:close/>
              </a:path>
              <a:path w="715010" h="440690">
                <a:moveTo>
                  <a:pt x="227317" y="187959"/>
                </a:moveTo>
                <a:lnTo>
                  <a:pt x="222923" y="187959"/>
                </a:lnTo>
                <a:lnTo>
                  <a:pt x="220637" y="189229"/>
                </a:lnTo>
                <a:lnTo>
                  <a:pt x="219240" y="189229"/>
                </a:lnTo>
                <a:lnTo>
                  <a:pt x="216014" y="190499"/>
                </a:lnTo>
                <a:lnTo>
                  <a:pt x="214744" y="191769"/>
                </a:lnTo>
                <a:lnTo>
                  <a:pt x="212877" y="193039"/>
                </a:lnTo>
                <a:lnTo>
                  <a:pt x="212128" y="194309"/>
                </a:lnTo>
                <a:lnTo>
                  <a:pt x="211048" y="194309"/>
                </a:lnTo>
                <a:lnTo>
                  <a:pt x="210781" y="195579"/>
                </a:lnTo>
                <a:lnTo>
                  <a:pt x="210756" y="196849"/>
                </a:lnTo>
                <a:lnTo>
                  <a:pt x="237896" y="248919"/>
                </a:lnTo>
                <a:lnTo>
                  <a:pt x="258574" y="248919"/>
                </a:lnTo>
                <a:lnTo>
                  <a:pt x="227558" y="189229"/>
                </a:lnTo>
                <a:lnTo>
                  <a:pt x="227317" y="187959"/>
                </a:lnTo>
                <a:close/>
              </a:path>
              <a:path w="715010" h="440690">
                <a:moveTo>
                  <a:pt x="366531" y="200659"/>
                </a:moveTo>
                <a:lnTo>
                  <a:pt x="335330" y="200659"/>
                </a:lnTo>
                <a:lnTo>
                  <a:pt x="348424" y="207009"/>
                </a:lnTo>
                <a:lnTo>
                  <a:pt x="353822" y="212089"/>
                </a:lnTo>
                <a:lnTo>
                  <a:pt x="358076" y="220979"/>
                </a:lnTo>
                <a:lnTo>
                  <a:pt x="309562" y="246379"/>
                </a:lnTo>
                <a:lnTo>
                  <a:pt x="338366" y="246379"/>
                </a:lnTo>
                <a:lnTo>
                  <a:pt x="376021" y="227329"/>
                </a:lnTo>
                <a:lnTo>
                  <a:pt x="377215" y="226059"/>
                </a:lnTo>
                <a:lnTo>
                  <a:pt x="378663" y="222249"/>
                </a:lnTo>
                <a:lnTo>
                  <a:pt x="378358" y="219709"/>
                </a:lnTo>
                <a:lnTo>
                  <a:pt x="375488" y="214629"/>
                </a:lnTo>
                <a:lnTo>
                  <a:pt x="372478" y="208279"/>
                </a:lnTo>
                <a:lnTo>
                  <a:pt x="368896" y="203199"/>
                </a:lnTo>
                <a:lnTo>
                  <a:pt x="366531" y="200659"/>
                </a:lnTo>
                <a:close/>
              </a:path>
              <a:path w="715010" h="440690">
                <a:moveTo>
                  <a:pt x="471831" y="203199"/>
                </a:moveTo>
                <a:lnTo>
                  <a:pt x="437070" y="203199"/>
                </a:lnTo>
                <a:lnTo>
                  <a:pt x="477316" y="228599"/>
                </a:lnTo>
                <a:lnTo>
                  <a:pt x="482269" y="228599"/>
                </a:lnTo>
                <a:lnTo>
                  <a:pt x="484682" y="227329"/>
                </a:lnTo>
                <a:lnTo>
                  <a:pt x="486283" y="226059"/>
                </a:lnTo>
                <a:lnTo>
                  <a:pt x="490308" y="224789"/>
                </a:lnTo>
                <a:lnTo>
                  <a:pt x="491934" y="223519"/>
                </a:lnTo>
                <a:lnTo>
                  <a:pt x="494347" y="220979"/>
                </a:lnTo>
                <a:lnTo>
                  <a:pt x="495160" y="220979"/>
                </a:lnTo>
                <a:lnTo>
                  <a:pt x="495998" y="219709"/>
                </a:lnTo>
                <a:lnTo>
                  <a:pt x="496049" y="218439"/>
                </a:lnTo>
                <a:lnTo>
                  <a:pt x="495401" y="217169"/>
                </a:lnTo>
                <a:lnTo>
                  <a:pt x="494741" y="217169"/>
                </a:lnTo>
                <a:lnTo>
                  <a:pt x="493725" y="215899"/>
                </a:lnTo>
                <a:lnTo>
                  <a:pt x="471831" y="203199"/>
                </a:lnTo>
                <a:close/>
              </a:path>
              <a:path w="715010" h="440690">
                <a:moveTo>
                  <a:pt x="567321" y="184149"/>
                </a:moveTo>
                <a:lnTo>
                  <a:pt x="561670" y="184149"/>
                </a:lnTo>
                <a:lnTo>
                  <a:pt x="562470" y="185419"/>
                </a:lnTo>
                <a:lnTo>
                  <a:pt x="565327" y="185419"/>
                </a:lnTo>
                <a:lnTo>
                  <a:pt x="567321" y="184149"/>
                </a:lnTo>
                <a:close/>
              </a:path>
              <a:path w="715010" h="440690">
                <a:moveTo>
                  <a:pt x="508660" y="41909"/>
                </a:moveTo>
                <a:lnTo>
                  <a:pt x="502081" y="41909"/>
                </a:lnTo>
                <a:lnTo>
                  <a:pt x="500684" y="43179"/>
                </a:lnTo>
                <a:lnTo>
                  <a:pt x="497420" y="44449"/>
                </a:lnTo>
                <a:lnTo>
                  <a:pt x="496125" y="45719"/>
                </a:lnTo>
                <a:lnTo>
                  <a:pt x="494144" y="46989"/>
                </a:lnTo>
                <a:lnTo>
                  <a:pt x="493395" y="46989"/>
                </a:lnTo>
                <a:lnTo>
                  <a:pt x="492404" y="48259"/>
                </a:lnTo>
                <a:lnTo>
                  <a:pt x="492150" y="49529"/>
                </a:lnTo>
                <a:lnTo>
                  <a:pt x="492086" y="50799"/>
                </a:lnTo>
                <a:lnTo>
                  <a:pt x="561327" y="184149"/>
                </a:lnTo>
                <a:lnTo>
                  <a:pt x="568490" y="184149"/>
                </a:lnTo>
                <a:lnTo>
                  <a:pt x="571207" y="182879"/>
                </a:lnTo>
                <a:lnTo>
                  <a:pt x="572325" y="181609"/>
                </a:lnTo>
                <a:lnTo>
                  <a:pt x="573976" y="180339"/>
                </a:lnTo>
                <a:lnTo>
                  <a:pt x="574636" y="180339"/>
                </a:lnTo>
                <a:lnTo>
                  <a:pt x="575589" y="179069"/>
                </a:lnTo>
                <a:lnTo>
                  <a:pt x="575856" y="177799"/>
                </a:lnTo>
                <a:lnTo>
                  <a:pt x="575868" y="176529"/>
                </a:lnTo>
                <a:lnTo>
                  <a:pt x="569912" y="165099"/>
                </a:lnTo>
                <a:lnTo>
                  <a:pt x="607153" y="165099"/>
                </a:lnTo>
                <a:lnTo>
                  <a:pt x="613130" y="162559"/>
                </a:lnTo>
                <a:lnTo>
                  <a:pt x="617982" y="158749"/>
                </a:lnTo>
                <a:lnTo>
                  <a:pt x="620644" y="154939"/>
                </a:lnTo>
                <a:lnTo>
                  <a:pt x="588721" y="154939"/>
                </a:lnTo>
                <a:lnTo>
                  <a:pt x="577519" y="153669"/>
                </a:lnTo>
                <a:lnTo>
                  <a:pt x="571042" y="151129"/>
                </a:lnTo>
                <a:lnTo>
                  <a:pt x="563702" y="148589"/>
                </a:lnTo>
                <a:lnTo>
                  <a:pt x="545274" y="113029"/>
                </a:lnTo>
                <a:lnTo>
                  <a:pt x="546125" y="107949"/>
                </a:lnTo>
                <a:lnTo>
                  <a:pt x="547128" y="104139"/>
                </a:lnTo>
                <a:lnTo>
                  <a:pt x="549427" y="97789"/>
                </a:lnTo>
                <a:lnTo>
                  <a:pt x="549850" y="96519"/>
                </a:lnTo>
                <a:lnTo>
                  <a:pt x="536536" y="96519"/>
                </a:lnTo>
                <a:lnTo>
                  <a:pt x="508660" y="41909"/>
                </a:lnTo>
                <a:close/>
              </a:path>
              <a:path w="715010" h="440690">
                <a:moveTo>
                  <a:pt x="446874" y="126999"/>
                </a:moveTo>
                <a:lnTo>
                  <a:pt x="444271" y="126999"/>
                </a:lnTo>
                <a:lnTo>
                  <a:pt x="441680" y="128269"/>
                </a:lnTo>
                <a:lnTo>
                  <a:pt x="440080" y="129539"/>
                </a:lnTo>
                <a:lnTo>
                  <a:pt x="436384" y="130809"/>
                </a:lnTo>
                <a:lnTo>
                  <a:pt x="435000" y="132079"/>
                </a:lnTo>
                <a:lnTo>
                  <a:pt x="433057" y="133349"/>
                </a:lnTo>
                <a:lnTo>
                  <a:pt x="432346" y="133349"/>
                </a:lnTo>
                <a:lnTo>
                  <a:pt x="431469" y="134619"/>
                </a:lnTo>
                <a:lnTo>
                  <a:pt x="431165" y="135889"/>
                </a:lnTo>
                <a:lnTo>
                  <a:pt x="430847" y="135889"/>
                </a:lnTo>
                <a:lnTo>
                  <a:pt x="430745" y="137159"/>
                </a:lnTo>
                <a:lnTo>
                  <a:pt x="427266" y="181609"/>
                </a:lnTo>
                <a:lnTo>
                  <a:pt x="443787" y="181609"/>
                </a:lnTo>
                <a:lnTo>
                  <a:pt x="447967" y="130809"/>
                </a:lnTo>
                <a:lnTo>
                  <a:pt x="447954" y="129539"/>
                </a:lnTo>
                <a:lnTo>
                  <a:pt x="447395" y="128269"/>
                </a:lnTo>
                <a:lnTo>
                  <a:pt x="446874" y="126999"/>
                </a:lnTo>
                <a:close/>
              </a:path>
              <a:path w="715010" h="440690">
                <a:moveTo>
                  <a:pt x="607153" y="165099"/>
                </a:moveTo>
                <a:lnTo>
                  <a:pt x="569912" y="165099"/>
                </a:lnTo>
                <a:lnTo>
                  <a:pt x="573887" y="166369"/>
                </a:lnTo>
                <a:lnTo>
                  <a:pt x="577532" y="167639"/>
                </a:lnTo>
                <a:lnTo>
                  <a:pt x="584123" y="168909"/>
                </a:lnTo>
                <a:lnTo>
                  <a:pt x="596011" y="168909"/>
                </a:lnTo>
                <a:lnTo>
                  <a:pt x="601395" y="167639"/>
                </a:lnTo>
                <a:lnTo>
                  <a:pt x="604164" y="166369"/>
                </a:lnTo>
                <a:lnTo>
                  <a:pt x="607153" y="165099"/>
                </a:lnTo>
                <a:close/>
              </a:path>
              <a:path w="715010" h="440690">
                <a:moveTo>
                  <a:pt x="627100" y="35559"/>
                </a:moveTo>
                <a:lnTo>
                  <a:pt x="622071" y="35559"/>
                </a:lnTo>
                <a:lnTo>
                  <a:pt x="619721" y="36829"/>
                </a:lnTo>
                <a:lnTo>
                  <a:pt x="618147" y="36829"/>
                </a:lnTo>
                <a:lnTo>
                  <a:pt x="614184" y="39369"/>
                </a:lnTo>
                <a:lnTo>
                  <a:pt x="612635" y="39369"/>
                </a:lnTo>
                <a:lnTo>
                  <a:pt x="610425" y="41909"/>
                </a:lnTo>
                <a:lnTo>
                  <a:pt x="609739" y="41909"/>
                </a:lnTo>
                <a:lnTo>
                  <a:pt x="609155" y="43179"/>
                </a:lnTo>
                <a:lnTo>
                  <a:pt x="609219" y="44449"/>
                </a:lnTo>
                <a:lnTo>
                  <a:pt x="610870" y="46989"/>
                </a:lnTo>
                <a:lnTo>
                  <a:pt x="688098" y="116839"/>
                </a:lnTo>
                <a:lnTo>
                  <a:pt x="688632" y="118109"/>
                </a:lnTo>
                <a:lnTo>
                  <a:pt x="692518" y="118109"/>
                </a:lnTo>
                <a:lnTo>
                  <a:pt x="696315" y="156209"/>
                </a:lnTo>
                <a:lnTo>
                  <a:pt x="696391" y="157479"/>
                </a:lnTo>
                <a:lnTo>
                  <a:pt x="696633" y="158749"/>
                </a:lnTo>
                <a:lnTo>
                  <a:pt x="697458" y="160019"/>
                </a:lnTo>
                <a:lnTo>
                  <a:pt x="700532" y="160019"/>
                </a:lnTo>
                <a:lnTo>
                  <a:pt x="702818" y="158749"/>
                </a:lnTo>
                <a:lnTo>
                  <a:pt x="704253" y="158749"/>
                </a:lnTo>
                <a:lnTo>
                  <a:pt x="709269" y="156209"/>
                </a:lnTo>
                <a:lnTo>
                  <a:pt x="711593" y="153669"/>
                </a:lnTo>
                <a:lnTo>
                  <a:pt x="714248" y="151129"/>
                </a:lnTo>
                <a:lnTo>
                  <a:pt x="714832" y="149859"/>
                </a:lnTo>
                <a:lnTo>
                  <a:pt x="709561" y="110489"/>
                </a:lnTo>
                <a:lnTo>
                  <a:pt x="707545" y="95249"/>
                </a:lnTo>
                <a:lnTo>
                  <a:pt x="690422" y="95249"/>
                </a:lnTo>
                <a:lnTo>
                  <a:pt x="627875" y="36829"/>
                </a:lnTo>
                <a:lnTo>
                  <a:pt x="627100" y="35559"/>
                </a:lnTo>
                <a:close/>
              </a:path>
              <a:path w="715010" h="440690">
                <a:moveTo>
                  <a:pt x="388734" y="157479"/>
                </a:moveTo>
                <a:lnTo>
                  <a:pt x="385572" y="157479"/>
                </a:lnTo>
                <a:lnTo>
                  <a:pt x="384594" y="158749"/>
                </a:lnTo>
                <a:lnTo>
                  <a:pt x="389242" y="158749"/>
                </a:lnTo>
                <a:lnTo>
                  <a:pt x="388734" y="157479"/>
                </a:lnTo>
                <a:close/>
              </a:path>
              <a:path w="715010" h="440690">
                <a:moveTo>
                  <a:pt x="608866" y="78739"/>
                </a:moveTo>
                <a:lnTo>
                  <a:pt x="570877" y="78739"/>
                </a:lnTo>
                <a:lnTo>
                  <a:pt x="578662" y="80009"/>
                </a:lnTo>
                <a:lnTo>
                  <a:pt x="582320" y="81279"/>
                </a:lnTo>
                <a:lnTo>
                  <a:pt x="589191" y="86359"/>
                </a:lnTo>
                <a:lnTo>
                  <a:pt x="592378" y="88899"/>
                </a:lnTo>
                <a:lnTo>
                  <a:pt x="598220" y="97789"/>
                </a:lnTo>
                <a:lnTo>
                  <a:pt x="600862" y="101599"/>
                </a:lnTo>
                <a:lnTo>
                  <a:pt x="603237" y="105409"/>
                </a:lnTo>
                <a:lnTo>
                  <a:pt x="605396" y="110489"/>
                </a:lnTo>
                <a:lnTo>
                  <a:pt x="607110" y="114299"/>
                </a:lnTo>
                <a:lnTo>
                  <a:pt x="609676" y="123189"/>
                </a:lnTo>
                <a:lnTo>
                  <a:pt x="610114" y="126999"/>
                </a:lnTo>
                <a:lnTo>
                  <a:pt x="610139" y="132079"/>
                </a:lnTo>
                <a:lnTo>
                  <a:pt x="610019" y="135889"/>
                </a:lnTo>
                <a:lnTo>
                  <a:pt x="609015" y="139699"/>
                </a:lnTo>
                <a:lnTo>
                  <a:pt x="605256" y="147319"/>
                </a:lnTo>
                <a:lnTo>
                  <a:pt x="602259" y="149859"/>
                </a:lnTo>
                <a:lnTo>
                  <a:pt x="593725" y="154939"/>
                </a:lnTo>
                <a:lnTo>
                  <a:pt x="620644" y="154939"/>
                </a:lnTo>
                <a:lnTo>
                  <a:pt x="625081" y="148589"/>
                </a:lnTo>
                <a:lnTo>
                  <a:pt x="627354" y="143509"/>
                </a:lnTo>
                <a:lnTo>
                  <a:pt x="629361" y="130809"/>
                </a:lnTo>
                <a:lnTo>
                  <a:pt x="629107" y="124459"/>
                </a:lnTo>
                <a:lnTo>
                  <a:pt x="626071" y="110489"/>
                </a:lnTo>
                <a:lnTo>
                  <a:pt x="623316" y="102869"/>
                </a:lnTo>
                <a:lnTo>
                  <a:pt x="615950" y="88899"/>
                </a:lnTo>
                <a:lnTo>
                  <a:pt x="612114" y="82549"/>
                </a:lnTo>
                <a:lnTo>
                  <a:pt x="608866" y="78739"/>
                </a:lnTo>
                <a:close/>
              </a:path>
              <a:path w="715010" h="440690">
                <a:moveTo>
                  <a:pt x="692518" y="118109"/>
                </a:moveTo>
                <a:lnTo>
                  <a:pt x="690994" y="118109"/>
                </a:lnTo>
                <a:lnTo>
                  <a:pt x="691781" y="119379"/>
                </a:lnTo>
                <a:lnTo>
                  <a:pt x="692518" y="118109"/>
                </a:lnTo>
                <a:close/>
              </a:path>
              <a:path w="715010" h="440690">
                <a:moveTo>
                  <a:pt x="582993" y="60959"/>
                </a:moveTo>
                <a:lnTo>
                  <a:pt x="571157" y="60959"/>
                </a:lnTo>
                <a:lnTo>
                  <a:pt x="564972" y="62229"/>
                </a:lnTo>
                <a:lnTo>
                  <a:pt x="555879" y="67309"/>
                </a:lnTo>
                <a:lnTo>
                  <a:pt x="553504" y="68579"/>
                </a:lnTo>
                <a:lnTo>
                  <a:pt x="549313" y="72389"/>
                </a:lnTo>
                <a:lnTo>
                  <a:pt x="547370" y="74929"/>
                </a:lnTo>
                <a:lnTo>
                  <a:pt x="543826" y="78739"/>
                </a:lnTo>
                <a:lnTo>
                  <a:pt x="542175" y="82549"/>
                </a:lnTo>
                <a:lnTo>
                  <a:pt x="539153" y="88899"/>
                </a:lnTo>
                <a:lnTo>
                  <a:pt x="537768" y="91439"/>
                </a:lnTo>
                <a:lnTo>
                  <a:pt x="536536" y="96519"/>
                </a:lnTo>
                <a:lnTo>
                  <a:pt x="549850" y="96519"/>
                </a:lnTo>
                <a:lnTo>
                  <a:pt x="550697" y="93979"/>
                </a:lnTo>
                <a:lnTo>
                  <a:pt x="553491" y="90169"/>
                </a:lnTo>
                <a:lnTo>
                  <a:pt x="570877" y="78739"/>
                </a:lnTo>
                <a:lnTo>
                  <a:pt x="608866" y="78739"/>
                </a:lnTo>
                <a:lnTo>
                  <a:pt x="603453" y="72389"/>
                </a:lnTo>
                <a:lnTo>
                  <a:pt x="598728" y="68579"/>
                </a:lnTo>
                <a:lnTo>
                  <a:pt x="588505" y="63499"/>
                </a:lnTo>
                <a:lnTo>
                  <a:pt x="582993" y="60959"/>
                </a:lnTo>
                <a:close/>
              </a:path>
              <a:path w="715010" h="440690">
                <a:moveTo>
                  <a:pt x="694258" y="0"/>
                </a:moveTo>
                <a:lnTo>
                  <a:pt x="691019" y="0"/>
                </a:lnTo>
                <a:lnTo>
                  <a:pt x="688467" y="1269"/>
                </a:lnTo>
                <a:lnTo>
                  <a:pt x="686904" y="1269"/>
                </a:lnTo>
                <a:lnTo>
                  <a:pt x="682942" y="3809"/>
                </a:lnTo>
                <a:lnTo>
                  <a:pt x="681355" y="3809"/>
                </a:lnTo>
                <a:lnTo>
                  <a:pt x="679284" y="6349"/>
                </a:lnTo>
                <a:lnTo>
                  <a:pt x="678573" y="6349"/>
                </a:lnTo>
                <a:lnTo>
                  <a:pt x="677837" y="7619"/>
                </a:lnTo>
                <a:lnTo>
                  <a:pt x="677773" y="8889"/>
                </a:lnTo>
                <a:lnTo>
                  <a:pt x="678027" y="10159"/>
                </a:lnTo>
                <a:lnTo>
                  <a:pt x="690727" y="95249"/>
                </a:lnTo>
                <a:lnTo>
                  <a:pt x="707545" y="95249"/>
                </a:lnTo>
                <a:lnTo>
                  <a:pt x="695617" y="5079"/>
                </a:lnTo>
                <a:lnTo>
                  <a:pt x="695401" y="2539"/>
                </a:lnTo>
                <a:lnTo>
                  <a:pt x="695083" y="2539"/>
                </a:lnTo>
                <a:lnTo>
                  <a:pt x="694258" y="0"/>
                </a:lnTo>
                <a:close/>
              </a:path>
              <a:path w="715010" h="440690">
                <a:moveTo>
                  <a:pt x="506742" y="40639"/>
                </a:moveTo>
                <a:lnTo>
                  <a:pt x="505269" y="41909"/>
                </a:lnTo>
                <a:lnTo>
                  <a:pt x="507339" y="41909"/>
                </a:lnTo>
                <a:lnTo>
                  <a:pt x="506742" y="40639"/>
                </a:lnTo>
                <a:close/>
              </a:path>
              <a:path w="715010" h="440690">
                <a:moveTo>
                  <a:pt x="624649" y="34289"/>
                </a:moveTo>
                <a:lnTo>
                  <a:pt x="623062" y="35559"/>
                </a:lnTo>
                <a:lnTo>
                  <a:pt x="625335" y="35559"/>
                </a:lnTo>
                <a:lnTo>
                  <a:pt x="624649" y="34289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17" name="object 17"/>
          <p:cNvSpPr/>
          <p:nvPr/>
        </p:nvSpPr>
        <p:spPr>
          <a:xfrm rot="1668274">
            <a:off x="3755668" y="5657196"/>
            <a:ext cx="289532" cy="215993"/>
          </a:xfrm>
          <a:custGeom>
            <a:avLst/>
            <a:gdLst/>
            <a:ahLst/>
            <a:cxnLst/>
            <a:rect l="l" t="t" r="r" b="b"/>
            <a:pathLst>
              <a:path w="437514" h="326390">
                <a:moveTo>
                  <a:pt x="14655" y="182003"/>
                </a:moveTo>
                <a:lnTo>
                  <a:pt x="0" y="191020"/>
                </a:lnTo>
                <a:lnTo>
                  <a:pt x="127" y="191541"/>
                </a:lnTo>
                <a:lnTo>
                  <a:pt x="69227" y="324993"/>
                </a:lnTo>
                <a:lnTo>
                  <a:pt x="69583" y="325386"/>
                </a:lnTo>
                <a:lnTo>
                  <a:pt x="70421" y="325869"/>
                </a:lnTo>
                <a:lnTo>
                  <a:pt x="71018" y="325958"/>
                </a:lnTo>
                <a:lnTo>
                  <a:pt x="72555" y="325831"/>
                </a:lnTo>
                <a:lnTo>
                  <a:pt x="85674" y="316484"/>
                </a:lnTo>
                <a:lnTo>
                  <a:pt x="16573" y="183019"/>
                </a:lnTo>
                <a:lnTo>
                  <a:pt x="16192" y="182626"/>
                </a:lnTo>
                <a:lnTo>
                  <a:pt x="15252" y="182118"/>
                </a:lnTo>
                <a:lnTo>
                  <a:pt x="14655" y="182003"/>
                </a:lnTo>
                <a:close/>
              </a:path>
              <a:path w="437514" h="326390">
                <a:moveTo>
                  <a:pt x="148775" y="199961"/>
                </a:moveTo>
                <a:lnTo>
                  <a:pt x="117589" y="199961"/>
                </a:lnTo>
                <a:lnTo>
                  <a:pt x="120383" y="200190"/>
                </a:lnTo>
                <a:lnTo>
                  <a:pt x="125487" y="202044"/>
                </a:lnTo>
                <a:lnTo>
                  <a:pt x="127762" y="203619"/>
                </a:lnTo>
                <a:lnTo>
                  <a:pt x="131965" y="208153"/>
                </a:lnTo>
                <a:lnTo>
                  <a:pt x="133908" y="211010"/>
                </a:lnTo>
                <a:lnTo>
                  <a:pt x="139293" y="221411"/>
                </a:lnTo>
                <a:lnTo>
                  <a:pt x="120040" y="231381"/>
                </a:lnTo>
                <a:lnTo>
                  <a:pt x="114109" y="235229"/>
                </a:lnTo>
                <a:lnTo>
                  <a:pt x="93764" y="270687"/>
                </a:lnTo>
                <a:lnTo>
                  <a:pt x="94944" y="275386"/>
                </a:lnTo>
                <a:lnTo>
                  <a:pt x="124498" y="297281"/>
                </a:lnTo>
                <a:lnTo>
                  <a:pt x="133362" y="295783"/>
                </a:lnTo>
                <a:lnTo>
                  <a:pt x="137934" y="294195"/>
                </a:lnTo>
                <a:lnTo>
                  <a:pt x="147980" y="288988"/>
                </a:lnTo>
                <a:lnTo>
                  <a:pt x="152463" y="285216"/>
                </a:lnTo>
                <a:lnTo>
                  <a:pt x="155581" y="281101"/>
                </a:lnTo>
                <a:lnTo>
                  <a:pt x="128536" y="281101"/>
                </a:lnTo>
                <a:lnTo>
                  <a:pt x="119811" y="278650"/>
                </a:lnTo>
                <a:lnTo>
                  <a:pt x="116433" y="275717"/>
                </a:lnTo>
                <a:lnTo>
                  <a:pt x="112636" y="268363"/>
                </a:lnTo>
                <a:lnTo>
                  <a:pt x="111899" y="265709"/>
                </a:lnTo>
                <a:lnTo>
                  <a:pt x="111785" y="260477"/>
                </a:lnTo>
                <a:lnTo>
                  <a:pt x="112458" y="257860"/>
                </a:lnTo>
                <a:lnTo>
                  <a:pt x="145389" y="233184"/>
                </a:lnTo>
                <a:lnTo>
                  <a:pt x="165974" y="233184"/>
                </a:lnTo>
                <a:lnTo>
                  <a:pt x="148775" y="199961"/>
                </a:lnTo>
                <a:close/>
              </a:path>
              <a:path w="437514" h="326390">
                <a:moveTo>
                  <a:pt x="165974" y="233184"/>
                </a:moveTo>
                <a:lnTo>
                  <a:pt x="145389" y="233184"/>
                </a:lnTo>
                <a:lnTo>
                  <a:pt x="155206" y="252158"/>
                </a:lnTo>
                <a:lnTo>
                  <a:pt x="153517" y="258737"/>
                </a:lnTo>
                <a:lnTo>
                  <a:pt x="128536" y="281101"/>
                </a:lnTo>
                <a:lnTo>
                  <a:pt x="155581" y="281101"/>
                </a:lnTo>
                <a:lnTo>
                  <a:pt x="159660" y="275717"/>
                </a:lnTo>
                <a:lnTo>
                  <a:pt x="162369" y="270192"/>
                </a:lnTo>
                <a:lnTo>
                  <a:pt x="164109" y="264007"/>
                </a:lnTo>
                <a:lnTo>
                  <a:pt x="181934" y="264007"/>
                </a:lnTo>
                <a:lnTo>
                  <a:pt x="165974" y="233184"/>
                </a:lnTo>
                <a:close/>
              </a:path>
              <a:path w="437514" h="326390">
                <a:moveTo>
                  <a:pt x="181934" y="264007"/>
                </a:moveTo>
                <a:lnTo>
                  <a:pt x="164109" y="264007"/>
                </a:lnTo>
                <a:lnTo>
                  <a:pt x="169138" y="273723"/>
                </a:lnTo>
                <a:lnTo>
                  <a:pt x="169684" y="274205"/>
                </a:lnTo>
                <a:lnTo>
                  <a:pt x="171018" y="274510"/>
                </a:lnTo>
                <a:lnTo>
                  <a:pt x="171907" y="274434"/>
                </a:lnTo>
                <a:lnTo>
                  <a:pt x="183248" y="267169"/>
                </a:lnTo>
                <a:lnTo>
                  <a:pt x="183197" y="266446"/>
                </a:lnTo>
                <a:lnTo>
                  <a:pt x="181934" y="264007"/>
                </a:lnTo>
                <a:close/>
              </a:path>
              <a:path w="437514" h="326390">
                <a:moveTo>
                  <a:pt x="158470" y="107530"/>
                </a:moveTo>
                <a:lnTo>
                  <a:pt x="144640" y="114363"/>
                </a:lnTo>
                <a:lnTo>
                  <a:pt x="144132" y="114947"/>
                </a:lnTo>
                <a:lnTo>
                  <a:pt x="143878" y="115506"/>
                </a:lnTo>
                <a:lnTo>
                  <a:pt x="143941" y="117068"/>
                </a:lnTo>
                <a:lnTo>
                  <a:pt x="213086" y="250558"/>
                </a:lnTo>
                <a:lnTo>
                  <a:pt x="213398" y="250939"/>
                </a:lnTo>
                <a:lnTo>
                  <a:pt x="214210" y="251523"/>
                </a:lnTo>
                <a:lnTo>
                  <a:pt x="214769" y="251625"/>
                </a:lnTo>
                <a:lnTo>
                  <a:pt x="216204" y="251472"/>
                </a:lnTo>
                <a:lnTo>
                  <a:pt x="227584" y="244576"/>
                </a:lnTo>
                <a:lnTo>
                  <a:pt x="227471" y="242735"/>
                </a:lnTo>
                <a:lnTo>
                  <a:pt x="221653" y="231482"/>
                </a:lnTo>
                <a:lnTo>
                  <a:pt x="259040" y="231482"/>
                </a:lnTo>
                <a:lnTo>
                  <a:pt x="264917" y="228422"/>
                </a:lnTo>
                <a:lnTo>
                  <a:pt x="269709" y="224485"/>
                </a:lnTo>
                <a:lnTo>
                  <a:pt x="271921" y="221513"/>
                </a:lnTo>
                <a:lnTo>
                  <a:pt x="240449" y="221513"/>
                </a:lnTo>
                <a:lnTo>
                  <a:pt x="229260" y="219989"/>
                </a:lnTo>
                <a:lnTo>
                  <a:pt x="222783" y="218020"/>
                </a:lnTo>
                <a:lnTo>
                  <a:pt x="215430" y="214833"/>
                </a:lnTo>
                <a:lnTo>
                  <a:pt x="197002" y="179247"/>
                </a:lnTo>
                <a:lnTo>
                  <a:pt x="197866" y="174599"/>
                </a:lnTo>
                <a:lnTo>
                  <a:pt x="198869" y="170586"/>
                </a:lnTo>
                <a:lnTo>
                  <a:pt x="201168" y="163842"/>
                </a:lnTo>
                <a:lnTo>
                  <a:pt x="201794" y="162394"/>
                </a:lnTo>
                <a:lnTo>
                  <a:pt x="188277" y="162394"/>
                </a:lnTo>
                <a:lnTo>
                  <a:pt x="160388" y="108546"/>
                </a:lnTo>
                <a:lnTo>
                  <a:pt x="160020" y="108153"/>
                </a:lnTo>
                <a:lnTo>
                  <a:pt x="159080" y="107632"/>
                </a:lnTo>
                <a:lnTo>
                  <a:pt x="158470" y="107530"/>
                </a:lnTo>
                <a:close/>
              </a:path>
              <a:path w="437514" h="326390">
                <a:moveTo>
                  <a:pt x="259040" y="231482"/>
                </a:moveTo>
                <a:lnTo>
                  <a:pt x="221653" y="231482"/>
                </a:lnTo>
                <a:lnTo>
                  <a:pt x="225628" y="232867"/>
                </a:lnTo>
                <a:lnTo>
                  <a:pt x="229260" y="233908"/>
                </a:lnTo>
                <a:lnTo>
                  <a:pt x="235864" y="235356"/>
                </a:lnTo>
                <a:lnTo>
                  <a:pt x="238988" y="235750"/>
                </a:lnTo>
                <a:lnTo>
                  <a:pt x="244906" y="235864"/>
                </a:lnTo>
                <a:lnTo>
                  <a:pt x="247738" y="235559"/>
                </a:lnTo>
                <a:lnTo>
                  <a:pt x="253136" y="234188"/>
                </a:lnTo>
                <a:lnTo>
                  <a:pt x="255905" y="233108"/>
                </a:lnTo>
                <a:lnTo>
                  <a:pt x="259040" y="231482"/>
                </a:lnTo>
                <a:close/>
              </a:path>
              <a:path w="437514" h="326390">
                <a:moveTo>
                  <a:pt x="121704" y="182867"/>
                </a:moveTo>
                <a:lnTo>
                  <a:pt x="86156" y="198678"/>
                </a:lnTo>
                <a:lnTo>
                  <a:pt x="71628" y="218605"/>
                </a:lnTo>
                <a:lnTo>
                  <a:pt x="72161" y="220751"/>
                </a:lnTo>
                <a:lnTo>
                  <a:pt x="79057" y="228752"/>
                </a:lnTo>
                <a:lnTo>
                  <a:pt x="79614" y="228638"/>
                </a:lnTo>
                <a:lnTo>
                  <a:pt x="80911" y="227952"/>
                </a:lnTo>
                <a:lnTo>
                  <a:pt x="81864" y="226847"/>
                </a:lnTo>
                <a:lnTo>
                  <a:pt x="84112" y="223227"/>
                </a:lnTo>
                <a:lnTo>
                  <a:pt x="85585" y="221107"/>
                </a:lnTo>
                <a:lnTo>
                  <a:pt x="117589" y="199961"/>
                </a:lnTo>
                <a:lnTo>
                  <a:pt x="148775" y="199961"/>
                </a:lnTo>
                <a:lnTo>
                  <a:pt x="145580" y="195338"/>
                </a:lnTo>
                <a:lnTo>
                  <a:pt x="138747" y="188302"/>
                </a:lnTo>
                <a:lnTo>
                  <a:pt x="134924" y="185864"/>
                </a:lnTo>
                <a:lnTo>
                  <a:pt x="126453" y="183121"/>
                </a:lnTo>
                <a:lnTo>
                  <a:pt x="121704" y="182867"/>
                </a:lnTo>
                <a:close/>
              </a:path>
              <a:path w="437514" h="326390">
                <a:moveTo>
                  <a:pt x="260197" y="145046"/>
                </a:moveTo>
                <a:lnTo>
                  <a:pt x="222618" y="145046"/>
                </a:lnTo>
                <a:lnTo>
                  <a:pt x="230390" y="146138"/>
                </a:lnTo>
                <a:lnTo>
                  <a:pt x="234061" y="147624"/>
                </a:lnTo>
                <a:lnTo>
                  <a:pt x="258851" y="180873"/>
                </a:lnTo>
                <a:lnTo>
                  <a:pt x="261956" y="195338"/>
                </a:lnTo>
                <a:lnTo>
                  <a:pt x="261747" y="202679"/>
                </a:lnTo>
                <a:lnTo>
                  <a:pt x="240449" y="221513"/>
                </a:lnTo>
                <a:lnTo>
                  <a:pt x="271921" y="221513"/>
                </a:lnTo>
                <a:lnTo>
                  <a:pt x="276809" y="214947"/>
                </a:lnTo>
                <a:lnTo>
                  <a:pt x="279082" y="209537"/>
                </a:lnTo>
                <a:lnTo>
                  <a:pt x="281101" y="197434"/>
                </a:lnTo>
                <a:lnTo>
                  <a:pt x="280847" y="190881"/>
                </a:lnTo>
                <a:lnTo>
                  <a:pt x="277799" y="176771"/>
                </a:lnTo>
                <a:lnTo>
                  <a:pt x="275043" y="169379"/>
                </a:lnTo>
                <a:lnTo>
                  <a:pt x="267690" y="155181"/>
                </a:lnTo>
                <a:lnTo>
                  <a:pt x="263842" y="149364"/>
                </a:lnTo>
                <a:lnTo>
                  <a:pt x="260197" y="145046"/>
                </a:lnTo>
                <a:close/>
              </a:path>
              <a:path w="437514" h="326390">
                <a:moveTo>
                  <a:pt x="222897" y="127495"/>
                </a:moveTo>
                <a:lnTo>
                  <a:pt x="190881" y="154711"/>
                </a:lnTo>
                <a:lnTo>
                  <a:pt x="188277" y="162394"/>
                </a:lnTo>
                <a:lnTo>
                  <a:pt x="201794" y="162394"/>
                </a:lnTo>
                <a:lnTo>
                  <a:pt x="202438" y="160909"/>
                </a:lnTo>
                <a:lnTo>
                  <a:pt x="205219" y="155930"/>
                </a:lnTo>
                <a:lnTo>
                  <a:pt x="222618" y="145046"/>
                </a:lnTo>
                <a:lnTo>
                  <a:pt x="260197" y="145046"/>
                </a:lnTo>
                <a:lnTo>
                  <a:pt x="255181" y="139103"/>
                </a:lnTo>
                <a:lnTo>
                  <a:pt x="250456" y="135115"/>
                </a:lnTo>
                <a:lnTo>
                  <a:pt x="240245" y="129425"/>
                </a:lnTo>
                <a:lnTo>
                  <a:pt x="234734" y="127901"/>
                </a:lnTo>
                <a:lnTo>
                  <a:pt x="222897" y="127495"/>
                </a:lnTo>
                <a:close/>
              </a:path>
              <a:path w="437514" h="326390">
                <a:moveTo>
                  <a:pt x="333298" y="75819"/>
                </a:moveTo>
                <a:lnTo>
                  <a:pt x="295732" y="89585"/>
                </a:lnTo>
                <a:lnTo>
                  <a:pt x="281495" y="124282"/>
                </a:lnTo>
                <a:lnTo>
                  <a:pt x="283870" y="138557"/>
                </a:lnTo>
                <a:lnTo>
                  <a:pt x="309333" y="178447"/>
                </a:lnTo>
                <a:lnTo>
                  <a:pt x="332689" y="186855"/>
                </a:lnTo>
                <a:lnTo>
                  <a:pt x="345821" y="185242"/>
                </a:lnTo>
                <a:lnTo>
                  <a:pt x="352767" y="182943"/>
                </a:lnTo>
                <a:lnTo>
                  <a:pt x="364312" y="176974"/>
                </a:lnTo>
                <a:lnTo>
                  <a:pt x="368122" y="174599"/>
                </a:lnTo>
                <a:lnTo>
                  <a:pt x="373879" y="170281"/>
                </a:lnTo>
                <a:lnTo>
                  <a:pt x="335584" y="170281"/>
                </a:lnTo>
                <a:lnTo>
                  <a:pt x="331444" y="169659"/>
                </a:lnTo>
                <a:lnTo>
                  <a:pt x="308965" y="147701"/>
                </a:lnTo>
                <a:lnTo>
                  <a:pt x="332094" y="135724"/>
                </a:lnTo>
                <a:lnTo>
                  <a:pt x="302768" y="135724"/>
                </a:lnTo>
                <a:lnTo>
                  <a:pt x="301015" y="132016"/>
                </a:lnTo>
                <a:lnTo>
                  <a:pt x="299834" y="128206"/>
                </a:lnTo>
                <a:lnTo>
                  <a:pt x="298627" y="120345"/>
                </a:lnTo>
                <a:lnTo>
                  <a:pt x="298725" y="116497"/>
                </a:lnTo>
                <a:lnTo>
                  <a:pt x="328523" y="90487"/>
                </a:lnTo>
                <a:lnTo>
                  <a:pt x="359676" y="90487"/>
                </a:lnTo>
                <a:lnTo>
                  <a:pt x="353822" y="84328"/>
                </a:lnTo>
                <a:lnTo>
                  <a:pt x="349186" y="81076"/>
                </a:lnTo>
                <a:lnTo>
                  <a:pt x="338899" y="76758"/>
                </a:lnTo>
                <a:lnTo>
                  <a:pt x="333298" y="75819"/>
                </a:lnTo>
                <a:close/>
              </a:path>
              <a:path w="437514" h="326390">
                <a:moveTo>
                  <a:pt x="381685" y="142887"/>
                </a:moveTo>
                <a:lnTo>
                  <a:pt x="381203" y="142989"/>
                </a:lnTo>
                <a:lnTo>
                  <a:pt x="379945" y="143649"/>
                </a:lnTo>
                <a:lnTo>
                  <a:pt x="378955" y="144602"/>
                </a:lnTo>
                <a:lnTo>
                  <a:pt x="376454" y="147701"/>
                </a:lnTo>
                <a:lnTo>
                  <a:pt x="374980" y="149377"/>
                </a:lnTo>
                <a:lnTo>
                  <a:pt x="335584" y="170281"/>
                </a:lnTo>
                <a:lnTo>
                  <a:pt x="373879" y="170281"/>
                </a:lnTo>
                <a:lnTo>
                  <a:pt x="388518" y="154317"/>
                </a:lnTo>
                <a:lnTo>
                  <a:pt x="388484" y="152679"/>
                </a:lnTo>
                <a:lnTo>
                  <a:pt x="382638" y="142976"/>
                </a:lnTo>
                <a:lnTo>
                  <a:pt x="381685" y="142887"/>
                </a:lnTo>
                <a:close/>
              </a:path>
              <a:path w="437514" h="326390">
                <a:moveTo>
                  <a:pt x="366128" y="0"/>
                </a:moveTo>
                <a:lnTo>
                  <a:pt x="351536" y="7975"/>
                </a:lnTo>
                <a:lnTo>
                  <a:pt x="351599" y="9537"/>
                </a:lnTo>
                <a:lnTo>
                  <a:pt x="420712" y="142989"/>
                </a:lnTo>
                <a:lnTo>
                  <a:pt x="421055" y="143383"/>
                </a:lnTo>
                <a:lnTo>
                  <a:pt x="421906" y="143865"/>
                </a:lnTo>
                <a:lnTo>
                  <a:pt x="422490" y="143954"/>
                </a:lnTo>
                <a:lnTo>
                  <a:pt x="424027" y="143827"/>
                </a:lnTo>
                <a:lnTo>
                  <a:pt x="437159" y="134480"/>
                </a:lnTo>
                <a:lnTo>
                  <a:pt x="368046" y="1016"/>
                </a:lnTo>
                <a:lnTo>
                  <a:pt x="367677" y="622"/>
                </a:lnTo>
                <a:lnTo>
                  <a:pt x="366737" y="101"/>
                </a:lnTo>
                <a:lnTo>
                  <a:pt x="366128" y="0"/>
                </a:lnTo>
                <a:close/>
              </a:path>
              <a:path w="437514" h="326390">
                <a:moveTo>
                  <a:pt x="359676" y="90487"/>
                </a:moveTo>
                <a:lnTo>
                  <a:pt x="328523" y="90487"/>
                </a:lnTo>
                <a:lnTo>
                  <a:pt x="341617" y="96126"/>
                </a:lnTo>
                <a:lnTo>
                  <a:pt x="347027" y="101892"/>
                </a:lnTo>
                <a:lnTo>
                  <a:pt x="351282" y="110604"/>
                </a:lnTo>
                <a:lnTo>
                  <a:pt x="302768" y="135724"/>
                </a:lnTo>
                <a:lnTo>
                  <a:pt x="332094" y="135724"/>
                </a:lnTo>
                <a:lnTo>
                  <a:pt x="369227" y="116497"/>
                </a:lnTo>
                <a:lnTo>
                  <a:pt x="370420" y="115189"/>
                </a:lnTo>
                <a:lnTo>
                  <a:pt x="371868" y="111671"/>
                </a:lnTo>
                <a:lnTo>
                  <a:pt x="371563" y="109499"/>
                </a:lnTo>
                <a:lnTo>
                  <a:pt x="365671" y="98132"/>
                </a:lnTo>
                <a:lnTo>
                  <a:pt x="362102" y="93040"/>
                </a:lnTo>
                <a:lnTo>
                  <a:pt x="359676" y="90487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18" name="object 18"/>
          <p:cNvSpPr/>
          <p:nvPr/>
        </p:nvSpPr>
        <p:spPr>
          <a:xfrm rot="1663822">
            <a:off x="4803630" y="5389250"/>
            <a:ext cx="464344" cy="289112"/>
          </a:xfrm>
          <a:custGeom>
            <a:avLst/>
            <a:gdLst/>
            <a:ahLst/>
            <a:cxnLst/>
            <a:rect l="l" t="t" r="r" b="b"/>
            <a:pathLst>
              <a:path w="701675" h="436879">
                <a:moveTo>
                  <a:pt x="51790" y="326390"/>
                </a:moveTo>
                <a:lnTo>
                  <a:pt x="14224" y="340360"/>
                </a:lnTo>
                <a:lnTo>
                  <a:pt x="0" y="374650"/>
                </a:lnTo>
                <a:lnTo>
                  <a:pt x="2362" y="388620"/>
                </a:lnTo>
                <a:lnTo>
                  <a:pt x="27825" y="429259"/>
                </a:lnTo>
                <a:lnTo>
                  <a:pt x="44970" y="436880"/>
                </a:lnTo>
                <a:lnTo>
                  <a:pt x="51181" y="436880"/>
                </a:lnTo>
                <a:lnTo>
                  <a:pt x="93421" y="420370"/>
                </a:lnTo>
                <a:lnTo>
                  <a:pt x="49949" y="420370"/>
                </a:lnTo>
                <a:lnTo>
                  <a:pt x="42367" y="416559"/>
                </a:lnTo>
                <a:lnTo>
                  <a:pt x="38950" y="414020"/>
                </a:lnTo>
                <a:lnTo>
                  <a:pt x="32842" y="407670"/>
                </a:lnTo>
                <a:lnTo>
                  <a:pt x="30035" y="403860"/>
                </a:lnTo>
                <a:lnTo>
                  <a:pt x="27470" y="398780"/>
                </a:lnTo>
                <a:lnTo>
                  <a:pt x="51569" y="386080"/>
                </a:lnTo>
                <a:lnTo>
                  <a:pt x="21259" y="386080"/>
                </a:lnTo>
                <a:lnTo>
                  <a:pt x="19507" y="382270"/>
                </a:lnTo>
                <a:lnTo>
                  <a:pt x="18326" y="378460"/>
                </a:lnTo>
                <a:lnTo>
                  <a:pt x="17119" y="370840"/>
                </a:lnTo>
                <a:lnTo>
                  <a:pt x="17195" y="367030"/>
                </a:lnTo>
                <a:lnTo>
                  <a:pt x="39814" y="341630"/>
                </a:lnTo>
                <a:lnTo>
                  <a:pt x="78228" y="341630"/>
                </a:lnTo>
                <a:lnTo>
                  <a:pt x="72313" y="335280"/>
                </a:lnTo>
                <a:lnTo>
                  <a:pt x="67678" y="331470"/>
                </a:lnTo>
                <a:lnTo>
                  <a:pt x="57404" y="327660"/>
                </a:lnTo>
                <a:lnTo>
                  <a:pt x="51790" y="326390"/>
                </a:lnTo>
                <a:close/>
              </a:path>
              <a:path w="701675" h="436879">
                <a:moveTo>
                  <a:pt x="101600" y="393700"/>
                </a:moveTo>
                <a:lnTo>
                  <a:pt x="98450" y="393700"/>
                </a:lnTo>
                <a:lnTo>
                  <a:pt x="97447" y="394970"/>
                </a:lnTo>
                <a:lnTo>
                  <a:pt x="95059" y="398780"/>
                </a:lnTo>
                <a:lnTo>
                  <a:pt x="93472" y="400050"/>
                </a:lnTo>
                <a:lnTo>
                  <a:pt x="89535" y="403860"/>
                </a:lnTo>
                <a:lnTo>
                  <a:pt x="87071" y="406400"/>
                </a:lnTo>
                <a:lnTo>
                  <a:pt x="81165" y="411480"/>
                </a:lnTo>
                <a:lnTo>
                  <a:pt x="77584" y="414020"/>
                </a:lnTo>
                <a:lnTo>
                  <a:pt x="67995" y="419100"/>
                </a:lnTo>
                <a:lnTo>
                  <a:pt x="63068" y="420370"/>
                </a:lnTo>
                <a:lnTo>
                  <a:pt x="93421" y="420370"/>
                </a:lnTo>
                <a:lnTo>
                  <a:pt x="96342" y="417830"/>
                </a:lnTo>
                <a:lnTo>
                  <a:pt x="101193" y="412750"/>
                </a:lnTo>
                <a:lnTo>
                  <a:pt x="103085" y="411480"/>
                </a:lnTo>
                <a:lnTo>
                  <a:pt x="105803" y="407670"/>
                </a:lnTo>
                <a:lnTo>
                  <a:pt x="106565" y="406400"/>
                </a:lnTo>
                <a:lnTo>
                  <a:pt x="106921" y="405130"/>
                </a:lnTo>
                <a:lnTo>
                  <a:pt x="107010" y="403860"/>
                </a:lnTo>
                <a:lnTo>
                  <a:pt x="106692" y="402590"/>
                </a:lnTo>
                <a:lnTo>
                  <a:pt x="106489" y="401320"/>
                </a:lnTo>
                <a:lnTo>
                  <a:pt x="105968" y="400050"/>
                </a:lnTo>
                <a:lnTo>
                  <a:pt x="105625" y="400050"/>
                </a:lnTo>
                <a:lnTo>
                  <a:pt x="104571" y="397510"/>
                </a:lnTo>
                <a:lnTo>
                  <a:pt x="104000" y="396240"/>
                </a:lnTo>
                <a:lnTo>
                  <a:pt x="102958" y="394970"/>
                </a:lnTo>
                <a:lnTo>
                  <a:pt x="102476" y="394970"/>
                </a:lnTo>
                <a:lnTo>
                  <a:pt x="101600" y="393700"/>
                </a:lnTo>
                <a:close/>
              </a:path>
              <a:path w="701675" h="436879">
                <a:moveTo>
                  <a:pt x="143484" y="393700"/>
                </a:moveTo>
                <a:lnTo>
                  <a:pt x="139560" y="393700"/>
                </a:lnTo>
                <a:lnTo>
                  <a:pt x="140398" y="394970"/>
                </a:lnTo>
                <a:lnTo>
                  <a:pt x="142532" y="394970"/>
                </a:lnTo>
                <a:lnTo>
                  <a:pt x="143484" y="393700"/>
                </a:lnTo>
                <a:close/>
              </a:path>
              <a:path w="701675" h="436879">
                <a:moveTo>
                  <a:pt x="86550" y="251460"/>
                </a:moveTo>
                <a:lnTo>
                  <a:pt x="79959" y="251460"/>
                </a:lnTo>
                <a:lnTo>
                  <a:pt x="78562" y="252729"/>
                </a:lnTo>
                <a:lnTo>
                  <a:pt x="75311" y="254000"/>
                </a:lnTo>
                <a:lnTo>
                  <a:pt x="74015" y="255270"/>
                </a:lnTo>
                <a:lnTo>
                  <a:pt x="72021" y="256540"/>
                </a:lnTo>
                <a:lnTo>
                  <a:pt x="71285" y="256540"/>
                </a:lnTo>
                <a:lnTo>
                  <a:pt x="70294" y="257810"/>
                </a:lnTo>
                <a:lnTo>
                  <a:pt x="70027" y="259079"/>
                </a:lnTo>
                <a:lnTo>
                  <a:pt x="70104" y="260350"/>
                </a:lnTo>
                <a:lnTo>
                  <a:pt x="139204" y="393700"/>
                </a:lnTo>
                <a:lnTo>
                  <a:pt x="145745" y="393700"/>
                </a:lnTo>
                <a:lnTo>
                  <a:pt x="147104" y="392430"/>
                </a:lnTo>
                <a:lnTo>
                  <a:pt x="150355" y="391160"/>
                </a:lnTo>
                <a:lnTo>
                  <a:pt x="151688" y="389890"/>
                </a:lnTo>
                <a:lnTo>
                  <a:pt x="153682" y="388620"/>
                </a:lnTo>
                <a:lnTo>
                  <a:pt x="154406" y="388620"/>
                </a:lnTo>
                <a:lnTo>
                  <a:pt x="155333" y="387350"/>
                </a:lnTo>
                <a:lnTo>
                  <a:pt x="155600" y="386080"/>
                </a:lnTo>
                <a:lnTo>
                  <a:pt x="155752" y="386080"/>
                </a:lnTo>
                <a:lnTo>
                  <a:pt x="155651" y="384810"/>
                </a:lnTo>
                <a:lnTo>
                  <a:pt x="86817" y="252729"/>
                </a:lnTo>
                <a:lnTo>
                  <a:pt x="86550" y="251460"/>
                </a:lnTo>
                <a:close/>
              </a:path>
              <a:path w="701675" h="436879">
                <a:moveTo>
                  <a:pt x="78228" y="341630"/>
                </a:moveTo>
                <a:lnTo>
                  <a:pt x="47028" y="341630"/>
                </a:lnTo>
                <a:lnTo>
                  <a:pt x="60121" y="346710"/>
                </a:lnTo>
                <a:lnTo>
                  <a:pt x="65519" y="353060"/>
                </a:lnTo>
                <a:lnTo>
                  <a:pt x="69786" y="360680"/>
                </a:lnTo>
                <a:lnTo>
                  <a:pt x="21259" y="386080"/>
                </a:lnTo>
                <a:lnTo>
                  <a:pt x="51569" y="386080"/>
                </a:lnTo>
                <a:lnTo>
                  <a:pt x="87718" y="367030"/>
                </a:lnTo>
                <a:lnTo>
                  <a:pt x="88912" y="365760"/>
                </a:lnTo>
                <a:lnTo>
                  <a:pt x="90360" y="361950"/>
                </a:lnTo>
                <a:lnTo>
                  <a:pt x="90068" y="360680"/>
                </a:lnTo>
                <a:lnTo>
                  <a:pt x="87185" y="354330"/>
                </a:lnTo>
                <a:lnTo>
                  <a:pt x="84175" y="349250"/>
                </a:lnTo>
                <a:lnTo>
                  <a:pt x="80594" y="344170"/>
                </a:lnTo>
                <a:lnTo>
                  <a:pt x="78228" y="341630"/>
                </a:lnTo>
                <a:close/>
              </a:path>
              <a:path w="701675" h="436879">
                <a:moveTo>
                  <a:pt x="199377" y="250190"/>
                </a:moveTo>
                <a:lnTo>
                  <a:pt x="187210" y="250190"/>
                </a:lnTo>
                <a:lnTo>
                  <a:pt x="180670" y="252729"/>
                </a:lnTo>
                <a:lnTo>
                  <a:pt x="150799" y="279400"/>
                </a:lnTo>
                <a:lnTo>
                  <a:pt x="147586" y="298450"/>
                </a:lnTo>
                <a:lnTo>
                  <a:pt x="149948" y="312420"/>
                </a:lnTo>
                <a:lnTo>
                  <a:pt x="175412" y="353060"/>
                </a:lnTo>
                <a:lnTo>
                  <a:pt x="192570" y="360680"/>
                </a:lnTo>
                <a:lnTo>
                  <a:pt x="198767" y="360680"/>
                </a:lnTo>
                <a:lnTo>
                  <a:pt x="241007" y="344170"/>
                </a:lnTo>
                <a:lnTo>
                  <a:pt x="197535" y="344170"/>
                </a:lnTo>
                <a:lnTo>
                  <a:pt x="189953" y="340360"/>
                </a:lnTo>
                <a:lnTo>
                  <a:pt x="186537" y="337820"/>
                </a:lnTo>
                <a:lnTo>
                  <a:pt x="180441" y="331470"/>
                </a:lnTo>
                <a:lnTo>
                  <a:pt x="177622" y="326390"/>
                </a:lnTo>
                <a:lnTo>
                  <a:pt x="175056" y="321310"/>
                </a:lnTo>
                <a:lnTo>
                  <a:pt x="197654" y="309880"/>
                </a:lnTo>
                <a:lnTo>
                  <a:pt x="168846" y="309880"/>
                </a:lnTo>
                <a:lnTo>
                  <a:pt x="167093" y="306070"/>
                </a:lnTo>
                <a:lnTo>
                  <a:pt x="165925" y="302260"/>
                </a:lnTo>
                <a:lnTo>
                  <a:pt x="164706" y="294640"/>
                </a:lnTo>
                <a:lnTo>
                  <a:pt x="164782" y="290830"/>
                </a:lnTo>
                <a:lnTo>
                  <a:pt x="194614" y="264160"/>
                </a:lnTo>
                <a:lnTo>
                  <a:pt x="225425" y="264160"/>
                </a:lnTo>
                <a:lnTo>
                  <a:pt x="219913" y="259079"/>
                </a:lnTo>
                <a:lnTo>
                  <a:pt x="215265" y="255270"/>
                </a:lnTo>
                <a:lnTo>
                  <a:pt x="204990" y="251460"/>
                </a:lnTo>
                <a:lnTo>
                  <a:pt x="199377" y="250190"/>
                </a:lnTo>
                <a:close/>
              </a:path>
              <a:path w="701675" h="436879">
                <a:moveTo>
                  <a:pt x="250063" y="317500"/>
                </a:moveTo>
                <a:lnTo>
                  <a:pt x="246037" y="317500"/>
                </a:lnTo>
                <a:lnTo>
                  <a:pt x="245046" y="318770"/>
                </a:lnTo>
                <a:lnTo>
                  <a:pt x="242646" y="321310"/>
                </a:lnTo>
                <a:lnTo>
                  <a:pt x="241058" y="323850"/>
                </a:lnTo>
                <a:lnTo>
                  <a:pt x="237121" y="327660"/>
                </a:lnTo>
                <a:lnTo>
                  <a:pt x="234657" y="330200"/>
                </a:lnTo>
                <a:lnTo>
                  <a:pt x="228765" y="335280"/>
                </a:lnTo>
                <a:lnTo>
                  <a:pt x="225171" y="336550"/>
                </a:lnTo>
                <a:lnTo>
                  <a:pt x="215582" y="341630"/>
                </a:lnTo>
                <a:lnTo>
                  <a:pt x="210654" y="344170"/>
                </a:lnTo>
                <a:lnTo>
                  <a:pt x="241007" y="344170"/>
                </a:lnTo>
                <a:lnTo>
                  <a:pt x="243928" y="341630"/>
                </a:lnTo>
                <a:lnTo>
                  <a:pt x="248780" y="336550"/>
                </a:lnTo>
                <a:lnTo>
                  <a:pt x="250672" y="335280"/>
                </a:lnTo>
                <a:lnTo>
                  <a:pt x="253390" y="331470"/>
                </a:lnTo>
                <a:lnTo>
                  <a:pt x="254152" y="330200"/>
                </a:lnTo>
                <a:lnTo>
                  <a:pt x="254508" y="328930"/>
                </a:lnTo>
                <a:lnTo>
                  <a:pt x="254596" y="326390"/>
                </a:lnTo>
                <a:lnTo>
                  <a:pt x="254444" y="326390"/>
                </a:lnTo>
                <a:lnTo>
                  <a:pt x="254076" y="325120"/>
                </a:lnTo>
                <a:lnTo>
                  <a:pt x="253568" y="323850"/>
                </a:lnTo>
                <a:lnTo>
                  <a:pt x="253212" y="323850"/>
                </a:lnTo>
                <a:lnTo>
                  <a:pt x="252158" y="321310"/>
                </a:lnTo>
                <a:lnTo>
                  <a:pt x="251587" y="320040"/>
                </a:lnTo>
                <a:lnTo>
                  <a:pt x="250545" y="318770"/>
                </a:lnTo>
                <a:lnTo>
                  <a:pt x="250063" y="317500"/>
                </a:lnTo>
                <a:close/>
              </a:path>
              <a:path w="701675" h="436879">
                <a:moveTo>
                  <a:pt x="290118" y="317500"/>
                </a:moveTo>
                <a:lnTo>
                  <a:pt x="287985" y="317500"/>
                </a:lnTo>
                <a:lnTo>
                  <a:pt x="288582" y="318770"/>
                </a:lnTo>
                <a:lnTo>
                  <a:pt x="290118" y="317500"/>
                </a:lnTo>
                <a:close/>
              </a:path>
              <a:path w="701675" h="436879">
                <a:moveTo>
                  <a:pt x="254533" y="218440"/>
                </a:moveTo>
                <a:lnTo>
                  <a:pt x="250913" y="218440"/>
                </a:lnTo>
                <a:lnTo>
                  <a:pt x="248881" y="219709"/>
                </a:lnTo>
                <a:lnTo>
                  <a:pt x="247650" y="219709"/>
                </a:lnTo>
                <a:lnTo>
                  <a:pt x="244652" y="220979"/>
                </a:lnTo>
                <a:lnTo>
                  <a:pt x="243459" y="222250"/>
                </a:lnTo>
                <a:lnTo>
                  <a:pt x="241693" y="223520"/>
                </a:lnTo>
                <a:lnTo>
                  <a:pt x="241033" y="223520"/>
                </a:lnTo>
                <a:lnTo>
                  <a:pt x="240144" y="224790"/>
                </a:lnTo>
                <a:lnTo>
                  <a:pt x="240030" y="227329"/>
                </a:lnTo>
                <a:lnTo>
                  <a:pt x="286804" y="317500"/>
                </a:lnTo>
                <a:lnTo>
                  <a:pt x="293331" y="317500"/>
                </a:lnTo>
                <a:lnTo>
                  <a:pt x="294690" y="316230"/>
                </a:lnTo>
                <a:lnTo>
                  <a:pt x="297954" y="314960"/>
                </a:lnTo>
                <a:lnTo>
                  <a:pt x="299275" y="313690"/>
                </a:lnTo>
                <a:lnTo>
                  <a:pt x="301269" y="312420"/>
                </a:lnTo>
                <a:lnTo>
                  <a:pt x="301993" y="312420"/>
                </a:lnTo>
                <a:lnTo>
                  <a:pt x="302920" y="311150"/>
                </a:lnTo>
                <a:lnTo>
                  <a:pt x="303187" y="309880"/>
                </a:lnTo>
                <a:lnTo>
                  <a:pt x="303237" y="308610"/>
                </a:lnTo>
                <a:lnTo>
                  <a:pt x="270662" y="246379"/>
                </a:lnTo>
                <a:lnTo>
                  <a:pt x="272249" y="237490"/>
                </a:lnTo>
                <a:lnTo>
                  <a:pt x="274193" y="231140"/>
                </a:lnTo>
                <a:lnTo>
                  <a:pt x="261264" y="231140"/>
                </a:lnTo>
                <a:lnTo>
                  <a:pt x="254876" y="219709"/>
                </a:lnTo>
                <a:lnTo>
                  <a:pt x="254533" y="218440"/>
                </a:lnTo>
                <a:close/>
              </a:path>
              <a:path w="701675" h="436879">
                <a:moveTo>
                  <a:pt x="225425" y="264160"/>
                </a:moveTo>
                <a:lnTo>
                  <a:pt x="194614" y="264160"/>
                </a:lnTo>
                <a:lnTo>
                  <a:pt x="207708" y="270510"/>
                </a:lnTo>
                <a:lnTo>
                  <a:pt x="213118" y="275590"/>
                </a:lnTo>
                <a:lnTo>
                  <a:pt x="217373" y="284480"/>
                </a:lnTo>
                <a:lnTo>
                  <a:pt x="168846" y="309880"/>
                </a:lnTo>
                <a:lnTo>
                  <a:pt x="197654" y="309880"/>
                </a:lnTo>
                <a:lnTo>
                  <a:pt x="235318" y="290830"/>
                </a:lnTo>
                <a:lnTo>
                  <a:pt x="236499" y="289560"/>
                </a:lnTo>
                <a:lnTo>
                  <a:pt x="237959" y="285750"/>
                </a:lnTo>
                <a:lnTo>
                  <a:pt x="237655" y="283210"/>
                </a:lnTo>
                <a:lnTo>
                  <a:pt x="234772" y="278130"/>
                </a:lnTo>
                <a:lnTo>
                  <a:pt x="231762" y="271780"/>
                </a:lnTo>
                <a:lnTo>
                  <a:pt x="228180" y="266700"/>
                </a:lnTo>
                <a:lnTo>
                  <a:pt x="225425" y="264160"/>
                </a:lnTo>
                <a:close/>
              </a:path>
              <a:path w="701675" h="436879">
                <a:moveTo>
                  <a:pt x="329260" y="213359"/>
                </a:moveTo>
                <a:lnTo>
                  <a:pt x="291630" y="213359"/>
                </a:lnTo>
                <a:lnTo>
                  <a:pt x="297281" y="214629"/>
                </a:lnTo>
                <a:lnTo>
                  <a:pt x="300012" y="214629"/>
                </a:lnTo>
                <a:lnTo>
                  <a:pt x="305244" y="217170"/>
                </a:lnTo>
                <a:lnTo>
                  <a:pt x="307721" y="219709"/>
                </a:lnTo>
                <a:lnTo>
                  <a:pt x="312394" y="224790"/>
                </a:lnTo>
                <a:lnTo>
                  <a:pt x="314540" y="228600"/>
                </a:lnTo>
                <a:lnTo>
                  <a:pt x="344855" y="287020"/>
                </a:lnTo>
                <a:lnTo>
                  <a:pt x="345211" y="287020"/>
                </a:lnTo>
                <a:lnTo>
                  <a:pt x="346049" y="288290"/>
                </a:lnTo>
                <a:lnTo>
                  <a:pt x="349148" y="288290"/>
                </a:lnTo>
                <a:lnTo>
                  <a:pt x="351472" y="287020"/>
                </a:lnTo>
                <a:lnTo>
                  <a:pt x="352818" y="285750"/>
                </a:lnTo>
                <a:lnTo>
                  <a:pt x="355942" y="284480"/>
                </a:lnTo>
                <a:lnTo>
                  <a:pt x="357238" y="284480"/>
                </a:lnTo>
                <a:lnTo>
                  <a:pt x="359232" y="281940"/>
                </a:lnTo>
                <a:lnTo>
                  <a:pt x="359968" y="281940"/>
                </a:lnTo>
                <a:lnTo>
                  <a:pt x="360959" y="280670"/>
                </a:lnTo>
                <a:lnTo>
                  <a:pt x="361251" y="280670"/>
                </a:lnTo>
                <a:lnTo>
                  <a:pt x="361302" y="278130"/>
                </a:lnTo>
                <a:lnTo>
                  <a:pt x="328714" y="215900"/>
                </a:lnTo>
                <a:lnTo>
                  <a:pt x="329260" y="213359"/>
                </a:lnTo>
                <a:close/>
              </a:path>
              <a:path w="701675" h="436879">
                <a:moveTo>
                  <a:pt x="385552" y="184150"/>
                </a:moveTo>
                <a:lnTo>
                  <a:pt x="358076" y="184150"/>
                </a:lnTo>
                <a:lnTo>
                  <a:pt x="363308" y="187960"/>
                </a:lnTo>
                <a:lnTo>
                  <a:pt x="365747" y="189230"/>
                </a:lnTo>
                <a:lnTo>
                  <a:pt x="370281" y="195580"/>
                </a:lnTo>
                <a:lnTo>
                  <a:pt x="372389" y="198120"/>
                </a:lnTo>
                <a:lnTo>
                  <a:pt x="402704" y="257810"/>
                </a:lnTo>
                <a:lnTo>
                  <a:pt x="407060" y="257810"/>
                </a:lnTo>
                <a:lnTo>
                  <a:pt x="409308" y="256540"/>
                </a:lnTo>
                <a:lnTo>
                  <a:pt x="410705" y="256540"/>
                </a:lnTo>
                <a:lnTo>
                  <a:pt x="413931" y="254000"/>
                </a:lnTo>
                <a:lnTo>
                  <a:pt x="415226" y="254000"/>
                </a:lnTo>
                <a:lnTo>
                  <a:pt x="417195" y="252729"/>
                </a:lnTo>
                <a:lnTo>
                  <a:pt x="417918" y="251460"/>
                </a:lnTo>
                <a:lnTo>
                  <a:pt x="418833" y="250190"/>
                </a:lnTo>
                <a:lnTo>
                  <a:pt x="419100" y="250190"/>
                </a:lnTo>
                <a:lnTo>
                  <a:pt x="419150" y="248920"/>
                </a:lnTo>
                <a:lnTo>
                  <a:pt x="389648" y="191770"/>
                </a:lnTo>
                <a:lnTo>
                  <a:pt x="387045" y="186690"/>
                </a:lnTo>
                <a:lnTo>
                  <a:pt x="385552" y="184150"/>
                </a:lnTo>
                <a:close/>
              </a:path>
              <a:path w="701675" h="436879">
                <a:moveTo>
                  <a:pt x="85229" y="250190"/>
                </a:moveTo>
                <a:lnTo>
                  <a:pt x="83159" y="250190"/>
                </a:lnTo>
                <a:lnTo>
                  <a:pt x="82219" y="251460"/>
                </a:lnTo>
                <a:lnTo>
                  <a:pt x="86169" y="251460"/>
                </a:lnTo>
                <a:lnTo>
                  <a:pt x="85229" y="250190"/>
                </a:lnTo>
                <a:close/>
              </a:path>
              <a:path w="701675" h="436879">
                <a:moveTo>
                  <a:pt x="299046" y="195580"/>
                </a:moveTo>
                <a:lnTo>
                  <a:pt x="295833" y="195580"/>
                </a:lnTo>
                <a:lnTo>
                  <a:pt x="289052" y="196850"/>
                </a:lnTo>
                <a:lnTo>
                  <a:pt x="261264" y="231140"/>
                </a:lnTo>
                <a:lnTo>
                  <a:pt x="274193" y="231140"/>
                </a:lnTo>
                <a:lnTo>
                  <a:pt x="278841" y="222250"/>
                </a:lnTo>
                <a:lnTo>
                  <a:pt x="281889" y="218440"/>
                </a:lnTo>
                <a:lnTo>
                  <a:pt x="288696" y="214629"/>
                </a:lnTo>
                <a:lnTo>
                  <a:pt x="291630" y="213359"/>
                </a:lnTo>
                <a:lnTo>
                  <a:pt x="329260" y="213359"/>
                </a:lnTo>
                <a:lnTo>
                  <a:pt x="330352" y="208279"/>
                </a:lnTo>
                <a:lnTo>
                  <a:pt x="331927" y="203200"/>
                </a:lnTo>
                <a:lnTo>
                  <a:pt x="318439" y="203200"/>
                </a:lnTo>
                <a:lnTo>
                  <a:pt x="316014" y="201930"/>
                </a:lnTo>
                <a:lnTo>
                  <a:pt x="313448" y="199390"/>
                </a:lnTo>
                <a:lnTo>
                  <a:pt x="308038" y="196850"/>
                </a:lnTo>
                <a:lnTo>
                  <a:pt x="305168" y="196850"/>
                </a:lnTo>
                <a:lnTo>
                  <a:pt x="299046" y="195580"/>
                </a:lnTo>
                <a:close/>
              </a:path>
              <a:path w="701675" h="436879">
                <a:moveTo>
                  <a:pt x="468160" y="114300"/>
                </a:moveTo>
                <a:lnTo>
                  <a:pt x="450380" y="114300"/>
                </a:lnTo>
                <a:lnTo>
                  <a:pt x="443839" y="116840"/>
                </a:lnTo>
                <a:lnTo>
                  <a:pt x="413969" y="143509"/>
                </a:lnTo>
                <a:lnTo>
                  <a:pt x="410743" y="162560"/>
                </a:lnTo>
                <a:lnTo>
                  <a:pt x="413118" y="176530"/>
                </a:lnTo>
                <a:lnTo>
                  <a:pt x="438581" y="215900"/>
                </a:lnTo>
                <a:lnTo>
                  <a:pt x="455726" y="224790"/>
                </a:lnTo>
                <a:lnTo>
                  <a:pt x="461937" y="224790"/>
                </a:lnTo>
                <a:lnTo>
                  <a:pt x="502475" y="208279"/>
                </a:lnTo>
                <a:lnTo>
                  <a:pt x="464832" y="208279"/>
                </a:lnTo>
                <a:lnTo>
                  <a:pt x="460692" y="207009"/>
                </a:lnTo>
                <a:lnTo>
                  <a:pt x="438213" y="185420"/>
                </a:lnTo>
                <a:lnTo>
                  <a:pt x="460811" y="173990"/>
                </a:lnTo>
                <a:lnTo>
                  <a:pt x="432015" y="173990"/>
                </a:lnTo>
                <a:lnTo>
                  <a:pt x="430263" y="170180"/>
                </a:lnTo>
                <a:lnTo>
                  <a:pt x="429082" y="166370"/>
                </a:lnTo>
                <a:lnTo>
                  <a:pt x="427875" y="158750"/>
                </a:lnTo>
                <a:lnTo>
                  <a:pt x="427951" y="154940"/>
                </a:lnTo>
                <a:lnTo>
                  <a:pt x="457771" y="128270"/>
                </a:lnTo>
                <a:lnTo>
                  <a:pt x="488984" y="128270"/>
                </a:lnTo>
                <a:lnTo>
                  <a:pt x="483069" y="121920"/>
                </a:lnTo>
                <a:lnTo>
                  <a:pt x="478434" y="119379"/>
                </a:lnTo>
                <a:lnTo>
                  <a:pt x="468160" y="114300"/>
                </a:lnTo>
                <a:close/>
              </a:path>
              <a:path w="701675" h="436879">
                <a:moveTo>
                  <a:pt x="511898" y="180340"/>
                </a:moveTo>
                <a:lnTo>
                  <a:pt x="510451" y="180340"/>
                </a:lnTo>
                <a:lnTo>
                  <a:pt x="509193" y="181610"/>
                </a:lnTo>
                <a:lnTo>
                  <a:pt x="508203" y="182880"/>
                </a:lnTo>
                <a:lnTo>
                  <a:pt x="505815" y="185420"/>
                </a:lnTo>
                <a:lnTo>
                  <a:pt x="504228" y="187960"/>
                </a:lnTo>
                <a:lnTo>
                  <a:pt x="500291" y="191770"/>
                </a:lnTo>
                <a:lnTo>
                  <a:pt x="497827" y="194310"/>
                </a:lnTo>
                <a:lnTo>
                  <a:pt x="491921" y="198120"/>
                </a:lnTo>
                <a:lnTo>
                  <a:pt x="488327" y="200660"/>
                </a:lnTo>
                <a:lnTo>
                  <a:pt x="478739" y="205740"/>
                </a:lnTo>
                <a:lnTo>
                  <a:pt x="473824" y="207009"/>
                </a:lnTo>
                <a:lnTo>
                  <a:pt x="464832" y="208279"/>
                </a:lnTo>
                <a:lnTo>
                  <a:pt x="502475" y="208279"/>
                </a:lnTo>
                <a:lnTo>
                  <a:pt x="504177" y="207009"/>
                </a:lnTo>
                <a:lnTo>
                  <a:pt x="507098" y="204470"/>
                </a:lnTo>
                <a:lnTo>
                  <a:pt x="511949" y="200660"/>
                </a:lnTo>
                <a:lnTo>
                  <a:pt x="513842" y="198120"/>
                </a:lnTo>
                <a:lnTo>
                  <a:pt x="516547" y="195580"/>
                </a:lnTo>
                <a:lnTo>
                  <a:pt x="517321" y="194310"/>
                </a:lnTo>
                <a:lnTo>
                  <a:pt x="517664" y="193040"/>
                </a:lnTo>
                <a:lnTo>
                  <a:pt x="517766" y="191770"/>
                </a:lnTo>
                <a:lnTo>
                  <a:pt x="517753" y="190500"/>
                </a:lnTo>
                <a:lnTo>
                  <a:pt x="517448" y="189230"/>
                </a:lnTo>
                <a:lnTo>
                  <a:pt x="517245" y="189230"/>
                </a:lnTo>
                <a:lnTo>
                  <a:pt x="516724" y="187960"/>
                </a:lnTo>
                <a:lnTo>
                  <a:pt x="516369" y="186690"/>
                </a:lnTo>
                <a:lnTo>
                  <a:pt x="515327" y="185420"/>
                </a:lnTo>
                <a:lnTo>
                  <a:pt x="514756" y="184150"/>
                </a:lnTo>
                <a:lnTo>
                  <a:pt x="513702" y="182880"/>
                </a:lnTo>
                <a:lnTo>
                  <a:pt x="513232" y="181610"/>
                </a:lnTo>
                <a:lnTo>
                  <a:pt x="512356" y="181610"/>
                </a:lnTo>
                <a:lnTo>
                  <a:pt x="511898" y="180340"/>
                </a:lnTo>
                <a:close/>
              </a:path>
              <a:path w="701675" h="436879">
                <a:moveTo>
                  <a:pt x="365252" y="166370"/>
                </a:moveTo>
                <a:lnTo>
                  <a:pt x="350837" y="166370"/>
                </a:lnTo>
                <a:lnTo>
                  <a:pt x="345490" y="167640"/>
                </a:lnTo>
                <a:lnTo>
                  <a:pt x="324142" y="187960"/>
                </a:lnTo>
                <a:lnTo>
                  <a:pt x="321132" y="194310"/>
                </a:lnTo>
                <a:lnTo>
                  <a:pt x="319735" y="199390"/>
                </a:lnTo>
                <a:lnTo>
                  <a:pt x="318439" y="203200"/>
                </a:lnTo>
                <a:lnTo>
                  <a:pt x="331927" y="203200"/>
                </a:lnTo>
                <a:lnTo>
                  <a:pt x="332320" y="201930"/>
                </a:lnTo>
                <a:lnTo>
                  <a:pt x="336880" y="191770"/>
                </a:lnTo>
                <a:lnTo>
                  <a:pt x="339890" y="187960"/>
                </a:lnTo>
                <a:lnTo>
                  <a:pt x="346684" y="184150"/>
                </a:lnTo>
                <a:lnTo>
                  <a:pt x="385552" y="184150"/>
                </a:lnTo>
                <a:lnTo>
                  <a:pt x="384060" y="181610"/>
                </a:lnTo>
                <a:lnTo>
                  <a:pt x="377317" y="173990"/>
                </a:lnTo>
                <a:lnTo>
                  <a:pt x="373557" y="171450"/>
                </a:lnTo>
                <a:lnTo>
                  <a:pt x="365252" y="166370"/>
                </a:lnTo>
                <a:close/>
              </a:path>
              <a:path w="701675" h="436879">
                <a:moveTo>
                  <a:pt x="518045" y="82550"/>
                </a:moveTo>
                <a:lnTo>
                  <a:pt x="512051" y="82550"/>
                </a:lnTo>
                <a:lnTo>
                  <a:pt x="510806" y="83820"/>
                </a:lnTo>
                <a:lnTo>
                  <a:pt x="507822" y="85090"/>
                </a:lnTo>
                <a:lnTo>
                  <a:pt x="506615" y="85090"/>
                </a:lnTo>
                <a:lnTo>
                  <a:pt x="504863" y="86359"/>
                </a:lnTo>
                <a:lnTo>
                  <a:pt x="504202" y="87629"/>
                </a:lnTo>
                <a:lnTo>
                  <a:pt x="503313" y="88900"/>
                </a:lnTo>
                <a:lnTo>
                  <a:pt x="503085" y="88900"/>
                </a:lnTo>
                <a:lnTo>
                  <a:pt x="503059" y="90170"/>
                </a:lnTo>
                <a:lnTo>
                  <a:pt x="503199" y="90170"/>
                </a:lnTo>
                <a:lnTo>
                  <a:pt x="549960" y="180340"/>
                </a:lnTo>
                <a:lnTo>
                  <a:pt x="550303" y="181610"/>
                </a:lnTo>
                <a:lnTo>
                  <a:pt x="554228" y="181610"/>
                </a:lnTo>
                <a:lnTo>
                  <a:pt x="556488" y="180340"/>
                </a:lnTo>
                <a:lnTo>
                  <a:pt x="557860" y="180340"/>
                </a:lnTo>
                <a:lnTo>
                  <a:pt x="561111" y="177800"/>
                </a:lnTo>
                <a:lnTo>
                  <a:pt x="562444" y="177800"/>
                </a:lnTo>
                <a:lnTo>
                  <a:pt x="564426" y="176530"/>
                </a:lnTo>
                <a:lnTo>
                  <a:pt x="565162" y="175260"/>
                </a:lnTo>
                <a:lnTo>
                  <a:pt x="566077" y="173990"/>
                </a:lnTo>
                <a:lnTo>
                  <a:pt x="566343" y="173990"/>
                </a:lnTo>
                <a:lnTo>
                  <a:pt x="566407" y="172720"/>
                </a:lnTo>
                <a:lnTo>
                  <a:pt x="533831" y="109220"/>
                </a:lnTo>
                <a:lnTo>
                  <a:pt x="535381" y="101600"/>
                </a:lnTo>
                <a:lnTo>
                  <a:pt x="537438" y="95250"/>
                </a:lnTo>
                <a:lnTo>
                  <a:pt x="524421" y="95250"/>
                </a:lnTo>
                <a:lnTo>
                  <a:pt x="518045" y="82550"/>
                </a:lnTo>
                <a:close/>
              </a:path>
              <a:path w="701675" h="436879">
                <a:moveTo>
                  <a:pt x="488984" y="128270"/>
                </a:moveTo>
                <a:lnTo>
                  <a:pt x="457771" y="128270"/>
                </a:lnTo>
                <a:lnTo>
                  <a:pt x="470877" y="134620"/>
                </a:lnTo>
                <a:lnTo>
                  <a:pt x="476275" y="139700"/>
                </a:lnTo>
                <a:lnTo>
                  <a:pt x="480529" y="148590"/>
                </a:lnTo>
                <a:lnTo>
                  <a:pt x="432015" y="173990"/>
                </a:lnTo>
                <a:lnTo>
                  <a:pt x="460811" y="173990"/>
                </a:lnTo>
                <a:lnTo>
                  <a:pt x="498475" y="154940"/>
                </a:lnTo>
                <a:lnTo>
                  <a:pt x="499668" y="153670"/>
                </a:lnTo>
                <a:lnTo>
                  <a:pt x="501116" y="149859"/>
                </a:lnTo>
                <a:lnTo>
                  <a:pt x="500811" y="147320"/>
                </a:lnTo>
                <a:lnTo>
                  <a:pt x="497941" y="142240"/>
                </a:lnTo>
                <a:lnTo>
                  <a:pt x="494931" y="135890"/>
                </a:lnTo>
                <a:lnTo>
                  <a:pt x="491350" y="130809"/>
                </a:lnTo>
                <a:lnTo>
                  <a:pt x="488984" y="128270"/>
                </a:lnTo>
                <a:close/>
              </a:path>
              <a:path w="701675" h="436879">
                <a:moveTo>
                  <a:pt x="614527" y="149859"/>
                </a:moveTo>
                <a:lnTo>
                  <a:pt x="610616" y="149859"/>
                </a:lnTo>
                <a:lnTo>
                  <a:pt x="611530" y="151130"/>
                </a:lnTo>
                <a:lnTo>
                  <a:pt x="613587" y="151130"/>
                </a:lnTo>
                <a:lnTo>
                  <a:pt x="614527" y="149859"/>
                </a:lnTo>
                <a:close/>
              </a:path>
              <a:path w="701675" h="436879">
                <a:moveTo>
                  <a:pt x="592407" y="76200"/>
                </a:moveTo>
                <a:lnTo>
                  <a:pt x="562229" y="76200"/>
                </a:lnTo>
                <a:lnTo>
                  <a:pt x="565073" y="77470"/>
                </a:lnTo>
                <a:lnTo>
                  <a:pt x="570420" y="80009"/>
                </a:lnTo>
                <a:lnTo>
                  <a:pt x="572960" y="82550"/>
                </a:lnTo>
                <a:lnTo>
                  <a:pt x="577761" y="87629"/>
                </a:lnTo>
                <a:lnTo>
                  <a:pt x="580275" y="91440"/>
                </a:lnTo>
                <a:lnTo>
                  <a:pt x="610260" y="149859"/>
                </a:lnTo>
                <a:lnTo>
                  <a:pt x="616788" y="149859"/>
                </a:lnTo>
                <a:lnTo>
                  <a:pt x="618185" y="148590"/>
                </a:lnTo>
                <a:lnTo>
                  <a:pt x="621436" y="147320"/>
                </a:lnTo>
                <a:lnTo>
                  <a:pt x="622731" y="146050"/>
                </a:lnTo>
                <a:lnTo>
                  <a:pt x="624725" y="144779"/>
                </a:lnTo>
                <a:lnTo>
                  <a:pt x="625449" y="144779"/>
                </a:lnTo>
                <a:lnTo>
                  <a:pt x="626376" y="143509"/>
                </a:lnTo>
                <a:lnTo>
                  <a:pt x="626643" y="142240"/>
                </a:lnTo>
                <a:lnTo>
                  <a:pt x="626795" y="142240"/>
                </a:lnTo>
                <a:lnTo>
                  <a:pt x="626694" y="140970"/>
                </a:lnTo>
                <a:lnTo>
                  <a:pt x="598220" y="86359"/>
                </a:lnTo>
                <a:lnTo>
                  <a:pt x="594931" y="80009"/>
                </a:lnTo>
                <a:lnTo>
                  <a:pt x="592407" y="76200"/>
                </a:lnTo>
                <a:close/>
              </a:path>
              <a:path w="701675" h="436879">
                <a:moveTo>
                  <a:pt x="640119" y="44450"/>
                </a:moveTo>
                <a:lnTo>
                  <a:pt x="619747" y="44450"/>
                </a:lnTo>
                <a:lnTo>
                  <a:pt x="649351" y="102870"/>
                </a:lnTo>
                <a:lnTo>
                  <a:pt x="652145" y="106679"/>
                </a:lnTo>
                <a:lnTo>
                  <a:pt x="657987" y="113029"/>
                </a:lnTo>
                <a:lnTo>
                  <a:pt x="661136" y="115570"/>
                </a:lnTo>
                <a:lnTo>
                  <a:pt x="667918" y="118109"/>
                </a:lnTo>
                <a:lnTo>
                  <a:pt x="679437" y="118109"/>
                </a:lnTo>
                <a:lnTo>
                  <a:pt x="683717" y="116840"/>
                </a:lnTo>
                <a:lnTo>
                  <a:pt x="689838" y="113029"/>
                </a:lnTo>
                <a:lnTo>
                  <a:pt x="691311" y="111759"/>
                </a:lnTo>
                <a:lnTo>
                  <a:pt x="694131" y="110490"/>
                </a:lnTo>
                <a:lnTo>
                  <a:pt x="695439" y="109220"/>
                </a:lnTo>
                <a:lnTo>
                  <a:pt x="697839" y="106679"/>
                </a:lnTo>
                <a:lnTo>
                  <a:pt x="698842" y="106679"/>
                </a:lnTo>
                <a:lnTo>
                  <a:pt x="700468" y="104140"/>
                </a:lnTo>
                <a:lnTo>
                  <a:pt x="701509" y="101600"/>
                </a:lnTo>
                <a:lnTo>
                  <a:pt x="701484" y="100329"/>
                </a:lnTo>
                <a:lnTo>
                  <a:pt x="675208" y="100329"/>
                </a:lnTo>
                <a:lnTo>
                  <a:pt x="668362" y="96520"/>
                </a:lnTo>
                <a:lnTo>
                  <a:pt x="665060" y="92709"/>
                </a:lnTo>
                <a:lnTo>
                  <a:pt x="640119" y="44450"/>
                </a:lnTo>
                <a:close/>
              </a:path>
              <a:path w="701675" h="436879">
                <a:moveTo>
                  <a:pt x="696429" y="90170"/>
                </a:moveTo>
                <a:lnTo>
                  <a:pt x="692746" y="90170"/>
                </a:lnTo>
                <a:lnTo>
                  <a:pt x="691743" y="91440"/>
                </a:lnTo>
                <a:lnTo>
                  <a:pt x="691121" y="92709"/>
                </a:lnTo>
                <a:lnTo>
                  <a:pt x="689622" y="93979"/>
                </a:lnTo>
                <a:lnTo>
                  <a:pt x="688746" y="95250"/>
                </a:lnTo>
                <a:lnTo>
                  <a:pt x="686689" y="96520"/>
                </a:lnTo>
                <a:lnTo>
                  <a:pt x="685419" y="97790"/>
                </a:lnTo>
                <a:lnTo>
                  <a:pt x="679246" y="100329"/>
                </a:lnTo>
                <a:lnTo>
                  <a:pt x="701484" y="100329"/>
                </a:lnTo>
                <a:lnTo>
                  <a:pt x="700836" y="97790"/>
                </a:lnTo>
                <a:lnTo>
                  <a:pt x="700176" y="96520"/>
                </a:lnTo>
                <a:lnTo>
                  <a:pt x="699185" y="93979"/>
                </a:lnTo>
                <a:lnTo>
                  <a:pt x="698576" y="93979"/>
                </a:lnTo>
                <a:lnTo>
                  <a:pt x="697992" y="92709"/>
                </a:lnTo>
                <a:lnTo>
                  <a:pt x="696912" y="91440"/>
                </a:lnTo>
                <a:lnTo>
                  <a:pt x="696429" y="90170"/>
                </a:lnTo>
                <a:close/>
              </a:path>
              <a:path w="701675" h="436879">
                <a:moveTo>
                  <a:pt x="567690" y="58420"/>
                </a:moveTo>
                <a:lnTo>
                  <a:pt x="557479" y="58420"/>
                </a:lnTo>
                <a:lnTo>
                  <a:pt x="540969" y="66040"/>
                </a:lnTo>
                <a:lnTo>
                  <a:pt x="536613" y="69850"/>
                </a:lnTo>
                <a:lnTo>
                  <a:pt x="529374" y="80009"/>
                </a:lnTo>
                <a:lnTo>
                  <a:pt x="526516" y="87629"/>
                </a:lnTo>
                <a:lnTo>
                  <a:pt x="524421" y="95250"/>
                </a:lnTo>
                <a:lnTo>
                  <a:pt x="537438" y="95250"/>
                </a:lnTo>
                <a:lnTo>
                  <a:pt x="542582" y="85090"/>
                </a:lnTo>
                <a:lnTo>
                  <a:pt x="545896" y="81279"/>
                </a:lnTo>
                <a:lnTo>
                  <a:pt x="553123" y="77470"/>
                </a:lnTo>
                <a:lnTo>
                  <a:pt x="556209" y="77470"/>
                </a:lnTo>
                <a:lnTo>
                  <a:pt x="562229" y="76200"/>
                </a:lnTo>
                <a:lnTo>
                  <a:pt x="592407" y="76200"/>
                </a:lnTo>
                <a:lnTo>
                  <a:pt x="591566" y="74929"/>
                </a:lnTo>
                <a:lnTo>
                  <a:pt x="584695" y="67309"/>
                </a:lnTo>
                <a:lnTo>
                  <a:pt x="580859" y="63500"/>
                </a:lnTo>
                <a:lnTo>
                  <a:pt x="572363" y="59690"/>
                </a:lnTo>
                <a:lnTo>
                  <a:pt x="567690" y="58420"/>
                </a:lnTo>
                <a:close/>
              </a:path>
              <a:path w="701675" h="436879">
                <a:moveTo>
                  <a:pt x="695236" y="88900"/>
                </a:moveTo>
                <a:lnTo>
                  <a:pt x="694118" y="88900"/>
                </a:lnTo>
                <a:lnTo>
                  <a:pt x="693267" y="90170"/>
                </a:lnTo>
                <a:lnTo>
                  <a:pt x="695629" y="90170"/>
                </a:lnTo>
                <a:lnTo>
                  <a:pt x="695236" y="88900"/>
                </a:lnTo>
                <a:close/>
              </a:path>
              <a:path w="701675" h="436879">
                <a:moveTo>
                  <a:pt x="514921" y="81279"/>
                </a:moveTo>
                <a:lnTo>
                  <a:pt x="514083" y="82550"/>
                </a:lnTo>
                <a:lnTo>
                  <a:pt x="516293" y="82550"/>
                </a:lnTo>
                <a:lnTo>
                  <a:pt x="514921" y="81279"/>
                </a:lnTo>
                <a:close/>
              </a:path>
              <a:path w="701675" h="436879">
                <a:moveTo>
                  <a:pt x="616635" y="0"/>
                </a:moveTo>
                <a:lnTo>
                  <a:pt x="613575" y="0"/>
                </a:lnTo>
                <a:lnTo>
                  <a:pt x="611314" y="1270"/>
                </a:lnTo>
                <a:lnTo>
                  <a:pt x="609917" y="2539"/>
                </a:lnTo>
                <a:lnTo>
                  <a:pt x="606666" y="3809"/>
                </a:lnTo>
                <a:lnTo>
                  <a:pt x="605370" y="5079"/>
                </a:lnTo>
                <a:lnTo>
                  <a:pt x="603377" y="6350"/>
                </a:lnTo>
                <a:lnTo>
                  <a:pt x="602640" y="6350"/>
                </a:lnTo>
                <a:lnTo>
                  <a:pt x="601687" y="7620"/>
                </a:lnTo>
                <a:lnTo>
                  <a:pt x="601433" y="8889"/>
                </a:lnTo>
                <a:lnTo>
                  <a:pt x="601484" y="10159"/>
                </a:lnTo>
                <a:lnTo>
                  <a:pt x="612698" y="31750"/>
                </a:lnTo>
                <a:lnTo>
                  <a:pt x="599719" y="38100"/>
                </a:lnTo>
                <a:lnTo>
                  <a:pt x="599300" y="38100"/>
                </a:lnTo>
                <a:lnTo>
                  <a:pt x="598678" y="39370"/>
                </a:lnTo>
                <a:lnTo>
                  <a:pt x="598589" y="41909"/>
                </a:lnTo>
                <a:lnTo>
                  <a:pt x="598741" y="41909"/>
                </a:lnTo>
                <a:lnTo>
                  <a:pt x="599300" y="44450"/>
                </a:lnTo>
                <a:lnTo>
                  <a:pt x="599770" y="45720"/>
                </a:lnTo>
                <a:lnTo>
                  <a:pt x="601649" y="49529"/>
                </a:lnTo>
                <a:lnTo>
                  <a:pt x="602843" y="50800"/>
                </a:lnTo>
                <a:lnTo>
                  <a:pt x="605129" y="52070"/>
                </a:lnTo>
                <a:lnTo>
                  <a:pt x="606196" y="52070"/>
                </a:lnTo>
                <a:lnTo>
                  <a:pt x="619747" y="44450"/>
                </a:lnTo>
                <a:lnTo>
                  <a:pt x="640119" y="44450"/>
                </a:lnTo>
                <a:lnTo>
                  <a:pt x="636181" y="36829"/>
                </a:lnTo>
                <a:lnTo>
                  <a:pt x="659904" y="24129"/>
                </a:lnTo>
                <a:lnTo>
                  <a:pt x="660425" y="22859"/>
                </a:lnTo>
                <a:lnTo>
                  <a:pt x="629145" y="22859"/>
                </a:lnTo>
                <a:lnTo>
                  <a:pt x="617931" y="1270"/>
                </a:lnTo>
                <a:lnTo>
                  <a:pt x="617575" y="1270"/>
                </a:lnTo>
                <a:lnTo>
                  <a:pt x="616635" y="0"/>
                </a:lnTo>
                <a:close/>
              </a:path>
              <a:path w="701675" h="436879">
                <a:moveTo>
                  <a:pt x="652919" y="10159"/>
                </a:moveTo>
                <a:lnTo>
                  <a:pt x="652399" y="11429"/>
                </a:lnTo>
                <a:lnTo>
                  <a:pt x="629145" y="22859"/>
                </a:lnTo>
                <a:lnTo>
                  <a:pt x="660425" y="22859"/>
                </a:lnTo>
                <a:lnTo>
                  <a:pt x="660501" y="20320"/>
                </a:lnTo>
                <a:lnTo>
                  <a:pt x="659904" y="19050"/>
                </a:lnTo>
                <a:lnTo>
                  <a:pt x="657415" y="13970"/>
                </a:lnTo>
                <a:lnTo>
                  <a:pt x="656259" y="12700"/>
                </a:lnTo>
                <a:lnTo>
                  <a:pt x="655675" y="11429"/>
                </a:lnTo>
                <a:lnTo>
                  <a:pt x="653948" y="11429"/>
                </a:lnTo>
                <a:lnTo>
                  <a:pt x="652919" y="10159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 sz="119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852" y="403622"/>
            <a:ext cx="6026006" cy="916427"/>
          </a:xfrm>
          <a:prstGeom prst="rect">
            <a:avLst/>
          </a:prstGeom>
        </p:spPr>
        <p:txBody>
          <a:bodyPr vert="horz" wrap="square" lIns="0" tIns="419884" rIns="0" bIns="0" rtlCol="0" anchor="ctr">
            <a:spAutoFit/>
          </a:bodyPr>
          <a:lstStyle/>
          <a:p>
            <a:pPr marL="8405">
              <a:spcBef>
                <a:spcPts val="66"/>
              </a:spcBef>
              <a:tabLst>
                <a:tab pos="4939834" algn="l"/>
              </a:tabLst>
            </a:pPr>
            <a:r>
              <a:rPr spc="-33" dirty="0"/>
              <a:t>PYTHON</a:t>
            </a:r>
            <a:r>
              <a:rPr spc="-185" dirty="0"/>
              <a:t> </a:t>
            </a:r>
            <a:r>
              <a:rPr spc="-33" dirty="0"/>
              <a:t>DICTIONARY	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22520BD6-2088-421C-A911-297FC8305E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34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675451" y="2316182"/>
            <a:ext cx="4146660" cy="1339621"/>
          </a:xfrm>
          <a:prstGeom prst="rect">
            <a:avLst/>
          </a:prstGeom>
        </p:spPr>
        <p:txBody>
          <a:bodyPr vert="horz" wrap="square" lIns="0" tIns="8405" rIns="0" bIns="0" rtlCol="0">
            <a:spAutoFit/>
          </a:bodyPr>
          <a:lstStyle/>
          <a:p>
            <a:pPr marL="8405">
              <a:spcBef>
                <a:spcPts val="66"/>
              </a:spcBef>
              <a:buClr>
                <a:srgbClr val="595959"/>
              </a:buClr>
              <a:tabLst>
                <a:tab pos="158008" algn="l"/>
              </a:tabLst>
            </a:pPr>
            <a:r>
              <a:rPr lang="en-US" sz="2800" spc="-3" dirty="0">
                <a:latin typeface="Calibri"/>
                <a:cs typeface="Calibri"/>
              </a:rPr>
              <a:t>S</a:t>
            </a:r>
            <a:r>
              <a:rPr sz="2800" spc="-3" dirty="0">
                <a:latin typeface="Calibri"/>
                <a:cs typeface="Calibri"/>
              </a:rPr>
              <a:t>tore pairs of</a:t>
            </a:r>
            <a:r>
              <a:rPr sz="2800" spc="-56" dirty="0">
                <a:latin typeface="Calibri"/>
                <a:cs typeface="Calibri"/>
              </a:rPr>
              <a:t> </a:t>
            </a:r>
            <a:r>
              <a:rPr sz="2800" spc="-3" dirty="0">
                <a:latin typeface="Calibri"/>
                <a:cs typeface="Calibri"/>
              </a:rPr>
              <a:t>data</a:t>
            </a:r>
            <a:r>
              <a:rPr lang="en-US" sz="2800" spc="-3" dirty="0">
                <a:latin typeface="Calibri"/>
                <a:cs typeface="Calibri"/>
              </a:rPr>
              <a:t> : </a:t>
            </a:r>
            <a:endParaRPr sz="2800" dirty="0">
              <a:latin typeface="Calibri"/>
              <a:cs typeface="Calibri"/>
            </a:endParaRPr>
          </a:p>
          <a:p>
            <a:pPr marL="477374" lvl="1" indent="-342900">
              <a:spcBef>
                <a:spcPts val="66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300886" algn="l"/>
                <a:tab pos="301307" algn="l"/>
              </a:tabLst>
            </a:pPr>
            <a:r>
              <a:rPr lang="en-US" sz="2800" spc="-3" dirty="0">
                <a:latin typeface="Calibri"/>
                <a:cs typeface="Calibri"/>
              </a:rPr>
              <a:t>K</a:t>
            </a:r>
            <a:r>
              <a:rPr sz="2800" spc="-3" dirty="0">
                <a:latin typeface="Calibri"/>
                <a:cs typeface="Calibri"/>
              </a:rPr>
              <a:t>ey</a:t>
            </a:r>
            <a:r>
              <a:rPr lang="en-US" sz="2800" spc="-3" dirty="0">
                <a:latin typeface="Calibri"/>
                <a:cs typeface="Calibri"/>
              </a:rPr>
              <a:t> (name)</a:t>
            </a:r>
            <a:endParaRPr sz="2800" dirty="0">
              <a:latin typeface="Calibri"/>
              <a:cs typeface="Calibri"/>
            </a:endParaRPr>
          </a:p>
          <a:p>
            <a:pPr marL="477374" lvl="1" indent="-342900">
              <a:spcBef>
                <a:spcPts val="212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300886" algn="l"/>
                <a:tab pos="301307" algn="l"/>
              </a:tabLst>
            </a:pPr>
            <a:r>
              <a:rPr sz="2800" dirty="0">
                <a:latin typeface="Calibri"/>
                <a:cs typeface="Calibri"/>
              </a:rPr>
              <a:t>value</a:t>
            </a:r>
          </a:p>
        </p:txBody>
      </p:sp>
      <p:sp>
        <p:nvSpPr>
          <p:cNvPr id="5" name="object 5"/>
          <p:cNvSpPr/>
          <p:nvPr/>
        </p:nvSpPr>
        <p:spPr>
          <a:xfrm rot="1604195">
            <a:off x="5202880" y="3745610"/>
            <a:ext cx="535748" cy="5744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6" name="object 6"/>
          <p:cNvSpPr/>
          <p:nvPr/>
        </p:nvSpPr>
        <p:spPr>
          <a:xfrm rot="1682162">
            <a:off x="6283917" y="3779415"/>
            <a:ext cx="464234" cy="2891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191"/>
          </a:p>
        </p:txBody>
      </p:sp>
      <p:sp>
        <p:nvSpPr>
          <p:cNvPr id="7" name="object 7"/>
          <p:cNvSpPr txBox="1"/>
          <p:nvPr/>
        </p:nvSpPr>
        <p:spPr>
          <a:xfrm>
            <a:off x="5500552" y="2459255"/>
            <a:ext cx="3336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3"/>
              </a:lnSpc>
            </a:pPr>
            <a:r>
              <a:rPr sz="1191" dirty="0">
                <a:latin typeface="Calibri"/>
                <a:cs typeface="Calibri"/>
              </a:rPr>
              <a:t>Key</a:t>
            </a:r>
            <a:r>
              <a:rPr sz="1191" spc="-66" dirty="0">
                <a:latin typeface="Calibri"/>
                <a:cs typeface="Calibri"/>
              </a:rPr>
              <a:t> </a:t>
            </a:r>
            <a:r>
              <a:rPr sz="1191" dirty="0">
                <a:latin typeface="Calibri"/>
                <a:cs typeface="Calibri"/>
              </a:rPr>
              <a:t>1</a:t>
            </a:r>
            <a:endParaRPr sz="1191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00552" y="2781984"/>
            <a:ext cx="3336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3"/>
              </a:lnSpc>
            </a:pPr>
            <a:r>
              <a:rPr sz="1191" dirty="0">
                <a:latin typeface="Calibri"/>
                <a:cs typeface="Calibri"/>
              </a:rPr>
              <a:t>Key</a:t>
            </a:r>
            <a:r>
              <a:rPr sz="1191" spc="-66" dirty="0">
                <a:latin typeface="Calibri"/>
                <a:cs typeface="Calibri"/>
              </a:rPr>
              <a:t> </a:t>
            </a:r>
            <a:r>
              <a:rPr sz="1191" dirty="0">
                <a:latin typeface="Calibri"/>
                <a:cs typeface="Calibri"/>
              </a:rPr>
              <a:t>2</a:t>
            </a:r>
            <a:endParaRPr sz="1191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0552" y="3104713"/>
            <a:ext cx="333656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3"/>
              </a:lnSpc>
            </a:pPr>
            <a:r>
              <a:rPr sz="1191" dirty="0">
                <a:latin typeface="Calibri"/>
                <a:cs typeface="Calibri"/>
              </a:rPr>
              <a:t>Key</a:t>
            </a:r>
            <a:r>
              <a:rPr sz="1191" spc="-66" dirty="0">
                <a:latin typeface="Calibri"/>
                <a:cs typeface="Calibri"/>
              </a:rPr>
              <a:t> </a:t>
            </a:r>
            <a:r>
              <a:rPr sz="1191" dirty="0">
                <a:latin typeface="Calibri"/>
                <a:cs typeface="Calibri"/>
              </a:rPr>
              <a:t>3</a:t>
            </a:r>
            <a:endParaRPr sz="1191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4936" y="3427441"/>
            <a:ext cx="1046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3"/>
              </a:lnSpc>
            </a:pPr>
            <a:r>
              <a:rPr sz="1191" dirty="0">
                <a:latin typeface="Calibri"/>
                <a:cs typeface="Calibri"/>
              </a:rPr>
              <a:t>…</a:t>
            </a:r>
            <a:endParaRPr sz="1191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64125" y="2459088"/>
            <a:ext cx="3038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3"/>
              </a:lnSpc>
            </a:pPr>
            <a:r>
              <a:rPr sz="1191" spc="-3" dirty="0">
                <a:latin typeface="Calibri"/>
                <a:cs typeface="Calibri"/>
              </a:rPr>
              <a:t>Val</a:t>
            </a:r>
            <a:r>
              <a:rPr sz="1191" spc="-66" dirty="0">
                <a:latin typeface="Calibri"/>
                <a:cs typeface="Calibri"/>
              </a:rPr>
              <a:t> </a:t>
            </a:r>
            <a:r>
              <a:rPr sz="1191" dirty="0">
                <a:latin typeface="Calibri"/>
                <a:cs typeface="Calibri"/>
              </a:rPr>
              <a:t>1</a:t>
            </a:r>
            <a:endParaRPr sz="1191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64125" y="2783052"/>
            <a:ext cx="3038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3"/>
              </a:lnSpc>
            </a:pPr>
            <a:r>
              <a:rPr sz="1191" spc="-3" dirty="0">
                <a:latin typeface="Calibri"/>
                <a:cs typeface="Calibri"/>
              </a:rPr>
              <a:t>Val</a:t>
            </a:r>
            <a:r>
              <a:rPr sz="1191" spc="-66" dirty="0">
                <a:latin typeface="Calibri"/>
                <a:cs typeface="Calibri"/>
              </a:rPr>
              <a:t> </a:t>
            </a:r>
            <a:r>
              <a:rPr sz="1191" dirty="0">
                <a:latin typeface="Calibri"/>
                <a:cs typeface="Calibri"/>
              </a:rPr>
              <a:t>2</a:t>
            </a:r>
            <a:endParaRPr sz="1191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4125" y="3103144"/>
            <a:ext cx="30382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3"/>
              </a:lnSpc>
            </a:pPr>
            <a:r>
              <a:rPr sz="1191" spc="-3" dirty="0">
                <a:latin typeface="Calibri"/>
                <a:cs typeface="Calibri"/>
              </a:rPr>
              <a:t>Val</a:t>
            </a:r>
            <a:r>
              <a:rPr sz="1191" spc="-66" dirty="0">
                <a:latin typeface="Calibri"/>
                <a:cs typeface="Calibri"/>
              </a:rPr>
              <a:t> </a:t>
            </a:r>
            <a:r>
              <a:rPr sz="1191" dirty="0">
                <a:latin typeface="Calibri"/>
                <a:cs typeface="Calibri"/>
              </a:rPr>
              <a:t>3</a:t>
            </a:r>
            <a:endParaRPr sz="1191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63845" y="3427108"/>
            <a:ext cx="1046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73"/>
              </a:lnSpc>
            </a:pPr>
            <a:r>
              <a:rPr sz="1191" dirty="0">
                <a:latin typeface="Calibri"/>
                <a:cs typeface="Calibri"/>
              </a:rPr>
              <a:t>…</a:t>
            </a:r>
            <a:endParaRPr sz="1191">
              <a:latin typeface="Calibri"/>
              <a:cs typeface="Calibri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88656"/>
              </p:ext>
            </p:extLst>
          </p:nvPr>
        </p:nvGraphicFramePr>
        <p:xfrm>
          <a:off x="5035413" y="2376001"/>
          <a:ext cx="2043112" cy="1290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0597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2698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3810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492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'Denise'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0597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4379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3810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28575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56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'John'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1858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2698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38100">
                      <a:solidFill>
                        <a:srgbClr val="81352E"/>
                      </a:solidFill>
                      <a:prstDash val="solid"/>
                    </a:lnR>
                    <a:lnT w="28575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63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'Katy'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2278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74379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3810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8" name="Group 37">
            <a:extLst>
              <a:ext uri="{FF2B5EF4-FFF2-40B4-BE49-F238E27FC236}">
                <a16:creationId xmlns:a16="http://schemas.microsoft.com/office/drawing/2014/main" id="{0746D031-91C8-404F-A2A5-BF1A88160CD8}"/>
              </a:ext>
            </a:extLst>
          </p:cNvPr>
          <p:cNvGrpSpPr/>
          <p:nvPr/>
        </p:nvGrpSpPr>
        <p:grpSpPr>
          <a:xfrm>
            <a:off x="616849" y="4553777"/>
            <a:ext cx="6462641" cy="1537045"/>
            <a:chOff x="2082613" y="4283993"/>
            <a:chExt cx="5373361" cy="1537045"/>
          </a:xfrm>
        </p:grpSpPr>
        <p:sp>
          <p:nvSpPr>
            <p:cNvPr id="4" name="object 4"/>
            <p:cNvSpPr txBox="1"/>
            <p:nvPr/>
          </p:nvSpPr>
          <p:spPr>
            <a:xfrm>
              <a:off x="2082613" y="4283993"/>
              <a:ext cx="5373361" cy="647198"/>
            </a:xfrm>
            <a:prstGeom prst="rect">
              <a:avLst/>
            </a:prstGeom>
          </p:spPr>
          <p:txBody>
            <a:bodyPr vert="horz" wrap="square" lIns="0" tIns="112619" rIns="0" bIns="0" rtlCol="0">
              <a:spAutoFit/>
            </a:bodyPr>
            <a:lstStyle/>
            <a:p>
              <a:pPr marL="8405">
                <a:spcBef>
                  <a:spcPts val="887"/>
                </a:spcBef>
              </a:pPr>
              <a:r>
                <a:rPr sz="1400" spc="-3" dirty="0">
                  <a:latin typeface="Consolas" panose="020B0609020204030204" pitchFamily="49" charset="0"/>
                  <a:cs typeface="Courier New"/>
                </a:rPr>
                <a:t>my_dict =</a:t>
              </a:r>
              <a:r>
                <a:rPr sz="140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400" spc="-3" dirty="0">
                  <a:latin typeface="Consolas" panose="020B0609020204030204" pitchFamily="49" charset="0"/>
                  <a:cs typeface="Courier New"/>
                </a:rPr>
                <a:t>{}</a:t>
              </a:r>
              <a:endParaRPr sz="1400" dirty="0">
                <a:latin typeface="Consolas" panose="020B0609020204030204" pitchFamily="49" charset="0"/>
                <a:cs typeface="Courier New"/>
              </a:endParaRPr>
            </a:p>
            <a:p>
              <a:pPr marL="8405">
                <a:spcBef>
                  <a:spcPts val="821"/>
                </a:spcBef>
              </a:pPr>
              <a:r>
                <a:rPr sz="1400" spc="-3" dirty="0">
                  <a:latin typeface="Consolas" panose="020B0609020204030204" pitchFamily="49" charset="0"/>
                  <a:cs typeface="Courier New"/>
                </a:rPr>
                <a:t>grades = {'Ana':'B', 'John':'A+', 'Denise':'A',</a:t>
              </a:r>
              <a:r>
                <a:rPr sz="1400" spc="116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400" spc="-3" dirty="0">
                  <a:latin typeface="Consolas" panose="020B0609020204030204" pitchFamily="49" charset="0"/>
                  <a:cs typeface="Courier New"/>
                </a:rPr>
                <a:t>'Katy':'A'}</a:t>
              </a:r>
              <a:endParaRPr sz="14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3170351" y="5068725"/>
              <a:ext cx="1725846" cy="439374"/>
            </a:xfrm>
            <a:prstGeom prst="rect">
              <a:avLst/>
            </a:prstGeom>
          </p:spPr>
          <p:txBody>
            <a:bodyPr vert="horz" wrap="square" lIns="0" tIns="8405" rIns="0" bIns="0" rtlCol="0">
              <a:spAutoFit/>
            </a:bodyPr>
            <a:lstStyle/>
            <a:p>
              <a:pPr marL="8405">
                <a:spcBef>
                  <a:spcPts val="66"/>
                </a:spcBef>
                <a:tabLst>
                  <a:tab pos="434520" algn="l"/>
                  <a:tab pos="1003936" algn="l"/>
                  <a:tab pos="1464511" algn="l"/>
                </a:tabLst>
              </a:pPr>
              <a:r>
                <a:rPr sz="2000" baseline="3086" dirty="0">
                  <a:solidFill>
                    <a:srgbClr val="FF0000"/>
                  </a:solidFill>
                  <a:latin typeface="Calibri"/>
                  <a:cs typeface="Calibri"/>
                </a:rPr>
                <a:t>key1	val1	</a:t>
              </a:r>
              <a:r>
                <a:rPr sz="1400" dirty="0">
                  <a:solidFill>
                    <a:srgbClr val="FF0000"/>
                  </a:solidFill>
                  <a:latin typeface="Calibri"/>
                  <a:cs typeface="Calibri"/>
                </a:rPr>
                <a:t>key2	val2</a:t>
              </a:r>
              <a:endParaRPr sz="1400" dirty="0">
                <a:latin typeface="Calibri"/>
                <a:cs typeface="Calibri"/>
              </a:endParaRPr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5180040" y="5130131"/>
              <a:ext cx="2034288" cy="439374"/>
            </a:xfrm>
            <a:prstGeom prst="rect">
              <a:avLst/>
            </a:prstGeom>
          </p:spPr>
          <p:txBody>
            <a:bodyPr vert="horz" wrap="square" lIns="0" tIns="8405" rIns="0" bIns="0" rtlCol="0">
              <a:spAutoFit/>
            </a:bodyPr>
            <a:lstStyle/>
            <a:p>
              <a:pPr marL="8405">
                <a:spcBef>
                  <a:spcPts val="66"/>
                </a:spcBef>
                <a:tabLst>
                  <a:tab pos="674054" algn="l"/>
                  <a:tab pos="1278348" algn="l"/>
                  <a:tab pos="1772961" algn="l"/>
                </a:tabLst>
              </a:pPr>
              <a:r>
                <a:rPr sz="1400" dirty="0">
                  <a:solidFill>
                    <a:srgbClr val="FF0000"/>
                  </a:solidFill>
                  <a:latin typeface="Calibri"/>
                  <a:cs typeface="Calibri"/>
                </a:rPr>
                <a:t>key3	val3	key4	val4</a:t>
              </a:r>
              <a:endParaRPr sz="1400" dirty="0">
                <a:latin typeface="Calibri"/>
                <a:cs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247728" y="4893915"/>
              <a:ext cx="10085" cy="174812"/>
            </a:xfrm>
            <a:custGeom>
              <a:avLst/>
              <a:gdLst/>
              <a:ahLst/>
              <a:cxnLst/>
              <a:rect l="l" t="t" r="r" b="b"/>
              <a:pathLst>
                <a:path w="15239" h="264160">
                  <a:moveTo>
                    <a:pt x="14705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3211563" y="4877173"/>
              <a:ext cx="77909" cy="78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506920" y="4893913"/>
              <a:ext cx="10085" cy="174812"/>
            </a:xfrm>
            <a:custGeom>
              <a:avLst/>
              <a:gdLst/>
              <a:ahLst/>
              <a:cxnLst/>
              <a:rect l="l" t="t" r="r" b="b"/>
              <a:pathLst>
                <a:path w="15239" h="264160">
                  <a:moveTo>
                    <a:pt x="14705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0754" y="4877173"/>
              <a:ext cx="77909" cy="78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7177695" y="4897768"/>
              <a:ext cx="10085" cy="174812"/>
            </a:xfrm>
            <a:custGeom>
              <a:avLst/>
              <a:gdLst/>
              <a:ahLst/>
              <a:cxnLst/>
              <a:rect l="l" t="t" r="r" b="b"/>
              <a:pathLst>
                <a:path w="15240" h="264160">
                  <a:moveTo>
                    <a:pt x="14704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7141529" y="4881025"/>
              <a:ext cx="77909" cy="78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115083" y="4893913"/>
              <a:ext cx="10085" cy="174812"/>
            </a:xfrm>
            <a:custGeom>
              <a:avLst/>
              <a:gdLst/>
              <a:ahLst/>
              <a:cxnLst/>
              <a:rect l="l" t="t" r="r" b="b"/>
              <a:pathLst>
                <a:path w="15240" h="264160">
                  <a:moveTo>
                    <a:pt x="14704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6078917" y="4877173"/>
              <a:ext cx="77909" cy="78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3676147" y="4905229"/>
              <a:ext cx="10085" cy="174812"/>
            </a:xfrm>
            <a:custGeom>
              <a:avLst/>
              <a:gdLst/>
              <a:ahLst/>
              <a:cxnLst/>
              <a:rect l="l" t="t" r="r" b="b"/>
              <a:pathLst>
                <a:path w="15239" h="264160">
                  <a:moveTo>
                    <a:pt x="14705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3639981" y="4888488"/>
              <a:ext cx="77909" cy="78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4707444" y="4893913"/>
              <a:ext cx="10085" cy="174812"/>
            </a:xfrm>
            <a:custGeom>
              <a:avLst/>
              <a:gdLst/>
              <a:ahLst/>
              <a:cxnLst/>
              <a:rect l="l" t="t" r="r" b="b"/>
              <a:pathLst>
                <a:path w="15239" h="264160">
                  <a:moveTo>
                    <a:pt x="14705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4671278" y="4877173"/>
              <a:ext cx="77909" cy="782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292549" y="4905229"/>
              <a:ext cx="10085" cy="174812"/>
            </a:xfrm>
            <a:custGeom>
              <a:avLst/>
              <a:gdLst/>
              <a:ahLst/>
              <a:cxnLst/>
              <a:rect l="l" t="t" r="r" b="b"/>
              <a:pathLst>
                <a:path w="15239" h="264160">
                  <a:moveTo>
                    <a:pt x="14705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4256384" y="4888488"/>
              <a:ext cx="77909" cy="78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744577" y="4905229"/>
              <a:ext cx="10085" cy="174812"/>
            </a:xfrm>
            <a:custGeom>
              <a:avLst/>
              <a:gdLst/>
              <a:ahLst/>
              <a:cxnLst/>
              <a:rect l="l" t="t" r="r" b="b"/>
              <a:pathLst>
                <a:path w="15240" h="264160">
                  <a:moveTo>
                    <a:pt x="14704" y="263690"/>
                  </a:moveTo>
                  <a:lnTo>
                    <a:pt x="0" y="0"/>
                  </a:lnTo>
                </a:path>
              </a:pathLst>
            </a:custGeom>
            <a:ln w="12693">
              <a:solidFill>
                <a:srgbClr val="FF2600"/>
              </a:solidFill>
            </a:ln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708410" y="4888486"/>
              <a:ext cx="77909" cy="782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6948172" y="5539796"/>
              <a:ext cx="131529" cy="281242"/>
            </a:xfrm>
            <a:prstGeom prst="rect">
              <a:avLst/>
            </a:prstGeom>
          </p:spPr>
          <p:txBody>
            <a:bodyPr vert="horz" wrap="square" lIns="0" tIns="4202" rIns="0" bIns="0" rtlCol="0">
              <a:spAutoFit/>
            </a:bodyPr>
            <a:lstStyle/>
            <a:p>
              <a:pPr marL="25214">
                <a:spcBef>
                  <a:spcPts val="33"/>
                </a:spcBef>
              </a:pPr>
              <a:fld id="{81D60167-4931-47E6-BA6A-407CBD079E47}" type="slidenum">
                <a:rPr sz="900" dirty="0">
                  <a:solidFill>
                    <a:srgbClr val="FFFFFF"/>
                  </a:solidFill>
                  <a:latin typeface="Calibri"/>
                  <a:cs typeface="Calibri"/>
                </a:rPr>
                <a:pPr marL="25214">
                  <a:spcBef>
                    <a:spcPts val="33"/>
                  </a:spcBef>
                </a:pPr>
                <a:t>34</a:t>
              </a:fld>
              <a:endParaRPr sz="90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6017" y="758280"/>
            <a:ext cx="5093284" cy="916427"/>
          </a:xfrm>
          <a:prstGeom prst="rect">
            <a:avLst/>
          </a:prstGeom>
        </p:spPr>
        <p:txBody>
          <a:bodyPr vert="horz" wrap="square" lIns="0" tIns="419884" rIns="0" bIns="0" rtlCol="0" anchor="ctr">
            <a:spAutoFit/>
          </a:bodyPr>
          <a:lstStyle/>
          <a:p>
            <a:pPr marL="8405">
              <a:spcBef>
                <a:spcPts val="66"/>
              </a:spcBef>
              <a:tabLst>
                <a:tab pos="4939834" algn="l"/>
              </a:tabLst>
            </a:pPr>
            <a:r>
              <a:rPr spc="-37" dirty="0"/>
              <a:t>DICTIONARY</a:t>
            </a:r>
            <a:r>
              <a:rPr spc="-113" dirty="0"/>
              <a:t> </a:t>
            </a:r>
            <a:r>
              <a:rPr spc="-50" dirty="0"/>
              <a:t>LOOKUP	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C0B4C-5629-4A4D-AB3B-2A96DB501A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286203"/>
              </p:ext>
            </p:extLst>
          </p:nvPr>
        </p:nvGraphicFramePr>
        <p:xfrm>
          <a:off x="6426812" y="2431091"/>
          <a:ext cx="2043112" cy="1290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264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337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1438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4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'Denise'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891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2278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28575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11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'John'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891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757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28575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47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'Katy'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337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71438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8840" y="2100901"/>
            <a:ext cx="8212822" cy="2251588"/>
          </a:xfrm>
          <a:prstGeom prst="rect">
            <a:avLst/>
          </a:prstGeom>
        </p:spPr>
        <p:txBody>
          <a:bodyPr vert="horz" wrap="square" lIns="0" tIns="98752" rIns="0" bIns="0" rtlCol="0">
            <a:spAutoFit/>
          </a:bodyPr>
          <a:lstStyle/>
          <a:p>
            <a:pPr marL="294156" indent="-285750">
              <a:spcBef>
                <a:spcPts val="77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58008" algn="l"/>
              </a:tabLst>
            </a:pPr>
            <a:r>
              <a:rPr lang="en-US" sz="2400" spc="-3" dirty="0">
                <a:latin typeface="Calibri"/>
                <a:cs typeface="Calibri"/>
              </a:rPr>
              <a:t>S</a:t>
            </a:r>
            <a:r>
              <a:rPr sz="2400" spc="-3" dirty="0">
                <a:latin typeface="Calibri"/>
                <a:cs typeface="Calibri"/>
              </a:rPr>
              <a:t>imilar </a:t>
            </a:r>
            <a:r>
              <a:rPr sz="2400" dirty="0">
                <a:latin typeface="Calibri"/>
                <a:cs typeface="Calibri"/>
              </a:rPr>
              <a:t>to </a:t>
            </a:r>
            <a:r>
              <a:rPr sz="2400" spc="-3" dirty="0">
                <a:latin typeface="Calibri"/>
                <a:cs typeface="Calibri"/>
              </a:rPr>
              <a:t>indexing into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" dirty="0">
                <a:latin typeface="Calibri"/>
                <a:cs typeface="Calibri"/>
              </a:rPr>
              <a:t>list</a:t>
            </a:r>
            <a:endParaRPr sz="2400" dirty="0">
              <a:latin typeface="Calibri"/>
              <a:cs typeface="Calibri"/>
            </a:endParaRPr>
          </a:p>
          <a:p>
            <a:pPr marL="294156" indent="-285750">
              <a:spcBef>
                <a:spcPts val="77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58008" algn="l"/>
              </a:tabLst>
            </a:pPr>
            <a:r>
              <a:rPr lang="en-US" sz="2400" spc="-3" dirty="0">
                <a:latin typeface="Calibri"/>
                <a:cs typeface="Calibri"/>
              </a:rPr>
              <a:t>L</a:t>
            </a:r>
            <a:r>
              <a:rPr sz="2400" spc="-3" dirty="0">
                <a:latin typeface="Calibri"/>
                <a:cs typeface="Calibri"/>
              </a:rPr>
              <a:t>ooks up the key</a:t>
            </a:r>
          </a:p>
          <a:p>
            <a:pPr marL="294156" marR="2687807" indent="-285750">
              <a:lnSpc>
                <a:spcPts val="1853"/>
              </a:lnSpc>
              <a:spcBef>
                <a:spcPts val="953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58008" algn="l"/>
              </a:tabLst>
            </a:pPr>
            <a:r>
              <a:rPr lang="en-US" sz="2400" b="1" spc="-3" dirty="0">
                <a:solidFill>
                  <a:srgbClr val="C00000"/>
                </a:solidFill>
                <a:latin typeface="Calibri"/>
                <a:cs typeface="Calibri"/>
              </a:rPr>
              <a:t>R</a:t>
            </a:r>
            <a:r>
              <a:rPr sz="2400" b="1" spc="-3" dirty="0">
                <a:solidFill>
                  <a:srgbClr val="C00000"/>
                </a:solidFill>
                <a:latin typeface="Calibri"/>
                <a:cs typeface="Calibri"/>
              </a:rPr>
              <a:t>eturns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b="1" spc="-3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r>
              <a:rPr sz="2400" b="1" spc="-5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associated  with the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</a:p>
          <a:p>
            <a:pPr marL="294155" indent="-285750">
              <a:spcBef>
                <a:spcPts val="689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58008" algn="l"/>
              </a:tabLst>
            </a:pPr>
            <a:r>
              <a:rPr lang="en-US" sz="2400" spc="-3" dirty="0">
                <a:latin typeface="Calibri"/>
                <a:cs typeface="Calibri"/>
              </a:rPr>
              <a:t>I</a:t>
            </a:r>
            <a:r>
              <a:rPr sz="2400" spc="-3" dirty="0">
                <a:latin typeface="Calibri"/>
                <a:cs typeface="Calibri"/>
              </a:rPr>
              <a:t>f </a:t>
            </a:r>
            <a:r>
              <a:rPr sz="2400" dirty="0">
                <a:latin typeface="Calibri"/>
                <a:cs typeface="Calibri"/>
              </a:rPr>
              <a:t>key </a:t>
            </a:r>
            <a:r>
              <a:rPr sz="2400" spc="-3" dirty="0">
                <a:latin typeface="Calibri"/>
                <a:cs typeface="Calibri"/>
              </a:rPr>
              <a:t>isn’t found, </a:t>
            </a:r>
            <a:r>
              <a:rPr sz="2400" dirty="0">
                <a:latin typeface="Calibri"/>
                <a:cs typeface="Calibri"/>
              </a:rPr>
              <a:t>get an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</a:t>
            </a:r>
          </a:p>
          <a:p>
            <a:pPr marL="191621" indent="-171450">
              <a:buClr>
                <a:schemeClr val="accent1">
                  <a:lumMod val="75000"/>
                </a:schemeClr>
              </a:buClr>
              <a:buSzPct val="80000"/>
              <a:buFont typeface="Century Gothic" panose="020B0502020202020204" pitchFamily="34" charset="0"/>
              <a:buChar char="►"/>
            </a:pPr>
            <a:endParaRPr lang="en-US" sz="1600" spc="-3" dirty="0">
              <a:latin typeface="Courier New"/>
              <a:cs typeface="Courier New"/>
            </a:endParaRPr>
          </a:p>
          <a:p>
            <a:pPr marL="20171">
              <a:buClr>
                <a:schemeClr val="accent1">
                  <a:lumMod val="75000"/>
                </a:schemeClr>
              </a:buClr>
              <a:buSzPct val="80000"/>
            </a:pPr>
            <a:r>
              <a:rPr lang="en-US" sz="1600" spc="-3" dirty="0">
                <a:latin typeface="Courier New"/>
                <a:cs typeface="Courier New"/>
              </a:rPr>
              <a:t>	</a:t>
            </a:r>
            <a:r>
              <a:rPr sz="1600" spc="-3" dirty="0">
                <a:latin typeface="Consolas" panose="020B0609020204030204" pitchFamily="49" charset="0"/>
                <a:cs typeface="Courier New"/>
              </a:rPr>
              <a:t>grades = {'Ana':'B', 'John':'A+', 'Denise':'A',</a:t>
            </a:r>
            <a:r>
              <a:rPr sz="1600" spc="116" dirty="0">
                <a:latin typeface="Consolas" panose="020B0609020204030204" pitchFamily="49" charset="0"/>
                <a:cs typeface="Courier New"/>
              </a:rPr>
              <a:t> </a:t>
            </a:r>
            <a:r>
              <a:rPr sz="1600" spc="-3" dirty="0">
                <a:latin typeface="Consolas" panose="020B0609020204030204" pitchFamily="49" charset="0"/>
                <a:cs typeface="Courier New"/>
              </a:rPr>
              <a:t>'Katy':'A'}</a:t>
            </a:r>
            <a:endParaRPr sz="1600" dirty="0">
              <a:latin typeface="Consolas" panose="020B0609020204030204" pitchFamily="49" charset="0"/>
              <a:cs typeface="Courier New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2C69D0-DCDF-45CE-87F8-B974244F0DB4}"/>
              </a:ext>
            </a:extLst>
          </p:cNvPr>
          <p:cNvGrpSpPr/>
          <p:nvPr/>
        </p:nvGrpSpPr>
        <p:grpSpPr>
          <a:xfrm>
            <a:off x="1031845" y="4502171"/>
            <a:ext cx="4867456" cy="707781"/>
            <a:chOff x="970209" y="5298826"/>
            <a:chExt cx="3247464" cy="707781"/>
          </a:xfrm>
        </p:grpSpPr>
        <p:sp>
          <p:nvSpPr>
            <p:cNvPr id="5" name="object 5"/>
            <p:cNvSpPr txBox="1"/>
            <p:nvPr/>
          </p:nvSpPr>
          <p:spPr>
            <a:xfrm>
              <a:off x="970209" y="5298826"/>
              <a:ext cx="1469512" cy="707781"/>
            </a:xfrm>
            <a:prstGeom prst="rect">
              <a:avLst/>
            </a:prstGeom>
          </p:spPr>
          <p:txBody>
            <a:bodyPr vert="horz" wrap="square" lIns="0" tIns="8405" rIns="0" bIns="0" rtlCol="0">
              <a:spAutoFit/>
            </a:bodyPr>
            <a:lstStyle/>
            <a:p>
              <a:pPr marL="8405" marR="3362">
                <a:lnSpc>
                  <a:spcPct val="148200"/>
                </a:lnSpc>
                <a:spcBef>
                  <a:spcPts val="66"/>
                </a:spcBef>
              </a:pPr>
              <a:r>
                <a:rPr sz="1600" spc="-3" dirty="0">
                  <a:latin typeface="Consolas" panose="020B0609020204030204" pitchFamily="49" charset="0"/>
                  <a:cs typeface="Courier New"/>
                </a:rPr>
                <a:t>grades['John']  grades['Sylvan']</a:t>
              </a:r>
              <a:endParaRPr sz="16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785561" y="5298826"/>
              <a:ext cx="1432112" cy="678956"/>
            </a:xfrm>
            <a:prstGeom prst="rect">
              <a:avLst/>
            </a:prstGeom>
          </p:spPr>
          <p:txBody>
            <a:bodyPr vert="horz" wrap="square" lIns="0" tIns="95810" rIns="0" bIns="0" rtlCol="0">
              <a:spAutoFit/>
            </a:bodyPr>
            <a:lstStyle/>
            <a:p>
              <a:pPr marL="8405">
                <a:spcBef>
                  <a:spcPts val="755"/>
                </a:spcBef>
                <a:tabLst>
                  <a:tab pos="247097" algn="l"/>
                </a:tabLst>
              </a:pPr>
              <a:r>
                <a:rPr sz="1600" dirty="0">
                  <a:latin typeface="Wingdings"/>
                  <a:cs typeface="Wingdings"/>
                </a:rPr>
                <a:t></a:t>
              </a:r>
              <a:r>
                <a:rPr sz="1600" dirty="0">
                  <a:latin typeface="Times New Roman"/>
                  <a:cs typeface="Times New Roman"/>
                </a:rPr>
                <a:t>	</a:t>
              </a:r>
              <a:r>
                <a:rPr sz="1600" dirty="0">
                  <a:latin typeface="Calibri"/>
                  <a:cs typeface="Calibri"/>
                </a:rPr>
                <a:t>evaluates to</a:t>
              </a:r>
              <a:r>
                <a:rPr sz="1600" spc="-37" dirty="0">
                  <a:latin typeface="Calibri"/>
                  <a:cs typeface="Calibri"/>
                </a:rPr>
                <a:t> </a:t>
              </a:r>
              <a:r>
                <a:rPr sz="1600" spc="-3" dirty="0">
                  <a:latin typeface="Courier New"/>
                  <a:cs typeface="Courier New"/>
                </a:rPr>
                <a:t>'A+'</a:t>
              </a:r>
              <a:endParaRPr sz="1600" dirty="0">
                <a:latin typeface="Courier New"/>
                <a:cs typeface="Courier New"/>
              </a:endParaRPr>
            </a:p>
            <a:p>
              <a:pPr marL="8405">
                <a:spcBef>
                  <a:spcPts val="689"/>
                </a:spcBef>
                <a:tabLst>
                  <a:tab pos="247097" algn="l"/>
                </a:tabLst>
              </a:pPr>
              <a:r>
                <a:rPr sz="1600" dirty="0">
                  <a:latin typeface="Wingdings"/>
                  <a:cs typeface="Wingdings"/>
                </a:rPr>
                <a:t></a:t>
              </a:r>
              <a:r>
                <a:rPr sz="1600" dirty="0">
                  <a:latin typeface="Times New Roman"/>
                  <a:cs typeface="Times New Roman"/>
                </a:rPr>
                <a:t>	</a:t>
              </a:r>
              <a:r>
                <a:rPr sz="1600" dirty="0">
                  <a:latin typeface="Calibri"/>
                  <a:cs typeface="Calibri"/>
                </a:rPr>
                <a:t>gives a</a:t>
              </a:r>
              <a:r>
                <a:rPr sz="1600" spc="-40" dirty="0">
                  <a:latin typeface="Calibri"/>
                  <a:cs typeface="Calibri"/>
                </a:rPr>
                <a:t> </a:t>
              </a:r>
              <a:r>
                <a:rPr sz="1600" spc="-3" dirty="0">
                  <a:latin typeface="Courier New"/>
                  <a:cs typeface="Courier New"/>
                </a:rPr>
                <a:t>KeyError</a:t>
              </a:r>
              <a:endParaRPr sz="160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2DC838-BE87-4571-BF9D-931FBB7D589C}"/>
              </a:ext>
            </a:extLst>
          </p:cNvPr>
          <p:cNvGrpSpPr/>
          <p:nvPr/>
        </p:nvGrpSpPr>
        <p:grpSpPr>
          <a:xfrm>
            <a:off x="878856" y="2854483"/>
            <a:ext cx="7879250" cy="3749106"/>
            <a:chOff x="878856" y="2854486"/>
            <a:chExt cx="6200845" cy="2803559"/>
          </a:xfrm>
        </p:grpSpPr>
        <p:sp>
          <p:nvSpPr>
            <p:cNvPr id="2" name="object 2"/>
            <p:cNvSpPr txBox="1"/>
            <p:nvPr/>
          </p:nvSpPr>
          <p:spPr>
            <a:xfrm>
              <a:off x="882942" y="2854486"/>
              <a:ext cx="6065230" cy="1165139"/>
            </a:xfrm>
            <a:prstGeom prst="rect">
              <a:avLst/>
            </a:prstGeom>
          </p:spPr>
          <p:txBody>
            <a:bodyPr vert="horz" wrap="square" lIns="0" tIns="59672" rIns="0" bIns="0" rtlCol="0">
              <a:spAutoFit/>
            </a:bodyPr>
            <a:lstStyle/>
            <a:p>
              <a:pPr marL="8405">
                <a:spcBef>
                  <a:spcPts val="470"/>
                </a:spcBef>
              </a:pPr>
              <a:r>
                <a:rPr spc="-3" dirty="0">
                  <a:latin typeface="Consolas" panose="020B0609020204030204" pitchFamily="49" charset="0"/>
                  <a:cs typeface="Courier New"/>
                </a:rPr>
                <a:t>grades = {'Ana':'B', 'John':'A+', 'Denise':'A',</a:t>
              </a:r>
              <a:r>
                <a:rPr spc="116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3" dirty="0">
                  <a:latin typeface="Consolas" panose="020B0609020204030204" pitchFamily="49" charset="0"/>
                  <a:cs typeface="Courier New"/>
                </a:rPr>
                <a:t>'Katy':'A'}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157588" indent="-149183">
                <a:spcBef>
                  <a:spcPts val="583"/>
                </a:spcBef>
                <a:buClr>
                  <a:srgbClr val="595959"/>
                </a:buClr>
                <a:buFont typeface="Wingdings"/>
                <a:buChar char=""/>
                <a:tabLst>
                  <a:tab pos="158008" algn="l"/>
                </a:tabLst>
              </a:pPr>
              <a:r>
                <a:rPr sz="2400" b="1" dirty="0">
                  <a:solidFill>
                    <a:srgbClr val="C00000"/>
                  </a:solidFill>
                  <a:latin typeface="Calibri"/>
                  <a:cs typeface="Calibri"/>
                </a:rPr>
                <a:t>add </a:t>
              </a:r>
              <a:r>
                <a:rPr sz="2400" dirty="0">
                  <a:latin typeface="Calibri"/>
                  <a:cs typeface="Calibri"/>
                </a:rPr>
                <a:t>an</a:t>
              </a:r>
              <a:r>
                <a:rPr sz="2400" spc="-10" dirty="0"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entry</a:t>
              </a:r>
            </a:p>
            <a:p>
              <a:pPr marL="465605" lvl="1">
                <a:spcBef>
                  <a:spcPts val="470"/>
                </a:spcBef>
              </a:pPr>
              <a:r>
                <a:rPr spc="-3" dirty="0">
                  <a:latin typeface="Consolas" panose="020B0609020204030204" pitchFamily="49" charset="0"/>
                  <a:cs typeface="Courier New"/>
                </a:rPr>
                <a:t>grades['Sylvan'] = 'A'</a:t>
              </a:r>
            </a:p>
            <a:p>
              <a:pPr marL="157588" indent="-149183">
                <a:spcBef>
                  <a:spcPts val="516"/>
                </a:spcBef>
                <a:buClr>
                  <a:srgbClr val="595959"/>
                </a:buClr>
                <a:buFont typeface="Wingdings"/>
                <a:buChar char=""/>
                <a:tabLst>
                  <a:tab pos="158008" algn="l"/>
                </a:tabLst>
              </a:pPr>
              <a:r>
                <a:rPr sz="2400" b="1" spc="-3" dirty="0">
                  <a:solidFill>
                    <a:srgbClr val="C00000"/>
                  </a:solidFill>
                  <a:latin typeface="Calibri"/>
                  <a:cs typeface="Calibri"/>
                </a:rPr>
                <a:t>test </a:t>
              </a:r>
              <a:r>
                <a:rPr sz="2400" spc="-3" dirty="0">
                  <a:latin typeface="Calibri"/>
                  <a:cs typeface="Calibri"/>
                </a:rPr>
                <a:t>if </a:t>
              </a:r>
              <a:r>
                <a:rPr sz="2400" dirty="0">
                  <a:latin typeface="Calibri"/>
                  <a:cs typeface="Calibri"/>
                </a:rPr>
                <a:t>key </a:t>
              </a:r>
              <a:r>
                <a:rPr sz="2400" spc="-3" dirty="0">
                  <a:latin typeface="Calibri"/>
                  <a:cs typeface="Calibri"/>
                </a:rPr>
                <a:t>in</a:t>
              </a:r>
              <a:r>
                <a:rPr sz="2400" spc="-7" dirty="0">
                  <a:latin typeface="Calibri"/>
                  <a:cs typeface="Calibri"/>
                </a:rPr>
                <a:t> </a:t>
              </a:r>
              <a:r>
                <a:rPr sz="2400" spc="14" dirty="0">
                  <a:latin typeface="Calibri"/>
                  <a:cs typeface="Calibri"/>
                </a:rPr>
                <a:t>dic</a:t>
              </a:r>
              <a:r>
                <a:rPr lang="en-US" sz="2400" spc="14" dirty="0">
                  <a:latin typeface="Calibri"/>
                  <a:cs typeface="Calibri"/>
                </a:rPr>
                <a:t>ti</a:t>
              </a:r>
              <a:r>
                <a:rPr sz="2400" spc="14" dirty="0">
                  <a:latin typeface="Calibri"/>
                  <a:cs typeface="Calibri"/>
                </a:rPr>
                <a:t>onary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948172" y="5539796"/>
              <a:ext cx="131529" cy="118249"/>
            </a:xfrm>
            <a:prstGeom prst="rect">
              <a:avLst/>
            </a:prstGeom>
          </p:spPr>
          <p:txBody>
            <a:bodyPr vert="horz" wrap="square" lIns="0" tIns="4202" rIns="0" bIns="0" rtlCol="0">
              <a:spAutoFit/>
            </a:bodyPr>
            <a:lstStyle/>
            <a:p>
              <a:pPr marL="25214">
                <a:spcBef>
                  <a:spcPts val="33"/>
                </a:spcBef>
              </a:pPr>
              <a:fld id="{81D60167-4931-47E6-BA6A-407CBD079E47}" type="slidenum">
                <a:rPr sz="1000" dirty="0">
                  <a:solidFill>
                    <a:srgbClr val="FFFFFF"/>
                  </a:solidFill>
                  <a:latin typeface="Calibri"/>
                  <a:cs typeface="Calibri"/>
                </a:rPr>
                <a:pPr marL="25214">
                  <a:spcBef>
                    <a:spcPts val="33"/>
                  </a:spcBef>
                </a:pPr>
                <a:t>36</a:t>
              </a:fld>
              <a:endParaRPr sz="1000">
                <a:latin typeface="Calibri"/>
                <a:cs typeface="Calibri"/>
              </a:endParaRPr>
            </a:p>
          </p:txBody>
        </p:sp>
        <p:sp>
          <p:nvSpPr>
            <p:cNvPr id="3" name="object 3"/>
            <p:cNvSpPr txBox="1"/>
            <p:nvPr/>
          </p:nvSpPr>
          <p:spPr>
            <a:xfrm>
              <a:off x="3165167" y="4006199"/>
              <a:ext cx="1617038" cy="420623"/>
            </a:xfrm>
            <a:prstGeom prst="rect">
              <a:avLst/>
            </a:prstGeom>
          </p:spPr>
          <p:txBody>
            <a:bodyPr vert="horz" wrap="square" lIns="0" tIns="8405" rIns="0" bIns="0" rtlCol="0">
              <a:spAutoFit/>
            </a:bodyPr>
            <a:lstStyle/>
            <a:p>
              <a:pPr marL="8405">
                <a:spcBef>
                  <a:spcPts val="66"/>
                </a:spcBef>
                <a:tabLst>
                  <a:tab pos="260545" algn="l"/>
                  <a:tab pos="831221" algn="l"/>
                </a:tabLst>
              </a:pPr>
              <a:r>
                <a:rPr dirty="0">
                  <a:latin typeface="Wingdings"/>
                  <a:cs typeface="Wingdings"/>
                </a:rPr>
                <a:t></a:t>
              </a:r>
              <a:r>
                <a:rPr dirty="0">
                  <a:latin typeface="Times New Roman"/>
                  <a:cs typeface="Times New Roman"/>
                </a:rPr>
                <a:t>	</a:t>
              </a:r>
              <a:r>
                <a:rPr dirty="0">
                  <a:latin typeface="Calibri"/>
                  <a:cs typeface="Calibri"/>
                </a:rPr>
                <a:t>returns	</a:t>
              </a:r>
              <a:r>
                <a:rPr spc="-3" dirty="0">
                  <a:latin typeface="Courier New"/>
                  <a:cs typeface="Courier New"/>
                </a:rPr>
                <a:t>True</a:t>
              </a:r>
              <a:endParaRPr dirty="0">
                <a:latin typeface="Courier New"/>
                <a:cs typeface="Courier New"/>
              </a:endParaRPr>
            </a:p>
            <a:p>
              <a:pPr marL="8405">
                <a:tabLst>
                  <a:tab pos="260545" algn="l"/>
                  <a:tab pos="831221" algn="l"/>
                </a:tabLst>
              </a:pPr>
              <a:r>
                <a:rPr dirty="0">
                  <a:latin typeface="Wingdings"/>
                  <a:cs typeface="Wingdings"/>
                </a:rPr>
                <a:t></a:t>
              </a:r>
              <a:r>
                <a:rPr dirty="0">
                  <a:latin typeface="Times New Roman"/>
                  <a:cs typeface="Times New Roman"/>
                </a:rPr>
                <a:t>	</a:t>
              </a:r>
              <a:r>
                <a:rPr dirty="0">
                  <a:latin typeface="Calibri"/>
                  <a:cs typeface="Calibri"/>
                </a:rPr>
                <a:t>returns	</a:t>
              </a:r>
              <a:r>
                <a:rPr spc="-3" dirty="0">
                  <a:latin typeface="Courier New"/>
                  <a:cs typeface="Courier New"/>
                </a:rPr>
                <a:t>False</a:t>
              </a:r>
              <a:endParaRPr dirty="0">
                <a:latin typeface="Courier New"/>
                <a:cs typeface="Courier New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878856" y="4006199"/>
              <a:ext cx="2411295" cy="975930"/>
            </a:xfrm>
            <a:prstGeom prst="rect">
              <a:avLst/>
            </a:prstGeom>
          </p:spPr>
          <p:txBody>
            <a:bodyPr vert="horz" wrap="square" lIns="0" tIns="48746" rIns="0" bIns="0" rtlCol="0">
              <a:spAutoFit/>
            </a:bodyPr>
            <a:lstStyle/>
            <a:p>
              <a:pPr marL="465605" marR="3362" lvl="1" indent="-420">
                <a:lnSpc>
                  <a:spcPct val="78900"/>
                </a:lnSpc>
                <a:spcBef>
                  <a:spcPts val="470"/>
                </a:spcBef>
              </a:pPr>
              <a:r>
                <a:rPr spc="-3" dirty="0">
                  <a:latin typeface="Consolas" panose="020B0609020204030204" pitchFamily="49" charset="0"/>
                  <a:cs typeface="Courier New"/>
                </a:rPr>
                <a:t>'John' in grades  'Daniel' in grades</a:t>
              </a:r>
            </a:p>
            <a:p>
              <a:pPr marL="157588" indent="-149183">
                <a:spcBef>
                  <a:spcPts val="516"/>
                </a:spcBef>
                <a:buClr>
                  <a:srgbClr val="595959"/>
                </a:buClr>
                <a:buFont typeface="Wingdings"/>
                <a:buChar char=""/>
                <a:tabLst>
                  <a:tab pos="158008" algn="l"/>
                </a:tabLst>
              </a:pPr>
              <a:r>
                <a:rPr sz="2400" b="1" spc="-3" dirty="0">
                  <a:solidFill>
                    <a:srgbClr val="C00000"/>
                  </a:solidFill>
                  <a:latin typeface="Calibri"/>
                  <a:cs typeface="Calibri"/>
                </a:rPr>
                <a:t>delete</a:t>
              </a:r>
              <a:r>
                <a:rPr sz="2400" b="1" spc="-10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entry</a:t>
              </a:r>
            </a:p>
            <a:p>
              <a:pPr marL="200031">
                <a:spcBef>
                  <a:spcPts val="608"/>
                </a:spcBef>
              </a:pPr>
              <a:r>
                <a:rPr sz="2000" spc="-3" dirty="0">
                  <a:latin typeface="Consolas" panose="020B0609020204030204" pitchFamily="49" charset="0"/>
                  <a:cs typeface="Courier New"/>
                </a:rPr>
                <a:t>del(grades['Ana'])</a:t>
              </a:r>
              <a:endParaRPr sz="2000" dirty="0">
                <a:latin typeface="Consolas" panose="020B0609020204030204" pitchFamily="49" charset="0"/>
                <a:cs typeface="Courier New"/>
              </a:endParaRPr>
            </a:p>
          </p:txBody>
        </p:sp>
      </p:grp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50534"/>
              </p:ext>
            </p:extLst>
          </p:nvPr>
        </p:nvGraphicFramePr>
        <p:xfrm>
          <a:off x="878857" y="573103"/>
          <a:ext cx="6795674" cy="1875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8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73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03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 rowSpan="3">
                  <a:txBody>
                    <a:bodyPr/>
                    <a:lstStyle/>
                    <a:p>
                      <a:pPr marL="19050" marR="1288415">
                        <a:lnSpc>
                          <a:spcPts val="4800"/>
                        </a:lnSpc>
                        <a:spcBef>
                          <a:spcPts val="1540"/>
                        </a:spcBef>
                      </a:pPr>
                      <a:r>
                        <a:rPr sz="3200" b="0" spc="-55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DICTIONARY</a:t>
                      </a:r>
                      <a:r>
                        <a:rPr lang="en-US" sz="3200" b="0" spc="-55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 </a:t>
                      </a:r>
                      <a:r>
                        <a:rPr sz="3200" b="0" spc="-50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3200" b="0" spc="-55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PE</a:t>
                      </a:r>
                      <a:r>
                        <a:rPr sz="3200" b="0" spc="-50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3200" b="0" spc="-425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3200" b="0" spc="-55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TIONS</a:t>
                      </a:r>
                      <a:endParaRPr sz="3200" dirty="0">
                        <a:solidFill>
                          <a:schemeClr val="bg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129428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337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1438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3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'Denise'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891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2278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28575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'John'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6891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9757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28575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3206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1E56"/>
                      </a:solidFill>
                      <a:prstDash val="solid"/>
                    </a:lnR>
                    <a:lnT w="6350">
                      <a:solidFill>
                        <a:srgbClr val="9191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'Katy'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2613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4714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51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001E56"/>
                      </a:solidFill>
                      <a:prstDash val="solid"/>
                    </a:lnR>
                    <a:lnT w="6350">
                      <a:solidFill>
                        <a:srgbClr val="9191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'Sylvan'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8496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70597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2596F6-3747-4C46-835A-F664F160BB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205729"/>
              </p:ext>
            </p:extLst>
          </p:nvPr>
        </p:nvGraphicFramePr>
        <p:xfrm>
          <a:off x="862705" y="795601"/>
          <a:ext cx="6727513" cy="1420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8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6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264">
                <a:tc rowSpan="3">
                  <a:txBody>
                    <a:bodyPr/>
                    <a:lstStyle/>
                    <a:p>
                      <a:pPr marL="19050" marR="128841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3200" b="1" spc="-55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DICTIONARY </a:t>
                      </a:r>
                      <a:r>
                        <a:rPr sz="3200" b="1" spc="-50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O</a:t>
                      </a:r>
                      <a:r>
                        <a:rPr sz="3200" b="1" spc="-55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PE</a:t>
                      </a:r>
                      <a:r>
                        <a:rPr sz="3200" b="1" spc="-50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R</a:t>
                      </a:r>
                      <a:r>
                        <a:rPr sz="3200" b="1" spc="-425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A</a:t>
                      </a:r>
                      <a:r>
                        <a:rPr sz="3200" b="1" spc="-55" dirty="0">
                          <a:solidFill>
                            <a:schemeClr val="bg1"/>
                          </a:solidFill>
                          <a:latin typeface="Calibri Light"/>
                          <a:cs typeface="Calibri Light"/>
                        </a:rPr>
                        <a:t>TIONS</a:t>
                      </a:r>
                      <a:endParaRPr sz="3200" b="1" dirty="0">
                        <a:solidFill>
                          <a:schemeClr val="bg1"/>
                        </a:solidFill>
                        <a:latin typeface="Calibri Light"/>
                        <a:cs typeface="Calibri Light"/>
                      </a:endParaRPr>
                    </a:p>
                  </a:txBody>
                  <a:tcPr marL="0" marR="0" marT="129428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'Ana'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69337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1438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4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'Denise'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891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72278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28575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5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R w="19050">
                      <a:solidFill>
                        <a:srgbClr val="001E56"/>
                      </a:solidFill>
                      <a:prstDash val="solid"/>
                    </a:lnR>
                    <a:lnB w="6350">
                      <a:solidFill>
                        <a:srgbClr val="91919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'John'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68915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'A+'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69757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28575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6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1E56"/>
                      </a:solidFill>
                      <a:prstDash val="solid"/>
                    </a:lnR>
                    <a:lnT w="6350">
                      <a:solidFill>
                        <a:srgbClr val="91919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'Katy'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2613" marB="0">
                    <a:lnL w="19050">
                      <a:solidFill>
                        <a:srgbClr val="001E56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001E56"/>
                      </a:solidFill>
                      <a:prstDash val="solid"/>
                    </a:lnT>
                    <a:lnB w="19050">
                      <a:solidFill>
                        <a:srgbClr val="001E56"/>
                      </a:solidFill>
                      <a:prstDash val="solid"/>
                    </a:lnB>
                    <a:solidFill>
                      <a:srgbClr val="002F73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'A'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64714" marB="0">
                    <a:lnL w="19050">
                      <a:solidFill>
                        <a:srgbClr val="81352E"/>
                      </a:solidFill>
                      <a:prstDash val="solid"/>
                    </a:lnL>
                    <a:lnR w="19050">
                      <a:solidFill>
                        <a:srgbClr val="81352E"/>
                      </a:solidFill>
                      <a:prstDash val="solid"/>
                    </a:lnR>
                    <a:lnT w="19050">
                      <a:solidFill>
                        <a:srgbClr val="81352E"/>
                      </a:solidFill>
                      <a:prstDash val="solid"/>
                    </a:lnT>
                    <a:lnB w="19050">
                      <a:solidFill>
                        <a:srgbClr val="81352E"/>
                      </a:solidFill>
                      <a:prstDash val="solid"/>
                    </a:lnB>
                    <a:solidFill>
                      <a:srgbClr val="A74A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B8BD82C-7527-48FA-A46E-515267BB289F}"/>
              </a:ext>
            </a:extLst>
          </p:cNvPr>
          <p:cNvGrpSpPr/>
          <p:nvPr/>
        </p:nvGrpSpPr>
        <p:grpSpPr>
          <a:xfrm>
            <a:off x="605146" y="3060683"/>
            <a:ext cx="8143566" cy="2492830"/>
            <a:chOff x="2082614" y="3204225"/>
            <a:chExt cx="7162055" cy="2446766"/>
          </a:xfrm>
        </p:grpSpPr>
        <p:sp>
          <p:nvSpPr>
            <p:cNvPr id="2" name="object 2"/>
            <p:cNvSpPr txBox="1"/>
            <p:nvPr/>
          </p:nvSpPr>
          <p:spPr>
            <a:xfrm>
              <a:off x="2082614" y="3204225"/>
              <a:ext cx="7162055" cy="1889277"/>
            </a:xfrm>
            <a:prstGeom prst="rect">
              <a:avLst/>
            </a:prstGeom>
          </p:spPr>
          <p:txBody>
            <a:bodyPr vert="horz" wrap="square" lIns="0" tIns="8405" rIns="0" bIns="0" rtlCol="0">
              <a:spAutoFit/>
            </a:bodyPr>
            <a:lstStyle/>
            <a:p>
              <a:pPr marL="8405">
                <a:spcBef>
                  <a:spcPts val="66"/>
                </a:spcBef>
              </a:pPr>
              <a:r>
                <a:rPr b="1" spc="-3" dirty="0">
                  <a:latin typeface="Courier New"/>
                  <a:cs typeface="Courier New"/>
                </a:rPr>
                <a:t>grades = {'Ana':'B', 'John':'A+', 'Denise':'A',</a:t>
              </a:r>
              <a:r>
                <a:rPr b="1" spc="103" dirty="0">
                  <a:latin typeface="Courier New"/>
                  <a:cs typeface="Courier New"/>
                </a:rPr>
                <a:t> </a:t>
              </a:r>
              <a:r>
                <a:rPr b="1" spc="-3" dirty="0">
                  <a:latin typeface="Courier New"/>
                  <a:cs typeface="Courier New"/>
                </a:rPr>
                <a:t>'Katy':'A'}</a:t>
              </a:r>
              <a:endParaRPr b="1" dirty="0">
                <a:latin typeface="Courier New"/>
                <a:cs typeface="Courier New"/>
              </a:endParaRPr>
            </a:p>
            <a:p>
              <a:pPr>
                <a:spcBef>
                  <a:spcPts val="7"/>
                </a:spcBef>
              </a:pPr>
              <a:endParaRPr sz="2000" dirty="0">
                <a:latin typeface="Times New Roman"/>
                <a:cs typeface="Times New Roman"/>
              </a:endParaRPr>
            </a:p>
            <a:p>
              <a:pPr marL="157588" indent="-149183">
                <a:buClr>
                  <a:srgbClr val="595959"/>
                </a:buClr>
                <a:buFont typeface="Wingdings"/>
                <a:buChar char=""/>
                <a:tabLst>
                  <a:tab pos="158008" algn="l"/>
                </a:tabLst>
              </a:pPr>
              <a:r>
                <a:rPr lang="en-US" sz="2000" dirty="0">
                  <a:latin typeface="Calibri"/>
                  <a:cs typeface="Calibri"/>
                </a:rPr>
                <a:t>G</a:t>
              </a:r>
              <a:r>
                <a:rPr sz="2000" dirty="0">
                  <a:latin typeface="Calibri"/>
                  <a:cs typeface="Calibri"/>
                </a:rPr>
                <a:t>et an </a:t>
              </a:r>
              <a:r>
                <a:rPr sz="2000" b="1" spc="-3" dirty="0">
                  <a:solidFill>
                    <a:srgbClr val="C00000"/>
                  </a:solidFill>
                  <a:latin typeface="Calibri"/>
                  <a:cs typeface="Calibri"/>
                </a:rPr>
                <a:t>iterable </a:t>
              </a:r>
              <a:r>
                <a:rPr sz="2000" b="1" dirty="0">
                  <a:solidFill>
                    <a:srgbClr val="C00000"/>
                  </a:solidFill>
                  <a:latin typeface="Calibri"/>
                  <a:cs typeface="Calibri"/>
                </a:rPr>
                <a:t>that acts like a tuple of all</a:t>
              </a:r>
              <a:r>
                <a:rPr sz="2000" b="1" spc="-20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2000" b="1" dirty="0">
                  <a:solidFill>
                    <a:srgbClr val="C00000"/>
                  </a:solidFill>
                  <a:latin typeface="Calibri"/>
                  <a:cs typeface="Calibri"/>
                </a:rPr>
                <a:t>keys</a:t>
              </a:r>
              <a:endParaRPr sz="2000" dirty="0">
                <a:latin typeface="Calibri"/>
                <a:cs typeface="Calibri"/>
              </a:endParaRPr>
            </a:p>
            <a:p>
              <a:pPr marL="200031">
                <a:spcBef>
                  <a:spcPts val="761"/>
                </a:spcBef>
                <a:tabLst>
                  <a:tab pos="1733039" algn="l"/>
                  <a:tab pos="1985178" algn="l"/>
                  <a:tab pos="2555854" algn="l"/>
                </a:tabLst>
              </a:pPr>
              <a:r>
                <a:rPr spc="-3" dirty="0">
                  <a:latin typeface="Consolas" panose="020B0609020204030204" pitchFamily="49" charset="0"/>
                  <a:cs typeface="Courier New"/>
                </a:rPr>
                <a:t>grades.keys()	</a:t>
              </a:r>
              <a:r>
                <a:rPr lang="en-US" spc="-3" dirty="0">
                  <a:latin typeface="Consolas" panose="020B0609020204030204" pitchFamily="49" charset="0"/>
                  <a:cs typeface="Courier New"/>
                </a:rPr>
                <a:t>#</a:t>
              </a:r>
              <a:r>
                <a:rPr lang="en-US" spc="-3" dirty="0">
                  <a:latin typeface="Consolas" panose="020B0609020204030204" pitchFamily="49" charset="0"/>
                  <a:cs typeface="Times New Roman"/>
                </a:rPr>
                <a:t> </a:t>
              </a:r>
              <a:r>
                <a:rPr dirty="0">
                  <a:latin typeface="Consolas" panose="020B0609020204030204" pitchFamily="49" charset="0"/>
                  <a:cs typeface="Calibri"/>
                </a:rPr>
                <a:t>returns	</a:t>
              </a:r>
              <a:r>
                <a:rPr spc="-3" dirty="0">
                  <a:latin typeface="Consolas" panose="020B0609020204030204" pitchFamily="49" charset="0"/>
                  <a:cs typeface="Courier New"/>
                </a:rPr>
                <a:t>['Denise','Katy','John','Ana']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157588" indent="-149183">
                <a:lnSpc>
                  <a:spcPts val="1982"/>
                </a:lnSpc>
                <a:spcBef>
                  <a:spcPts val="695"/>
                </a:spcBef>
                <a:buClr>
                  <a:srgbClr val="595959"/>
                </a:buClr>
                <a:buFont typeface="Wingdings"/>
                <a:buChar char=""/>
                <a:tabLst>
                  <a:tab pos="158008" algn="l"/>
                </a:tabLst>
              </a:pPr>
              <a:r>
                <a:rPr lang="en-US" sz="2000" dirty="0">
                  <a:latin typeface="Calibri"/>
                  <a:cs typeface="Calibri"/>
                </a:rPr>
                <a:t>G</a:t>
              </a:r>
              <a:r>
                <a:rPr sz="2000" dirty="0">
                  <a:latin typeface="Calibri"/>
                  <a:cs typeface="Calibri"/>
                </a:rPr>
                <a:t>et an </a:t>
              </a:r>
              <a:r>
                <a:rPr sz="2000" b="1" spc="-3" dirty="0">
                  <a:solidFill>
                    <a:srgbClr val="C00000"/>
                  </a:solidFill>
                  <a:latin typeface="Calibri"/>
                  <a:cs typeface="Calibri"/>
                </a:rPr>
                <a:t>iterable </a:t>
              </a:r>
              <a:r>
                <a:rPr sz="2000" b="1" dirty="0">
                  <a:solidFill>
                    <a:srgbClr val="C00000"/>
                  </a:solidFill>
                  <a:latin typeface="Calibri"/>
                  <a:cs typeface="Calibri"/>
                </a:rPr>
                <a:t>that acts like a tuple of all</a:t>
              </a:r>
              <a:r>
                <a:rPr sz="2000" b="1" spc="-23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2000" b="1" spc="-3" dirty="0">
                  <a:solidFill>
                    <a:srgbClr val="C00000"/>
                  </a:solidFill>
                  <a:latin typeface="Calibri"/>
                  <a:cs typeface="Calibri"/>
                </a:rPr>
                <a:t>values</a:t>
              </a:r>
              <a:endParaRPr sz="2000" dirty="0">
                <a:latin typeface="Calibri"/>
                <a:cs typeface="Calibri"/>
              </a:endParaRPr>
            </a:p>
            <a:p>
              <a:pPr marL="200031">
                <a:lnSpc>
                  <a:spcPts val="1427"/>
                </a:lnSpc>
                <a:spcBef>
                  <a:spcPts val="761"/>
                </a:spcBef>
                <a:tabLst>
                  <a:tab pos="1733039" algn="l"/>
                  <a:tab pos="1985178" algn="l"/>
                  <a:tab pos="2555854" algn="l"/>
                </a:tabLst>
              </a:pPr>
              <a:r>
                <a:rPr spc="-3" dirty="0">
                  <a:latin typeface="Consolas" panose="020B0609020204030204" pitchFamily="49" charset="0"/>
                  <a:cs typeface="Courier New"/>
                </a:rPr>
                <a:t>grades.values() </a:t>
              </a:r>
              <a:r>
                <a:rPr lang="en-US" spc="-3" dirty="0">
                  <a:latin typeface="Consolas" panose="020B0609020204030204" pitchFamily="49" charset="0"/>
                  <a:cs typeface="Courier New"/>
                </a:rPr>
                <a:t># </a:t>
              </a:r>
              <a:r>
                <a:rPr spc="-3" dirty="0">
                  <a:latin typeface="Consolas" panose="020B0609020204030204" pitchFamily="49" charset="0"/>
                  <a:cs typeface="Courier New"/>
                </a:rPr>
                <a:t>returns</a:t>
              </a:r>
              <a:r>
                <a:rPr lang="en-US" spc="-3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3" dirty="0">
                  <a:latin typeface="Consolas" panose="020B0609020204030204" pitchFamily="49" charset="0"/>
                  <a:cs typeface="Courier New"/>
                </a:rPr>
                <a:t>['A', 'A', 'A+', 'B']</a:t>
              </a:r>
            </a:p>
          </p:txBody>
        </p:sp>
        <p:sp>
          <p:nvSpPr>
            <p:cNvPr id="4" name="object 4"/>
            <p:cNvSpPr/>
            <p:nvPr/>
          </p:nvSpPr>
          <p:spPr>
            <a:xfrm rot="1551506">
              <a:off x="6673696" y="3618229"/>
              <a:ext cx="812009" cy="6442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91"/>
            </a:p>
          </p:txBody>
        </p:sp>
        <p:sp>
          <p:nvSpPr>
            <p:cNvPr id="5" name="object 5"/>
            <p:cNvSpPr/>
            <p:nvPr/>
          </p:nvSpPr>
          <p:spPr>
            <a:xfrm rot="1543509">
              <a:off x="7745242" y="4710220"/>
              <a:ext cx="812009" cy="6442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191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948172" y="5539796"/>
              <a:ext cx="131529" cy="111195"/>
            </a:xfrm>
            <a:prstGeom prst="rect">
              <a:avLst/>
            </a:prstGeom>
          </p:spPr>
          <p:txBody>
            <a:bodyPr vert="horz" wrap="square" lIns="0" tIns="4202" rIns="0" bIns="0" rtlCol="0">
              <a:spAutoFit/>
            </a:bodyPr>
            <a:lstStyle/>
            <a:p>
              <a:pPr marL="25214">
                <a:spcBef>
                  <a:spcPts val="33"/>
                </a:spcBef>
              </a:pPr>
              <a:fld id="{81D60167-4931-47E6-BA6A-407CBD079E47}" type="slidenum">
                <a:rPr sz="695" dirty="0">
                  <a:solidFill>
                    <a:srgbClr val="FFFFFF"/>
                  </a:solidFill>
                  <a:latin typeface="Calibri"/>
                  <a:cs typeface="Calibri"/>
                </a:rPr>
                <a:pPr marL="25214">
                  <a:spcBef>
                    <a:spcPts val="33"/>
                  </a:spcBef>
                </a:pPr>
                <a:t>37</a:t>
              </a:fld>
              <a:endParaRPr sz="695">
                <a:latin typeface="Calibri"/>
                <a:cs typeface="Calibri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773901C-CADD-4F00-B132-4FFA674A5B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9291" y="1008198"/>
            <a:ext cx="6530785" cy="423985"/>
          </a:xfrm>
          <a:prstGeom prst="rect">
            <a:avLst/>
          </a:prstGeom>
        </p:spPr>
        <p:txBody>
          <a:bodyPr vert="horz" wrap="square" lIns="0" tIns="8405" rIns="0" bIns="0" rtlCol="0" anchor="ctr">
            <a:spAutoFit/>
          </a:bodyPr>
          <a:lstStyle/>
          <a:p>
            <a:pPr marL="8405">
              <a:spcBef>
                <a:spcPts val="66"/>
              </a:spcBef>
            </a:pPr>
            <a:r>
              <a:rPr spc="-37" dirty="0"/>
              <a:t>DICTIONARY </a:t>
            </a:r>
            <a:r>
              <a:rPr spc="-30" dirty="0"/>
              <a:t>KEYS </a:t>
            </a:r>
            <a:r>
              <a:rPr spc="-23" dirty="0"/>
              <a:t>and</a:t>
            </a:r>
            <a:r>
              <a:rPr spc="-159" dirty="0"/>
              <a:t> </a:t>
            </a:r>
            <a:r>
              <a:rPr spc="-70" dirty="0"/>
              <a:t>VALUES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2E4B-3FF7-401D-8064-379D65B8D5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38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948172" y="5539796"/>
            <a:ext cx="131529" cy="111195"/>
          </a:xfrm>
          <a:prstGeom prst="rect">
            <a:avLst/>
          </a:prstGeom>
        </p:spPr>
        <p:txBody>
          <a:bodyPr vert="horz" wrap="square" lIns="0" tIns="4202" rIns="0" bIns="0" rtlCol="0">
            <a:spAutoFit/>
          </a:bodyPr>
          <a:lstStyle/>
          <a:p>
            <a:pPr marL="25214">
              <a:spcBef>
                <a:spcPts val="33"/>
              </a:spcBef>
            </a:pPr>
            <a:fld id="{81D60167-4931-47E6-BA6A-407CBD079E47}" type="slidenum">
              <a:rPr sz="695" dirty="0">
                <a:solidFill>
                  <a:srgbClr val="FFFFFF"/>
                </a:solidFill>
                <a:latin typeface="Calibri"/>
                <a:cs typeface="Calibri"/>
              </a:rPr>
              <a:pPr marL="25214">
                <a:spcBef>
                  <a:spcPts val="33"/>
                </a:spcBef>
              </a:pPr>
              <a:t>38</a:t>
            </a:fld>
            <a:endParaRPr sz="695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9537" y="1942198"/>
            <a:ext cx="8044925" cy="4391738"/>
          </a:xfrm>
          <a:prstGeom prst="rect">
            <a:avLst/>
          </a:prstGeom>
        </p:spPr>
        <p:txBody>
          <a:bodyPr vert="horz" wrap="square" lIns="0" tIns="8405" rIns="0" bIns="0" rtlCol="0">
            <a:spAutoFit/>
          </a:bodyPr>
          <a:lstStyle/>
          <a:p>
            <a:pPr marL="351304" indent="-342900">
              <a:spcBef>
                <a:spcPts val="66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46661" algn="l"/>
              </a:tabLst>
            </a:pPr>
            <a:r>
              <a:rPr lang="en-US" sz="2800" b="1" dirty="0">
                <a:latin typeface="Calibri"/>
                <a:cs typeface="Calibri"/>
              </a:rPr>
              <a:t>V</a:t>
            </a:r>
            <a:r>
              <a:rPr sz="2800" b="1" dirty="0">
                <a:latin typeface="Calibri"/>
                <a:cs typeface="Calibri"/>
              </a:rPr>
              <a:t>alues</a:t>
            </a:r>
          </a:p>
          <a:p>
            <a:pPr marL="934574" lvl="2" indent="-34290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tabLst>
                <a:tab pos="297104" algn="l"/>
                <a:tab pos="297524" algn="l"/>
              </a:tabLst>
            </a:pPr>
            <a:r>
              <a:rPr lang="en-US" sz="2400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ny type </a:t>
            </a:r>
            <a:r>
              <a:rPr sz="2400" spc="-3" dirty="0">
                <a:latin typeface="Calibri"/>
                <a:cs typeface="Calibri"/>
              </a:rPr>
              <a:t>(</a:t>
            </a:r>
            <a:r>
              <a:rPr sz="2400" b="1" spc="-3" dirty="0">
                <a:solidFill>
                  <a:srgbClr val="C00000"/>
                </a:solidFill>
                <a:latin typeface="Calibri"/>
                <a:cs typeface="Calibri"/>
              </a:rPr>
              <a:t>immutable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and</a:t>
            </a:r>
            <a:r>
              <a:rPr sz="2400" b="1" spc="-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mutable</a:t>
            </a:r>
            <a:r>
              <a:rPr sz="2400" dirty="0">
                <a:latin typeface="Calibri"/>
                <a:cs typeface="Calibri"/>
              </a:rPr>
              <a:t>)</a:t>
            </a:r>
          </a:p>
          <a:p>
            <a:pPr marL="934574" lvl="2" indent="-342900">
              <a:spcBef>
                <a:spcPts val="4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tabLst>
                <a:tab pos="297104" algn="l"/>
                <a:tab pos="297524" algn="l"/>
              </a:tabLst>
            </a:pPr>
            <a:r>
              <a:rPr lang="en-US" sz="240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3" dirty="0">
                <a:latin typeface="Calibri"/>
                <a:cs typeface="Calibri"/>
              </a:rPr>
              <a:t>be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b="1" spc="-3" dirty="0">
                <a:solidFill>
                  <a:srgbClr val="C00000"/>
                </a:solidFill>
                <a:latin typeface="Calibri"/>
                <a:cs typeface="Calibri"/>
              </a:rPr>
              <a:t>duplicates</a:t>
            </a:r>
            <a:endParaRPr sz="2400" dirty="0">
              <a:latin typeface="Calibri"/>
              <a:cs typeface="Calibri"/>
            </a:endParaRPr>
          </a:p>
          <a:p>
            <a:pPr marL="934574" lvl="2" indent="-342900">
              <a:spcBef>
                <a:spcPts val="37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tabLst>
                <a:tab pos="297104" algn="l"/>
                <a:tab pos="297524" algn="l"/>
              </a:tabLst>
            </a:pPr>
            <a:r>
              <a:rPr lang="en-US" sz="2400" spc="10" dirty="0">
                <a:latin typeface="Calibri"/>
                <a:cs typeface="Calibri"/>
              </a:rPr>
              <a:t>D</a:t>
            </a:r>
            <a:r>
              <a:rPr sz="2400" spc="10" dirty="0">
                <a:latin typeface="Calibri"/>
                <a:cs typeface="Calibri"/>
              </a:rPr>
              <a:t>ic</a:t>
            </a:r>
            <a:r>
              <a:rPr lang="en-US" sz="2400" spc="10" dirty="0">
                <a:latin typeface="Calibri"/>
                <a:cs typeface="Calibri"/>
              </a:rPr>
              <a:t>ti</a:t>
            </a:r>
            <a:r>
              <a:rPr sz="2400" spc="10" dirty="0">
                <a:latin typeface="Calibri"/>
                <a:cs typeface="Calibri"/>
              </a:rPr>
              <a:t>onary </a:t>
            </a:r>
            <a:r>
              <a:rPr sz="2400" dirty="0">
                <a:latin typeface="Calibri"/>
                <a:cs typeface="Calibri"/>
              </a:rPr>
              <a:t>values can </a:t>
            </a:r>
            <a:r>
              <a:rPr sz="2400" spc="-3" dirty="0">
                <a:latin typeface="Calibri"/>
                <a:cs typeface="Calibri"/>
              </a:rPr>
              <a:t>be lists, </a:t>
            </a:r>
            <a:r>
              <a:rPr sz="2400" dirty="0">
                <a:latin typeface="Calibri"/>
                <a:cs typeface="Calibri"/>
              </a:rPr>
              <a:t>even </a:t>
            </a:r>
            <a:r>
              <a:rPr sz="2400" spc="-3" dirty="0">
                <a:latin typeface="Calibri"/>
                <a:cs typeface="Calibri"/>
              </a:rPr>
              <a:t>other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7" dirty="0">
                <a:latin typeface="Calibri"/>
                <a:cs typeface="Calibri"/>
              </a:rPr>
              <a:t>dic</a:t>
            </a:r>
            <a:r>
              <a:rPr lang="en-US" sz="2400" spc="7" dirty="0">
                <a:latin typeface="Calibri"/>
                <a:cs typeface="Calibri"/>
              </a:rPr>
              <a:t>ti</a:t>
            </a:r>
            <a:r>
              <a:rPr sz="2400" spc="7" dirty="0">
                <a:latin typeface="Calibri"/>
                <a:cs typeface="Calibri"/>
              </a:rPr>
              <a:t>onaries!</a:t>
            </a:r>
            <a:endParaRPr sz="2400" dirty="0">
              <a:latin typeface="Calibri"/>
              <a:cs typeface="Calibri"/>
            </a:endParaRPr>
          </a:p>
          <a:p>
            <a:pPr marL="351304" indent="-342900">
              <a:spcBef>
                <a:spcPts val="66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46661" algn="l"/>
              </a:tabLst>
            </a:pPr>
            <a:r>
              <a:rPr lang="en-US" sz="2800" b="1" dirty="0">
                <a:latin typeface="Calibri"/>
                <a:cs typeface="Calibri"/>
              </a:rPr>
              <a:t>K</a:t>
            </a:r>
            <a:r>
              <a:rPr sz="2800" b="1" dirty="0">
                <a:latin typeface="Calibri"/>
                <a:cs typeface="Calibri"/>
              </a:rPr>
              <a:t>eys</a:t>
            </a:r>
          </a:p>
          <a:p>
            <a:pPr marL="934574" lvl="2" indent="-342900"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tabLst>
                <a:tab pos="297104" algn="l"/>
                <a:tab pos="297524" algn="l"/>
              </a:tabLst>
            </a:pPr>
            <a:r>
              <a:rPr lang="en-US" sz="2400" dirty="0">
                <a:latin typeface="Calibri"/>
                <a:cs typeface="Calibri"/>
              </a:rPr>
              <a:t>M</a:t>
            </a:r>
            <a:r>
              <a:rPr sz="2400" dirty="0">
                <a:latin typeface="Calibri"/>
                <a:cs typeface="Calibri"/>
              </a:rPr>
              <a:t>ust </a:t>
            </a:r>
            <a:r>
              <a:rPr sz="2400" spc="-3" dirty="0">
                <a:latin typeface="Calibri"/>
                <a:cs typeface="Calibri"/>
              </a:rPr>
              <a:t>be</a:t>
            </a:r>
            <a:r>
              <a:rPr sz="2400" spc="-7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unique</a:t>
            </a:r>
            <a:endParaRPr sz="2400" dirty="0">
              <a:latin typeface="Calibri"/>
              <a:cs typeface="Calibri"/>
            </a:endParaRPr>
          </a:p>
          <a:p>
            <a:pPr marL="934574" lvl="2" indent="-342900">
              <a:spcBef>
                <a:spcPts val="40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tabLst>
                <a:tab pos="297104" algn="l"/>
                <a:tab pos="297524" algn="l"/>
              </a:tabLst>
            </a:pPr>
            <a:r>
              <a:rPr lang="en-US" sz="2400" b="1" spc="-3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spc="-3" dirty="0">
                <a:solidFill>
                  <a:srgbClr val="C00000"/>
                </a:solidFill>
                <a:latin typeface="Calibri"/>
                <a:cs typeface="Calibri"/>
              </a:rPr>
              <a:t>mmutable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3" dirty="0">
                <a:latin typeface="Calibri"/>
                <a:cs typeface="Calibri"/>
              </a:rPr>
              <a:t>(</a:t>
            </a:r>
            <a:r>
              <a:rPr spc="-3" dirty="0">
                <a:latin typeface="Courier New"/>
                <a:cs typeface="Courier New"/>
              </a:rPr>
              <a:t>int</a:t>
            </a:r>
            <a:r>
              <a:rPr spc="-3" dirty="0">
                <a:latin typeface="Calibri"/>
                <a:cs typeface="Calibri"/>
              </a:rPr>
              <a:t>, </a:t>
            </a:r>
            <a:r>
              <a:rPr spc="-3" dirty="0">
                <a:latin typeface="Courier New"/>
                <a:cs typeface="Courier New"/>
              </a:rPr>
              <a:t>float</a:t>
            </a:r>
            <a:r>
              <a:rPr spc="-3" dirty="0">
                <a:latin typeface="Calibri"/>
                <a:cs typeface="Calibri"/>
              </a:rPr>
              <a:t>, </a:t>
            </a:r>
            <a:r>
              <a:rPr spc="-3" dirty="0">
                <a:latin typeface="Courier New"/>
                <a:cs typeface="Courier New"/>
              </a:rPr>
              <a:t>string</a:t>
            </a:r>
            <a:r>
              <a:rPr spc="-3" dirty="0">
                <a:latin typeface="Calibri"/>
                <a:cs typeface="Calibri"/>
              </a:rPr>
              <a:t>,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3" dirty="0">
                <a:latin typeface="Courier New"/>
                <a:cs typeface="Courier New"/>
              </a:rPr>
              <a:t>tuple,bool</a:t>
            </a:r>
            <a:r>
              <a:rPr sz="2400" spc="-3" dirty="0">
                <a:latin typeface="Calibri"/>
                <a:cs typeface="Calibri"/>
              </a:rPr>
              <a:t>)</a:t>
            </a:r>
            <a:endParaRPr sz="2400" dirty="0">
              <a:latin typeface="Calibri"/>
              <a:cs typeface="Calibri"/>
            </a:endParaRPr>
          </a:p>
          <a:p>
            <a:pPr marL="1460694" marR="116405" lvl="4" indent="-285750">
              <a:spcBef>
                <a:spcPts val="397"/>
              </a:spcBef>
              <a:buClr>
                <a:schemeClr val="accent1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tabLst>
                <a:tab pos="381992" algn="l"/>
              </a:tabLst>
            </a:pPr>
            <a:r>
              <a:rPr lang="en-US" dirty="0">
                <a:latin typeface="Calibri"/>
                <a:cs typeface="Calibri"/>
              </a:rPr>
              <a:t>A</a:t>
            </a:r>
            <a:r>
              <a:rPr dirty="0">
                <a:latin typeface="Calibri"/>
                <a:cs typeface="Calibri"/>
              </a:rPr>
              <a:t>ctually </a:t>
            </a:r>
            <a:r>
              <a:rPr spc="-3" dirty="0">
                <a:latin typeface="Calibri"/>
                <a:cs typeface="Calibri"/>
              </a:rPr>
              <a:t>need </a:t>
            </a:r>
            <a:r>
              <a:rPr dirty="0">
                <a:latin typeface="Calibri"/>
                <a:cs typeface="Calibri"/>
              </a:rPr>
              <a:t>an </a:t>
            </a:r>
            <a:r>
              <a:rPr spc="-3" dirty="0">
                <a:latin typeface="Calibri"/>
                <a:cs typeface="Calibri"/>
              </a:rPr>
              <a:t>object </a:t>
            </a:r>
            <a:r>
              <a:rPr dirty="0">
                <a:latin typeface="Calibri"/>
                <a:cs typeface="Calibri"/>
              </a:rPr>
              <a:t>that </a:t>
            </a:r>
            <a:r>
              <a:rPr spc="-3" dirty="0">
                <a:latin typeface="Calibri"/>
                <a:cs typeface="Calibri"/>
              </a:rPr>
              <a:t>is </a:t>
            </a:r>
            <a:r>
              <a:rPr b="1" dirty="0" err="1">
                <a:solidFill>
                  <a:srgbClr val="C00000"/>
                </a:solidFill>
                <a:latin typeface="Calibri"/>
                <a:cs typeface="Calibri"/>
              </a:rPr>
              <a:t>hashable</a:t>
            </a:r>
            <a:endParaRPr dirty="0">
              <a:latin typeface="Calibri"/>
              <a:cs typeface="Calibri"/>
            </a:endParaRPr>
          </a:p>
          <a:p>
            <a:pPr marL="934574" lvl="2" indent="-342900">
              <a:spcBef>
                <a:spcPts val="106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tabLst>
                <a:tab pos="297104" algn="l"/>
                <a:tab pos="297524" algn="l"/>
              </a:tabLst>
            </a:pPr>
            <a:r>
              <a:rPr lang="en-US" sz="2400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areful with </a:t>
            </a:r>
            <a:r>
              <a:rPr sz="2400" spc="-3" dirty="0">
                <a:latin typeface="Courier New"/>
                <a:cs typeface="Courier New"/>
              </a:rPr>
              <a:t>float</a:t>
            </a:r>
            <a:r>
              <a:rPr sz="2400" spc="-559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type as a key</a:t>
            </a:r>
          </a:p>
          <a:p>
            <a:pPr marL="351304" indent="-342900">
              <a:spcBef>
                <a:spcPts val="67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46661" algn="l"/>
              </a:tabLst>
            </a:pPr>
            <a:r>
              <a:rPr lang="en-US" sz="2800" b="1" dirty="0">
                <a:latin typeface="Calibri"/>
                <a:cs typeface="Calibri"/>
              </a:rPr>
              <a:t>N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 </a:t>
            </a:r>
            <a:r>
              <a:rPr sz="2800" b="1" spc="-3" dirty="0">
                <a:solidFill>
                  <a:srgbClr val="C00000"/>
                </a:solidFill>
                <a:latin typeface="Calibri"/>
                <a:cs typeface="Calibri"/>
              </a:rPr>
              <a:t>order </a:t>
            </a:r>
            <a:r>
              <a:rPr sz="2800" dirty="0">
                <a:latin typeface="Calibri"/>
                <a:cs typeface="Calibri"/>
              </a:rPr>
              <a:t>to keys </a:t>
            </a:r>
            <a:r>
              <a:rPr sz="2800" spc="-3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values!</a:t>
            </a:r>
          </a:p>
          <a:p>
            <a:pPr marL="751355" lvl="1" indent="-285750">
              <a:spcBef>
                <a:spcPts val="608"/>
              </a:spcBef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</a:pPr>
            <a:r>
              <a:rPr spc="-3" dirty="0">
                <a:latin typeface="Consolas" panose="020B0609020204030204" pitchFamily="49" charset="0"/>
                <a:cs typeface="Courier New"/>
              </a:rPr>
              <a:t>d = {4:{1:0}, (</a:t>
            </a:r>
            <a:r>
              <a:rPr lang="en-US" spc="-3" dirty="0">
                <a:latin typeface="Consolas" panose="020B0609020204030204" pitchFamily="49" charset="0"/>
                <a:cs typeface="Courier New"/>
              </a:rPr>
              <a:t>1</a:t>
            </a:r>
            <a:r>
              <a:rPr spc="-3" dirty="0">
                <a:latin typeface="Consolas" panose="020B0609020204030204" pitchFamily="49" charset="0"/>
                <a:cs typeface="Courier New"/>
              </a:rPr>
              <a:t>,</a:t>
            </a:r>
            <a:r>
              <a:rPr lang="en-US" spc="-3" dirty="0">
                <a:latin typeface="Consolas" panose="020B0609020204030204" pitchFamily="49" charset="0"/>
                <a:cs typeface="Courier New"/>
              </a:rPr>
              <a:t>2</a:t>
            </a:r>
            <a:r>
              <a:rPr spc="-3" dirty="0">
                <a:latin typeface="Consolas" panose="020B0609020204030204" pitchFamily="49" charset="0"/>
                <a:cs typeface="Courier New"/>
              </a:rPr>
              <a:t>):"</a:t>
            </a:r>
            <a:r>
              <a:rPr spc="-3" dirty="0" err="1">
                <a:latin typeface="Consolas" panose="020B0609020204030204" pitchFamily="49" charset="0"/>
                <a:cs typeface="Courier New"/>
              </a:rPr>
              <a:t>twelve",'const</a:t>
            </a:r>
            <a:r>
              <a:rPr spc="-3" dirty="0">
                <a:latin typeface="Consolas" panose="020B0609020204030204" pitchFamily="49" charset="0"/>
                <a:cs typeface="Courier New"/>
              </a:rPr>
              <a:t>':[3.14,2.7,8.44]}</a:t>
            </a:r>
            <a:endParaRPr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6FB9-DBDF-4A1D-9BDA-58F7B00C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661" y="1983776"/>
            <a:ext cx="5917679" cy="3242194"/>
          </a:xfrm>
          <a:solidFill>
            <a:schemeClr val="tx1"/>
          </a:solidFill>
        </p:spPr>
        <p:txBody>
          <a:bodyPr anchor="ctr"/>
          <a:lstStyle/>
          <a:p>
            <a:r>
              <a:rPr lang="en-US" spc="-45" dirty="0">
                <a:solidFill>
                  <a:schemeClr val="bg1"/>
                </a:solidFill>
              </a:rPr>
              <a:t>TESTING, </a:t>
            </a:r>
            <a:r>
              <a:rPr lang="en-US" spc="-38" dirty="0">
                <a:solidFill>
                  <a:schemeClr val="bg1"/>
                </a:solidFill>
              </a:rPr>
              <a:t>DEBUGGING,  </a:t>
            </a:r>
            <a:r>
              <a:rPr lang="en-US" spc="-49" dirty="0">
                <a:solidFill>
                  <a:schemeClr val="bg1"/>
                </a:solidFill>
              </a:rPr>
              <a:t>EXCEPTIONS,</a:t>
            </a:r>
            <a:r>
              <a:rPr lang="en-US" spc="-113" dirty="0">
                <a:solidFill>
                  <a:schemeClr val="bg1"/>
                </a:solidFill>
              </a:rPr>
              <a:t> </a:t>
            </a:r>
            <a:r>
              <a:rPr lang="en-US" spc="-45" dirty="0">
                <a:solidFill>
                  <a:schemeClr val="bg1"/>
                </a:solidFill>
              </a:rPr>
              <a:t>ASSERTIONS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8C9C7E-B0F1-42D3-8712-100C439DA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6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8158" y="997191"/>
            <a:ext cx="5344921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0" dirty="0"/>
              <a:t>GOOD</a:t>
            </a:r>
            <a:r>
              <a:rPr spc="-124" dirty="0"/>
              <a:t> </a:t>
            </a:r>
            <a:r>
              <a:rPr spc="-41" dirty="0"/>
              <a:t>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54BD-65BE-4E96-A0E3-57DF697B83B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829375" y="2110421"/>
            <a:ext cx="8046177" cy="3084499"/>
          </a:xfrm>
          <a:prstGeom prst="rect">
            <a:avLst/>
          </a:prstGeom>
        </p:spPr>
        <p:txBody>
          <a:bodyPr vert="horz" wrap="square" lIns="0" tIns="113348" rIns="0" bIns="0" rtlCol="0">
            <a:spAutoFit/>
          </a:bodyPr>
          <a:lstStyle/>
          <a:p>
            <a:pPr marL="352423" indent="-342900">
              <a:spcBef>
                <a:spcPts val="893"/>
              </a:spcBef>
              <a:buClr>
                <a:schemeClr val="accent2">
                  <a:lumMod val="75000"/>
                </a:schemeClr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11" dirty="0">
                <a:latin typeface="Calibri"/>
                <a:cs typeface="Calibri"/>
              </a:rPr>
              <a:t>M</a:t>
            </a:r>
            <a:r>
              <a:rPr sz="2800" spc="-11" dirty="0">
                <a:latin typeface="Calibri"/>
                <a:cs typeface="Calibri"/>
              </a:rPr>
              <a:t>ore </a:t>
            </a:r>
            <a:r>
              <a:rPr sz="2800" spc="-8" dirty="0">
                <a:latin typeface="Calibri"/>
                <a:cs typeface="Calibri"/>
              </a:rPr>
              <a:t>code </a:t>
            </a:r>
            <a:r>
              <a:rPr lang="en-US" sz="2800" spc="-8" dirty="0">
                <a:latin typeface="Calibri"/>
                <a:cs typeface="Calibri"/>
              </a:rPr>
              <a:t>is </a:t>
            </a:r>
            <a:r>
              <a:rPr sz="2800" spc="-4" dirty="0">
                <a:latin typeface="Calibri"/>
                <a:cs typeface="Calibri"/>
              </a:rPr>
              <a:t>not </a:t>
            </a:r>
            <a:r>
              <a:rPr sz="2800" spc="-8" dirty="0">
                <a:latin typeface="Calibri"/>
                <a:cs typeface="Calibri"/>
              </a:rPr>
              <a:t>necessarily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8" dirty="0">
                <a:latin typeface="Calibri"/>
                <a:cs typeface="Calibri"/>
              </a:rPr>
              <a:t>good</a:t>
            </a:r>
            <a:r>
              <a:rPr sz="2800" spc="1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thing</a:t>
            </a:r>
          </a:p>
          <a:p>
            <a:pPr marL="352423" marR="843418" indent="-342900">
              <a:spcBef>
                <a:spcPts val="1080"/>
              </a:spcBef>
              <a:buClr>
                <a:schemeClr val="accent2">
                  <a:lumMod val="75000"/>
                </a:schemeClr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8" dirty="0">
                <a:latin typeface="Calibri"/>
                <a:cs typeface="Calibri"/>
              </a:rPr>
              <a:t>M</a:t>
            </a:r>
            <a:r>
              <a:rPr sz="2800" spc="-8" dirty="0">
                <a:latin typeface="Calibri"/>
                <a:cs typeface="Calibri"/>
              </a:rPr>
              <a:t>easure good </a:t>
            </a:r>
            <a:r>
              <a:rPr sz="2800" spc="-15" dirty="0">
                <a:latin typeface="Calibri"/>
                <a:cs typeface="Calibri"/>
              </a:rPr>
              <a:t>program</a:t>
            </a:r>
            <a:r>
              <a:rPr lang="en-US" sz="2800" spc="-15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by </a:t>
            </a:r>
            <a:r>
              <a:rPr sz="2800" spc="-4" dirty="0">
                <a:latin typeface="Calibri"/>
                <a:cs typeface="Calibri"/>
              </a:rPr>
              <a:t>the </a:t>
            </a:r>
            <a:r>
              <a:rPr sz="2800" spc="-8" dirty="0">
                <a:latin typeface="Calibri"/>
                <a:cs typeface="Calibri"/>
              </a:rPr>
              <a:t>amount of</a:t>
            </a:r>
            <a:r>
              <a:rPr lang="en-US" sz="2800" spc="-8" dirty="0">
                <a:latin typeface="Calibri"/>
                <a:cs typeface="Calibri"/>
              </a:rPr>
              <a:t> f</a:t>
            </a:r>
            <a:r>
              <a:rPr sz="2800" spc="-8" dirty="0">
                <a:latin typeface="Calibri"/>
                <a:cs typeface="Calibri"/>
              </a:rPr>
              <a:t>unctionality</a:t>
            </a:r>
            <a:r>
              <a:rPr lang="en-US" sz="2800" spc="-8" dirty="0">
                <a:latin typeface="Calibri"/>
                <a:cs typeface="Calibri"/>
              </a:rPr>
              <a:t> </a:t>
            </a:r>
          </a:p>
          <a:p>
            <a:pPr marL="923923" marR="843418" lvl="1" indent="-457200">
              <a:spcBef>
                <a:spcPts val="1080"/>
              </a:spcBef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§"/>
              <a:tabLst>
                <a:tab pos="179066" algn="l"/>
              </a:tabLst>
            </a:pPr>
            <a:r>
              <a:rPr lang="en-US" sz="2800" spc="-11" dirty="0">
                <a:latin typeface="Calibri"/>
                <a:cs typeface="Calibri"/>
              </a:rPr>
              <a:t>I</a:t>
            </a:r>
            <a:r>
              <a:rPr sz="2800" spc="-11" dirty="0">
                <a:latin typeface="Calibri"/>
                <a:cs typeface="Calibri"/>
              </a:rPr>
              <a:t>ntroduce</a:t>
            </a:r>
            <a:r>
              <a:rPr sz="2800" spc="8" dirty="0">
                <a:latin typeface="Calibri"/>
                <a:cs typeface="Calibri"/>
              </a:rPr>
              <a:t> </a:t>
            </a:r>
            <a:r>
              <a:rPr sz="2800" b="1" spc="-8" dirty="0">
                <a:solidFill>
                  <a:srgbClr val="C00000"/>
                </a:solidFill>
                <a:latin typeface="Calibri"/>
                <a:cs typeface="Calibri"/>
              </a:rPr>
              <a:t>functions</a:t>
            </a:r>
            <a:endParaRPr sz="2800" dirty="0">
              <a:latin typeface="Calibri"/>
              <a:cs typeface="Calibri"/>
            </a:endParaRPr>
          </a:p>
          <a:p>
            <a:pPr marL="352424" indent="-342900">
              <a:spcBef>
                <a:spcPts val="821"/>
              </a:spcBef>
              <a:buClr>
                <a:schemeClr val="accent2">
                  <a:lumMod val="75000"/>
                </a:schemeClr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4" dirty="0">
                <a:latin typeface="Calibri"/>
                <a:cs typeface="Calibri"/>
              </a:rPr>
              <a:t>Me</a:t>
            </a:r>
            <a:r>
              <a:rPr sz="2800" spc="-4" dirty="0">
                <a:latin typeface="Calibri"/>
                <a:cs typeface="Calibri"/>
              </a:rPr>
              <a:t>chanism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8" dirty="0">
                <a:latin typeface="Calibri"/>
                <a:cs typeface="Calibri"/>
              </a:rPr>
              <a:t>achieve </a:t>
            </a:r>
            <a:r>
              <a:rPr sz="2800" b="1" spc="-4" dirty="0">
                <a:solidFill>
                  <a:srgbClr val="C00000"/>
                </a:solidFill>
                <a:latin typeface="Calibri"/>
                <a:cs typeface="Calibri"/>
              </a:rPr>
              <a:t>decomposition </a:t>
            </a:r>
            <a:r>
              <a:rPr sz="2800" spc="-4" dirty="0">
                <a:latin typeface="Calibri"/>
                <a:cs typeface="Calibri"/>
              </a:rPr>
              <a:t>and</a:t>
            </a:r>
            <a:r>
              <a:rPr sz="2800" spc="83" dirty="0">
                <a:latin typeface="Calibri"/>
                <a:cs typeface="Calibri"/>
              </a:rPr>
              <a:t> </a:t>
            </a:r>
            <a:r>
              <a:rPr sz="2800" b="1" spc="-11" dirty="0">
                <a:solidFill>
                  <a:srgbClr val="C00000"/>
                </a:solidFill>
                <a:latin typeface="Calibri"/>
                <a:cs typeface="Calibri"/>
              </a:rPr>
              <a:t>abstraction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71" y="1043026"/>
            <a:ext cx="6532829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45" dirty="0"/>
              <a:t>EXCEPTIONS </a:t>
            </a:r>
            <a:r>
              <a:rPr spc="-26" dirty="0"/>
              <a:t>AND</a:t>
            </a:r>
            <a:r>
              <a:rPr spc="-135" dirty="0"/>
              <a:t> </a:t>
            </a:r>
            <a:r>
              <a:rPr spc="-41" dirty="0"/>
              <a:t>ASSERTIONS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12C00D-4698-451C-AE5D-C69C5497A53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714374-F1E0-4E87-90EF-152716C977D6}"/>
              </a:ext>
            </a:extLst>
          </p:cNvPr>
          <p:cNvGrpSpPr/>
          <p:nvPr/>
        </p:nvGrpSpPr>
        <p:grpSpPr>
          <a:xfrm>
            <a:off x="587229" y="2331263"/>
            <a:ext cx="8103766" cy="3510649"/>
            <a:chOff x="659222" y="2306096"/>
            <a:chExt cx="5601064" cy="2095949"/>
          </a:xfrm>
        </p:grpSpPr>
        <p:sp>
          <p:nvSpPr>
            <p:cNvPr id="4" name="object 4"/>
            <p:cNvSpPr txBox="1"/>
            <p:nvPr/>
          </p:nvSpPr>
          <p:spPr>
            <a:xfrm>
              <a:off x="659222" y="2306096"/>
              <a:ext cx="5601064" cy="1023644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352424" indent="-342900">
                <a:lnSpc>
                  <a:spcPts val="2108"/>
                </a:lnSpc>
                <a:spcBef>
                  <a:spcPts val="75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1950" spc="-8" dirty="0">
                  <a:latin typeface="Calibri"/>
                  <a:cs typeface="Calibri"/>
                </a:rPr>
                <a:t>W</a:t>
              </a:r>
              <a:r>
                <a:rPr sz="1950" spc="-8" dirty="0">
                  <a:latin typeface="Calibri"/>
                  <a:cs typeface="Calibri"/>
                </a:rPr>
                <a:t>hat </a:t>
              </a:r>
              <a:r>
                <a:rPr sz="1950" spc="-4" dirty="0">
                  <a:latin typeface="Calibri"/>
                  <a:cs typeface="Calibri"/>
                </a:rPr>
                <a:t>happens </a:t>
              </a:r>
              <a:r>
                <a:rPr sz="1950" dirty="0">
                  <a:latin typeface="Calibri"/>
                  <a:cs typeface="Calibri"/>
                </a:rPr>
                <a:t>when </a:t>
              </a:r>
              <a:r>
                <a:rPr sz="1950" spc="-11" dirty="0">
                  <a:latin typeface="Calibri"/>
                  <a:cs typeface="Calibri"/>
                </a:rPr>
                <a:t>procedure </a:t>
              </a:r>
              <a:r>
                <a:rPr sz="1950" spc="-15" dirty="0">
                  <a:latin typeface="Calibri"/>
                  <a:cs typeface="Calibri"/>
                </a:rPr>
                <a:t>execution </a:t>
              </a:r>
              <a:r>
                <a:rPr sz="1950" spc="-4" dirty="0">
                  <a:latin typeface="Calibri"/>
                  <a:cs typeface="Calibri"/>
                </a:rPr>
                <a:t>hits</a:t>
              </a:r>
              <a:r>
                <a:rPr sz="1950" dirty="0">
                  <a:latin typeface="Calibri"/>
                  <a:cs typeface="Calibri"/>
                </a:rPr>
                <a:t> a</a:t>
              </a:r>
              <a:r>
                <a:rPr lang="en-US" sz="1950" dirty="0">
                  <a:latin typeface="Calibri"/>
                  <a:cs typeface="Calibri"/>
                </a:rPr>
                <a:t>n </a:t>
              </a:r>
              <a:r>
                <a:rPr sz="1950" b="1" spc="-8" dirty="0">
                  <a:solidFill>
                    <a:srgbClr val="C00000"/>
                  </a:solidFill>
                  <a:latin typeface="Calibri"/>
                  <a:cs typeface="Calibri"/>
                </a:rPr>
                <a:t>unexpected</a:t>
              </a:r>
              <a:r>
                <a:rPr sz="1950" b="1" spc="15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1950" b="1" spc="-4" dirty="0">
                  <a:solidFill>
                    <a:srgbClr val="C00000"/>
                  </a:solidFill>
                  <a:latin typeface="Calibri"/>
                  <a:cs typeface="Calibri"/>
                </a:rPr>
                <a:t>condition</a:t>
              </a:r>
              <a:r>
                <a:rPr sz="1950" spc="-4" dirty="0">
                  <a:latin typeface="Calibri"/>
                  <a:cs typeface="Calibri"/>
                </a:rPr>
                <a:t>?</a:t>
              </a:r>
              <a:endParaRPr sz="1950" dirty="0">
                <a:latin typeface="Calibri"/>
                <a:cs typeface="Calibri"/>
              </a:endParaRPr>
            </a:p>
            <a:p>
              <a:pPr marL="352424" indent="-342900">
                <a:lnSpc>
                  <a:spcPts val="2276"/>
                </a:lnSpc>
                <a:spcBef>
                  <a:spcPts val="578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1950" spc="-11" dirty="0">
                  <a:latin typeface="Calibri"/>
                  <a:cs typeface="Calibri"/>
                </a:rPr>
                <a:t>G</a:t>
              </a:r>
              <a:r>
                <a:rPr sz="1950" spc="-11" dirty="0">
                  <a:latin typeface="Calibri"/>
                  <a:cs typeface="Calibri"/>
                </a:rPr>
                <a:t>et </a:t>
              </a:r>
              <a:r>
                <a:rPr sz="1950" spc="-4" dirty="0">
                  <a:latin typeface="Calibri"/>
                  <a:cs typeface="Calibri"/>
                </a:rPr>
                <a:t>an </a:t>
              </a:r>
              <a:r>
                <a:rPr sz="195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exception</a:t>
              </a:r>
              <a:r>
                <a:rPr sz="1950" spc="-11" dirty="0">
                  <a:latin typeface="Calibri"/>
                  <a:cs typeface="Calibri"/>
                </a:rPr>
                <a:t>…</a:t>
              </a:r>
              <a:endParaRPr lang="en-US" dirty="0">
                <a:latin typeface="Calibri"/>
                <a:cs typeface="Calibri"/>
              </a:endParaRPr>
            </a:p>
            <a:p>
              <a:pPr marL="466724" lvl="1">
                <a:spcBef>
                  <a:spcPts val="578"/>
                </a:spcBef>
                <a:buClr>
                  <a:schemeClr val="accent1">
                    <a:lumMod val="75000"/>
                  </a:schemeClr>
                </a:buClr>
                <a:buSzPct val="80000"/>
                <a:tabLst>
                  <a:tab pos="179066" algn="l"/>
                </a:tabLst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test =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[1,7,4]</a:t>
              </a:r>
              <a:endParaRPr lang="en-US" spc="-4" dirty="0">
                <a:latin typeface="Consolas" panose="020B0609020204030204" pitchFamily="49" charset="0"/>
                <a:cs typeface="Courier New"/>
              </a:endParaRPr>
            </a:p>
            <a:p>
              <a:pPr marL="466724" lvl="1">
                <a:spcBef>
                  <a:spcPts val="578"/>
                </a:spcBef>
                <a:buClr>
                  <a:schemeClr val="accent1">
                    <a:lumMod val="75000"/>
                  </a:schemeClr>
                </a:buClr>
                <a:buSzPct val="80000"/>
                <a:tabLst>
                  <a:tab pos="179066" algn="l"/>
                </a:tabLst>
              </a:pPr>
              <a:r>
                <a:rPr lang="en-US" spc="-4" dirty="0">
                  <a:latin typeface="Consolas" panose="020B0609020204030204" pitchFamily="49" charset="0"/>
                  <a:cs typeface="Courier New"/>
                </a:rPr>
                <a:t>test[4]</a:t>
              </a:r>
              <a:endParaRPr lang="en-US" dirty="0">
                <a:latin typeface="Consolas" panose="020B0609020204030204" pitchFamily="49" charset="0"/>
                <a:cs typeface="Courier New"/>
              </a:endParaRPr>
            </a:p>
            <a:p>
              <a:pPr marL="466724" lvl="1">
                <a:lnSpc>
                  <a:spcPts val="2276"/>
                </a:lnSpc>
                <a:spcBef>
                  <a:spcPts val="578"/>
                </a:spcBef>
                <a:buClr>
                  <a:schemeClr val="accent1">
                    <a:lumMod val="75000"/>
                  </a:schemeClr>
                </a:buClr>
                <a:buSzPct val="80000"/>
                <a:tabLst>
                  <a:tab pos="179066" algn="l"/>
                </a:tabLst>
              </a:pP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1872826" y="2961474"/>
              <a:ext cx="1392079" cy="239970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500" spc="-4" dirty="0">
                  <a:latin typeface="Wingdings"/>
                  <a:cs typeface="Wingdings"/>
                </a:rPr>
                <a:t></a:t>
              </a:r>
              <a:r>
                <a:rPr sz="1500" spc="-71" dirty="0">
                  <a:latin typeface="Times New Roman"/>
                  <a:cs typeface="Times New Roman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IndexError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3695172" y="3545773"/>
              <a:ext cx="1277779" cy="239970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500" spc="-4" dirty="0">
                  <a:latin typeface="Wingdings"/>
                  <a:cs typeface="Wingdings"/>
                </a:rPr>
                <a:t></a:t>
              </a:r>
              <a:r>
                <a:rPr sz="1500" spc="-75" dirty="0">
                  <a:latin typeface="Times New Roman"/>
                  <a:cs typeface="Times New Roman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TypeError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3695172" y="3877917"/>
              <a:ext cx="1277779" cy="239970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500" spc="-4" dirty="0">
                  <a:latin typeface="Wingdings"/>
                  <a:cs typeface="Wingdings"/>
                </a:rPr>
                <a:t></a:t>
              </a:r>
              <a:r>
                <a:rPr sz="1500" spc="-75" dirty="0">
                  <a:latin typeface="Times New Roman"/>
                  <a:cs typeface="Times New Roman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NameError</a:t>
              </a:r>
              <a:endParaRPr sz="1500" dirty="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665182" y="3377701"/>
              <a:ext cx="3807367" cy="102067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295275" indent="-285750">
                <a:spcBef>
                  <a:spcPts val="8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46681" algn="l"/>
                </a:tabLst>
              </a:pPr>
              <a:r>
                <a:rPr lang="en-US" dirty="0">
                  <a:latin typeface="Calibri"/>
                  <a:cs typeface="Calibri"/>
                </a:rPr>
                <a:t>T</a:t>
              </a:r>
              <a:r>
                <a:rPr dirty="0">
                  <a:latin typeface="Calibri"/>
                  <a:cs typeface="Calibri"/>
                </a:rPr>
                <a:t>rying </a:t>
              </a:r>
              <a:r>
                <a:rPr spc="-11" dirty="0">
                  <a:latin typeface="Calibri"/>
                  <a:cs typeface="Calibri"/>
                </a:rPr>
                <a:t>to convert </a:t>
              </a:r>
              <a:r>
                <a:rPr dirty="0">
                  <a:latin typeface="Calibri"/>
                  <a:cs typeface="Calibri"/>
                </a:rPr>
                <a:t>an </a:t>
              </a:r>
              <a:r>
                <a:rPr spc="-8" dirty="0">
                  <a:latin typeface="Calibri"/>
                  <a:cs typeface="Calibri"/>
                </a:rPr>
                <a:t>inappropriate</a:t>
              </a:r>
              <a:r>
                <a:rPr spc="-49" dirty="0">
                  <a:latin typeface="Calibri"/>
                  <a:cs typeface="Calibri"/>
                </a:rPr>
                <a:t> </a:t>
              </a:r>
              <a:r>
                <a:rPr dirty="0">
                  <a:latin typeface="Calibri"/>
                  <a:cs typeface="Calibri"/>
                </a:rPr>
                <a:t>type</a:t>
              </a:r>
            </a:p>
            <a:p>
              <a:pPr marL="544340">
                <a:spcBef>
                  <a:spcPts val="101"/>
                </a:spcBef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int(test)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295275" indent="-285750">
                <a:spcBef>
                  <a:spcPts val="8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46681" algn="l"/>
                </a:tabLst>
              </a:pPr>
              <a:r>
                <a:rPr lang="en-US" spc="-11" dirty="0">
                  <a:latin typeface="Calibri"/>
                  <a:cs typeface="Calibri"/>
                </a:rPr>
                <a:t>R</a:t>
              </a:r>
              <a:r>
                <a:rPr spc="-11" dirty="0">
                  <a:latin typeface="Calibri"/>
                  <a:cs typeface="Calibri"/>
                </a:rPr>
                <a:t>eferencing </a:t>
              </a:r>
              <a:r>
                <a:rPr dirty="0">
                  <a:latin typeface="Calibri"/>
                  <a:cs typeface="Calibri"/>
                </a:rPr>
                <a:t>a </a:t>
              </a:r>
              <a:r>
                <a:rPr spc="-8" dirty="0">
                  <a:latin typeface="Calibri"/>
                  <a:cs typeface="Calibri"/>
                </a:rPr>
                <a:t>non-existing</a:t>
              </a:r>
              <a:r>
                <a:rPr spc="-4" dirty="0">
                  <a:latin typeface="Calibri"/>
                  <a:cs typeface="Calibri"/>
                </a:rPr>
                <a:t> variable</a:t>
              </a:r>
              <a:endParaRPr dirty="0">
                <a:latin typeface="Calibri"/>
                <a:cs typeface="Calibri"/>
              </a:endParaRPr>
            </a:p>
            <a:p>
              <a:pPr marL="544340">
                <a:spcBef>
                  <a:spcPts val="101"/>
                </a:spcBef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a</a:t>
              </a:r>
            </a:p>
            <a:p>
              <a:pPr marL="295275" indent="-285750">
                <a:spcBef>
                  <a:spcPts val="8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46681" algn="l"/>
                </a:tabLst>
              </a:pPr>
              <a:r>
                <a:rPr lang="en-US" dirty="0">
                  <a:latin typeface="Calibri"/>
                  <a:cs typeface="Calibri"/>
                </a:rPr>
                <a:t>M</a:t>
              </a:r>
              <a:r>
                <a:rPr dirty="0">
                  <a:latin typeface="Calibri"/>
                  <a:cs typeface="Calibri"/>
                </a:rPr>
                <a:t>ixing </a:t>
              </a:r>
              <a:r>
                <a:rPr spc="-11" dirty="0">
                  <a:latin typeface="Calibri"/>
                  <a:cs typeface="Calibri"/>
                </a:rPr>
                <a:t>data </a:t>
              </a:r>
              <a:r>
                <a:rPr dirty="0">
                  <a:latin typeface="Calibri"/>
                  <a:cs typeface="Calibri"/>
                </a:rPr>
                <a:t>types without</a:t>
              </a:r>
              <a:r>
                <a:rPr spc="-56" dirty="0">
                  <a:latin typeface="Calibri"/>
                  <a:cs typeface="Calibri"/>
                </a:rPr>
                <a:t> </a:t>
              </a:r>
              <a:r>
                <a:rPr spc="-8" dirty="0">
                  <a:latin typeface="Calibri"/>
                  <a:cs typeface="Calibri"/>
                </a:rPr>
                <a:t>coercion</a:t>
              </a:r>
              <a:endParaRPr dirty="0">
                <a:latin typeface="Calibri"/>
                <a:cs typeface="Calibri"/>
              </a:endParaRPr>
            </a:p>
            <a:p>
              <a:pPr marL="544340">
                <a:spcBef>
                  <a:spcPts val="101"/>
                </a:spcBef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'a'/4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695172" y="4162075"/>
              <a:ext cx="1277779" cy="239970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>
                <a:spcBef>
                  <a:spcPts val="71"/>
                </a:spcBef>
              </a:pPr>
              <a:r>
                <a:rPr sz="1500" spc="-4" dirty="0">
                  <a:latin typeface="Wingdings"/>
                  <a:cs typeface="Wingdings"/>
                </a:rPr>
                <a:t></a:t>
              </a:r>
              <a:r>
                <a:rPr sz="1500" spc="-75" dirty="0">
                  <a:latin typeface="Times New Roman"/>
                  <a:cs typeface="Times New Roman"/>
                </a:rPr>
                <a:t> </a:t>
              </a:r>
              <a:r>
                <a:rPr sz="1500" spc="-4" dirty="0">
                  <a:latin typeface="Courier New"/>
                  <a:cs typeface="Courier New"/>
                </a:rPr>
                <a:t>TypeError</a:t>
              </a:r>
              <a:endParaRPr sz="1500" dirty="0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4449" y="1097958"/>
            <a:ext cx="6732696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53" dirty="0"/>
              <a:t>OTHER </a:t>
            </a:r>
            <a:r>
              <a:rPr spc="-38" dirty="0"/>
              <a:t>TYPES </a:t>
            </a:r>
            <a:r>
              <a:rPr spc="-19" dirty="0"/>
              <a:t>OF</a:t>
            </a:r>
            <a:r>
              <a:rPr spc="-199" dirty="0"/>
              <a:t> </a:t>
            </a:r>
            <a:r>
              <a:rPr spc="-45" dirty="0"/>
              <a:t>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1604-D454-4BF3-971D-043EF2AA1C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41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24449" y="2068884"/>
            <a:ext cx="7940711" cy="36112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4" indent="-342900">
              <a:lnSpc>
                <a:spcPct val="150000"/>
              </a:lnSpc>
              <a:spcBef>
                <a:spcPts val="75"/>
              </a:spcBef>
              <a:buClr>
                <a:srgbClr val="C00000"/>
              </a:buClr>
              <a:buSzPct val="85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8" dirty="0">
                <a:latin typeface="Calibri"/>
                <a:cs typeface="Calibri"/>
              </a:rPr>
              <a:t>Some </a:t>
            </a:r>
            <a:r>
              <a:rPr sz="2400" spc="-8" dirty="0">
                <a:latin typeface="Calibri"/>
                <a:cs typeface="Calibri"/>
              </a:rPr>
              <a:t>common </a:t>
            </a:r>
            <a:r>
              <a:rPr sz="2400" spc="-11" dirty="0">
                <a:latin typeface="Calibri"/>
                <a:cs typeface="Calibri"/>
              </a:rPr>
              <a:t>error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types:</a:t>
            </a:r>
          </a:p>
          <a:p>
            <a:pPr marL="754373" lvl="2" indent="-137156">
              <a:lnSpc>
                <a:spcPct val="150000"/>
              </a:lnSpc>
              <a:spcBef>
                <a:spcPts val="75"/>
              </a:spcBef>
              <a:buClr>
                <a:srgbClr val="585858"/>
              </a:buClr>
              <a:buFont typeface="Arial"/>
              <a:buChar char="•"/>
              <a:tabLst>
                <a:tab pos="297649" algn="l"/>
              </a:tabLst>
            </a:pPr>
            <a:r>
              <a:rPr sz="2100" spc="-8" dirty="0">
                <a:latin typeface="Courier New"/>
                <a:cs typeface="Courier New"/>
              </a:rPr>
              <a:t>SyntaxError</a:t>
            </a:r>
            <a:r>
              <a:rPr sz="2100" spc="-8" dirty="0">
                <a:latin typeface="Calibri"/>
                <a:cs typeface="Calibri"/>
              </a:rPr>
              <a:t>: </a:t>
            </a:r>
            <a:r>
              <a:rPr sz="2100" dirty="0">
                <a:latin typeface="Calibri"/>
                <a:cs typeface="Calibri"/>
              </a:rPr>
              <a:t>Python </a:t>
            </a:r>
            <a:r>
              <a:rPr sz="2100" spc="-4" dirty="0">
                <a:latin typeface="Calibri"/>
                <a:cs typeface="Calibri"/>
              </a:rPr>
              <a:t>can’t </a:t>
            </a:r>
            <a:r>
              <a:rPr sz="2100" spc="-11" dirty="0">
                <a:latin typeface="Calibri"/>
                <a:cs typeface="Calibri"/>
              </a:rPr>
              <a:t>parse </a:t>
            </a:r>
            <a:r>
              <a:rPr sz="2100" spc="-15" dirty="0">
                <a:latin typeface="Calibri"/>
                <a:cs typeface="Calibri"/>
              </a:rPr>
              <a:t>program</a:t>
            </a:r>
            <a:endParaRPr sz="2100" dirty="0">
              <a:latin typeface="Calibri"/>
              <a:cs typeface="Calibri"/>
            </a:endParaRPr>
          </a:p>
          <a:p>
            <a:pPr marL="754373" lvl="2" indent="-137156">
              <a:lnSpc>
                <a:spcPct val="150000"/>
              </a:lnSpc>
              <a:spcBef>
                <a:spcPts val="233"/>
              </a:spcBef>
              <a:buClr>
                <a:srgbClr val="585858"/>
              </a:buClr>
              <a:buFont typeface="Arial"/>
              <a:buChar char="•"/>
              <a:tabLst>
                <a:tab pos="297649" algn="l"/>
              </a:tabLst>
            </a:pPr>
            <a:r>
              <a:rPr sz="2100" spc="-4" dirty="0">
                <a:latin typeface="Courier New"/>
                <a:cs typeface="Courier New"/>
              </a:rPr>
              <a:t>NameError</a:t>
            </a:r>
            <a:r>
              <a:rPr sz="2100" spc="-4" dirty="0">
                <a:latin typeface="Calibri"/>
                <a:cs typeface="Calibri"/>
              </a:rPr>
              <a:t>: local or </a:t>
            </a:r>
            <a:r>
              <a:rPr sz="2100" dirty="0">
                <a:latin typeface="Calibri"/>
                <a:cs typeface="Calibri"/>
              </a:rPr>
              <a:t>global </a:t>
            </a:r>
            <a:r>
              <a:rPr sz="2100" spc="-4" dirty="0">
                <a:latin typeface="Calibri"/>
                <a:cs typeface="Calibri"/>
              </a:rPr>
              <a:t>name not</a:t>
            </a:r>
            <a:r>
              <a:rPr sz="2100" spc="-109" dirty="0">
                <a:latin typeface="Calibri"/>
                <a:cs typeface="Calibri"/>
              </a:rPr>
              <a:t> </a:t>
            </a:r>
            <a:r>
              <a:rPr sz="2100" spc="-11" dirty="0">
                <a:latin typeface="Calibri"/>
                <a:cs typeface="Calibri"/>
              </a:rPr>
              <a:t>found</a:t>
            </a:r>
            <a:endParaRPr sz="2100" dirty="0">
              <a:latin typeface="Calibri"/>
              <a:cs typeface="Calibri"/>
            </a:endParaRPr>
          </a:p>
          <a:p>
            <a:pPr marL="754373" lvl="2" indent="-137156">
              <a:lnSpc>
                <a:spcPct val="150000"/>
              </a:lnSpc>
              <a:spcBef>
                <a:spcPts val="236"/>
              </a:spcBef>
              <a:buClr>
                <a:srgbClr val="585858"/>
              </a:buClr>
              <a:buFont typeface="Arial"/>
              <a:buChar char="•"/>
              <a:tabLst>
                <a:tab pos="297649" algn="l"/>
              </a:tabLst>
            </a:pPr>
            <a:r>
              <a:rPr sz="2100" spc="-8" dirty="0">
                <a:latin typeface="Courier New"/>
                <a:cs typeface="Courier New"/>
              </a:rPr>
              <a:t>AttributeError</a:t>
            </a:r>
            <a:r>
              <a:rPr sz="2100" spc="-8" dirty="0">
                <a:latin typeface="Calibri"/>
                <a:cs typeface="Calibri"/>
              </a:rPr>
              <a:t>: </a:t>
            </a:r>
            <a:r>
              <a:rPr sz="2100" spc="-11" dirty="0">
                <a:latin typeface="Calibri"/>
                <a:cs typeface="Calibri"/>
              </a:rPr>
              <a:t>attribute </a:t>
            </a:r>
            <a:r>
              <a:rPr sz="2100" spc="-15" dirty="0">
                <a:latin typeface="Calibri"/>
                <a:cs typeface="Calibri"/>
              </a:rPr>
              <a:t>reference</a:t>
            </a:r>
            <a:r>
              <a:rPr sz="2100" spc="11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fails</a:t>
            </a:r>
            <a:endParaRPr sz="2100" dirty="0">
              <a:latin typeface="Calibri"/>
              <a:cs typeface="Calibri"/>
            </a:endParaRPr>
          </a:p>
          <a:p>
            <a:pPr marL="754373" lvl="2" indent="-137156">
              <a:lnSpc>
                <a:spcPct val="150000"/>
              </a:lnSpc>
              <a:spcBef>
                <a:spcPts val="233"/>
              </a:spcBef>
              <a:buClr>
                <a:srgbClr val="585858"/>
              </a:buClr>
              <a:buFont typeface="Arial"/>
              <a:buChar char="•"/>
              <a:tabLst>
                <a:tab pos="297649" algn="l"/>
              </a:tabLst>
            </a:pPr>
            <a:r>
              <a:rPr sz="2100" spc="-4" dirty="0">
                <a:latin typeface="Courier New"/>
                <a:cs typeface="Courier New"/>
              </a:rPr>
              <a:t>TypeError</a:t>
            </a:r>
            <a:r>
              <a:rPr sz="2100" spc="-4" dirty="0">
                <a:latin typeface="Calibri"/>
                <a:cs typeface="Calibri"/>
              </a:rPr>
              <a:t>: </a:t>
            </a:r>
            <a:r>
              <a:rPr sz="2100" spc="-8" dirty="0">
                <a:latin typeface="Calibri"/>
                <a:cs typeface="Calibri"/>
              </a:rPr>
              <a:t>operand </a:t>
            </a:r>
            <a:r>
              <a:rPr sz="2100" spc="-4" dirty="0">
                <a:latin typeface="Calibri"/>
                <a:cs typeface="Calibri"/>
              </a:rPr>
              <a:t>doesn’t </a:t>
            </a:r>
            <a:r>
              <a:rPr sz="2100" spc="-15" dirty="0">
                <a:latin typeface="Calibri"/>
                <a:cs typeface="Calibri"/>
              </a:rPr>
              <a:t>have </a:t>
            </a:r>
            <a:r>
              <a:rPr sz="2100" spc="-8" dirty="0">
                <a:latin typeface="Calibri"/>
                <a:cs typeface="Calibri"/>
              </a:rPr>
              <a:t>correct</a:t>
            </a:r>
            <a:r>
              <a:rPr sz="2100" spc="-11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type</a:t>
            </a:r>
          </a:p>
          <a:p>
            <a:pPr marL="754373" lvl="2" indent="-137156">
              <a:lnSpc>
                <a:spcPct val="150000"/>
              </a:lnSpc>
              <a:spcBef>
                <a:spcPts val="233"/>
              </a:spcBef>
              <a:buClr>
                <a:srgbClr val="585858"/>
              </a:buClr>
              <a:buFont typeface="Arial"/>
              <a:buChar char="•"/>
              <a:tabLst>
                <a:tab pos="297649" algn="l"/>
              </a:tabLst>
            </a:pPr>
            <a:r>
              <a:rPr sz="2100" spc="-4" dirty="0">
                <a:latin typeface="Courier New"/>
                <a:cs typeface="Courier New"/>
              </a:rPr>
              <a:t>ValueError</a:t>
            </a:r>
            <a:r>
              <a:rPr sz="2100" spc="-4" dirty="0">
                <a:latin typeface="Calibri"/>
                <a:cs typeface="Calibri"/>
              </a:rPr>
              <a:t>: </a:t>
            </a:r>
            <a:r>
              <a:rPr sz="2100" spc="-8" dirty="0">
                <a:latin typeface="Calibri"/>
                <a:cs typeface="Calibri"/>
              </a:rPr>
              <a:t>operand </a:t>
            </a:r>
            <a:r>
              <a:rPr sz="2100" dirty="0">
                <a:latin typeface="Calibri"/>
                <a:cs typeface="Calibri"/>
              </a:rPr>
              <a:t>type </a:t>
            </a:r>
            <a:r>
              <a:rPr sz="2100" spc="-41" dirty="0">
                <a:latin typeface="Calibri"/>
                <a:cs typeface="Calibri"/>
              </a:rPr>
              <a:t>okay, </a:t>
            </a:r>
            <a:r>
              <a:rPr sz="2100" spc="-4" dirty="0">
                <a:latin typeface="Calibri"/>
                <a:cs typeface="Calibri"/>
              </a:rPr>
              <a:t>but </a:t>
            </a:r>
            <a:r>
              <a:rPr sz="2100" spc="-8" dirty="0">
                <a:latin typeface="Calibri"/>
                <a:cs typeface="Calibri"/>
              </a:rPr>
              <a:t>value </a:t>
            </a:r>
            <a:r>
              <a:rPr sz="2100" dirty="0">
                <a:latin typeface="Calibri"/>
                <a:cs typeface="Calibri"/>
              </a:rPr>
              <a:t>is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8" dirty="0">
                <a:latin typeface="Calibri"/>
                <a:cs typeface="Calibri"/>
              </a:rPr>
              <a:t>illegal</a:t>
            </a:r>
            <a:endParaRPr sz="2100" dirty="0">
              <a:latin typeface="Calibri"/>
              <a:cs typeface="Calibri"/>
            </a:endParaRPr>
          </a:p>
          <a:p>
            <a:pPr marL="754373" marR="3810" lvl="2" indent="-137156">
              <a:lnSpc>
                <a:spcPct val="150000"/>
              </a:lnSpc>
              <a:spcBef>
                <a:spcPts val="465"/>
              </a:spcBef>
              <a:buClr>
                <a:srgbClr val="585858"/>
              </a:buClr>
              <a:buFont typeface="Arial"/>
              <a:buChar char="•"/>
              <a:tabLst>
                <a:tab pos="297649" algn="l"/>
              </a:tabLst>
            </a:pPr>
            <a:r>
              <a:rPr sz="2100" spc="-4" dirty="0">
                <a:latin typeface="Courier New"/>
                <a:cs typeface="Courier New"/>
              </a:rPr>
              <a:t>IOError</a:t>
            </a:r>
            <a:r>
              <a:rPr sz="2100" spc="-4" dirty="0">
                <a:latin typeface="Calibri"/>
                <a:cs typeface="Calibri"/>
              </a:rPr>
              <a:t>: </a:t>
            </a:r>
            <a:r>
              <a:rPr sz="2100" dirty="0">
                <a:latin typeface="Calibri"/>
                <a:cs typeface="Calibri"/>
              </a:rPr>
              <a:t>IO </a:t>
            </a:r>
            <a:r>
              <a:rPr sz="2100" spc="-19" dirty="0">
                <a:latin typeface="Calibri"/>
                <a:cs typeface="Calibri"/>
              </a:rPr>
              <a:t>system </a:t>
            </a:r>
            <a:r>
              <a:rPr sz="2100" spc="-4" dirty="0">
                <a:latin typeface="Calibri"/>
                <a:cs typeface="Calibri"/>
              </a:rPr>
              <a:t>reports </a:t>
            </a:r>
            <a:r>
              <a:rPr sz="2100" dirty="0">
                <a:latin typeface="Calibri"/>
                <a:cs typeface="Calibri"/>
              </a:rPr>
              <a:t>malfunction (e.g.</a:t>
            </a:r>
            <a:r>
              <a:rPr lang="en-US" sz="2100" dirty="0">
                <a:latin typeface="Calibri"/>
                <a:cs typeface="Calibri"/>
              </a:rPr>
              <a:t>,</a:t>
            </a:r>
            <a:r>
              <a:rPr sz="2100" dirty="0">
                <a:latin typeface="Calibri"/>
                <a:cs typeface="Calibri"/>
              </a:rPr>
              <a:t> </a:t>
            </a:r>
            <a:r>
              <a:rPr sz="2100" spc="-4" dirty="0">
                <a:latin typeface="Calibri"/>
                <a:cs typeface="Calibri"/>
              </a:rPr>
              <a:t>file not  </a:t>
            </a:r>
            <a:r>
              <a:rPr sz="2100" spc="-11" dirty="0">
                <a:latin typeface="Calibri"/>
                <a:cs typeface="Calibri"/>
              </a:rPr>
              <a:t>found)</a:t>
            </a:r>
            <a:endParaRPr sz="2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5952" y="561564"/>
            <a:ext cx="6254154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8" dirty="0"/>
              <a:t>DEALING </a:t>
            </a:r>
            <a:r>
              <a:rPr spc="-30" dirty="0"/>
              <a:t>WITH</a:t>
            </a:r>
            <a:r>
              <a:rPr spc="-165" dirty="0"/>
              <a:t> </a:t>
            </a:r>
            <a:r>
              <a:rPr spc="-45" dirty="0"/>
              <a:t>EXCEPTIONS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B8A26-D925-43B5-BBF4-6CFEA62EB67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42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45952" y="1737337"/>
            <a:ext cx="8187656" cy="42671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3" indent="-342900">
              <a:spcBef>
                <a:spcPts val="75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dirty="0">
                <a:latin typeface="Calibri"/>
                <a:cs typeface="Calibri"/>
              </a:rPr>
              <a:t>Very much the same with C++ exception naming</a:t>
            </a:r>
          </a:p>
          <a:p>
            <a:pPr marL="352423" indent="-342900">
              <a:spcBef>
                <a:spcPts val="75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8" dirty="0">
                <a:latin typeface="Calibri"/>
                <a:cs typeface="Calibri"/>
              </a:rPr>
              <a:t>code can provide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handlers </a:t>
            </a:r>
            <a:r>
              <a:rPr sz="2400" spc="-19" dirty="0">
                <a:latin typeface="Calibri"/>
                <a:cs typeface="Calibri"/>
              </a:rPr>
              <a:t>for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exceptions</a:t>
            </a:r>
            <a:endParaRPr sz="2400" dirty="0">
              <a:latin typeface="Calibri"/>
              <a:cs typeface="Calibri"/>
            </a:endParaRPr>
          </a:p>
          <a:p>
            <a:pPr marL="466725" lvl="1">
              <a:spcBef>
                <a:spcPts val="1804"/>
              </a:spcBef>
            </a:pPr>
            <a:r>
              <a:rPr sz="2000" b="1" dirty="0">
                <a:latin typeface="Consolas" panose="020B0609020204030204" pitchFamily="49" charset="0"/>
                <a:cs typeface="Courier New"/>
              </a:rPr>
              <a:t>try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:</a:t>
            </a:r>
          </a:p>
          <a:p>
            <a:pPr marL="971061" lvl="1"/>
            <a:r>
              <a:rPr sz="2000" dirty="0">
                <a:latin typeface="Consolas" panose="020B0609020204030204" pitchFamily="49" charset="0"/>
                <a:cs typeface="Courier New"/>
              </a:rPr>
              <a:t>a = int(input("Tell me one </a:t>
            </a:r>
            <a:r>
              <a:rPr sz="2000" spc="-4" dirty="0">
                <a:latin typeface="Consolas" panose="020B0609020204030204" pitchFamily="49" charset="0"/>
                <a:cs typeface="Courier New"/>
              </a:rPr>
              <a:t>number:"))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971061" marR="464333" lvl="1">
              <a:spcBef>
                <a:spcPts val="124"/>
              </a:spcBef>
            </a:pPr>
            <a:r>
              <a:rPr sz="2000" dirty="0">
                <a:latin typeface="Consolas" panose="020B0609020204030204" pitchFamily="49" charset="0"/>
                <a:cs typeface="Courier New"/>
              </a:rPr>
              <a:t>b = int(input("Tell me another number:"))  </a:t>
            </a:r>
            <a:r>
              <a:rPr sz="2000" spc="-4" dirty="0">
                <a:latin typeface="Consolas" panose="020B0609020204030204" pitchFamily="49" charset="0"/>
                <a:cs typeface="Courier New"/>
              </a:rPr>
              <a:t>print(a/b)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466725" lvl="1"/>
            <a:r>
              <a:rPr sz="2000" b="1" spc="-4" dirty="0">
                <a:latin typeface="Consolas" panose="020B0609020204030204" pitchFamily="49" charset="0"/>
                <a:cs typeface="Courier New"/>
              </a:rPr>
              <a:t>except</a:t>
            </a:r>
            <a:r>
              <a:rPr sz="2000" spc="-4" dirty="0">
                <a:latin typeface="Consolas" panose="020B0609020204030204" pitchFamily="49" charset="0"/>
                <a:cs typeface="Courier New"/>
              </a:rPr>
              <a:t>: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971061" lvl="1"/>
            <a:r>
              <a:rPr sz="2000" spc="-4" dirty="0">
                <a:latin typeface="Consolas" panose="020B0609020204030204" pitchFamily="49" charset="0"/>
                <a:cs typeface="Courier New"/>
              </a:rPr>
              <a:t>print("Bug in 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user</a:t>
            </a:r>
            <a:r>
              <a:rPr sz="2000" spc="23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input.")</a:t>
            </a:r>
          </a:p>
          <a:p>
            <a:pPr>
              <a:spcBef>
                <a:spcPts val="19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2423" marR="3810" indent="-342900"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11" dirty="0">
                <a:latin typeface="Calibri"/>
                <a:cs typeface="Calibri"/>
              </a:rPr>
              <a:t>E</a:t>
            </a:r>
            <a:r>
              <a:rPr sz="2400" spc="-11" dirty="0">
                <a:latin typeface="Calibri"/>
                <a:cs typeface="Calibri"/>
              </a:rPr>
              <a:t>xceptions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raised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spc="-15" dirty="0">
                <a:latin typeface="Calibri"/>
                <a:cs typeface="Calibri"/>
              </a:rPr>
              <a:t>any statement </a:t>
            </a:r>
            <a:r>
              <a:rPr sz="2400" spc="-4" dirty="0">
                <a:latin typeface="Calibri"/>
                <a:cs typeface="Calibri"/>
              </a:rPr>
              <a:t>in body of </a:t>
            </a:r>
            <a:r>
              <a:rPr sz="2400" b="1" spc="-4" dirty="0">
                <a:solidFill>
                  <a:srgbClr val="C00000"/>
                </a:solidFill>
                <a:latin typeface="Courier New"/>
                <a:cs typeface="Courier New"/>
              </a:rPr>
              <a:t>try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handled </a:t>
            </a:r>
            <a:r>
              <a:rPr sz="2400" spc="-8" dirty="0">
                <a:latin typeface="Calibri"/>
                <a:cs typeface="Calibri"/>
              </a:rPr>
              <a:t>by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b="1" spc="-4" dirty="0">
                <a:solidFill>
                  <a:srgbClr val="C00000"/>
                </a:solidFill>
                <a:latin typeface="Courier New"/>
                <a:cs typeface="Courier New"/>
              </a:rPr>
              <a:t>except</a:t>
            </a:r>
            <a:r>
              <a:rPr sz="2400" b="1" spc="-649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 </a:t>
            </a:r>
            <a:r>
              <a:rPr sz="2400" spc="-4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execution </a:t>
            </a:r>
            <a:r>
              <a:rPr sz="2400" spc="-8" dirty="0">
                <a:latin typeface="Calibri"/>
                <a:cs typeface="Calibri"/>
              </a:rPr>
              <a:t>continues  </a:t>
            </a:r>
            <a:r>
              <a:rPr sz="2400" spc="-4" dirty="0">
                <a:latin typeface="Calibri"/>
                <a:cs typeface="Calibri"/>
              </a:rPr>
              <a:t>with the body of the </a:t>
            </a:r>
            <a:r>
              <a:rPr sz="2400" spc="-4" dirty="0">
                <a:latin typeface="Courier New"/>
                <a:cs typeface="Courier New"/>
              </a:rPr>
              <a:t>except</a:t>
            </a:r>
            <a:r>
              <a:rPr sz="2400" spc="-705" dirty="0">
                <a:latin typeface="Courier New"/>
                <a:cs typeface="Courier New"/>
              </a:rPr>
              <a:t> </a:t>
            </a:r>
            <a:r>
              <a:rPr sz="2400" spc="-15" dirty="0">
                <a:latin typeface="Calibri"/>
                <a:cs typeface="Calibri"/>
              </a:rPr>
              <a:t>statement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0201" y="749445"/>
            <a:ext cx="7950859" cy="568745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9525" marR="3810">
              <a:lnSpc>
                <a:spcPts val="3675"/>
              </a:lnSpc>
              <a:spcBef>
                <a:spcPts val="735"/>
              </a:spcBef>
            </a:pPr>
            <a:r>
              <a:rPr spc="-34" dirty="0"/>
              <a:t>HANDLING</a:t>
            </a:r>
            <a:r>
              <a:rPr spc="-153" dirty="0"/>
              <a:t> </a:t>
            </a:r>
            <a:r>
              <a:rPr spc="-38" dirty="0"/>
              <a:t>SPECIFIC  </a:t>
            </a:r>
            <a:r>
              <a:rPr spc="-45" dirty="0"/>
              <a:t>EXCEPTIONS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FF3C5EB-7C78-4DD3-9609-90A7A2B1F3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43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60201" y="1772360"/>
            <a:ext cx="8080459" cy="3645228"/>
          </a:xfrm>
          <a:prstGeom prst="rect">
            <a:avLst/>
          </a:prstGeom>
        </p:spPr>
        <p:txBody>
          <a:bodyPr vert="horz" wrap="square" lIns="0" tIns="43814" rIns="0" bIns="0" rtlCol="0">
            <a:spAutoFit/>
          </a:bodyPr>
          <a:lstStyle/>
          <a:p>
            <a:pPr marL="352423" marR="3810" indent="-342900">
              <a:lnSpc>
                <a:spcPts val="2100"/>
              </a:lnSpc>
              <a:spcBef>
                <a:spcPts val="34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b="1" spc="-15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eparate </a:t>
            </a:r>
            <a:r>
              <a:rPr sz="2400" b="1" spc="-4" dirty="0">
                <a:solidFill>
                  <a:srgbClr val="C00000"/>
                </a:solidFill>
                <a:latin typeface="Courier New"/>
                <a:cs typeface="Courier New"/>
              </a:rPr>
              <a:t>except</a:t>
            </a:r>
            <a:r>
              <a:rPr sz="2400" b="1" spc="-683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clauses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deal </a:t>
            </a:r>
            <a:r>
              <a:rPr sz="2400" dirty="0">
                <a:latin typeface="Calibri"/>
                <a:cs typeface="Calibri"/>
              </a:rPr>
              <a:t>with a </a:t>
            </a:r>
            <a:r>
              <a:rPr sz="2400" spc="-4" dirty="0">
                <a:latin typeface="Calibri"/>
                <a:cs typeface="Calibri"/>
              </a:rPr>
              <a:t>particular  type of </a:t>
            </a:r>
            <a:r>
              <a:rPr sz="2400" spc="-11" dirty="0">
                <a:latin typeface="Calibri"/>
                <a:cs typeface="Calibri"/>
              </a:rPr>
              <a:t>exception</a:t>
            </a:r>
            <a:endParaRPr sz="2400" dirty="0">
              <a:latin typeface="Calibri"/>
              <a:cs typeface="Calibri"/>
            </a:endParaRPr>
          </a:p>
          <a:p>
            <a:pPr marL="9525">
              <a:spcBef>
                <a:spcPts val="199"/>
              </a:spcBef>
            </a:pPr>
            <a:endParaRPr lang="en-US" sz="1500" spc="-4" dirty="0">
              <a:latin typeface="Courier New"/>
              <a:cs typeface="Courier New"/>
            </a:endParaRPr>
          </a:p>
          <a:p>
            <a:pPr marL="466725" lvl="1">
              <a:spcBef>
                <a:spcPts val="199"/>
              </a:spcBef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try: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923913" lvl="1">
              <a:spcBef>
                <a:spcPts val="180"/>
              </a:spcBef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a = int(input("Tell me one number:</a:t>
            </a:r>
            <a:r>
              <a:rPr sz="1500" spc="23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"))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923913" marR="541960" lvl="1">
              <a:lnSpc>
                <a:spcPct val="110000"/>
              </a:lnSpc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b = int(input("Tell me another number: "))  </a:t>
            </a:r>
            <a:endParaRPr lang="en-US" sz="1500" spc="-4" dirty="0">
              <a:latin typeface="Consolas" panose="020B0609020204030204" pitchFamily="49" charset="0"/>
              <a:cs typeface="Courier New"/>
            </a:endParaRPr>
          </a:p>
          <a:p>
            <a:pPr marL="923913" marR="541960" lvl="1">
              <a:lnSpc>
                <a:spcPct val="110000"/>
              </a:lnSpc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print("a/b = ",</a:t>
            </a:r>
            <a:r>
              <a:rPr sz="1500" spc="4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a/b)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923925" marR="3056020" lvl="2">
              <a:lnSpc>
                <a:spcPct val="110000"/>
              </a:lnSpc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print("a+b = ", </a:t>
            </a:r>
            <a:r>
              <a:rPr sz="1500" spc="-4" dirty="0" err="1">
                <a:latin typeface="Consolas" panose="020B0609020204030204" pitchFamily="49" charset="0"/>
                <a:cs typeface="Courier New"/>
              </a:rPr>
              <a:t>a+b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)</a:t>
            </a:r>
            <a:endParaRPr lang="en-US" sz="1500" spc="-4" dirty="0">
              <a:latin typeface="Consolas" panose="020B0609020204030204" pitchFamily="49" charset="0"/>
              <a:cs typeface="Courier New"/>
            </a:endParaRPr>
          </a:p>
          <a:p>
            <a:pPr marL="466725" marR="3056020" lvl="1">
              <a:lnSpc>
                <a:spcPct val="110000"/>
              </a:lnSpc>
            </a:pPr>
            <a:r>
              <a:rPr lang="en-US" sz="1500" spc="-4" dirty="0">
                <a:latin typeface="Consolas" panose="020B0609020204030204" pitchFamily="49" charset="0"/>
                <a:cs typeface="Courier New"/>
              </a:rPr>
              <a:t>except </a:t>
            </a:r>
            <a:r>
              <a:rPr lang="en-US" sz="1500" spc="-4" dirty="0" err="1">
                <a:latin typeface="Consolas" panose="020B0609020204030204" pitchFamily="49" charset="0"/>
                <a:cs typeface="Courier New"/>
              </a:rPr>
              <a:t>ValueError</a:t>
            </a:r>
            <a:r>
              <a:rPr lang="en-US" sz="1500" spc="-4" dirty="0">
                <a:latin typeface="Consolas" panose="020B0609020204030204" pitchFamily="49" charset="0"/>
                <a:cs typeface="Courier New"/>
              </a:rPr>
              <a:t>:</a:t>
            </a:r>
          </a:p>
          <a:p>
            <a:pPr marL="923913" lvl="1">
              <a:spcBef>
                <a:spcPts val="180"/>
              </a:spcBef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print("Could not convert to </a:t>
            </a:r>
            <a:r>
              <a:rPr sz="1500" dirty="0">
                <a:latin typeface="Consolas" panose="020B0609020204030204" pitchFamily="49" charset="0"/>
                <a:cs typeface="Courier New"/>
              </a:rPr>
              <a:t>a</a:t>
            </a:r>
            <a:r>
              <a:rPr sz="1500" spc="-23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number.")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466724" marR="2027345" lvl="1">
              <a:lnSpc>
                <a:spcPct val="110000"/>
              </a:lnSpc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except ZeroDivisionError:  </a:t>
            </a:r>
            <a:endParaRPr lang="en-US" sz="1500" spc="-4" dirty="0">
              <a:latin typeface="Consolas" panose="020B0609020204030204" pitchFamily="49" charset="0"/>
              <a:cs typeface="Courier New"/>
            </a:endParaRPr>
          </a:p>
          <a:p>
            <a:pPr marL="923924" marR="2027345" lvl="2">
              <a:lnSpc>
                <a:spcPct val="110000"/>
              </a:lnSpc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print("Can't divide by</a:t>
            </a:r>
            <a:r>
              <a:rPr sz="1500" spc="8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zero")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466725" lvl="1">
              <a:spcBef>
                <a:spcPts val="180"/>
              </a:spcBef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except: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923913" lvl="1">
              <a:spcBef>
                <a:spcPts val="180"/>
              </a:spcBef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print("Something went very</a:t>
            </a:r>
            <a:r>
              <a:rPr sz="1500" spc="11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wrong.")</a:t>
            </a:r>
            <a:endParaRPr sz="15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28554" y="3877114"/>
            <a:ext cx="4291965" cy="259556"/>
          </a:xfrm>
          <a:custGeom>
            <a:avLst/>
            <a:gdLst/>
            <a:ahLst/>
            <a:cxnLst/>
            <a:rect l="l" t="t" r="r" b="b"/>
            <a:pathLst>
              <a:path w="5722620" h="346075">
                <a:moveTo>
                  <a:pt x="0" y="345948"/>
                </a:moveTo>
                <a:lnTo>
                  <a:pt x="5722620" y="345948"/>
                </a:lnTo>
                <a:lnTo>
                  <a:pt x="5722620" y="0"/>
                </a:lnTo>
                <a:lnTo>
                  <a:pt x="0" y="0"/>
                </a:lnTo>
                <a:lnTo>
                  <a:pt x="0" y="345948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 rot="1599321">
            <a:off x="6052927" y="3767702"/>
            <a:ext cx="962786" cy="8136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839051" y="4367186"/>
            <a:ext cx="4291965" cy="259080"/>
          </a:xfrm>
          <a:custGeom>
            <a:avLst/>
            <a:gdLst/>
            <a:ahLst/>
            <a:cxnLst/>
            <a:rect l="l" t="t" r="r" b="b"/>
            <a:pathLst>
              <a:path w="5722620" h="345439">
                <a:moveTo>
                  <a:pt x="0" y="345186"/>
                </a:moveTo>
                <a:lnTo>
                  <a:pt x="5722620" y="345186"/>
                </a:lnTo>
                <a:lnTo>
                  <a:pt x="5722620" y="0"/>
                </a:lnTo>
                <a:lnTo>
                  <a:pt x="0" y="0"/>
                </a:lnTo>
                <a:lnTo>
                  <a:pt x="0" y="345186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 rot="1606931">
            <a:off x="6245143" y="4920206"/>
            <a:ext cx="578357" cy="6318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828554" y="4854868"/>
            <a:ext cx="5354955" cy="259080"/>
          </a:xfrm>
          <a:custGeom>
            <a:avLst/>
            <a:gdLst/>
            <a:ahLst/>
            <a:cxnLst/>
            <a:rect l="l" t="t" r="r" b="b"/>
            <a:pathLst>
              <a:path w="7139940" h="345439">
                <a:moveTo>
                  <a:pt x="0" y="345186"/>
                </a:moveTo>
                <a:lnTo>
                  <a:pt x="7139940" y="345186"/>
                </a:lnTo>
                <a:lnTo>
                  <a:pt x="7139940" y="0"/>
                </a:lnTo>
                <a:lnTo>
                  <a:pt x="0" y="0"/>
                </a:lnTo>
                <a:lnTo>
                  <a:pt x="0" y="345186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894" y="682248"/>
            <a:ext cx="5611178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  <a:tabLst>
                <a:tab pos="5601036" algn="l"/>
              </a:tabLst>
            </a:pPr>
            <a:r>
              <a:rPr spc="-53" dirty="0">
                <a:uFill>
                  <a:solidFill>
                    <a:srgbClr val="7E7E7E"/>
                  </a:solidFill>
                </a:uFill>
              </a:rPr>
              <a:t>OTHER</a:t>
            </a:r>
            <a:r>
              <a:rPr spc="-146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pc="-45" dirty="0">
                <a:uFill>
                  <a:solidFill>
                    <a:srgbClr val="7E7E7E"/>
                  </a:solidFill>
                </a:uFill>
              </a:rPr>
              <a:t>EXCEPTIONS</a:t>
            </a:r>
            <a:endParaRPr u="sng" spc="-45" dirty="0">
              <a:uFill>
                <a:solidFill>
                  <a:srgbClr val="7E7E7E"/>
                </a:solidFill>
              </a:u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9B9D5-3912-46F6-9014-C6281FDF27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44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723784" y="1654378"/>
            <a:ext cx="7925147" cy="367472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70980" indent="-261455">
              <a:spcBef>
                <a:spcPts val="75"/>
              </a:spcBef>
              <a:buClr>
                <a:srgbClr val="585858"/>
              </a:buClr>
              <a:buFont typeface="Wingdings"/>
              <a:buChar char=""/>
              <a:tabLst>
                <a:tab pos="270980" algn="l"/>
                <a:tab pos="271457" algn="l"/>
              </a:tabLst>
            </a:pPr>
            <a:r>
              <a:rPr sz="2400" b="1" spc="-4" dirty="0">
                <a:latin typeface="Courier New"/>
                <a:cs typeface="Courier New"/>
              </a:rPr>
              <a:t>else</a:t>
            </a:r>
            <a:r>
              <a:rPr sz="2400" spc="-4" dirty="0">
                <a:latin typeface="Courier New"/>
                <a:cs typeface="Courier New"/>
              </a:rPr>
              <a:t>:</a:t>
            </a:r>
            <a:r>
              <a:rPr lang="en-US" sz="2400" spc="-4" dirty="0">
                <a:latin typeface="Courier New"/>
                <a:cs typeface="Courier New"/>
              </a:rPr>
              <a:t> </a:t>
            </a:r>
            <a:r>
              <a:rPr lang="en-US" sz="2400" b="1" spc="-4" dirty="0">
                <a:solidFill>
                  <a:srgbClr val="FF0000"/>
                </a:solidFill>
                <a:latin typeface="Courier New"/>
                <a:cs typeface="Courier New"/>
              </a:rPr>
              <a:t>(Python specific feature)</a:t>
            </a:r>
            <a:endParaRPr sz="2400" b="1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48606" lvl="1" indent="-188591">
              <a:spcBef>
                <a:spcPts val="34"/>
              </a:spcBef>
              <a:buClr>
                <a:srgbClr val="585858"/>
              </a:buClr>
              <a:buFont typeface="Arial"/>
              <a:buChar char="•"/>
              <a:tabLst>
                <a:tab pos="348606" algn="l"/>
                <a:tab pos="349082" algn="l"/>
              </a:tabLst>
            </a:pPr>
            <a:r>
              <a:rPr sz="2400" spc="-4" dirty="0">
                <a:latin typeface="Calibri"/>
                <a:cs typeface="Calibri"/>
              </a:rPr>
              <a:t>body of </a:t>
            </a:r>
            <a:r>
              <a:rPr sz="2400" dirty="0">
                <a:latin typeface="Calibri"/>
                <a:cs typeface="Calibri"/>
              </a:rPr>
              <a:t>this is </a:t>
            </a:r>
            <a:r>
              <a:rPr sz="2400" spc="-15" dirty="0">
                <a:latin typeface="Calibri"/>
                <a:cs typeface="Calibri"/>
              </a:rPr>
              <a:t>executed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1" dirty="0">
                <a:latin typeface="Calibri"/>
                <a:cs typeface="Calibri"/>
              </a:rPr>
              <a:t>execution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associated</a:t>
            </a:r>
            <a:endParaRPr sz="2400" dirty="0">
              <a:latin typeface="Calibri"/>
              <a:cs typeface="Calibri"/>
            </a:endParaRPr>
          </a:p>
          <a:p>
            <a:pPr marL="297173"/>
            <a:r>
              <a:rPr sz="2400" spc="-4" dirty="0">
                <a:latin typeface="Courier New"/>
                <a:cs typeface="Courier New"/>
              </a:rPr>
              <a:t>try</a:t>
            </a:r>
            <a:r>
              <a:rPr sz="2400" spc="-689" dirty="0">
                <a:latin typeface="Courier New"/>
                <a:cs typeface="Courier New"/>
              </a:rPr>
              <a:t> </a:t>
            </a:r>
            <a:r>
              <a:rPr sz="2400" spc="-4" dirty="0">
                <a:latin typeface="Calibri"/>
                <a:cs typeface="Calibri"/>
              </a:rPr>
              <a:t>body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completes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with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no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exceptions</a:t>
            </a:r>
            <a:endParaRPr sz="2400" dirty="0">
              <a:latin typeface="Calibri"/>
              <a:cs typeface="Calibri"/>
            </a:endParaRPr>
          </a:p>
          <a:p>
            <a:pPr marL="178589" indent="-169065">
              <a:spcBef>
                <a:spcPts val="919"/>
              </a:spcBef>
              <a:buClr>
                <a:srgbClr val="585858"/>
              </a:buClr>
              <a:buFont typeface="Wingdings"/>
              <a:buChar char=""/>
              <a:tabLst>
                <a:tab pos="179066" algn="l"/>
              </a:tabLst>
            </a:pPr>
            <a:r>
              <a:rPr sz="2400" b="1" spc="-4" dirty="0">
                <a:latin typeface="Courier New"/>
                <a:cs typeface="Courier New"/>
              </a:rPr>
              <a:t>finally</a:t>
            </a:r>
            <a:r>
              <a:rPr sz="2400" spc="-4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297173" marR="15716" lvl="1" indent="-137156">
              <a:spcBef>
                <a:spcPts val="375"/>
              </a:spcBef>
              <a:buClr>
                <a:srgbClr val="585858"/>
              </a:buClr>
              <a:buFont typeface="Arial"/>
              <a:buChar char="•"/>
              <a:tabLst>
                <a:tab pos="348606" algn="l"/>
                <a:tab pos="349082" algn="l"/>
                <a:tab pos="4362817" algn="l"/>
              </a:tabLst>
            </a:pPr>
            <a:r>
              <a:rPr sz="1600" dirty="0"/>
              <a:t>	</a:t>
            </a:r>
            <a:r>
              <a:rPr sz="2400" spc="-4" dirty="0">
                <a:latin typeface="Calibri"/>
                <a:cs typeface="Calibri"/>
              </a:rPr>
              <a:t>body of </a:t>
            </a:r>
            <a:r>
              <a:rPr sz="2400" dirty="0">
                <a:latin typeface="Calibri"/>
                <a:cs typeface="Calibri"/>
              </a:rPr>
              <a:t>this is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always executed</a:t>
            </a:r>
            <a:r>
              <a:rPr sz="2400" b="1" spc="3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after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4" dirty="0">
                <a:latin typeface="Courier New"/>
                <a:cs typeface="Courier New"/>
              </a:rPr>
              <a:t>try</a:t>
            </a:r>
            <a:r>
              <a:rPr sz="2400" spc="-4" dirty="0">
                <a:latin typeface="Calibri"/>
                <a:cs typeface="Calibri"/>
              </a:rPr>
              <a:t>,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4" dirty="0">
                <a:latin typeface="Courier New"/>
                <a:cs typeface="Courier New"/>
              </a:rPr>
              <a:t>else</a:t>
            </a:r>
            <a:r>
              <a:rPr sz="2400" spc="-754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and  </a:t>
            </a:r>
            <a:r>
              <a:rPr sz="2400" spc="-4" dirty="0">
                <a:latin typeface="Courier New"/>
                <a:cs typeface="Courier New"/>
              </a:rPr>
              <a:t>except</a:t>
            </a:r>
            <a:r>
              <a:rPr lang="en-US" sz="2400" spc="-4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clauses,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even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if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they raised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another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error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or 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executed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 </a:t>
            </a:r>
            <a:r>
              <a:rPr sz="2400" b="1" spc="-4" dirty="0">
                <a:solidFill>
                  <a:srgbClr val="C00000"/>
                </a:solidFill>
                <a:latin typeface="Courier New"/>
                <a:cs typeface="Courier New"/>
              </a:rPr>
              <a:t>break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sz="2400" b="1" spc="-4" dirty="0">
                <a:solidFill>
                  <a:srgbClr val="C00000"/>
                </a:solidFill>
                <a:latin typeface="Courier New"/>
                <a:cs typeface="Courier New"/>
              </a:rPr>
              <a:t>continue</a:t>
            </a:r>
            <a:r>
              <a:rPr sz="2400" b="1" spc="-701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or </a:t>
            </a:r>
            <a:r>
              <a:rPr sz="2400" b="1" spc="-4" dirty="0">
                <a:solidFill>
                  <a:srgbClr val="C00000"/>
                </a:solidFill>
                <a:latin typeface="Courier New"/>
                <a:cs typeface="Courier New"/>
              </a:rPr>
              <a:t>return</a:t>
            </a:r>
            <a:endParaRPr sz="2400" b="1" dirty="0">
              <a:solidFill>
                <a:srgbClr val="C00000"/>
              </a:solidFill>
              <a:latin typeface="Courier New"/>
              <a:cs typeface="Courier New"/>
            </a:endParaRPr>
          </a:p>
          <a:p>
            <a:pPr marL="297173" marR="4763" lvl="1" indent="-137156">
              <a:spcBef>
                <a:spcPts val="443"/>
              </a:spcBef>
              <a:buClr>
                <a:srgbClr val="585858"/>
              </a:buClr>
              <a:buFont typeface="Arial"/>
              <a:buChar char="•"/>
              <a:tabLst>
                <a:tab pos="348606" algn="l"/>
                <a:tab pos="349082" algn="l"/>
              </a:tabLst>
            </a:pPr>
            <a:r>
              <a:rPr sz="1600" dirty="0"/>
              <a:t>	</a:t>
            </a:r>
            <a:r>
              <a:rPr sz="2400" spc="-8" dirty="0">
                <a:latin typeface="Calibri"/>
                <a:cs typeface="Calibri"/>
              </a:rPr>
              <a:t>useful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4" dirty="0">
                <a:latin typeface="Calibri"/>
                <a:cs typeface="Calibri"/>
              </a:rPr>
              <a:t>clean-up </a:t>
            </a:r>
            <a:r>
              <a:rPr sz="2400" spc="-8" dirty="0">
                <a:latin typeface="Calibri"/>
                <a:cs typeface="Calibri"/>
              </a:rPr>
              <a:t>code that </a:t>
            </a:r>
            <a:r>
              <a:rPr sz="2400" spc="-4" dirty="0">
                <a:latin typeface="Calibri"/>
                <a:cs typeface="Calibri"/>
              </a:rPr>
              <a:t>should be </a:t>
            </a:r>
            <a:r>
              <a:rPr sz="2400" dirty="0">
                <a:latin typeface="Calibri"/>
                <a:cs typeface="Calibri"/>
              </a:rPr>
              <a:t>run </a:t>
            </a:r>
            <a:r>
              <a:rPr sz="2400" spc="-4" dirty="0">
                <a:latin typeface="Calibri"/>
                <a:cs typeface="Calibri"/>
              </a:rPr>
              <a:t>no </a:t>
            </a:r>
            <a:r>
              <a:rPr sz="2400" spc="-11" dirty="0">
                <a:latin typeface="Calibri"/>
                <a:cs typeface="Calibri"/>
              </a:rPr>
              <a:t>matter  </a:t>
            </a:r>
            <a:r>
              <a:rPr sz="2400" spc="-8" dirty="0">
                <a:latin typeface="Calibri"/>
                <a:cs typeface="Calibri"/>
              </a:rPr>
              <a:t>what </a:t>
            </a:r>
            <a:r>
              <a:rPr sz="2400" dirty="0">
                <a:latin typeface="Calibri"/>
                <a:cs typeface="Calibri"/>
              </a:rPr>
              <a:t>else </a:t>
            </a:r>
            <a:r>
              <a:rPr sz="2400" spc="-4" dirty="0">
                <a:latin typeface="Calibri"/>
                <a:cs typeface="Calibri"/>
              </a:rPr>
              <a:t>happened </a:t>
            </a:r>
            <a:r>
              <a:rPr sz="2400" dirty="0">
                <a:latin typeface="Calibri"/>
                <a:cs typeface="Calibri"/>
              </a:rPr>
              <a:t>(e.g. close 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file)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2751" y="970428"/>
            <a:ext cx="7886700" cy="526939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9525" marR="3810">
              <a:lnSpc>
                <a:spcPts val="3675"/>
              </a:lnSpc>
              <a:spcBef>
                <a:spcPts val="735"/>
              </a:spcBef>
            </a:pPr>
            <a:r>
              <a:rPr spc="-101" dirty="0"/>
              <a:t>WHAT </a:t>
            </a:r>
            <a:r>
              <a:rPr spc="-71" dirty="0"/>
              <a:t>TO </a:t>
            </a:r>
            <a:r>
              <a:rPr spc="-19" dirty="0"/>
              <a:t>DO</a:t>
            </a:r>
            <a:r>
              <a:rPr spc="-116" dirty="0"/>
              <a:t> </a:t>
            </a:r>
            <a:r>
              <a:rPr spc="-30" dirty="0"/>
              <a:t>WITH  </a:t>
            </a:r>
            <a:r>
              <a:rPr spc="-45" dirty="0"/>
              <a:t>EXCEPTIONS?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959D-D38B-4910-ACE1-B744766C93A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45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862012" y="1738778"/>
            <a:ext cx="7886700" cy="4358181"/>
          </a:xfrm>
          <a:prstGeom prst="rect">
            <a:avLst/>
          </a:prstGeom>
        </p:spPr>
        <p:txBody>
          <a:bodyPr vert="horz" wrap="square" lIns="0" tIns="113348" rIns="0" bIns="0" rtlCol="0">
            <a:spAutoFit/>
          </a:bodyPr>
          <a:lstStyle/>
          <a:p>
            <a:pPr marL="352424" indent="-342900">
              <a:spcBef>
                <a:spcPts val="893"/>
              </a:spcBef>
              <a:buClr>
                <a:srgbClr val="C00000"/>
              </a:buClr>
              <a:buSzPct val="85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8" dirty="0">
                <a:latin typeface="Calibri"/>
                <a:cs typeface="Calibri"/>
              </a:rPr>
              <a:t>W</a:t>
            </a:r>
            <a:r>
              <a:rPr sz="2400" spc="-8" dirty="0">
                <a:latin typeface="Calibri"/>
                <a:cs typeface="Calibri"/>
              </a:rPr>
              <a:t>hat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do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11" dirty="0">
                <a:latin typeface="Calibri"/>
                <a:cs typeface="Calibri"/>
              </a:rPr>
              <a:t>encounter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error?</a:t>
            </a:r>
            <a:endParaRPr sz="2400" dirty="0">
              <a:latin typeface="Calibri"/>
              <a:cs typeface="Calibri"/>
            </a:endParaRPr>
          </a:p>
          <a:p>
            <a:pPr marL="635789" lvl="1" indent="-169065">
              <a:spcBef>
                <a:spcPts val="814"/>
              </a:spcBef>
              <a:buClr>
                <a:srgbClr val="585858"/>
              </a:buClr>
              <a:buFont typeface="Wingdings"/>
              <a:buChar char=""/>
              <a:tabLst>
                <a:tab pos="179066" algn="l"/>
              </a:tabLst>
            </a:pP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fail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silently</a:t>
            </a:r>
            <a:r>
              <a:rPr sz="2400" spc="-8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805806" lvl="2" indent="-188591">
              <a:spcBef>
                <a:spcPts val="94"/>
              </a:spcBef>
              <a:buClr>
                <a:srgbClr val="585858"/>
              </a:buClr>
              <a:buFont typeface="Arial"/>
              <a:buChar char="•"/>
              <a:tabLst>
                <a:tab pos="348606" algn="l"/>
                <a:tab pos="349082" algn="l"/>
              </a:tabLst>
            </a:pPr>
            <a:r>
              <a:rPr sz="2400" spc="-8" dirty="0">
                <a:latin typeface="Calibri"/>
                <a:cs typeface="Calibri"/>
              </a:rPr>
              <a:t>substitute </a:t>
            </a:r>
            <a:r>
              <a:rPr sz="2400" spc="-11" dirty="0">
                <a:latin typeface="Calibri"/>
                <a:cs typeface="Calibri"/>
              </a:rPr>
              <a:t>default </a:t>
            </a:r>
            <a:r>
              <a:rPr sz="2400" spc="-8" dirty="0">
                <a:latin typeface="Calibri"/>
                <a:cs typeface="Calibri"/>
              </a:rPr>
              <a:t>values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11" dirty="0">
                <a:latin typeface="Calibri"/>
                <a:cs typeface="Calibri"/>
              </a:rPr>
              <a:t>just</a:t>
            </a:r>
            <a:r>
              <a:rPr sz="2400" spc="26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continue</a:t>
            </a:r>
            <a:endParaRPr sz="2400" dirty="0">
              <a:latin typeface="Calibri"/>
              <a:cs typeface="Calibri"/>
            </a:endParaRPr>
          </a:p>
          <a:p>
            <a:pPr marL="805806" lvl="2" indent="-188591">
              <a:spcBef>
                <a:spcPts val="233"/>
              </a:spcBef>
              <a:buClr>
                <a:srgbClr val="585858"/>
              </a:buClr>
              <a:buFont typeface="Arial"/>
              <a:buChar char="•"/>
              <a:tabLst>
                <a:tab pos="348606" algn="l"/>
                <a:tab pos="349082" algn="l"/>
              </a:tabLst>
            </a:pPr>
            <a:r>
              <a:rPr sz="2400" spc="-4" dirty="0">
                <a:latin typeface="Calibri"/>
                <a:cs typeface="Calibri"/>
              </a:rPr>
              <a:t>bad </a:t>
            </a:r>
            <a:r>
              <a:rPr sz="2400" dirty="0">
                <a:latin typeface="Calibri"/>
                <a:cs typeface="Calibri"/>
              </a:rPr>
              <a:t>idea! </a:t>
            </a:r>
            <a:r>
              <a:rPr sz="2400" spc="-4" dirty="0">
                <a:latin typeface="Calibri"/>
                <a:cs typeface="Calibri"/>
              </a:rPr>
              <a:t>user </a:t>
            </a:r>
            <a:r>
              <a:rPr sz="2400" spc="-8" dirty="0">
                <a:latin typeface="Calibri"/>
                <a:cs typeface="Calibri"/>
              </a:rPr>
              <a:t>gets </a:t>
            </a:r>
            <a:r>
              <a:rPr sz="2400" spc="-4" dirty="0">
                <a:latin typeface="Calibri"/>
                <a:cs typeface="Calibri"/>
              </a:rPr>
              <a:t>no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warning</a:t>
            </a:r>
            <a:endParaRPr sz="2400" dirty="0">
              <a:latin typeface="Calibri"/>
              <a:cs typeface="Calibri"/>
            </a:endParaRPr>
          </a:p>
          <a:p>
            <a:pPr marL="635789" lvl="1" indent="-169065">
              <a:spcBef>
                <a:spcPts val="956"/>
              </a:spcBef>
              <a:buClr>
                <a:srgbClr val="585858"/>
              </a:buClr>
              <a:buFont typeface="Wingdings"/>
              <a:buChar char=""/>
              <a:tabLst>
                <a:tab pos="179066" algn="l"/>
              </a:tabLst>
            </a:pPr>
            <a:r>
              <a:rPr sz="2400" spc="-8" dirty="0">
                <a:latin typeface="Calibri"/>
                <a:cs typeface="Calibri"/>
              </a:rPr>
              <a:t>return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“error”</a:t>
            </a:r>
            <a:r>
              <a:rPr sz="2400" b="1" spc="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value</a:t>
            </a:r>
            <a:endParaRPr sz="2400" dirty="0">
              <a:latin typeface="Calibri"/>
              <a:cs typeface="Calibri"/>
            </a:endParaRPr>
          </a:p>
          <a:p>
            <a:pPr marL="805806" lvl="2" indent="-188591">
              <a:spcBef>
                <a:spcPts val="105"/>
              </a:spcBef>
              <a:buClr>
                <a:srgbClr val="585858"/>
              </a:buClr>
              <a:buFont typeface="Arial"/>
              <a:buChar char="•"/>
              <a:tabLst>
                <a:tab pos="348606" algn="l"/>
                <a:tab pos="349082" algn="l"/>
              </a:tabLst>
            </a:pPr>
            <a:r>
              <a:rPr sz="2400" spc="-8" dirty="0">
                <a:latin typeface="Calibri"/>
                <a:cs typeface="Calibri"/>
              </a:rPr>
              <a:t>what value 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choose?</a:t>
            </a:r>
          </a:p>
          <a:p>
            <a:pPr marL="805806" lvl="2" indent="-188591">
              <a:spcBef>
                <a:spcPts val="225"/>
              </a:spcBef>
              <a:buClr>
                <a:srgbClr val="585858"/>
              </a:buClr>
              <a:buFont typeface="Arial"/>
              <a:buChar char="•"/>
              <a:tabLst>
                <a:tab pos="348606" algn="l"/>
                <a:tab pos="349082" algn="l"/>
              </a:tabLst>
            </a:pPr>
            <a:r>
              <a:rPr sz="2400" spc="-11" dirty="0">
                <a:latin typeface="Calibri"/>
                <a:cs typeface="Calibri"/>
              </a:rPr>
              <a:t>complicates </a:t>
            </a:r>
            <a:r>
              <a:rPr sz="2400" spc="-8" dirty="0">
                <a:latin typeface="Calibri"/>
                <a:cs typeface="Calibri"/>
              </a:rPr>
              <a:t>code having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check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4" dirty="0">
                <a:latin typeface="Calibri"/>
                <a:cs typeface="Calibri"/>
              </a:rPr>
              <a:t>special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</a:t>
            </a:r>
            <a:endParaRPr sz="2400" dirty="0">
              <a:latin typeface="Calibri"/>
              <a:cs typeface="Calibri"/>
            </a:endParaRPr>
          </a:p>
          <a:p>
            <a:pPr marL="635789" lvl="1" indent="-169065">
              <a:lnSpc>
                <a:spcPct val="110000"/>
              </a:lnSpc>
              <a:spcBef>
                <a:spcPts val="960"/>
              </a:spcBef>
              <a:buClr>
                <a:srgbClr val="585858"/>
              </a:buClr>
              <a:buFont typeface="Wingdings"/>
              <a:buChar char=""/>
              <a:tabLst>
                <a:tab pos="179066" algn="l"/>
              </a:tabLst>
            </a:pPr>
            <a:r>
              <a:rPr sz="2400" spc="-15" dirty="0">
                <a:latin typeface="Calibri"/>
                <a:cs typeface="Calibri"/>
              </a:rPr>
              <a:t>stop </a:t>
            </a:r>
            <a:r>
              <a:rPr sz="2400" spc="-11" dirty="0">
                <a:latin typeface="Calibri"/>
                <a:cs typeface="Calibri"/>
              </a:rPr>
              <a:t>execution,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signal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error</a:t>
            </a:r>
            <a:r>
              <a:rPr sz="24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condition</a:t>
            </a:r>
            <a:endParaRPr sz="2400" dirty="0">
              <a:latin typeface="Calibri"/>
              <a:cs typeface="Calibri"/>
            </a:endParaRPr>
          </a:p>
          <a:p>
            <a:pPr marL="805806" lvl="2" indent="-188591">
              <a:lnSpc>
                <a:spcPct val="110000"/>
              </a:lnSpc>
              <a:spcBef>
                <a:spcPts val="90"/>
              </a:spcBef>
              <a:buClr>
                <a:srgbClr val="585858"/>
              </a:buClr>
              <a:buFont typeface="Arial"/>
              <a:buChar char="•"/>
              <a:tabLst>
                <a:tab pos="348606" algn="l"/>
                <a:tab pos="349082" algn="l"/>
              </a:tabLst>
            </a:pPr>
            <a:r>
              <a:rPr sz="2400" dirty="0">
                <a:latin typeface="Calibri"/>
                <a:cs typeface="Calibri"/>
              </a:rPr>
              <a:t>in Python: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raise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an</a:t>
            </a:r>
            <a:r>
              <a:rPr sz="2400" b="1" spc="-23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exception</a:t>
            </a:r>
            <a:r>
              <a:rPr lang="en-US" sz="2400" b="1" spc="-11" dirty="0">
                <a:solidFill>
                  <a:srgbClr val="C00000"/>
                </a:solidFill>
                <a:latin typeface="Calibri"/>
                <a:cs typeface="Calibri"/>
              </a:rPr>
              <a:t> (throw exception)</a:t>
            </a:r>
            <a:endParaRPr sz="2400" dirty="0">
              <a:latin typeface="Calibri"/>
              <a:cs typeface="Calibri"/>
            </a:endParaRPr>
          </a:p>
          <a:p>
            <a:pPr marL="1211573" lvl="2">
              <a:lnSpc>
                <a:spcPct val="110000"/>
              </a:lnSpc>
            </a:pPr>
            <a:r>
              <a:rPr sz="2000" spc="-8" dirty="0">
                <a:latin typeface="Consolas" panose="020B0609020204030204" pitchFamily="49" charset="0"/>
                <a:cs typeface="Courier New"/>
              </a:rPr>
              <a:t>raise Exception("descriptive</a:t>
            </a:r>
            <a:r>
              <a:rPr sz="2000" spc="-4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8" dirty="0">
                <a:latin typeface="Consolas" panose="020B0609020204030204" pitchFamily="49" charset="0"/>
                <a:cs typeface="Courier New"/>
              </a:rPr>
              <a:t>string")</a:t>
            </a:r>
            <a:endParaRPr sz="2000"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2805" y="549077"/>
            <a:ext cx="8043591" cy="568745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9525" marR="3810">
              <a:lnSpc>
                <a:spcPts val="3675"/>
              </a:lnSpc>
              <a:spcBef>
                <a:spcPts val="735"/>
              </a:spcBef>
            </a:pPr>
            <a:r>
              <a:rPr spc="-45" dirty="0"/>
              <a:t>EXCEPTIONS </a:t>
            </a:r>
            <a:r>
              <a:rPr spc="-19" dirty="0"/>
              <a:t>AS</a:t>
            </a:r>
            <a:r>
              <a:rPr spc="-158" dirty="0"/>
              <a:t> </a:t>
            </a:r>
            <a:r>
              <a:rPr spc="-45" dirty="0"/>
              <a:t>CONTROL  </a:t>
            </a:r>
            <a:r>
              <a:rPr spc="-60" dirty="0"/>
              <a:t>FLOW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3DB987-6A45-4EB0-98C6-3DF8B78967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F37945-7160-43A1-AE89-4DE1DD250AC1}"/>
              </a:ext>
            </a:extLst>
          </p:cNvPr>
          <p:cNvGrpSpPr/>
          <p:nvPr/>
        </p:nvGrpSpPr>
        <p:grpSpPr>
          <a:xfrm>
            <a:off x="722805" y="1496782"/>
            <a:ext cx="7330625" cy="4182876"/>
            <a:chOff x="592876" y="2209847"/>
            <a:chExt cx="7330625" cy="4182876"/>
          </a:xfrm>
        </p:grpSpPr>
        <p:sp>
          <p:nvSpPr>
            <p:cNvPr id="4" name="object 4"/>
            <p:cNvSpPr txBox="1"/>
            <p:nvPr/>
          </p:nvSpPr>
          <p:spPr>
            <a:xfrm>
              <a:off x="592876" y="2209847"/>
              <a:ext cx="7330625" cy="4182876"/>
            </a:xfrm>
            <a:prstGeom prst="rect">
              <a:avLst/>
            </a:prstGeom>
          </p:spPr>
          <p:txBody>
            <a:bodyPr vert="horz" wrap="square" lIns="0" tIns="42863" rIns="0" bIns="0" rtlCol="0">
              <a:spAutoFit/>
            </a:bodyPr>
            <a:lstStyle/>
            <a:p>
              <a:pPr marL="155730" marR="393374" indent="-68579">
                <a:spcBef>
                  <a:spcPts val="600"/>
                </a:spcBef>
                <a:buClr>
                  <a:srgbClr val="585858"/>
                </a:buClr>
                <a:buFont typeface="Wingdings"/>
                <a:buChar char=""/>
                <a:tabLst>
                  <a:tab pos="256693" algn="l"/>
                </a:tabLst>
              </a:pPr>
              <a:r>
                <a:rPr lang="en-US" sz="1950" spc="-4" dirty="0">
                  <a:latin typeface="Calibri"/>
                  <a:cs typeface="Calibri"/>
                </a:rPr>
                <a:t> D</a:t>
              </a:r>
              <a:r>
                <a:rPr sz="1950" spc="-4" dirty="0">
                  <a:latin typeface="Calibri"/>
                  <a:cs typeface="Calibri"/>
                </a:rPr>
                <a:t>on’t </a:t>
              </a:r>
              <a:r>
                <a:rPr sz="1950" spc="-8" dirty="0">
                  <a:latin typeface="Calibri"/>
                  <a:cs typeface="Calibri"/>
                </a:rPr>
                <a:t>return </a:t>
              </a:r>
              <a:r>
                <a:rPr sz="1950" spc="-4" dirty="0">
                  <a:latin typeface="Calibri"/>
                  <a:cs typeface="Calibri"/>
                </a:rPr>
                <a:t>special </a:t>
              </a:r>
              <a:r>
                <a:rPr sz="1950" spc="-8" dirty="0">
                  <a:latin typeface="Calibri"/>
                  <a:cs typeface="Calibri"/>
                </a:rPr>
                <a:t>values </a:t>
              </a:r>
              <a:r>
                <a:rPr sz="1950" dirty="0">
                  <a:latin typeface="Calibri"/>
                  <a:cs typeface="Calibri"/>
                </a:rPr>
                <a:t>when an </a:t>
              </a:r>
              <a:r>
                <a:rPr sz="1950" spc="-8" dirty="0">
                  <a:latin typeface="Calibri"/>
                  <a:cs typeface="Calibri"/>
                </a:rPr>
                <a:t>error occurred  </a:t>
              </a:r>
              <a:r>
                <a:rPr sz="1950" spc="-4" dirty="0">
                  <a:latin typeface="Calibri"/>
                  <a:cs typeface="Calibri"/>
                </a:rPr>
                <a:t>and</a:t>
              </a:r>
              <a:r>
                <a:rPr lang="en-US" sz="1950" spc="-4" dirty="0">
                  <a:latin typeface="Calibri"/>
                  <a:cs typeface="Calibri"/>
                </a:rPr>
                <a:t> </a:t>
              </a:r>
              <a:r>
                <a:rPr sz="1950" spc="-4" dirty="0">
                  <a:latin typeface="Calibri"/>
                  <a:cs typeface="Calibri"/>
                </a:rPr>
                <a:t>then check whether </a:t>
              </a:r>
              <a:r>
                <a:rPr sz="1950" spc="-23" dirty="0">
                  <a:latin typeface="Calibri"/>
                  <a:cs typeface="Calibri"/>
                </a:rPr>
                <a:t>‘error </a:t>
              </a:r>
              <a:r>
                <a:rPr sz="1950" spc="-8" dirty="0">
                  <a:latin typeface="Calibri"/>
                  <a:cs typeface="Calibri"/>
                </a:rPr>
                <a:t>value’ </a:t>
              </a:r>
              <a:r>
                <a:rPr sz="1950" spc="-11" dirty="0">
                  <a:latin typeface="Calibri"/>
                  <a:cs typeface="Calibri"/>
                </a:rPr>
                <a:t>was</a:t>
              </a:r>
              <a:r>
                <a:rPr sz="1950" spc="49" dirty="0">
                  <a:latin typeface="Calibri"/>
                  <a:cs typeface="Calibri"/>
                </a:rPr>
                <a:t> </a:t>
              </a:r>
              <a:r>
                <a:rPr sz="1950" spc="-8" dirty="0">
                  <a:latin typeface="Calibri"/>
                  <a:cs typeface="Calibri"/>
                </a:rPr>
                <a:t>returned</a:t>
              </a:r>
              <a:endParaRPr sz="1950" dirty="0">
                <a:latin typeface="Calibri"/>
                <a:cs typeface="Calibri"/>
              </a:endParaRPr>
            </a:p>
            <a:p>
              <a:pPr marL="155730" marR="86676" indent="-68579">
                <a:spcBef>
                  <a:spcPts val="600"/>
                </a:spcBef>
                <a:buClr>
                  <a:srgbClr val="585858"/>
                </a:buClr>
                <a:buFont typeface="Wingdings"/>
                <a:buChar char=""/>
                <a:tabLst>
                  <a:tab pos="256693" algn="l"/>
                </a:tabLst>
              </a:pPr>
              <a:r>
                <a:rPr lang="en-US" sz="1950" spc="-8" dirty="0">
                  <a:latin typeface="Calibri"/>
                  <a:cs typeface="Calibri"/>
                </a:rPr>
                <a:t> I</a:t>
              </a:r>
              <a:r>
                <a:rPr sz="1950" spc="-8" dirty="0">
                  <a:latin typeface="Calibri"/>
                  <a:cs typeface="Calibri"/>
                </a:rPr>
                <a:t>nstead, </a:t>
              </a:r>
              <a:r>
                <a:rPr sz="195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raise </a:t>
              </a:r>
              <a:r>
                <a:rPr sz="1950" b="1" spc="-4" dirty="0">
                  <a:solidFill>
                    <a:srgbClr val="C00000"/>
                  </a:solidFill>
                  <a:latin typeface="Calibri"/>
                  <a:cs typeface="Calibri"/>
                </a:rPr>
                <a:t>an </a:t>
              </a:r>
              <a:r>
                <a:rPr sz="195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exception </a:t>
              </a:r>
              <a:r>
                <a:rPr sz="1950" spc="-4" dirty="0">
                  <a:latin typeface="Calibri"/>
                  <a:cs typeface="Calibri"/>
                </a:rPr>
                <a:t>when </a:t>
              </a:r>
              <a:r>
                <a:rPr sz="1950" spc="-8" dirty="0">
                  <a:latin typeface="Calibri"/>
                  <a:cs typeface="Calibri"/>
                </a:rPr>
                <a:t>unable </a:t>
              </a:r>
              <a:r>
                <a:rPr sz="1950" spc="-15" dirty="0">
                  <a:latin typeface="Calibri"/>
                  <a:cs typeface="Calibri"/>
                </a:rPr>
                <a:t>to </a:t>
              </a:r>
              <a:r>
                <a:rPr sz="1950" spc="-11" dirty="0">
                  <a:latin typeface="Calibri"/>
                  <a:cs typeface="Calibri"/>
                </a:rPr>
                <a:t>produce </a:t>
              </a:r>
              <a:r>
                <a:rPr sz="1950" spc="-4" dirty="0">
                  <a:latin typeface="Calibri"/>
                  <a:cs typeface="Calibri"/>
                </a:rPr>
                <a:t>a  </a:t>
              </a:r>
              <a:r>
                <a:rPr sz="1950" spc="-8" dirty="0">
                  <a:latin typeface="Calibri"/>
                  <a:cs typeface="Calibri"/>
                </a:rPr>
                <a:t>result </a:t>
              </a:r>
              <a:r>
                <a:rPr sz="1950" spc="-11" dirty="0">
                  <a:latin typeface="Calibri"/>
                  <a:cs typeface="Calibri"/>
                </a:rPr>
                <a:t>consistent </a:t>
              </a:r>
              <a:r>
                <a:rPr sz="1950" spc="-4" dirty="0">
                  <a:latin typeface="Calibri"/>
                  <a:cs typeface="Calibri"/>
                </a:rPr>
                <a:t>with </a:t>
              </a:r>
              <a:r>
                <a:rPr sz="1950" spc="-19" dirty="0">
                  <a:latin typeface="Calibri"/>
                  <a:cs typeface="Calibri"/>
                </a:rPr>
                <a:t>function’s</a:t>
              </a:r>
              <a:r>
                <a:rPr sz="1950" spc="23" dirty="0">
                  <a:latin typeface="Calibri"/>
                  <a:cs typeface="Calibri"/>
                </a:rPr>
                <a:t> </a:t>
              </a:r>
              <a:r>
                <a:rPr sz="1950" spc="-8" dirty="0">
                  <a:latin typeface="Calibri"/>
                  <a:cs typeface="Calibri"/>
                </a:rPr>
                <a:t>specification</a:t>
              </a:r>
              <a:endParaRPr sz="1950" dirty="0">
                <a:latin typeface="Calibri"/>
                <a:cs typeface="Calibri"/>
              </a:endParaRPr>
            </a:p>
            <a:p>
              <a:pPr marL="430052" marR="3810" indent="-34290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950" spc="-4" dirty="0">
                  <a:latin typeface="Calibri"/>
                  <a:cs typeface="Calibri"/>
                </a:rPr>
                <a:t>C++, Java: throw</a:t>
              </a:r>
            </a:p>
            <a:p>
              <a:pPr marL="430052" marR="3810" indent="-34290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sz="1950" spc="-4" dirty="0">
                  <a:latin typeface="Consolas" panose="020B0609020204030204" pitchFamily="49" charset="0"/>
                  <a:cs typeface="Courier New" panose="02070309020205020404" pitchFamily="49" charset="0"/>
                </a:rPr>
                <a:t>raise &lt;exceptionName&gt;(&lt;arguments&gt;)  </a:t>
              </a:r>
              <a:endParaRPr lang="en-US" sz="1950" spc="-4" dirty="0">
                <a:latin typeface="Consolas" panose="020B0609020204030204" pitchFamily="49" charset="0"/>
                <a:cs typeface="Courier New" panose="02070309020205020404" pitchFamily="49" charset="0"/>
              </a:endParaRPr>
            </a:p>
            <a:p>
              <a:pPr marL="87152" marR="3810">
                <a:spcBef>
                  <a:spcPts val="600"/>
                </a:spcBef>
              </a:pPr>
              <a:endParaRPr lang="en-US" sz="1950" spc="-4" dirty="0">
                <a:latin typeface="Courier New"/>
                <a:cs typeface="Courier New"/>
              </a:endParaRPr>
            </a:p>
            <a:p>
              <a:pPr marL="887252" marR="3810" lvl="1" indent="-34290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endParaRPr lang="en-US" sz="1950" spc="-4" dirty="0">
                <a:latin typeface="Consolas" panose="020B0609020204030204" pitchFamily="49" charset="0"/>
                <a:cs typeface="Courier New"/>
              </a:endParaRPr>
            </a:p>
            <a:p>
              <a:pPr marL="430052" marR="3810" indent="-34290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950" spc="-4" dirty="0">
                  <a:latin typeface="Consolas" panose="020B0609020204030204" pitchFamily="49" charset="0"/>
                  <a:cs typeface="Courier New"/>
                </a:rPr>
                <a:t>Example: </a:t>
              </a:r>
              <a:r>
                <a:rPr sz="1950" spc="-4" dirty="0">
                  <a:latin typeface="Consolas" panose="020B0609020204030204" pitchFamily="49" charset="0"/>
                  <a:cs typeface="Courier New"/>
                </a:rPr>
                <a:t>raise ValueError("something is wrong")</a:t>
              </a:r>
              <a:endParaRPr lang="en-US" sz="1950" spc="-4" dirty="0">
                <a:latin typeface="Consolas" panose="020B0609020204030204" pitchFamily="49" charset="0"/>
                <a:cs typeface="Courier New"/>
              </a:endParaRPr>
            </a:p>
            <a:p>
              <a:pPr marL="430052" marR="3810" indent="-342900">
                <a:spcBef>
                  <a:spcPts val="600"/>
                </a:spcBef>
                <a:buFont typeface="Wingdings" panose="05000000000000000000" pitchFamily="2" charset="2"/>
                <a:buChar char="§"/>
              </a:pPr>
              <a:r>
                <a:rPr lang="en-US" sz="1950" dirty="0">
                  <a:latin typeface="Calibri" panose="020F0502020204030204" pitchFamily="34" charset="0"/>
                  <a:cs typeface="Calibri" panose="020F0502020204030204" pitchFamily="34" charset="0"/>
                </a:rPr>
                <a:t>Users can define custom exceptions by creating a new class. This exception class has to be derived, either directly or indirectly, from the built-in </a:t>
              </a:r>
              <a:r>
                <a:rPr lang="en-US" sz="1950" b="1" i="1" dirty="0">
                  <a:latin typeface="Calibri" panose="020F0502020204030204" pitchFamily="34" charset="0"/>
                  <a:cs typeface="Calibri" panose="020F0502020204030204" pitchFamily="34" charset="0"/>
                </a:rPr>
                <a:t>Exception</a:t>
              </a:r>
              <a:r>
                <a:rPr lang="en-US" sz="1950" dirty="0">
                  <a:latin typeface="Calibri" panose="020F0502020204030204" pitchFamily="34" charset="0"/>
                  <a:cs typeface="Calibri" panose="020F0502020204030204" pitchFamily="34" charset="0"/>
                </a:rPr>
                <a:t> class</a:t>
              </a:r>
              <a:endParaRPr sz="195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 rot="1703822">
              <a:off x="1038303" y="4120167"/>
              <a:ext cx="555821" cy="3622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>
              <a:off x="1878853" y="3912657"/>
              <a:ext cx="1996862" cy="338138"/>
            </a:xfrm>
            <a:custGeom>
              <a:avLst/>
              <a:gdLst/>
              <a:ahLst/>
              <a:cxnLst/>
              <a:rect l="l" t="t" r="r" b="b"/>
              <a:pathLst>
                <a:path w="2134870" h="450850">
                  <a:moveTo>
                    <a:pt x="0" y="450342"/>
                  </a:moveTo>
                  <a:lnTo>
                    <a:pt x="2134362" y="450342"/>
                  </a:lnTo>
                  <a:lnTo>
                    <a:pt x="2134362" y="0"/>
                  </a:lnTo>
                  <a:lnTo>
                    <a:pt x="0" y="0"/>
                  </a:lnTo>
                  <a:lnTo>
                    <a:pt x="0" y="450342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 rot="1652216">
              <a:off x="2325833" y="4236517"/>
              <a:ext cx="1171193" cy="7125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>
              <a:off x="3944006" y="3917495"/>
              <a:ext cx="1746905" cy="338138"/>
            </a:xfrm>
            <a:custGeom>
              <a:avLst/>
              <a:gdLst/>
              <a:ahLst/>
              <a:cxnLst/>
              <a:rect l="l" t="t" r="r" b="b"/>
              <a:pathLst>
                <a:path w="4044315" h="450850">
                  <a:moveTo>
                    <a:pt x="0" y="450342"/>
                  </a:moveTo>
                  <a:lnTo>
                    <a:pt x="4043934" y="450342"/>
                  </a:lnTo>
                  <a:lnTo>
                    <a:pt x="4043934" y="0"/>
                  </a:lnTo>
                  <a:lnTo>
                    <a:pt x="0" y="0"/>
                  </a:lnTo>
                  <a:lnTo>
                    <a:pt x="0" y="450342"/>
                  </a:lnTo>
                  <a:close/>
                </a:path>
              </a:pathLst>
            </a:custGeom>
            <a:ln w="160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 rot="1650382">
              <a:off x="4157278" y="4029140"/>
              <a:ext cx="1456943" cy="9844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6916" y="931579"/>
            <a:ext cx="7886700" cy="526939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9525" marR="3810">
              <a:lnSpc>
                <a:spcPts val="3675"/>
              </a:lnSpc>
              <a:spcBef>
                <a:spcPts val="735"/>
              </a:spcBef>
            </a:pPr>
            <a:r>
              <a:rPr spc="-34" dirty="0"/>
              <a:t>EXAMPLE: RAISING</a:t>
            </a:r>
            <a:r>
              <a:rPr spc="-191" dirty="0"/>
              <a:t> </a:t>
            </a:r>
            <a:r>
              <a:rPr spc="-19" dirty="0"/>
              <a:t>AN  </a:t>
            </a:r>
            <a:r>
              <a:rPr spc="-49" dirty="0"/>
              <a:t>EXCEPTION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541DA6-7941-416E-A6DD-73FC677602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47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F8EB89-A865-41CD-A3D2-9A43CC411136}"/>
              </a:ext>
            </a:extLst>
          </p:cNvPr>
          <p:cNvGrpSpPr/>
          <p:nvPr/>
        </p:nvGrpSpPr>
        <p:grpSpPr>
          <a:xfrm>
            <a:off x="942791" y="1948908"/>
            <a:ext cx="7410633" cy="3378102"/>
            <a:chOff x="490309" y="2292856"/>
            <a:chExt cx="7258416" cy="3405419"/>
          </a:xfrm>
        </p:grpSpPr>
        <p:sp>
          <p:nvSpPr>
            <p:cNvPr id="4" name="object 4"/>
            <p:cNvSpPr txBox="1"/>
            <p:nvPr/>
          </p:nvSpPr>
          <p:spPr>
            <a:xfrm>
              <a:off x="490309" y="2292856"/>
              <a:ext cx="6474619" cy="3405419"/>
            </a:xfrm>
            <a:prstGeom prst="rect">
              <a:avLst/>
            </a:prstGeom>
          </p:spPr>
          <p:txBody>
            <a:bodyPr vert="horz" wrap="square" lIns="0" tIns="85725" rIns="0" bIns="0" rtlCol="0">
              <a:spAutoFit/>
            </a:bodyPr>
            <a:lstStyle/>
            <a:p>
              <a:pPr marL="9525">
                <a:spcBef>
                  <a:spcPts val="675"/>
                </a:spcBef>
              </a:pPr>
              <a:r>
                <a:rPr sz="1350" spc="-4" dirty="0">
                  <a:latin typeface="Consolas" panose="020B0609020204030204" pitchFamily="49" charset="0"/>
                  <a:cs typeface="Courier New"/>
                </a:rPr>
                <a:t>def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get_ratios(L1,</a:t>
              </a:r>
              <a:r>
                <a:rPr sz="1350" spc="-26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L2):</a:t>
              </a:r>
              <a:endParaRPr sz="1350" dirty="0">
                <a:latin typeface="Consolas" panose="020B0609020204030204" pitchFamily="49" charset="0"/>
                <a:cs typeface="Courier New"/>
              </a:endParaRPr>
            </a:p>
            <a:p>
              <a:pPr marL="828654" marR="3810" indent="-410041">
                <a:lnSpc>
                  <a:spcPts val="2220"/>
                </a:lnSpc>
                <a:spcBef>
                  <a:spcPts val="176"/>
                </a:spcBef>
              </a:pPr>
              <a:r>
                <a:rPr sz="1350" spc="-8" dirty="0">
                  <a:latin typeface="Consolas" panose="020B0609020204030204" pitchFamily="49" charset="0"/>
                  <a:cs typeface="Courier New"/>
                </a:rPr>
                <a:t>""" Assumes: </a:t>
              </a:r>
              <a:r>
                <a:rPr sz="1350" spc="-4" dirty="0">
                  <a:latin typeface="Consolas" panose="020B0609020204030204" pitchFamily="49" charset="0"/>
                  <a:cs typeface="Courier New"/>
                </a:rPr>
                <a:t>L1 and L2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are lists </a:t>
              </a:r>
              <a:r>
                <a:rPr sz="1350" spc="-4" dirty="0">
                  <a:latin typeface="Consolas" panose="020B0609020204030204" pitchFamily="49" charset="0"/>
                  <a:cs typeface="Courier New"/>
                </a:rPr>
                <a:t>of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equal length </a:t>
              </a:r>
              <a:r>
                <a:rPr sz="1350" spc="-4" dirty="0">
                  <a:latin typeface="Consolas" panose="020B0609020204030204" pitchFamily="49" charset="0"/>
                  <a:cs typeface="Courier New"/>
                </a:rPr>
                <a:t>of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numbers  Returns: </a:t>
              </a:r>
              <a:r>
                <a:rPr sz="1350" dirty="0">
                  <a:latin typeface="Consolas" panose="020B0609020204030204" pitchFamily="49" charset="0"/>
                  <a:cs typeface="Courier New"/>
                </a:rPr>
                <a:t>a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list containing L1[i]/L2[i]</a:t>
              </a:r>
              <a:r>
                <a:rPr sz="1350" spc="-3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"""</a:t>
              </a:r>
              <a:endParaRPr sz="1350" dirty="0">
                <a:latin typeface="Consolas" panose="020B0609020204030204" pitchFamily="49" charset="0"/>
                <a:cs typeface="Courier New"/>
              </a:endParaRPr>
            </a:p>
            <a:p>
              <a:pPr marL="419090">
                <a:spcBef>
                  <a:spcPts val="428"/>
                </a:spcBef>
              </a:pPr>
              <a:r>
                <a:rPr sz="1350" spc="-8" dirty="0">
                  <a:latin typeface="Consolas" panose="020B0609020204030204" pitchFamily="49" charset="0"/>
                  <a:cs typeface="Courier New"/>
                </a:rPr>
                <a:t>ratios </a:t>
              </a:r>
              <a:r>
                <a:rPr sz="1350" dirty="0">
                  <a:latin typeface="Consolas" panose="020B0609020204030204" pitchFamily="49" charset="0"/>
                  <a:cs typeface="Courier New"/>
                </a:rPr>
                <a:t>=</a:t>
              </a:r>
              <a:r>
                <a:rPr sz="1350" spc="-1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350" spc="-4" dirty="0">
                  <a:latin typeface="Consolas" panose="020B0609020204030204" pitchFamily="49" charset="0"/>
                  <a:cs typeface="Courier New"/>
                </a:rPr>
                <a:t>[]</a:t>
              </a:r>
              <a:endParaRPr sz="1350" dirty="0">
                <a:latin typeface="Consolas" panose="020B0609020204030204" pitchFamily="49" charset="0"/>
                <a:cs typeface="Courier New"/>
              </a:endParaRPr>
            </a:p>
            <a:p>
              <a:pPr marL="828654" marR="3181747" indent="-410041">
                <a:lnSpc>
                  <a:spcPts val="2220"/>
                </a:lnSpc>
                <a:spcBef>
                  <a:spcPts val="172"/>
                </a:spcBef>
              </a:pPr>
              <a:r>
                <a:rPr sz="1350" spc="-8" dirty="0">
                  <a:latin typeface="Consolas" panose="020B0609020204030204" pitchFamily="49" charset="0"/>
                  <a:cs typeface="Courier New"/>
                </a:rPr>
                <a:t>for index </a:t>
              </a:r>
              <a:r>
                <a:rPr sz="1350" spc="-4" dirty="0">
                  <a:latin typeface="Consolas" panose="020B0609020204030204" pitchFamily="49" charset="0"/>
                  <a:cs typeface="Courier New"/>
                </a:rPr>
                <a:t>in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range(len(L1)):  try:</a:t>
              </a:r>
              <a:endParaRPr sz="1350" dirty="0">
                <a:latin typeface="Consolas" panose="020B0609020204030204" pitchFamily="49" charset="0"/>
                <a:cs typeface="Courier New"/>
              </a:endParaRPr>
            </a:p>
            <a:p>
              <a:pPr marL="828654" marR="1746365" indent="409565">
                <a:lnSpc>
                  <a:spcPts val="2220"/>
                </a:lnSpc>
              </a:pPr>
              <a:r>
                <a:rPr sz="1350" spc="-8" dirty="0">
                  <a:latin typeface="Consolas" panose="020B0609020204030204" pitchFamily="49" charset="0"/>
                  <a:cs typeface="Courier New"/>
                </a:rPr>
                <a:t>ratios.append(L1[index]/L2[index])  except</a:t>
              </a:r>
              <a:r>
                <a:rPr sz="1350" spc="-1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ZeroDivisionError:</a:t>
              </a:r>
              <a:endParaRPr sz="1350" dirty="0">
                <a:latin typeface="Consolas" panose="020B0609020204030204" pitchFamily="49" charset="0"/>
                <a:cs typeface="Courier New"/>
              </a:endParaRPr>
            </a:p>
            <a:p>
              <a:pPr marL="828654" marR="415280" indent="409565">
                <a:lnSpc>
                  <a:spcPts val="2220"/>
                </a:lnSpc>
                <a:spcBef>
                  <a:spcPts val="4"/>
                </a:spcBef>
              </a:pPr>
              <a:r>
                <a:rPr sz="1350" spc="-8" dirty="0">
                  <a:latin typeface="Consolas" panose="020B0609020204030204" pitchFamily="49" charset="0"/>
                  <a:cs typeface="Courier New"/>
                </a:rPr>
                <a:t>ratios.append(float('nan')) #nan </a:t>
              </a:r>
              <a:r>
                <a:rPr sz="1350" dirty="0">
                  <a:latin typeface="Consolas" panose="020B0609020204030204" pitchFamily="49" charset="0"/>
                  <a:cs typeface="Courier New"/>
                </a:rPr>
                <a:t>=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not </a:t>
              </a:r>
              <a:r>
                <a:rPr sz="1350" dirty="0">
                  <a:latin typeface="Consolas" panose="020B0609020204030204" pitchFamily="49" charset="0"/>
                  <a:cs typeface="Courier New"/>
                </a:rPr>
                <a:t>a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number  except:</a:t>
              </a:r>
              <a:endParaRPr sz="1350" dirty="0">
                <a:latin typeface="Consolas" panose="020B0609020204030204" pitchFamily="49" charset="0"/>
                <a:cs typeface="Courier New"/>
              </a:endParaRPr>
            </a:p>
            <a:p>
              <a:pPr marL="1238695">
                <a:spcBef>
                  <a:spcPts val="424"/>
                </a:spcBef>
              </a:pPr>
              <a:r>
                <a:rPr sz="1350" spc="-8" dirty="0">
                  <a:latin typeface="Consolas" panose="020B0609020204030204" pitchFamily="49" charset="0"/>
                  <a:cs typeface="Courier New"/>
                </a:rPr>
                <a:t>raise ValueError('get_ratios called with bad</a:t>
              </a:r>
              <a:r>
                <a:rPr sz="1350" spc="-3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arg')</a:t>
              </a:r>
              <a:endParaRPr sz="1350" dirty="0">
                <a:latin typeface="Consolas" panose="020B0609020204030204" pitchFamily="49" charset="0"/>
                <a:cs typeface="Courier New"/>
              </a:endParaRPr>
            </a:p>
            <a:p>
              <a:pPr marL="419090">
                <a:spcBef>
                  <a:spcPts val="600"/>
                </a:spcBef>
              </a:pPr>
              <a:r>
                <a:rPr sz="1350" spc="-8" dirty="0">
                  <a:latin typeface="Consolas" panose="020B0609020204030204" pitchFamily="49" charset="0"/>
                  <a:cs typeface="Courier New"/>
                </a:rPr>
                <a:t>return</a:t>
              </a:r>
              <a:r>
                <a:rPr sz="1350" spc="-1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350" spc="-8" dirty="0">
                  <a:latin typeface="Consolas" panose="020B0609020204030204" pitchFamily="49" charset="0"/>
                  <a:cs typeface="Courier New"/>
                </a:rPr>
                <a:t>ratios</a:t>
              </a:r>
              <a:endParaRPr sz="135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608620" y="5187143"/>
              <a:ext cx="5625941" cy="241459"/>
            </a:xfrm>
            <a:custGeom>
              <a:avLst/>
              <a:gdLst/>
              <a:ahLst/>
              <a:cxnLst/>
              <a:rect l="l" t="t" r="r" b="b"/>
              <a:pathLst>
                <a:path w="7501255" h="321945">
                  <a:moveTo>
                    <a:pt x="0" y="321563"/>
                  </a:moveTo>
                  <a:lnTo>
                    <a:pt x="7501128" y="321563"/>
                  </a:lnTo>
                  <a:lnTo>
                    <a:pt x="7501128" y="0"/>
                  </a:lnTo>
                  <a:lnTo>
                    <a:pt x="0" y="0"/>
                  </a:lnTo>
                  <a:lnTo>
                    <a:pt x="0" y="321563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 rot="1666101">
              <a:off x="6479805" y="4236377"/>
              <a:ext cx="1268920" cy="95141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6494" y="1035717"/>
            <a:ext cx="7044323" cy="4805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41" dirty="0"/>
              <a:t>ASSERTIONS</a:t>
            </a:r>
            <a:r>
              <a:rPr lang="en-US" spc="-41" dirty="0"/>
              <a:t> (Bug prevention)</a:t>
            </a:r>
            <a:endParaRPr spc="-4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F45DD-3202-4EBA-A824-6611667D488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48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866494" y="1963058"/>
            <a:ext cx="8002980" cy="1992533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466723" marR="865802" indent="-457200">
              <a:spcBef>
                <a:spcPts val="33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11" dirty="0">
                <a:latin typeface="Calibri"/>
                <a:cs typeface="Calibri"/>
              </a:rPr>
              <a:t>W</a:t>
            </a:r>
            <a:r>
              <a:rPr sz="2400" spc="-11" dirty="0">
                <a:latin typeface="Calibri"/>
                <a:cs typeface="Calibri"/>
              </a:rPr>
              <a:t>ant to </a:t>
            </a:r>
            <a:r>
              <a:rPr sz="2400" spc="-4" dirty="0">
                <a:latin typeface="Calibri"/>
                <a:cs typeface="Calibri"/>
              </a:rPr>
              <a:t>be </a:t>
            </a:r>
            <a:r>
              <a:rPr sz="2400" spc="-11" dirty="0">
                <a:latin typeface="Calibri"/>
                <a:cs typeface="Calibri"/>
              </a:rPr>
              <a:t>sure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assumptions </a:t>
            </a:r>
            <a:r>
              <a:rPr sz="2400" spc="-4" dirty="0">
                <a:latin typeface="Calibri"/>
                <a:cs typeface="Calibri"/>
              </a:rPr>
              <a:t>on </a:t>
            </a:r>
            <a:r>
              <a:rPr sz="2400" spc="-23" dirty="0">
                <a:latin typeface="Calibri"/>
                <a:cs typeface="Calibri"/>
              </a:rPr>
              <a:t>state </a:t>
            </a:r>
            <a:r>
              <a:rPr sz="2400" spc="-4" dirty="0">
                <a:latin typeface="Calibri"/>
                <a:cs typeface="Calibri"/>
              </a:rPr>
              <a:t>of  </a:t>
            </a:r>
            <a:r>
              <a:rPr sz="2400" spc="-11" dirty="0">
                <a:latin typeface="Calibri"/>
                <a:cs typeface="Calibri"/>
              </a:rPr>
              <a:t>computation are </a:t>
            </a:r>
            <a:r>
              <a:rPr sz="2400" spc="-4" dirty="0">
                <a:latin typeface="Calibri"/>
                <a:cs typeface="Calibri"/>
              </a:rPr>
              <a:t>as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expected</a:t>
            </a:r>
            <a:r>
              <a:rPr lang="en-US" sz="2400" spc="-11" dirty="0">
                <a:latin typeface="Calibri"/>
                <a:cs typeface="Calibri"/>
              </a:rPr>
              <a:t> before executing the codes following this assertion</a:t>
            </a:r>
            <a:endParaRPr sz="2400" dirty="0">
              <a:latin typeface="Calibri"/>
              <a:cs typeface="Calibri"/>
            </a:endParaRPr>
          </a:p>
          <a:p>
            <a:pPr marL="466724" indent="-457200">
              <a:spcBef>
                <a:spcPts val="791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4" dirty="0">
                <a:latin typeface="Calibri"/>
                <a:cs typeface="Calibri"/>
              </a:rPr>
              <a:t>U</a:t>
            </a:r>
            <a:r>
              <a:rPr sz="2400" spc="-4" dirty="0">
                <a:latin typeface="Calibri"/>
                <a:cs typeface="Calibri"/>
              </a:rPr>
              <a:t>se an </a:t>
            </a:r>
            <a:r>
              <a:rPr sz="2400" b="1" spc="-4" dirty="0">
                <a:solidFill>
                  <a:srgbClr val="C00000"/>
                </a:solidFill>
                <a:latin typeface="Courier New"/>
                <a:cs typeface="Courier New"/>
              </a:rPr>
              <a:t>assert</a:t>
            </a:r>
            <a:r>
              <a:rPr sz="2400" b="1" spc="-664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statement </a:t>
            </a:r>
            <a:r>
              <a:rPr sz="2400" spc="-11" dirty="0">
                <a:latin typeface="Calibri"/>
                <a:cs typeface="Calibri"/>
              </a:rPr>
              <a:t>to raise </a:t>
            </a:r>
            <a:r>
              <a:rPr sz="2400" spc="-4" dirty="0">
                <a:latin typeface="Calibri"/>
                <a:cs typeface="Calibri"/>
              </a:rPr>
              <a:t>an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000" b="1" spc="-4" dirty="0" err="1">
                <a:latin typeface="Consolas" panose="020B0609020204030204" pitchFamily="49" charset="0"/>
                <a:cs typeface="Courier New"/>
              </a:rPr>
              <a:t>AssertionError</a:t>
            </a:r>
            <a:r>
              <a:rPr sz="2400" spc="-689" dirty="0">
                <a:latin typeface="Courier New"/>
                <a:cs typeface="Courier New"/>
              </a:rPr>
              <a:t> </a:t>
            </a:r>
            <a:r>
              <a:rPr sz="2400" spc="-11" dirty="0">
                <a:latin typeface="Calibri"/>
                <a:cs typeface="Calibri"/>
              </a:rPr>
              <a:t>exception </a:t>
            </a:r>
            <a:r>
              <a:rPr sz="2400" spc="-4" dirty="0">
                <a:latin typeface="Calibri"/>
                <a:cs typeface="Calibri"/>
              </a:rPr>
              <a:t>if assumptions not </a:t>
            </a:r>
            <a:r>
              <a:rPr sz="2400" spc="-8" dirty="0">
                <a:latin typeface="Calibri"/>
                <a:cs typeface="Calibri"/>
              </a:rPr>
              <a:t>met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45562" y="812594"/>
            <a:ext cx="3193485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38" dirty="0"/>
              <a:t>E</a:t>
            </a:r>
            <a:r>
              <a:rPr spc="-41" dirty="0"/>
              <a:t>X</a:t>
            </a:r>
            <a:r>
              <a:rPr spc="-38" dirty="0"/>
              <a:t>AMPL</a:t>
            </a:r>
            <a:r>
              <a:rPr dirty="0"/>
              <a:t>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83A1D2-C598-4727-9434-ED8FF64E89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49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69BC3C4-4A08-446C-8AAF-B5A5A7C7FC70}"/>
              </a:ext>
            </a:extLst>
          </p:cNvPr>
          <p:cNvGrpSpPr/>
          <p:nvPr/>
        </p:nvGrpSpPr>
        <p:grpSpPr>
          <a:xfrm>
            <a:off x="842948" y="2064410"/>
            <a:ext cx="7583988" cy="2237340"/>
            <a:chOff x="842948" y="2064410"/>
            <a:chExt cx="7583988" cy="22373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1C07668-21A7-4FEA-B058-9554C82DACDB}"/>
                </a:ext>
              </a:extLst>
            </p:cNvPr>
            <p:cNvGrpSpPr/>
            <p:nvPr/>
          </p:nvGrpSpPr>
          <p:grpSpPr>
            <a:xfrm>
              <a:off x="842948" y="2064410"/>
              <a:ext cx="5889157" cy="982483"/>
              <a:chOff x="1476377" y="2471547"/>
              <a:chExt cx="5889157" cy="982483"/>
            </a:xfrm>
          </p:grpSpPr>
          <p:sp>
            <p:nvSpPr>
              <p:cNvPr id="4" name="object 4"/>
              <p:cNvSpPr txBox="1"/>
              <p:nvPr/>
            </p:nvSpPr>
            <p:spPr>
              <a:xfrm>
                <a:off x="1476377" y="2471547"/>
                <a:ext cx="2036921" cy="263534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9525">
                  <a:spcBef>
                    <a:spcPts val="75"/>
                  </a:spcBef>
                </a:pPr>
                <a:r>
                  <a:rPr sz="1650" dirty="0">
                    <a:latin typeface="Consolas" panose="020B0609020204030204" pitchFamily="49" charset="0"/>
                    <a:cs typeface="Courier New"/>
                  </a:rPr>
                  <a:t>def</a:t>
                </a:r>
                <a:r>
                  <a:rPr sz="1650" spc="-30" dirty="0">
                    <a:latin typeface="Consolas" panose="020B0609020204030204" pitchFamily="49" charset="0"/>
                    <a:cs typeface="Courier New"/>
                  </a:rPr>
                  <a:t> </a:t>
                </a:r>
                <a:r>
                  <a:rPr sz="1650" spc="-4" dirty="0">
                    <a:latin typeface="Consolas" panose="020B0609020204030204" pitchFamily="49" charset="0"/>
                    <a:cs typeface="Courier New"/>
                  </a:rPr>
                  <a:t>avg(grades):</a:t>
                </a:r>
                <a:endParaRPr sz="1650" dirty="0">
                  <a:latin typeface="Consolas" panose="020B0609020204030204" pitchFamily="49" charset="0"/>
                  <a:cs typeface="Courier New"/>
                </a:endParaRPr>
              </a:p>
            </p:txBody>
          </p:sp>
          <p:sp>
            <p:nvSpPr>
              <p:cNvPr id="5" name="object 5"/>
              <p:cNvSpPr txBox="1"/>
              <p:nvPr/>
            </p:nvSpPr>
            <p:spPr>
              <a:xfrm>
                <a:off x="1760507" y="2828069"/>
                <a:ext cx="5605027" cy="266420"/>
              </a:xfrm>
              <a:prstGeom prst="rect">
                <a:avLst/>
              </a:prstGeom>
              <a:ln w="16001">
                <a:solidFill>
                  <a:srgbClr val="FF0000"/>
                </a:solidFill>
              </a:ln>
            </p:spPr>
            <p:txBody>
              <a:bodyPr vert="horz" wrap="square" lIns="0" tIns="12383" rIns="0" bIns="0" rtlCol="0">
                <a:spAutoFit/>
              </a:bodyPr>
              <a:lstStyle/>
              <a:p>
                <a:pPr marL="230024">
                  <a:spcBef>
                    <a:spcPts val="98"/>
                  </a:spcBef>
                </a:pPr>
                <a:r>
                  <a:rPr sz="1650" dirty="0">
                    <a:latin typeface="Consolas" panose="020B0609020204030204" pitchFamily="49" charset="0"/>
                    <a:cs typeface="Courier New"/>
                  </a:rPr>
                  <a:t>assert len(grades) != </a:t>
                </a:r>
                <a:r>
                  <a:rPr sz="1650" spc="-4" dirty="0">
                    <a:latin typeface="Consolas" panose="020B0609020204030204" pitchFamily="49" charset="0"/>
                    <a:cs typeface="Courier New"/>
                  </a:rPr>
                  <a:t>0, 'no </a:t>
                </a:r>
                <a:r>
                  <a:rPr sz="1650" dirty="0">
                    <a:latin typeface="Consolas" panose="020B0609020204030204" pitchFamily="49" charset="0"/>
                    <a:cs typeface="Courier New"/>
                  </a:rPr>
                  <a:t>grades</a:t>
                </a:r>
                <a:r>
                  <a:rPr sz="1650" spc="11" dirty="0">
                    <a:latin typeface="Consolas" panose="020B0609020204030204" pitchFamily="49" charset="0"/>
                    <a:cs typeface="Courier New"/>
                  </a:rPr>
                  <a:t> </a:t>
                </a:r>
                <a:r>
                  <a:rPr sz="1650" spc="-4" dirty="0">
                    <a:latin typeface="Consolas" panose="020B0609020204030204" pitchFamily="49" charset="0"/>
                    <a:cs typeface="Courier New"/>
                  </a:rPr>
                  <a:t>data'</a:t>
                </a:r>
                <a:endParaRPr sz="1650" dirty="0">
                  <a:latin typeface="Consolas" panose="020B0609020204030204" pitchFamily="49" charset="0"/>
                  <a:cs typeface="Courier New"/>
                </a:endParaRPr>
              </a:p>
            </p:txBody>
          </p:sp>
          <p:sp>
            <p:nvSpPr>
              <p:cNvPr id="6" name="object 6"/>
              <p:cNvSpPr txBox="1"/>
              <p:nvPr/>
            </p:nvSpPr>
            <p:spPr>
              <a:xfrm>
                <a:off x="1981010" y="3190496"/>
                <a:ext cx="3803333" cy="263534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9525">
                  <a:spcBef>
                    <a:spcPts val="75"/>
                  </a:spcBef>
                </a:pPr>
                <a:r>
                  <a:rPr sz="1650" dirty="0">
                    <a:latin typeface="Consolas" panose="020B0609020204030204" pitchFamily="49" charset="0"/>
                    <a:cs typeface="Courier New"/>
                  </a:rPr>
                  <a:t>return</a:t>
                </a:r>
                <a:r>
                  <a:rPr sz="1650" spc="-56" dirty="0">
                    <a:latin typeface="Consolas" panose="020B0609020204030204" pitchFamily="49" charset="0"/>
                    <a:cs typeface="Courier New"/>
                  </a:rPr>
                  <a:t> </a:t>
                </a:r>
                <a:r>
                  <a:rPr sz="1650" dirty="0">
                    <a:latin typeface="Consolas" panose="020B0609020204030204" pitchFamily="49" charset="0"/>
                    <a:cs typeface="Courier New"/>
                  </a:rPr>
                  <a:t>sum(grades)/len(grades)</a:t>
                </a:r>
              </a:p>
            </p:txBody>
          </p:sp>
        </p:grpSp>
        <p:sp>
          <p:nvSpPr>
            <p:cNvPr id="7" name="object 7"/>
            <p:cNvSpPr txBox="1"/>
            <p:nvPr/>
          </p:nvSpPr>
          <p:spPr>
            <a:xfrm>
              <a:off x="881985" y="3534393"/>
              <a:ext cx="7380030" cy="767357"/>
            </a:xfrm>
            <a:prstGeom prst="rect">
              <a:avLst/>
            </a:prstGeom>
          </p:spPr>
          <p:txBody>
            <a:bodyPr vert="horz" wrap="square" lIns="0" tIns="46196" rIns="0" bIns="0" rtlCol="0">
              <a:spAutoFit/>
            </a:bodyPr>
            <a:lstStyle/>
            <a:p>
              <a:pPr marL="352423" marR="3810" indent="-342900">
                <a:lnSpc>
                  <a:spcPts val="2265"/>
                </a:lnSpc>
                <a:spcBef>
                  <a:spcPts val="363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91924" algn="l"/>
                </a:tabLst>
              </a:pPr>
              <a:r>
                <a:rPr lang="en-US" sz="2100" spc="-8" dirty="0">
                  <a:latin typeface="Calibri"/>
                  <a:cs typeface="Calibri"/>
                </a:rPr>
                <a:t>R</a:t>
              </a:r>
              <a:r>
                <a:rPr sz="2100" spc="-8" dirty="0">
                  <a:latin typeface="Calibri"/>
                  <a:cs typeface="Calibri"/>
                </a:rPr>
                <a:t>aises </a:t>
              </a:r>
              <a:r>
                <a:rPr sz="2100" dirty="0">
                  <a:latin typeface="Calibri"/>
                  <a:cs typeface="Calibri"/>
                </a:rPr>
                <a:t>an </a:t>
              </a:r>
              <a:r>
                <a:rPr b="1" spc="-8" dirty="0">
                  <a:latin typeface="Consolas" panose="020B0609020204030204" pitchFamily="49" charset="0"/>
                  <a:cs typeface="Courier New"/>
                </a:rPr>
                <a:t>AssertionError</a:t>
              </a:r>
              <a:r>
                <a:rPr spc="-585" dirty="0">
                  <a:latin typeface="Courier New"/>
                  <a:cs typeface="Courier New"/>
                </a:rPr>
                <a:t> </a:t>
              </a:r>
              <a:r>
                <a:rPr sz="2100" dirty="0">
                  <a:latin typeface="Calibri"/>
                  <a:cs typeface="Calibri"/>
                </a:rPr>
                <a:t>if </a:t>
              </a:r>
              <a:r>
                <a:rPr sz="2100" spc="-4" dirty="0">
                  <a:latin typeface="Calibri"/>
                  <a:cs typeface="Calibri"/>
                </a:rPr>
                <a:t>it </a:t>
              </a:r>
              <a:r>
                <a:rPr sz="2100" dirty="0">
                  <a:latin typeface="Calibri"/>
                  <a:cs typeface="Calibri"/>
                </a:rPr>
                <a:t>is </a:t>
              </a:r>
              <a:r>
                <a:rPr sz="2100" spc="-8" dirty="0">
                  <a:latin typeface="Calibri"/>
                  <a:cs typeface="Calibri"/>
                </a:rPr>
                <a:t>given </a:t>
              </a:r>
              <a:r>
                <a:rPr sz="2100" dirty="0">
                  <a:latin typeface="Calibri"/>
                  <a:cs typeface="Calibri"/>
                </a:rPr>
                <a:t>an </a:t>
              </a:r>
              <a:r>
                <a:rPr sz="2100" spc="-4" dirty="0">
                  <a:latin typeface="Calibri"/>
                  <a:cs typeface="Calibri"/>
                </a:rPr>
                <a:t>empty </a:t>
              </a:r>
              <a:r>
                <a:rPr sz="2100" spc="-8" dirty="0">
                  <a:latin typeface="Calibri"/>
                  <a:cs typeface="Calibri"/>
                </a:rPr>
                <a:t>list </a:t>
              </a:r>
              <a:r>
                <a:rPr sz="2100" spc="-19" dirty="0">
                  <a:latin typeface="Calibri"/>
                  <a:cs typeface="Calibri"/>
                </a:rPr>
                <a:t>for  </a:t>
              </a:r>
              <a:r>
                <a:rPr sz="2100" spc="-8" dirty="0">
                  <a:latin typeface="Calibri"/>
                  <a:cs typeface="Calibri"/>
                </a:rPr>
                <a:t>grades</a:t>
              </a:r>
              <a:endParaRPr sz="2100" dirty="0">
                <a:latin typeface="Calibri"/>
                <a:cs typeface="Calibri"/>
              </a:endParaRPr>
            </a:p>
            <a:p>
              <a:pPr marL="352424" indent="-342900">
                <a:spcBef>
                  <a:spcPts val="764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91924" algn="l"/>
                </a:tabLst>
              </a:pPr>
              <a:r>
                <a:rPr lang="en-US" sz="2100" spc="-4" dirty="0">
                  <a:latin typeface="Calibri"/>
                  <a:cs typeface="Calibri"/>
                </a:rPr>
                <a:t>O</a:t>
              </a:r>
              <a:r>
                <a:rPr sz="2100" spc="-4" dirty="0">
                  <a:latin typeface="Calibri"/>
                  <a:cs typeface="Calibri"/>
                </a:rPr>
                <a:t>therwise </a:t>
              </a:r>
              <a:r>
                <a:rPr sz="2100" dirty="0">
                  <a:latin typeface="Calibri"/>
                  <a:cs typeface="Calibri"/>
                </a:rPr>
                <a:t>runs</a:t>
              </a:r>
              <a:r>
                <a:rPr sz="2100" spc="-4" dirty="0">
                  <a:latin typeface="Calibri"/>
                  <a:cs typeface="Calibri"/>
                </a:rPr>
                <a:t> ok</a:t>
              </a:r>
              <a:endParaRPr sz="2100" dirty="0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 rot="1541802">
              <a:off x="6943940" y="2338311"/>
              <a:ext cx="1482996" cy="9380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430" y="823366"/>
            <a:ext cx="5479146" cy="4805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34" dirty="0"/>
              <a:t>Python </a:t>
            </a:r>
            <a:r>
              <a:rPr spc="-34" dirty="0"/>
              <a:t>FUNCTIONS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6163-88EE-40C4-A29B-E723397639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03668" y="1593908"/>
            <a:ext cx="8045044" cy="4210448"/>
          </a:xfrm>
          <a:prstGeom prst="rect">
            <a:avLst/>
          </a:prstGeom>
        </p:spPr>
        <p:txBody>
          <a:bodyPr vert="horz" wrap="square" lIns="0" tIns="113348" rIns="0" bIns="0" rtlCol="0">
            <a:spAutoFit/>
          </a:bodyPr>
          <a:lstStyle/>
          <a:p>
            <a:pPr marL="466723" marR="604823" indent="-457200">
              <a:spcBef>
                <a:spcPts val="1080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8" dirty="0">
                <a:latin typeface="Calibri"/>
                <a:cs typeface="Calibri"/>
              </a:rPr>
              <a:t>F</a:t>
            </a:r>
            <a:r>
              <a:rPr sz="2800" spc="-8" dirty="0">
                <a:latin typeface="Calibri"/>
                <a:cs typeface="Calibri"/>
              </a:rPr>
              <a:t>unctions </a:t>
            </a:r>
            <a:r>
              <a:rPr sz="2800" spc="-15" dirty="0">
                <a:latin typeface="Calibri"/>
                <a:cs typeface="Calibri"/>
              </a:rPr>
              <a:t>are </a:t>
            </a:r>
            <a:r>
              <a:rPr sz="2800" spc="-4" dirty="0">
                <a:latin typeface="Calibri"/>
                <a:cs typeface="Calibri"/>
              </a:rPr>
              <a:t>not run in a </a:t>
            </a:r>
            <a:r>
              <a:rPr sz="2800" spc="-15" dirty="0">
                <a:latin typeface="Calibri"/>
                <a:cs typeface="Calibri"/>
              </a:rPr>
              <a:t>program </a:t>
            </a:r>
            <a:r>
              <a:rPr sz="2800" spc="-8" dirty="0">
                <a:latin typeface="Calibri"/>
                <a:cs typeface="Calibri"/>
              </a:rPr>
              <a:t>until they </a:t>
            </a:r>
            <a:r>
              <a:rPr sz="2800" spc="-15" dirty="0">
                <a:latin typeface="Calibri"/>
                <a:cs typeface="Calibri"/>
              </a:rPr>
              <a:t>are  </a:t>
            </a:r>
            <a:r>
              <a:rPr sz="2800" spc="-8" dirty="0">
                <a:latin typeface="Calibri"/>
                <a:cs typeface="Calibri"/>
              </a:rPr>
              <a:t>“</a:t>
            </a:r>
            <a:r>
              <a:rPr sz="2800" b="1" spc="-8" dirty="0">
                <a:solidFill>
                  <a:srgbClr val="C00000"/>
                </a:solidFill>
                <a:latin typeface="Calibri"/>
                <a:cs typeface="Calibri"/>
              </a:rPr>
              <a:t>called</a:t>
            </a:r>
            <a:r>
              <a:rPr sz="2800" spc="-8" dirty="0">
                <a:latin typeface="Calibri"/>
                <a:cs typeface="Calibri"/>
              </a:rPr>
              <a:t>” </a:t>
            </a:r>
            <a:r>
              <a:rPr sz="2800" spc="-4" dirty="0">
                <a:latin typeface="Calibri"/>
                <a:cs typeface="Calibri"/>
              </a:rPr>
              <a:t>or </a:t>
            </a:r>
            <a:r>
              <a:rPr sz="2800" spc="-15" dirty="0">
                <a:latin typeface="Calibri"/>
                <a:cs typeface="Calibri"/>
              </a:rPr>
              <a:t>“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invoked</a:t>
            </a:r>
            <a:r>
              <a:rPr sz="2800" spc="-15" dirty="0">
                <a:latin typeface="Calibri"/>
                <a:cs typeface="Calibri"/>
              </a:rPr>
              <a:t>” </a:t>
            </a:r>
            <a:r>
              <a:rPr sz="2800" spc="-4" dirty="0">
                <a:latin typeface="Calibri"/>
                <a:cs typeface="Calibri"/>
              </a:rPr>
              <a:t>in a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program</a:t>
            </a:r>
            <a:endParaRPr sz="2800" dirty="0">
              <a:latin typeface="Calibri"/>
              <a:cs typeface="Calibri"/>
            </a:endParaRPr>
          </a:p>
          <a:p>
            <a:pPr marL="466724" indent="-457200">
              <a:spcBef>
                <a:spcPts val="780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8" dirty="0">
                <a:latin typeface="Calibri"/>
                <a:cs typeface="Calibri"/>
              </a:rPr>
              <a:t>F</a:t>
            </a:r>
            <a:r>
              <a:rPr sz="2800" spc="-8" dirty="0">
                <a:latin typeface="Calibri"/>
                <a:cs typeface="Calibri"/>
              </a:rPr>
              <a:t>unction characteristics:</a:t>
            </a:r>
            <a:endParaRPr sz="2800" dirty="0">
              <a:latin typeface="Calibri"/>
              <a:cs typeface="Calibri"/>
            </a:endParaRPr>
          </a:p>
          <a:p>
            <a:pPr marL="1074415" lvl="2" indent="-457200">
              <a:spcBef>
                <a:spcPts val="98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sz="2800" spc="-4" dirty="0">
                <a:latin typeface="Calibri"/>
                <a:cs typeface="Calibri"/>
              </a:rPr>
              <a:t>has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name</a:t>
            </a:r>
            <a:endParaRPr sz="2800" dirty="0">
              <a:latin typeface="Calibri"/>
              <a:cs typeface="Calibri"/>
            </a:endParaRPr>
          </a:p>
          <a:p>
            <a:pPr marL="1074415" lvl="2" indent="-457200">
              <a:spcBef>
                <a:spcPts val="233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sz="2800" spc="-4" dirty="0">
                <a:latin typeface="Calibri"/>
                <a:cs typeface="Calibri"/>
              </a:rPr>
              <a:t>has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parameters </a:t>
            </a:r>
            <a:r>
              <a:rPr sz="2800" spc="-4" dirty="0">
                <a:latin typeface="Calibri"/>
                <a:cs typeface="Calibri"/>
              </a:rPr>
              <a:t>(0 or</a:t>
            </a:r>
            <a:r>
              <a:rPr sz="2800" spc="11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more)</a:t>
            </a:r>
            <a:endParaRPr sz="2800" dirty="0">
              <a:latin typeface="Calibri"/>
              <a:cs typeface="Calibri"/>
            </a:endParaRPr>
          </a:p>
          <a:p>
            <a:pPr marL="1074415" lvl="2" indent="-457200">
              <a:spcBef>
                <a:spcPts val="236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sz="2800" spc="-4" dirty="0">
                <a:latin typeface="Calibri"/>
                <a:cs typeface="Calibri"/>
              </a:rPr>
              <a:t>has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b="1" spc="-4" dirty="0">
                <a:solidFill>
                  <a:srgbClr val="C00000"/>
                </a:solidFill>
                <a:latin typeface="Calibri"/>
                <a:cs typeface="Calibri"/>
              </a:rPr>
              <a:t>docstring </a:t>
            </a:r>
            <a:r>
              <a:rPr sz="2800" spc="-4" dirty="0">
                <a:latin typeface="Calibri"/>
                <a:cs typeface="Calibri"/>
              </a:rPr>
              <a:t>(optional but</a:t>
            </a:r>
            <a:r>
              <a:rPr sz="2800" spc="-34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recommended</a:t>
            </a:r>
            <a:r>
              <a:rPr lang="en-US" sz="2800" spc="-8" dirty="0">
                <a:latin typeface="Calibri"/>
                <a:cs typeface="Calibri"/>
              </a:rPr>
              <a:t> for documentation</a:t>
            </a:r>
            <a:r>
              <a:rPr sz="2800" spc="-8" dirty="0">
                <a:latin typeface="Calibri"/>
                <a:cs typeface="Calibri"/>
              </a:rPr>
              <a:t>)</a:t>
            </a:r>
            <a:endParaRPr sz="2800" dirty="0">
              <a:latin typeface="Calibri"/>
              <a:cs typeface="Calibri"/>
            </a:endParaRPr>
          </a:p>
          <a:p>
            <a:pPr marL="1074415" lvl="2" indent="-457200">
              <a:spcBef>
                <a:spcPts val="233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sz="2800" spc="-4" dirty="0">
                <a:latin typeface="Calibri"/>
                <a:cs typeface="Calibri"/>
              </a:rPr>
              <a:t>has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body</a:t>
            </a:r>
            <a:endParaRPr sz="2800" dirty="0">
              <a:latin typeface="Calibri"/>
              <a:cs typeface="Calibri"/>
            </a:endParaRPr>
          </a:p>
          <a:p>
            <a:pPr marL="1074415" lvl="2" indent="-457200">
              <a:spcBef>
                <a:spcPts val="236"/>
              </a:spcBef>
              <a:buClr>
                <a:schemeClr val="accent1">
                  <a:lumMod val="75000"/>
                </a:schemeClr>
              </a:buClr>
              <a:buSzPct val="7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sz="2800" b="1" spc="-8" dirty="0">
                <a:solidFill>
                  <a:srgbClr val="C00000"/>
                </a:solidFill>
                <a:latin typeface="Calibri"/>
                <a:cs typeface="Calibri"/>
              </a:rPr>
              <a:t>returns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something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6026" y="709765"/>
            <a:ext cx="7663910" cy="568745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9525" marR="3810" algn="ctr">
              <a:lnSpc>
                <a:spcPts val="3675"/>
              </a:lnSpc>
              <a:spcBef>
                <a:spcPts val="735"/>
              </a:spcBef>
            </a:pPr>
            <a:r>
              <a:rPr spc="-41" dirty="0"/>
              <a:t>ASSERTIONS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B0C64-1EE0-4488-A581-5E80C3902B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50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837525" y="2062141"/>
            <a:ext cx="8179266" cy="3867405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352423" marR="674829" indent="-342900">
              <a:spcBef>
                <a:spcPts val="33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4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ssertions don’t allow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1" dirty="0">
                <a:latin typeface="Calibri"/>
                <a:cs typeface="Calibri"/>
              </a:rPr>
              <a:t>programmer to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8" dirty="0">
                <a:latin typeface="Calibri"/>
                <a:cs typeface="Calibri"/>
              </a:rPr>
              <a:t>response </a:t>
            </a:r>
            <a:r>
              <a:rPr sz="2400" spc="-11" dirty="0">
                <a:latin typeface="Calibri"/>
                <a:cs typeface="Calibri"/>
              </a:rPr>
              <a:t>to unexpected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conditions</a:t>
            </a:r>
            <a:endParaRPr sz="2400" dirty="0">
              <a:latin typeface="Calibri"/>
              <a:cs typeface="Calibri"/>
            </a:endParaRPr>
          </a:p>
          <a:p>
            <a:pPr marL="352423" marR="307173" indent="-342900">
              <a:spcBef>
                <a:spcPts val="1046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8" dirty="0">
                <a:latin typeface="Calibri"/>
                <a:cs typeface="Calibri"/>
              </a:rPr>
              <a:t>E</a:t>
            </a:r>
            <a:r>
              <a:rPr sz="2400" spc="-8" dirty="0">
                <a:latin typeface="Calibri"/>
                <a:cs typeface="Calibri"/>
              </a:rPr>
              <a:t>nsure that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execution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halts </a:t>
            </a:r>
            <a:r>
              <a:rPr sz="2400" spc="-8" dirty="0">
                <a:latin typeface="Calibri"/>
                <a:cs typeface="Calibri"/>
              </a:rPr>
              <a:t>whenever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11" dirty="0">
                <a:latin typeface="Calibri"/>
                <a:cs typeface="Calibri"/>
              </a:rPr>
              <a:t>expected </a:t>
            </a:r>
            <a:r>
              <a:rPr sz="2400" spc="-8" dirty="0">
                <a:latin typeface="Calibri"/>
                <a:cs typeface="Calibri"/>
              </a:rPr>
              <a:t>condition </a:t>
            </a:r>
            <a:r>
              <a:rPr sz="2400" spc="-4" dirty="0">
                <a:latin typeface="Calibri"/>
                <a:cs typeface="Calibri"/>
              </a:rPr>
              <a:t>is not</a:t>
            </a:r>
            <a:r>
              <a:rPr sz="2400" spc="23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met</a:t>
            </a:r>
            <a:endParaRPr sz="2400" dirty="0">
              <a:latin typeface="Calibri"/>
              <a:cs typeface="Calibri"/>
            </a:endParaRPr>
          </a:p>
          <a:p>
            <a:pPr marL="352423" marR="3810" indent="-342900">
              <a:spcBef>
                <a:spcPts val="1046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8" dirty="0">
                <a:latin typeface="Calibri"/>
                <a:cs typeface="Calibri"/>
              </a:rPr>
              <a:t>T</a:t>
            </a:r>
            <a:r>
              <a:rPr sz="2400" spc="-8" dirty="0">
                <a:latin typeface="Calibri"/>
                <a:cs typeface="Calibri"/>
              </a:rPr>
              <a:t>ypically </a:t>
            </a:r>
            <a:r>
              <a:rPr sz="2400" spc="-4" dirty="0">
                <a:latin typeface="Calibri"/>
                <a:cs typeface="Calibri"/>
              </a:rPr>
              <a:t>used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check inputs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functions, but </a:t>
            </a:r>
            <a:r>
              <a:rPr sz="2400" spc="-8" dirty="0">
                <a:latin typeface="Calibri"/>
                <a:cs typeface="Calibri"/>
              </a:rPr>
              <a:t>can be 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anywhere</a:t>
            </a:r>
            <a:endParaRPr sz="2400" dirty="0">
              <a:latin typeface="Calibri"/>
              <a:cs typeface="Calibri"/>
            </a:endParaRPr>
          </a:p>
          <a:p>
            <a:pPr marL="352423" marR="252883" indent="-342900">
              <a:spcBef>
                <a:spcPts val="1050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11" dirty="0">
                <a:latin typeface="Calibri"/>
                <a:cs typeface="Calibri"/>
              </a:rPr>
              <a:t>C</a:t>
            </a:r>
            <a:r>
              <a:rPr sz="2400" spc="-11" dirty="0">
                <a:latin typeface="Calibri"/>
                <a:cs typeface="Calibri"/>
              </a:rPr>
              <a:t>an </a:t>
            </a:r>
            <a:r>
              <a:rPr sz="2400" spc="-4" dirty="0">
                <a:latin typeface="Calibri"/>
                <a:cs typeface="Calibri"/>
              </a:rPr>
              <a:t>be used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check outputs </a:t>
            </a:r>
            <a:r>
              <a:rPr sz="2400" spc="-4" dirty="0">
                <a:latin typeface="Calibri"/>
                <a:cs typeface="Calibri"/>
              </a:rPr>
              <a:t>of a function </a:t>
            </a:r>
            <a:r>
              <a:rPr sz="2400" spc="-15" dirty="0">
                <a:latin typeface="Calibri"/>
                <a:cs typeface="Calibri"/>
              </a:rPr>
              <a:t>to avoid </a:t>
            </a:r>
            <a:r>
              <a:rPr sz="2400" spc="-11" dirty="0">
                <a:latin typeface="Calibri"/>
                <a:cs typeface="Calibri"/>
              </a:rPr>
              <a:t>propagating </a:t>
            </a:r>
            <a:r>
              <a:rPr sz="2400" spc="-4" dirty="0">
                <a:latin typeface="Calibri"/>
                <a:cs typeface="Calibri"/>
              </a:rPr>
              <a:t>bad</a:t>
            </a:r>
            <a:r>
              <a:rPr sz="2400" spc="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values</a:t>
            </a:r>
            <a:endParaRPr sz="2400" dirty="0">
              <a:latin typeface="Calibri"/>
              <a:cs typeface="Calibri"/>
            </a:endParaRPr>
          </a:p>
          <a:p>
            <a:pPr marL="352424" indent="-342900">
              <a:spcBef>
                <a:spcPts val="78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11" dirty="0">
                <a:latin typeface="Calibri"/>
                <a:cs typeface="Calibri"/>
              </a:rPr>
              <a:t>C</a:t>
            </a:r>
            <a:r>
              <a:rPr sz="2400" spc="-11" dirty="0">
                <a:latin typeface="Calibri"/>
                <a:cs typeface="Calibri"/>
              </a:rPr>
              <a:t>an </a:t>
            </a:r>
            <a:r>
              <a:rPr sz="2400" spc="-19" dirty="0">
                <a:latin typeface="Calibri"/>
                <a:cs typeface="Calibri"/>
              </a:rPr>
              <a:t>make </a:t>
            </a:r>
            <a:r>
              <a:rPr sz="2400" spc="-4" dirty="0">
                <a:latin typeface="Calibri"/>
                <a:cs typeface="Calibri"/>
              </a:rPr>
              <a:t>it easier </a:t>
            </a:r>
            <a:r>
              <a:rPr sz="2400" spc="-11" dirty="0">
                <a:latin typeface="Calibri"/>
                <a:cs typeface="Calibri"/>
              </a:rPr>
              <a:t>to locate </a:t>
            </a:r>
            <a:r>
              <a:rPr sz="2400" spc="-4" dirty="0">
                <a:latin typeface="Calibri"/>
                <a:cs typeface="Calibri"/>
              </a:rPr>
              <a:t>a </a:t>
            </a:r>
            <a:r>
              <a:rPr sz="2400" spc="-8" dirty="0">
                <a:latin typeface="Calibri"/>
                <a:cs typeface="Calibri"/>
              </a:rPr>
              <a:t>source </a:t>
            </a:r>
            <a:r>
              <a:rPr sz="2400" spc="-4" dirty="0">
                <a:latin typeface="Calibri"/>
                <a:cs typeface="Calibri"/>
              </a:rPr>
              <a:t>of a</a:t>
            </a:r>
            <a:r>
              <a:rPr sz="2400" spc="7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bug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6FB9-DBDF-4A1D-9BDA-58F7B00C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3533" y="2444816"/>
            <a:ext cx="6549991" cy="2206729"/>
          </a:xfrm>
          <a:solidFill>
            <a:schemeClr val="tx1"/>
          </a:solidFill>
        </p:spPr>
        <p:txBody>
          <a:bodyPr anchor="ctr"/>
          <a:lstStyle/>
          <a:p>
            <a:r>
              <a:rPr lang="en-US" spc="-38" dirty="0">
                <a:solidFill>
                  <a:schemeClr val="bg1"/>
                </a:solidFill>
              </a:rPr>
              <a:t>OBJECT</a:t>
            </a:r>
            <a:r>
              <a:rPr lang="en-US" spc="-120" dirty="0">
                <a:solidFill>
                  <a:schemeClr val="bg1"/>
                </a:solidFill>
              </a:rPr>
              <a:t>-</a:t>
            </a:r>
            <a:r>
              <a:rPr lang="en-US" spc="-38" dirty="0">
                <a:solidFill>
                  <a:schemeClr val="bg1"/>
                </a:solidFill>
              </a:rPr>
              <a:t>ORIENTED  </a:t>
            </a:r>
            <a:r>
              <a:rPr lang="en-US" spc="-41" dirty="0">
                <a:solidFill>
                  <a:schemeClr val="bg1"/>
                </a:solidFill>
              </a:rPr>
              <a:t>PROGRAMMING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8C9C7E-B0F1-42D3-8712-100C439DA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290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8659" y="805270"/>
            <a:ext cx="7886700" cy="1043234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115250" marR="3810" algn="ctr">
              <a:lnSpc>
                <a:spcPts val="3675"/>
              </a:lnSpc>
              <a:spcBef>
                <a:spcPts val="735"/>
              </a:spcBef>
            </a:pPr>
            <a:r>
              <a:rPr spc="-38" dirty="0"/>
              <a:t>OBJECT </a:t>
            </a:r>
            <a:r>
              <a:rPr spc="-34" dirty="0"/>
              <a:t>ORIENTED  </a:t>
            </a:r>
            <a:r>
              <a:rPr spc="-41" dirty="0"/>
              <a:t>PROGRAMMING</a:t>
            </a:r>
            <a:r>
              <a:rPr spc="-143" dirty="0"/>
              <a:t> </a:t>
            </a:r>
            <a:r>
              <a:rPr spc="-30" dirty="0"/>
              <a:t>(OOP)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F73D6-E53C-4509-BD8E-17F2B975A36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52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28168" y="2032976"/>
            <a:ext cx="8120544" cy="3761607"/>
          </a:xfrm>
          <a:prstGeom prst="rect">
            <a:avLst/>
          </a:prstGeom>
        </p:spPr>
        <p:txBody>
          <a:bodyPr vert="horz" wrap="square" lIns="0" tIns="113348" rIns="0" bIns="0" rtlCol="0">
            <a:spAutoFit/>
          </a:bodyPr>
          <a:lstStyle/>
          <a:p>
            <a:pPr marL="352424" indent="-342900">
              <a:spcBef>
                <a:spcPts val="893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2800" b="1" spc="-8" dirty="0">
                <a:latin typeface="Calibri"/>
                <a:cs typeface="Calibri"/>
              </a:rPr>
              <a:t>EVERYTHING </a:t>
            </a:r>
            <a:r>
              <a:rPr sz="2800" b="1" dirty="0">
                <a:latin typeface="Calibri"/>
                <a:cs typeface="Calibri"/>
              </a:rPr>
              <a:t>IN </a:t>
            </a:r>
            <a:r>
              <a:rPr sz="2800" b="1" spc="-4" dirty="0">
                <a:latin typeface="Calibri"/>
                <a:cs typeface="Calibri"/>
              </a:rPr>
              <a:t>PYTHON </a:t>
            </a:r>
            <a:r>
              <a:rPr sz="2800" b="1" dirty="0">
                <a:latin typeface="Calibri"/>
                <a:cs typeface="Calibri"/>
              </a:rPr>
              <a:t>IS AN </a:t>
            </a:r>
            <a:r>
              <a:rPr sz="2800" b="1" spc="-8" dirty="0">
                <a:latin typeface="Calibri"/>
                <a:cs typeface="Calibri"/>
              </a:rPr>
              <a:t>OBJECT </a:t>
            </a:r>
            <a:r>
              <a:rPr sz="2800" spc="-4" dirty="0">
                <a:latin typeface="Calibri"/>
                <a:cs typeface="Calibri"/>
              </a:rPr>
              <a:t>(and has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type)</a:t>
            </a:r>
          </a:p>
          <a:p>
            <a:pPr marL="352424" indent="-342900">
              <a:spcBef>
                <a:spcPts val="81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11" dirty="0">
                <a:latin typeface="Calibri"/>
                <a:cs typeface="Calibri"/>
              </a:rPr>
              <a:t>C</a:t>
            </a:r>
            <a:r>
              <a:rPr sz="2800" spc="-11" dirty="0">
                <a:latin typeface="Calibri"/>
                <a:cs typeface="Calibri"/>
              </a:rPr>
              <a:t>an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create </a:t>
            </a:r>
            <a:r>
              <a:rPr sz="2800" b="1" spc="-8" dirty="0">
                <a:solidFill>
                  <a:srgbClr val="C00000"/>
                </a:solidFill>
                <a:latin typeface="Calibri"/>
                <a:cs typeface="Calibri"/>
              </a:rPr>
              <a:t>new </a:t>
            </a:r>
            <a:r>
              <a:rPr sz="2800" b="1" spc="-4" dirty="0">
                <a:solidFill>
                  <a:srgbClr val="C00000"/>
                </a:solidFill>
                <a:latin typeface="Calibri"/>
                <a:cs typeface="Calibri"/>
              </a:rPr>
              <a:t>objects </a:t>
            </a:r>
            <a:r>
              <a:rPr sz="2800" spc="-4" dirty="0">
                <a:latin typeface="Calibri"/>
                <a:cs typeface="Calibri"/>
              </a:rPr>
              <a:t>of some</a:t>
            </a:r>
            <a:r>
              <a:rPr sz="2800" spc="4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type</a:t>
            </a:r>
            <a:endParaRPr sz="2800" dirty="0">
              <a:latin typeface="Calibri"/>
              <a:cs typeface="Calibri"/>
            </a:endParaRPr>
          </a:p>
          <a:p>
            <a:pPr marL="352424" indent="-342900">
              <a:spcBef>
                <a:spcPts val="81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11" dirty="0">
                <a:latin typeface="Calibri"/>
                <a:cs typeface="Calibri"/>
              </a:rPr>
              <a:t>C</a:t>
            </a:r>
            <a:r>
              <a:rPr sz="2800" spc="-11" dirty="0">
                <a:latin typeface="Calibri"/>
                <a:cs typeface="Calibri"/>
              </a:rPr>
              <a:t>an </a:t>
            </a:r>
            <a:r>
              <a:rPr lang="en-US" sz="2800" b="1" spc="-11" dirty="0">
                <a:solidFill>
                  <a:srgbClr val="C00000"/>
                </a:solidFill>
                <a:latin typeface="Calibri"/>
                <a:cs typeface="Calibri"/>
              </a:rPr>
              <a:t>use and modify</a:t>
            </a:r>
            <a:r>
              <a:rPr sz="2800" b="1" spc="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4" dirty="0">
                <a:solidFill>
                  <a:srgbClr val="C00000"/>
                </a:solidFill>
                <a:latin typeface="Calibri"/>
                <a:cs typeface="Calibri"/>
              </a:rPr>
              <a:t>objects</a:t>
            </a:r>
            <a:endParaRPr sz="2800" dirty="0">
              <a:latin typeface="Calibri"/>
              <a:cs typeface="Calibri"/>
            </a:endParaRPr>
          </a:p>
          <a:p>
            <a:pPr marL="352424" indent="-342900">
              <a:spcBef>
                <a:spcPts val="81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11" dirty="0">
                <a:latin typeface="Calibri"/>
                <a:cs typeface="Calibri"/>
              </a:rPr>
              <a:t>C</a:t>
            </a:r>
            <a:r>
              <a:rPr sz="2800" spc="-11" dirty="0">
                <a:latin typeface="Calibri"/>
                <a:cs typeface="Calibri"/>
              </a:rPr>
              <a:t>an </a:t>
            </a:r>
            <a:r>
              <a:rPr sz="2800" b="1" spc="-11" dirty="0">
                <a:solidFill>
                  <a:srgbClr val="C00000"/>
                </a:solidFill>
                <a:latin typeface="Calibri"/>
                <a:cs typeface="Calibri"/>
              </a:rPr>
              <a:t>destroy</a:t>
            </a:r>
            <a:r>
              <a:rPr sz="2800" b="1" spc="26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4" dirty="0">
                <a:solidFill>
                  <a:srgbClr val="C00000"/>
                </a:solidFill>
                <a:latin typeface="Calibri"/>
                <a:cs typeface="Calibri"/>
              </a:rPr>
              <a:t>objects</a:t>
            </a:r>
            <a:endParaRPr sz="2800" dirty="0">
              <a:latin typeface="Calibri"/>
              <a:cs typeface="Calibri"/>
            </a:endParaRPr>
          </a:p>
          <a:p>
            <a:pPr marL="902967" lvl="2" indent="-285750">
              <a:spcBef>
                <a:spcPts val="105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dirty="0"/>
              <a:t>	</a:t>
            </a:r>
            <a:r>
              <a:rPr lang="en-US" sz="2400" spc="-8" dirty="0">
                <a:latin typeface="Calibri"/>
                <a:cs typeface="Calibri"/>
              </a:rPr>
              <a:t>E</a:t>
            </a:r>
            <a:r>
              <a:rPr sz="2400" spc="-8" dirty="0">
                <a:latin typeface="Calibri"/>
                <a:cs typeface="Calibri"/>
              </a:rPr>
              <a:t>xplicitly </a:t>
            </a:r>
            <a:r>
              <a:rPr sz="2400" spc="-4" dirty="0">
                <a:latin typeface="Calibri"/>
                <a:cs typeface="Calibri"/>
              </a:rPr>
              <a:t>using </a:t>
            </a:r>
            <a:r>
              <a:rPr sz="2400" spc="-4" dirty="0">
                <a:latin typeface="Courier New"/>
                <a:cs typeface="Courier New"/>
              </a:rPr>
              <a:t>del</a:t>
            </a:r>
            <a:r>
              <a:rPr sz="2400" spc="-689" dirty="0">
                <a:latin typeface="Courier New"/>
                <a:cs typeface="Courier New"/>
              </a:rPr>
              <a:t>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spc="-11" dirty="0">
                <a:latin typeface="Calibri"/>
                <a:cs typeface="Calibri"/>
              </a:rPr>
              <a:t>just </a:t>
            </a:r>
            <a:r>
              <a:rPr sz="2400" spc="-8" dirty="0">
                <a:latin typeface="Calibri"/>
                <a:cs typeface="Calibri"/>
              </a:rPr>
              <a:t>“forget” </a:t>
            </a:r>
            <a:r>
              <a:rPr sz="2400" dirty="0">
                <a:latin typeface="Calibri"/>
                <a:cs typeface="Calibri"/>
              </a:rPr>
              <a:t>about them</a:t>
            </a:r>
          </a:p>
          <a:p>
            <a:pPr marL="902967" marR="595298" lvl="2" indent="-285750">
              <a:spcBef>
                <a:spcPts val="465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sz="1600" dirty="0"/>
              <a:t>	</a:t>
            </a:r>
            <a:r>
              <a:rPr lang="en-US" sz="2400" spc="-4" dirty="0">
                <a:latin typeface="Calibri"/>
                <a:cs typeface="Calibri"/>
              </a:rPr>
              <a:t>P</a:t>
            </a:r>
            <a:r>
              <a:rPr sz="2400" spc="-4" dirty="0">
                <a:latin typeface="Calibri"/>
                <a:cs typeface="Calibri"/>
              </a:rPr>
              <a:t>ython </a:t>
            </a:r>
            <a:r>
              <a:rPr sz="2400" spc="-19" dirty="0">
                <a:latin typeface="Calibri"/>
                <a:cs typeface="Calibri"/>
              </a:rPr>
              <a:t>system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4" dirty="0">
                <a:latin typeface="Calibri"/>
                <a:cs typeface="Calibri"/>
              </a:rPr>
              <a:t>reclaim </a:t>
            </a:r>
            <a:r>
              <a:rPr sz="2400" spc="-11" dirty="0">
                <a:latin typeface="Calibri"/>
                <a:cs typeface="Calibri"/>
              </a:rPr>
              <a:t>destroyed </a:t>
            </a:r>
            <a:r>
              <a:rPr sz="2400" spc="-4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inaccessible  </a:t>
            </a:r>
            <a:r>
              <a:rPr sz="2400" spc="-4" dirty="0">
                <a:latin typeface="Calibri"/>
                <a:cs typeface="Calibri"/>
              </a:rPr>
              <a:t>objects </a:t>
            </a:r>
            <a:r>
              <a:rPr sz="2400" dirty="0">
                <a:latin typeface="Calibri"/>
                <a:cs typeface="Calibri"/>
              </a:rPr>
              <a:t>– </a:t>
            </a:r>
            <a:r>
              <a:rPr sz="2400" spc="-4" dirty="0">
                <a:latin typeface="Calibri"/>
                <a:cs typeface="Calibri"/>
              </a:rPr>
              <a:t>called </a:t>
            </a:r>
            <a:r>
              <a:rPr sz="2400" spc="-19" dirty="0">
                <a:latin typeface="Calibri"/>
                <a:cs typeface="Calibri"/>
              </a:rPr>
              <a:t>“garbage</a:t>
            </a:r>
            <a:r>
              <a:rPr sz="2400" spc="-1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collection”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8767" y="1024945"/>
            <a:ext cx="4808026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01" dirty="0"/>
              <a:t>WHAT </a:t>
            </a:r>
            <a:r>
              <a:rPr spc="-26" dirty="0"/>
              <a:t>ARE</a:t>
            </a:r>
            <a:r>
              <a:rPr spc="-116" dirty="0"/>
              <a:t> </a:t>
            </a:r>
            <a:r>
              <a:rPr spc="-38" dirty="0"/>
              <a:t>OBJECTS?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15FE5-CA1C-48CF-8392-E2925AEE058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53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07457" y="2340528"/>
            <a:ext cx="7857585" cy="25152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4">
              <a:lnSpc>
                <a:spcPts val="2224"/>
              </a:lnSpc>
              <a:spcBef>
                <a:spcPts val="75"/>
              </a:spcBef>
              <a:buClr>
                <a:schemeClr val="accent1">
                  <a:lumMod val="75000"/>
                </a:schemeClr>
              </a:buClr>
              <a:buSzPct val="80000"/>
              <a:tabLst>
                <a:tab pos="179066" algn="l"/>
              </a:tabLst>
            </a:pPr>
            <a:r>
              <a:rPr lang="en-US" sz="2400" spc="-4" dirty="0">
                <a:latin typeface="Calibri"/>
                <a:cs typeface="Calibri"/>
              </a:rPr>
              <a:t>O</a:t>
            </a:r>
            <a:r>
              <a:rPr sz="2400" spc="-4" dirty="0">
                <a:latin typeface="Calibri"/>
                <a:cs typeface="Calibri"/>
              </a:rPr>
              <a:t>bjects </a:t>
            </a:r>
            <a:r>
              <a:rPr sz="2400" spc="-11" dirty="0">
                <a:latin typeface="Calibri"/>
                <a:cs typeface="Calibri"/>
              </a:rPr>
              <a:t>are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abstraction</a:t>
            </a: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that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captures…</a:t>
            </a:r>
            <a:endParaRPr sz="2400" dirty="0">
              <a:latin typeface="Calibri"/>
              <a:cs typeface="Calibri"/>
            </a:endParaRPr>
          </a:p>
          <a:p>
            <a:pPr marL="797711" lvl="1" indent="-330986">
              <a:spcBef>
                <a:spcPts val="814"/>
              </a:spcBef>
              <a:buAutoNum type="arabicParenBoth"/>
              <a:tabLst>
                <a:tab pos="340985" algn="l"/>
              </a:tabLst>
            </a:pP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internal</a:t>
            </a:r>
            <a:r>
              <a:rPr sz="2400" b="1" spc="1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representation</a:t>
            </a: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through </a:t>
            </a:r>
            <a:r>
              <a:rPr sz="2400" spc="-11" dirty="0">
                <a:latin typeface="Calibri"/>
                <a:cs typeface="Calibri"/>
              </a:rPr>
              <a:t>data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attributes</a:t>
            </a:r>
            <a:endParaRPr sz="2400" dirty="0">
              <a:latin typeface="Calibri"/>
              <a:cs typeface="Calibri"/>
            </a:endParaRPr>
          </a:p>
          <a:p>
            <a:pPr marL="802472" marR="582916" lvl="1" indent="-335747">
              <a:lnSpc>
                <a:spcPts val="2108"/>
              </a:lnSpc>
              <a:spcBef>
                <a:spcPts val="1223"/>
              </a:spcBef>
              <a:buAutoNum type="arabicParenBoth"/>
              <a:tabLst>
                <a:tab pos="340985" algn="l"/>
              </a:tabLst>
            </a:pP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interface </a:t>
            </a:r>
            <a:r>
              <a:rPr sz="2400" spc="-19" dirty="0">
                <a:latin typeface="Calibri"/>
                <a:cs typeface="Calibri"/>
              </a:rPr>
              <a:t>for  </a:t>
            </a:r>
            <a:r>
              <a:rPr sz="2400" spc="-11" dirty="0">
                <a:latin typeface="Calibri"/>
                <a:cs typeface="Calibri"/>
              </a:rPr>
              <a:t>interacting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11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object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through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lang="en-US" sz="2400" spc="-15" dirty="0">
                <a:latin typeface="Calibri"/>
                <a:cs typeface="Calibri"/>
              </a:rPr>
              <a:t>  </a:t>
            </a:r>
            <a:r>
              <a:rPr sz="2400" spc="-4" dirty="0">
                <a:latin typeface="Calibri"/>
                <a:cs typeface="Calibri"/>
              </a:rPr>
              <a:t>methods</a:t>
            </a:r>
            <a:r>
              <a:rPr lang="en-US" sz="2400" dirty="0">
                <a:latin typeface="Calibri"/>
                <a:cs typeface="Calibri"/>
              </a:rPr>
              <a:t>  </a:t>
            </a:r>
            <a:r>
              <a:rPr sz="2400" spc="-11" dirty="0">
                <a:latin typeface="Calibri"/>
                <a:cs typeface="Calibri"/>
              </a:rPr>
              <a:t>(aka </a:t>
            </a:r>
            <a:r>
              <a:rPr sz="2400" spc="-8" dirty="0">
                <a:latin typeface="Calibri"/>
                <a:cs typeface="Calibri"/>
              </a:rPr>
              <a:t>procedures/functions)</a:t>
            </a:r>
            <a:endParaRPr lang="en-US" sz="2400" spc="-8" dirty="0">
              <a:latin typeface="Calibri"/>
              <a:cs typeface="Calibri"/>
            </a:endParaRPr>
          </a:p>
          <a:p>
            <a:pPr marL="466725" marR="582916" lvl="1">
              <a:lnSpc>
                <a:spcPts val="2108"/>
              </a:lnSpc>
              <a:spcBef>
                <a:spcPts val="1223"/>
              </a:spcBef>
              <a:tabLst>
                <a:tab pos="340985" algn="l"/>
              </a:tabLst>
            </a:pPr>
            <a:endParaRPr sz="2400" dirty="0">
              <a:latin typeface="Calibri"/>
              <a:cs typeface="Calibri"/>
            </a:endParaRPr>
          </a:p>
          <a:p>
            <a:pPr marR="849609">
              <a:lnSpc>
                <a:spcPts val="1943"/>
              </a:lnSpc>
              <a:spcBef>
                <a:spcPts val="480"/>
              </a:spcBef>
              <a:buClr>
                <a:srgbClr val="585858"/>
              </a:buClr>
              <a:tabLst>
                <a:tab pos="348606" algn="l"/>
                <a:tab pos="349082" algn="l"/>
              </a:tabLst>
            </a:pPr>
            <a:r>
              <a:rPr sz="1600" dirty="0"/>
              <a:t>	</a:t>
            </a:r>
            <a:endParaRPr lang="en-US" sz="1600" dirty="0"/>
          </a:p>
          <a:p>
            <a:pPr marL="342900" marR="849609" indent="-342900">
              <a:lnSpc>
                <a:spcPts val="1943"/>
              </a:lnSpc>
              <a:spcBef>
                <a:spcPts val="480"/>
              </a:spcBef>
              <a:buClr>
                <a:srgbClr val="585858"/>
              </a:buClr>
              <a:buFont typeface="Wingdings" panose="05000000000000000000" pitchFamily="2" charset="2"/>
              <a:buChar char="v"/>
              <a:tabLst>
                <a:tab pos="348606" algn="l"/>
                <a:tab pos="349082" algn="l"/>
              </a:tabLst>
            </a:pPr>
            <a:r>
              <a:rPr lang="en-US" sz="2400" spc="-8" dirty="0">
                <a:latin typeface="Calibri"/>
                <a:cs typeface="Calibri"/>
              </a:rPr>
              <a:t>Def</a:t>
            </a:r>
            <a:r>
              <a:rPr sz="2400" spc="-8" dirty="0">
                <a:latin typeface="Calibri"/>
                <a:cs typeface="Calibri"/>
              </a:rPr>
              <a:t>ines </a:t>
            </a:r>
            <a:r>
              <a:rPr sz="2400" spc="-11" dirty="0">
                <a:latin typeface="Calibri"/>
                <a:cs typeface="Calibri"/>
              </a:rPr>
              <a:t>behaviors </a:t>
            </a:r>
            <a:r>
              <a:rPr sz="2400" spc="-4" dirty="0">
                <a:latin typeface="Calibri"/>
                <a:cs typeface="Calibri"/>
              </a:rPr>
              <a:t>but  hides</a:t>
            </a:r>
            <a:r>
              <a:rPr sz="2400" spc="-19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implementation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8981" y="703622"/>
            <a:ext cx="6177607" cy="48532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ts val="3998"/>
              </a:lnSpc>
              <a:spcBef>
                <a:spcPts val="75"/>
              </a:spcBef>
            </a:pPr>
            <a:r>
              <a:rPr spc="-34" dirty="0"/>
              <a:t>EXAMPLE:</a:t>
            </a:r>
            <a:r>
              <a:rPr lang="en-US" spc="-34" dirty="0"/>
              <a:t>  List </a:t>
            </a:r>
            <a:r>
              <a:rPr sz="2400" spc="-38" dirty="0"/>
              <a:t>[1,2,3,4]</a:t>
            </a:r>
            <a:endParaRPr spc="-41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ACDC60C-84A4-4D84-A49B-FEB56C5E40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526B4E-D7DD-4FDF-9ED6-4AB86EA4D1F9}"/>
              </a:ext>
            </a:extLst>
          </p:cNvPr>
          <p:cNvGrpSpPr/>
          <p:nvPr/>
        </p:nvGrpSpPr>
        <p:grpSpPr>
          <a:xfrm>
            <a:off x="740361" y="1563328"/>
            <a:ext cx="7925465" cy="4564355"/>
            <a:chOff x="740361" y="1818139"/>
            <a:chExt cx="7925465" cy="3813864"/>
          </a:xfrm>
        </p:grpSpPr>
        <p:sp>
          <p:nvSpPr>
            <p:cNvPr id="3" name="object 3"/>
            <p:cNvSpPr txBox="1"/>
            <p:nvPr/>
          </p:nvSpPr>
          <p:spPr>
            <a:xfrm>
              <a:off x="740361" y="1818139"/>
              <a:ext cx="7227873" cy="378950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352425" indent="-342900">
                <a:spcBef>
                  <a:spcPts val="75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r>
                <a:rPr lang="en-US" sz="2400" spc="-8" dirty="0">
                  <a:latin typeface="Calibri"/>
                  <a:cs typeface="Calibri"/>
                </a:rPr>
                <a:t>H</a:t>
              </a:r>
              <a:r>
                <a:rPr sz="2400" spc="-8" dirty="0">
                  <a:latin typeface="Calibri"/>
                  <a:cs typeface="Calibri"/>
                </a:rPr>
                <a:t>ow </a:t>
              </a:r>
              <a:r>
                <a:rPr sz="2400" spc="-11" dirty="0">
                  <a:latin typeface="Calibri"/>
                  <a:cs typeface="Calibri"/>
                </a:rPr>
                <a:t>are </a:t>
              </a:r>
              <a:r>
                <a:rPr sz="2400" spc="-8" dirty="0">
                  <a:latin typeface="Calibri"/>
                  <a:cs typeface="Calibri"/>
                </a:rPr>
                <a:t>lists </a:t>
              </a:r>
              <a:r>
                <a:rPr sz="240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represented </a:t>
              </a:r>
              <a:r>
                <a:rPr sz="2400" b="1" spc="-8" dirty="0">
                  <a:solidFill>
                    <a:srgbClr val="C00000"/>
                  </a:solidFill>
                  <a:latin typeface="Calibri"/>
                  <a:cs typeface="Calibri"/>
                </a:rPr>
                <a:t>internally</a:t>
              </a:r>
              <a:r>
                <a:rPr sz="2400" spc="-8" dirty="0">
                  <a:latin typeface="Calibri"/>
                  <a:cs typeface="Calibri"/>
                </a:rPr>
                <a:t>? </a:t>
              </a:r>
              <a:r>
                <a:rPr sz="2400" spc="-11" dirty="0">
                  <a:latin typeface="Calibri"/>
                  <a:cs typeface="Calibri"/>
                </a:rPr>
                <a:t>linked </a:t>
              </a:r>
              <a:r>
                <a:rPr sz="2400" spc="-8" dirty="0">
                  <a:latin typeface="Calibri"/>
                  <a:cs typeface="Calibri"/>
                </a:rPr>
                <a:t>list </a:t>
              </a:r>
              <a:r>
                <a:rPr sz="2400" spc="-4" dirty="0">
                  <a:latin typeface="Calibri"/>
                  <a:cs typeface="Calibri"/>
                </a:rPr>
                <a:t>of</a:t>
              </a:r>
              <a:r>
                <a:rPr sz="2400" spc="71" dirty="0">
                  <a:latin typeface="Calibri"/>
                  <a:cs typeface="Calibri"/>
                </a:rPr>
                <a:t> </a:t>
              </a:r>
              <a:r>
                <a:rPr sz="2400" spc="-4" dirty="0">
                  <a:latin typeface="Calibri"/>
                  <a:cs typeface="Calibri"/>
                </a:rPr>
                <a:t>cells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89895" y="2801921"/>
              <a:ext cx="7875931" cy="2830082"/>
            </a:xfrm>
            <a:prstGeom prst="rect">
              <a:avLst/>
            </a:prstGeom>
          </p:spPr>
          <p:txBody>
            <a:bodyPr vert="horz" wrap="square" lIns="0" tIns="70009" rIns="0" bIns="0" rtlCol="0">
              <a:spAutoFit/>
            </a:bodyPr>
            <a:lstStyle/>
            <a:p>
              <a:pPr marL="352423" indent="-342900">
                <a:spcBef>
                  <a:spcPts val="551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r>
                <a:rPr lang="en-US" sz="2400" spc="-8" dirty="0">
                  <a:latin typeface="Calibri"/>
                  <a:cs typeface="Calibri"/>
                </a:rPr>
                <a:t>H</a:t>
              </a:r>
              <a:r>
                <a:rPr sz="2400" spc="-8" dirty="0">
                  <a:latin typeface="Calibri"/>
                  <a:cs typeface="Calibri"/>
                </a:rPr>
                <a:t>ow </a:t>
              </a:r>
              <a:r>
                <a:rPr sz="2400" spc="-11" dirty="0">
                  <a:latin typeface="Calibri"/>
                  <a:cs typeface="Calibri"/>
                </a:rPr>
                <a:t>to </a:t>
              </a:r>
              <a:r>
                <a:rPr sz="2400" b="1" spc="-8" dirty="0">
                  <a:solidFill>
                    <a:srgbClr val="C00000"/>
                  </a:solidFill>
                  <a:latin typeface="Calibri"/>
                  <a:cs typeface="Calibri"/>
                </a:rPr>
                <a:t>manipulate</a:t>
              </a:r>
              <a:r>
                <a:rPr sz="2400" b="1" spc="11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sz="2400" spc="-8" dirty="0">
                  <a:latin typeface="Calibri"/>
                  <a:cs typeface="Calibri"/>
                </a:rPr>
                <a:t>lists?</a:t>
              </a:r>
              <a:endParaRPr sz="2400" dirty="0">
                <a:latin typeface="Calibri"/>
                <a:cs typeface="Calibri"/>
              </a:endParaRPr>
            </a:p>
            <a:p>
              <a:pPr marL="445765" lvl="1" indent="-285750">
                <a:spcBef>
                  <a:spcPts val="379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§"/>
                <a:tabLst>
                  <a:tab pos="337652" algn="l"/>
                  <a:tab pos="338129" algn="l"/>
                </a:tabLst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L[i], L[</a:t>
              </a:r>
              <a:r>
                <a:rPr spc="-4" dirty="0" err="1">
                  <a:latin typeface="Consolas" panose="020B0609020204030204" pitchFamily="49" charset="0"/>
                  <a:cs typeface="Courier New"/>
                </a:rPr>
                <a:t>i:j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]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445765" lvl="1" indent="-285750">
                <a:spcBef>
                  <a:spcPts val="341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§"/>
                <a:tabLst>
                  <a:tab pos="337652" algn="l"/>
                  <a:tab pos="338129" algn="l"/>
                </a:tabLst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len(), min(), max(),</a:t>
              </a:r>
              <a:r>
                <a:rPr spc="-53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del(L[i])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445765" marR="3810" lvl="1" indent="-285750">
                <a:spcBef>
                  <a:spcPts val="124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§"/>
                <a:tabLst>
                  <a:tab pos="337652" algn="l"/>
                  <a:tab pos="338129" algn="l"/>
                </a:tabLst>
              </a:pPr>
              <a:r>
                <a:rPr spc="-8" dirty="0">
                  <a:latin typeface="Consolas" panose="020B0609020204030204" pitchFamily="49" charset="0"/>
                  <a:cs typeface="Courier New"/>
                </a:rPr>
                <a:t>L.append(),L.extend(),L.count(),L.index(),  L.insert(),L.pop(),L.remove(),L.reverse(),</a:t>
              </a:r>
              <a:r>
                <a:rPr spc="4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L.sort()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352423" indent="-342900">
                <a:spcBef>
                  <a:spcPts val="671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r>
                <a:rPr lang="en-US" sz="2400" spc="-8" dirty="0">
                  <a:latin typeface="Calibri"/>
                  <a:cs typeface="Calibri"/>
                </a:rPr>
                <a:t>I</a:t>
              </a:r>
              <a:r>
                <a:rPr sz="2400" spc="-8" dirty="0">
                  <a:latin typeface="Calibri"/>
                  <a:cs typeface="Calibri"/>
                </a:rPr>
                <a:t>nternal </a:t>
              </a:r>
              <a:r>
                <a:rPr sz="2400" spc="-11" dirty="0">
                  <a:latin typeface="Calibri"/>
                  <a:cs typeface="Calibri"/>
                </a:rPr>
                <a:t>representation </a:t>
              </a:r>
              <a:r>
                <a:rPr sz="2400" spc="-4" dirty="0">
                  <a:latin typeface="Calibri"/>
                  <a:cs typeface="Calibri"/>
                </a:rPr>
                <a:t>should be</a:t>
              </a:r>
              <a:r>
                <a:rPr sz="2400" spc="8" dirty="0">
                  <a:latin typeface="Calibri"/>
                  <a:cs typeface="Calibri"/>
                </a:rPr>
                <a:t> </a:t>
              </a:r>
              <a:r>
                <a:rPr sz="2400" spc="-15" dirty="0">
                  <a:latin typeface="Calibri"/>
                  <a:cs typeface="Calibri"/>
                </a:rPr>
                <a:t>private</a:t>
              </a:r>
              <a:r>
                <a:rPr lang="en-US" sz="2400" spc="-15" dirty="0">
                  <a:latin typeface="Calibri"/>
                  <a:cs typeface="Calibri"/>
                </a:rPr>
                <a:t> </a:t>
              </a:r>
            </a:p>
            <a:p>
              <a:pPr marL="638165" lvl="1" indent="-285750">
                <a:spcBef>
                  <a:spcPts val="671"/>
                </a:spcBef>
                <a:buClr>
                  <a:schemeClr val="accent1">
                    <a:lumMod val="75000"/>
                  </a:schemeClr>
                </a:buClr>
                <a:buSzPct val="80000"/>
                <a:buFont typeface="Wingdings" panose="05000000000000000000" pitchFamily="2" charset="2"/>
                <a:buChar char="§"/>
                <a:tabLst>
                  <a:tab pos="165730" algn="l"/>
                </a:tabLst>
              </a:pPr>
              <a:r>
                <a:rPr lang="en-US" sz="2000" spc="-15" dirty="0">
                  <a:latin typeface="Calibri"/>
                  <a:cs typeface="Calibri"/>
                </a:rPr>
                <a:t>Python does not have built-in support for Arrays.</a:t>
              </a:r>
              <a:endParaRPr sz="2000" dirty="0">
                <a:latin typeface="Calibri"/>
                <a:cs typeface="Calibri"/>
              </a:endParaRPr>
            </a:p>
            <a:p>
              <a:pPr marL="352423" marR="457189" indent="-342900">
                <a:spcBef>
                  <a:spcPts val="1080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r>
                <a:rPr lang="en-US" sz="2400" spc="-8" dirty="0">
                  <a:latin typeface="Calibri"/>
                  <a:cs typeface="Calibri"/>
                </a:rPr>
                <a:t>C</a:t>
              </a:r>
              <a:r>
                <a:rPr sz="2400" spc="-8" dirty="0">
                  <a:latin typeface="Calibri"/>
                  <a:cs typeface="Calibri"/>
                </a:rPr>
                <a:t>orrect behavior </a:t>
              </a:r>
              <a:r>
                <a:rPr sz="2400" spc="-11" dirty="0">
                  <a:latin typeface="Calibri"/>
                  <a:cs typeface="Calibri"/>
                </a:rPr>
                <a:t>may </a:t>
              </a:r>
              <a:r>
                <a:rPr sz="2400" spc="-4" dirty="0">
                  <a:latin typeface="Calibri"/>
                  <a:cs typeface="Calibri"/>
                </a:rPr>
                <a:t>be </a:t>
              </a:r>
              <a:r>
                <a:rPr sz="2400" spc="-8" dirty="0">
                  <a:latin typeface="Calibri"/>
                  <a:cs typeface="Calibri"/>
                </a:rPr>
                <a:t>compromised </a:t>
              </a:r>
              <a:r>
                <a:rPr sz="2400" dirty="0">
                  <a:latin typeface="Calibri"/>
                  <a:cs typeface="Calibri"/>
                </a:rPr>
                <a:t>if </a:t>
              </a:r>
              <a:r>
                <a:rPr sz="2400" spc="-11" dirty="0">
                  <a:latin typeface="Calibri"/>
                  <a:cs typeface="Calibri"/>
                </a:rPr>
                <a:t>you </a:t>
              </a:r>
              <a:r>
                <a:rPr sz="2400" spc="-4" dirty="0">
                  <a:latin typeface="Calibri"/>
                  <a:cs typeface="Calibri"/>
                </a:rPr>
                <a:t>manipulate  </a:t>
              </a:r>
              <a:r>
                <a:rPr sz="2400" spc="-8" dirty="0">
                  <a:latin typeface="Calibri"/>
                  <a:cs typeface="Calibri"/>
                </a:rPr>
                <a:t>internal </a:t>
              </a:r>
              <a:r>
                <a:rPr sz="2400" spc="-11" dirty="0">
                  <a:latin typeface="Calibri"/>
                  <a:cs typeface="Calibri"/>
                </a:rPr>
                <a:t>representation</a:t>
              </a:r>
              <a:r>
                <a:rPr sz="2400" spc="4" dirty="0">
                  <a:latin typeface="Calibri"/>
                  <a:cs typeface="Calibri"/>
                </a:rPr>
                <a:t> </a:t>
              </a:r>
              <a:r>
                <a:rPr sz="2400" spc="-8" dirty="0">
                  <a:latin typeface="Calibri"/>
                  <a:cs typeface="Calibri"/>
                </a:rPr>
                <a:t>directly</a:t>
              </a:r>
              <a:r>
                <a:rPr lang="en-US" sz="2400" spc="-8" dirty="0">
                  <a:latin typeface="Calibri"/>
                  <a:cs typeface="Calibri"/>
                </a:rPr>
                <a:t> (encapsulation)</a:t>
              </a:r>
              <a:endParaRPr sz="2400" dirty="0">
                <a:latin typeface="Calibri"/>
                <a:cs typeface="Calibri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F272DDA-27BC-458B-B682-BF5A7399DA4C}"/>
                </a:ext>
              </a:extLst>
            </p:cNvPr>
            <p:cNvGrpSpPr/>
            <p:nvPr/>
          </p:nvGrpSpPr>
          <p:grpSpPr>
            <a:xfrm>
              <a:off x="1645616" y="2335094"/>
              <a:ext cx="4720306" cy="898567"/>
              <a:chOff x="1997953" y="3156508"/>
              <a:chExt cx="4720306" cy="898567"/>
            </a:xfrm>
          </p:grpSpPr>
          <p:sp>
            <p:nvSpPr>
              <p:cNvPr id="4" name="object 4"/>
              <p:cNvSpPr txBox="1"/>
              <p:nvPr/>
            </p:nvSpPr>
            <p:spPr>
              <a:xfrm>
                <a:off x="1997953" y="3156508"/>
                <a:ext cx="430530" cy="286617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9525">
                  <a:spcBef>
                    <a:spcPts val="75"/>
                  </a:spcBef>
                </a:pPr>
                <a:r>
                  <a:rPr b="1" dirty="0">
                    <a:latin typeface="Courier New"/>
                    <a:cs typeface="Courier New"/>
                  </a:rPr>
                  <a:t>L</a:t>
                </a:r>
                <a:r>
                  <a:rPr b="1" spc="-75" dirty="0">
                    <a:latin typeface="Courier New"/>
                    <a:cs typeface="Courier New"/>
                  </a:rPr>
                  <a:t> </a:t>
                </a:r>
                <a:r>
                  <a:rPr b="1" dirty="0">
                    <a:latin typeface="Courier New"/>
                    <a:cs typeface="Courier New"/>
                  </a:rPr>
                  <a:t>=</a:t>
                </a:r>
                <a:endParaRPr>
                  <a:latin typeface="Courier New"/>
                  <a:cs typeface="Courier New"/>
                </a:endParaRPr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2521925" y="3186513"/>
                <a:ext cx="818198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w="1090929" h="287655">
                    <a:moveTo>
                      <a:pt x="0" y="287274"/>
                    </a:moveTo>
                    <a:lnTo>
                      <a:pt x="1090421" y="287274"/>
                    </a:lnTo>
                    <a:lnTo>
                      <a:pt x="1090421" y="0"/>
                    </a:lnTo>
                    <a:lnTo>
                      <a:pt x="0" y="0"/>
                    </a:lnTo>
                    <a:lnTo>
                      <a:pt x="0" y="287274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8" name="object 8"/>
              <p:cNvSpPr/>
              <p:nvPr/>
            </p:nvSpPr>
            <p:spPr>
              <a:xfrm>
                <a:off x="2521925" y="3186513"/>
                <a:ext cx="818198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w="1090929" h="287655">
                    <a:moveTo>
                      <a:pt x="0" y="287274"/>
                    </a:moveTo>
                    <a:lnTo>
                      <a:pt x="1090421" y="287274"/>
                    </a:lnTo>
                    <a:lnTo>
                      <a:pt x="1090421" y="0"/>
                    </a:lnTo>
                    <a:lnTo>
                      <a:pt x="0" y="0"/>
                    </a:lnTo>
                    <a:lnTo>
                      <a:pt x="0" y="287274"/>
                    </a:lnTo>
                    <a:close/>
                  </a:path>
                </a:pathLst>
              </a:custGeom>
              <a:ln w="16002">
                <a:solidFill>
                  <a:srgbClr val="5C5C5C"/>
                </a:solidFill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9" name="object 9"/>
              <p:cNvSpPr/>
              <p:nvPr/>
            </p:nvSpPr>
            <p:spPr>
              <a:xfrm>
                <a:off x="3700929" y="3186513"/>
                <a:ext cx="818198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w="1090929" h="287655">
                    <a:moveTo>
                      <a:pt x="0" y="287274"/>
                    </a:moveTo>
                    <a:lnTo>
                      <a:pt x="1090422" y="287274"/>
                    </a:lnTo>
                    <a:lnTo>
                      <a:pt x="1090422" y="0"/>
                    </a:lnTo>
                    <a:lnTo>
                      <a:pt x="0" y="0"/>
                    </a:lnTo>
                    <a:lnTo>
                      <a:pt x="0" y="287274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10" name="object 10"/>
              <p:cNvSpPr/>
              <p:nvPr/>
            </p:nvSpPr>
            <p:spPr>
              <a:xfrm>
                <a:off x="3700929" y="3186513"/>
                <a:ext cx="818198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w="1090929" h="287655">
                    <a:moveTo>
                      <a:pt x="0" y="287274"/>
                    </a:moveTo>
                    <a:lnTo>
                      <a:pt x="1090422" y="287274"/>
                    </a:lnTo>
                    <a:lnTo>
                      <a:pt x="1090422" y="0"/>
                    </a:lnTo>
                    <a:lnTo>
                      <a:pt x="0" y="0"/>
                    </a:lnTo>
                    <a:lnTo>
                      <a:pt x="0" y="287274"/>
                    </a:lnTo>
                    <a:close/>
                  </a:path>
                </a:pathLst>
              </a:custGeom>
              <a:ln w="16002">
                <a:solidFill>
                  <a:srgbClr val="5C5C5C"/>
                </a:solidFill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4811353" y="3191084"/>
                <a:ext cx="817245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w="1089659" h="287655">
                    <a:moveTo>
                      <a:pt x="0" y="287274"/>
                    </a:moveTo>
                    <a:lnTo>
                      <a:pt x="1089660" y="287274"/>
                    </a:lnTo>
                    <a:lnTo>
                      <a:pt x="1089660" y="0"/>
                    </a:lnTo>
                    <a:lnTo>
                      <a:pt x="0" y="0"/>
                    </a:lnTo>
                    <a:lnTo>
                      <a:pt x="0" y="287274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12" name="object 12"/>
              <p:cNvSpPr/>
              <p:nvPr/>
            </p:nvSpPr>
            <p:spPr>
              <a:xfrm>
                <a:off x="4811353" y="3191084"/>
                <a:ext cx="817245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w="1089659" h="287655">
                    <a:moveTo>
                      <a:pt x="0" y="287274"/>
                    </a:moveTo>
                    <a:lnTo>
                      <a:pt x="1089660" y="287274"/>
                    </a:lnTo>
                    <a:lnTo>
                      <a:pt x="1089660" y="0"/>
                    </a:lnTo>
                    <a:lnTo>
                      <a:pt x="0" y="0"/>
                    </a:lnTo>
                    <a:lnTo>
                      <a:pt x="0" y="287274"/>
                    </a:lnTo>
                    <a:close/>
                  </a:path>
                </a:pathLst>
              </a:custGeom>
              <a:ln w="16002">
                <a:solidFill>
                  <a:srgbClr val="5C5C5C"/>
                </a:solidFill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13" name="object 13"/>
              <p:cNvSpPr/>
              <p:nvPr/>
            </p:nvSpPr>
            <p:spPr>
              <a:xfrm>
                <a:off x="5900061" y="3191084"/>
                <a:ext cx="818198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w="1090929" h="287655">
                    <a:moveTo>
                      <a:pt x="0" y="287274"/>
                    </a:moveTo>
                    <a:lnTo>
                      <a:pt x="1090422" y="287274"/>
                    </a:lnTo>
                    <a:lnTo>
                      <a:pt x="1090422" y="0"/>
                    </a:lnTo>
                    <a:lnTo>
                      <a:pt x="0" y="0"/>
                    </a:lnTo>
                    <a:lnTo>
                      <a:pt x="0" y="287274"/>
                    </a:lnTo>
                    <a:close/>
                  </a:path>
                </a:pathLst>
              </a:custGeom>
              <a:solidFill>
                <a:srgbClr val="7E7E7E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14" name="object 14"/>
              <p:cNvSpPr/>
              <p:nvPr/>
            </p:nvSpPr>
            <p:spPr>
              <a:xfrm>
                <a:off x="5900061" y="3191084"/>
                <a:ext cx="818198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w="1090929" h="287655">
                    <a:moveTo>
                      <a:pt x="0" y="287274"/>
                    </a:moveTo>
                    <a:lnTo>
                      <a:pt x="1090422" y="287274"/>
                    </a:lnTo>
                    <a:lnTo>
                      <a:pt x="1090422" y="0"/>
                    </a:lnTo>
                    <a:lnTo>
                      <a:pt x="0" y="0"/>
                    </a:lnTo>
                    <a:lnTo>
                      <a:pt x="0" y="287274"/>
                    </a:lnTo>
                    <a:close/>
                  </a:path>
                </a:pathLst>
              </a:custGeom>
              <a:ln w="16002">
                <a:solidFill>
                  <a:srgbClr val="5C5C5C"/>
                </a:solidFill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15" name="object 15"/>
              <p:cNvSpPr txBox="1"/>
              <p:nvPr/>
            </p:nvSpPr>
            <p:spPr>
              <a:xfrm>
                <a:off x="2651562" y="3175557"/>
                <a:ext cx="3917156" cy="217367"/>
              </a:xfrm>
              <a:prstGeom prst="rect">
                <a:avLst/>
              </a:prstGeom>
            </p:spPr>
            <p:txBody>
              <a:bodyPr vert="horz" wrap="square" lIns="0" tIns="9525" rIns="0" bIns="0" rtlCol="0">
                <a:spAutoFit/>
              </a:bodyPr>
              <a:lstStyle/>
              <a:p>
                <a:pPr marL="9525">
                  <a:spcBef>
                    <a:spcPts val="75"/>
                  </a:spcBef>
                  <a:tabLst>
                    <a:tab pos="410518" algn="l"/>
                    <a:tab pos="1208216" algn="l"/>
                    <a:tab pos="1570157" algn="l"/>
                    <a:tab pos="2318327" algn="l"/>
                    <a:tab pos="2680267" algn="l"/>
                    <a:tab pos="3407484" algn="l"/>
                    <a:tab pos="3769425" algn="l"/>
                  </a:tabLst>
                </a:pPr>
                <a:r>
                  <a:rPr sz="2025" baseline="1543" dirty="0">
                    <a:solidFill>
                      <a:srgbClr val="FFFFFF"/>
                    </a:solidFill>
                    <a:latin typeface="Calibri"/>
                    <a:cs typeface="Calibri"/>
                  </a:rPr>
                  <a:t>1	-&gt;	2	-&gt;	</a:t>
                </a:r>
                <a:r>
                  <a:rPr sz="1350" dirty="0">
                    <a:solidFill>
                      <a:srgbClr val="FFFFFF"/>
                    </a:solidFill>
                    <a:latin typeface="Calibri"/>
                    <a:cs typeface="Calibri"/>
                  </a:rPr>
                  <a:t>3	-&gt;	4	-&gt;</a:t>
                </a: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16" name="object 16"/>
              <p:cNvSpPr/>
              <p:nvPr/>
            </p:nvSpPr>
            <p:spPr>
              <a:xfrm>
                <a:off x="3339741" y="3267379"/>
                <a:ext cx="361950" cy="67151"/>
              </a:xfrm>
              <a:custGeom>
                <a:avLst/>
                <a:gdLst/>
                <a:ahLst/>
                <a:cxnLst/>
                <a:rect l="l" t="t" r="r" b="b"/>
                <a:pathLst>
                  <a:path w="482600" h="89535">
                    <a:moveTo>
                      <a:pt x="36702" y="13081"/>
                    </a:moveTo>
                    <a:lnTo>
                      <a:pt x="22020" y="16609"/>
                    </a:lnTo>
                    <a:lnTo>
                      <a:pt x="10207" y="25209"/>
                    </a:lnTo>
                    <a:lnTo>
                      <a:pt x="2466" y="37619"/>
                    </a:lnTo>
                    <a:lnTo>
                      <a:pt x="0" y="52578"/>
                    </a:lnTo>
                    <a:lnTo>
                      <a:pt x="3528" y="67260"/>
                    </a:lnTo>
                    <a:lnTo>
                      <a:pt x="12128" y="79073"/>
                    </a:lnTo>
                    <a:lnTo>
                      <a:pt x="24538" y="86814"/>
                    </a:lnTo>
                    <a:lnTo>
                      <a:pt x="39496" y="89281"/>
                    </a:lnTo>
                    <a:lnTo>
                      <a:pt x="54179" y="85754"/>
                    </a:lnTo>
                    <a:lnTo>
                      <a:pt x="65992" y="77168"/>
                    </a:lnTo>
                    <a:lnTo>
                      <a:pt x="73733" y="64795"/>
                    </a:lnTo>
                    <a:lnTo>
                      <a:pt x="74663" y="59182"/>
                    </a:lnTo>
                    <a:lnTo>
                      <a:pt x="38353" y="59182"/>
                    </a:lnTo>
                    <a:lnTo>
                      <a:pt x="37845" y="43180"/>
                    </a:lnTo>
                    <a:lnTo>
                      <a:pt x="74280" y="41890"/>
                    </a:lnTo>
                    <a:lnTo>
                      <a:pt x="72671" y="35173"/>
                    </a:lnTo>
                    <a:lnTo>
                      <a:pt x="64071" y="23352"/>
                    </a:lnTo>
                    <a:lnTo>
                      <a:pt x="51661" y="15603"/>
                    </a:lnTo>
                    <a:lnTo>
                      <a:pt x="36702" y="13081"/>
                    </a:lnTo>
                    <a:close/>
                  </a:path>
                  <a:path w="482600" h="89535">
                    <a:moveTo>
                      <a:pt x="469596" y="29718"/>
                    </a:moveTo>
                    <a:lnTo>
                      <a:pt x="418337" y="29718"/>
                    </a:lnTo>
                    <a:lnTo>
                      <a:pt x="418972" y="45720"/>
                    </a:lnTo>
                    <a:lnTo>
                      <a:pt x="406237" y="46170"/>
                    </a:lnTo>
                    <a:lnTo>
                      <a:pt x="407288" y="76200"/>
                    </a:lnTo>
                    <a:lnTo>
                      <a:pt x="482091" y="35433"/>
                    </a:lnTo>
                    <a:lnTo>
                      <a:pt x="469596" y="29718"/>
                    </a:lnTo>
                    <a:close/>
                  </a:path>
                  <a:path w="482600" h="89535">
                    <a:moveTo>
                      <a:pt x="74280" y="41890"/>
                    </a:moveTo>
                    <a:lnTo>
                      <a:pt x="37845" y="43180"/>
                    </a:lnTo>
                    <a:lnTo>
                      <a:pt x="38353" y="59182"/>
                    </a:lnTo>
                    <a:lnTo>
                      <a:pt x="74877" y="57890"/>
                    </a:lnTo>
                    <a:lnTo>
                      <a:pt x="76199" y="49911"/>
                    </a:lnTo>
                    <a:lnTo>
                      <a:pt x="74280" y="41890"/>
                    </a:lnTo>
                    <a:close/>
                  </a:path>
                  <a:path w="482600" h="89535">
                    <a:moveTo>
                      <a:pt x="74877" y="57890"/>
                    </a:moveTo>
                    <a:lnTo>
                      <a:pt x="38353" y="59182"/>
                    </a:lnTo>
                    <a:lnTo>
                      <a:pt x="74663" y="59182"/>
                    </a:lnTo>
                    <a:lnTo>
                      <a:pt x="74877" y="57890"/>
                    </a:lnTo>
                    <a:close/>
                  </a:path>
                  <a:path w="482600" h="89535">
                    <a:moveTo>
                      <a:pt x="405677" y="30165"/>
                    </a:moveTo>
                    <a:lnTo>
                      <a:pt x="74280" y="41890"/>
                    </a:lnTo>
                    <a:lnTo>
                      <a:pt x="76199" y="49911"/>
                    </a:lnTo>
                    <a:lnTo>
                      <a:pt x="74877" y="57890"/>
                    </a:lnTo>
                    <a:lnTo>
                      <a:pt x="406237" y="46170"/>
                    </a:lnTo>
                    <a:lnTo>
                      <a:pt x="405677" y="30165"/>
                    </a:lnTo>
                    <a:close/>
                  </a:path>
                  <a:path w="482600" h="89535">
                    <a:moveTo>
                      <a:pt x="418337" y="29718"/>
                    </a:moveTo>
                    <a:lnTo>
                      <a:pt x="405677" y="30165"/>
                    </a:lnTo>
                    <a:lnTo>
                      <a:pt x="406237" y="46170"/>
                    </a:lnTo>
                    <a:lnTo>
                      <a:pt x="418972" y="45720"/>
                    </a:lnTo>
                    <a:lnTo>
                      <a:pt x="418337" y="29718"/>
                    </a:lnTo>
                    <a:close/>
                  </a:path>
                  <a:path w="482600" h="89535">
                    <a:moveTo>
                      <a:pt x="404621" y="0"/>
                    </a:moveTo>
                    <a:lnTo>
                      <a:pt x="405677" y="30165"/>
                    </a:lnTo>
                    <a:lnTo>
                      <a:pt x="418337" y="29718"/>
                    </a:lnTo>
                    <a:lnTo>
                      <a:pt x="469596" y="29718"/>
                    </a:lnTo>
                    <a:lnTo>
                      <a:pt x="40462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17" name="object 17"/>
              <p:cNvSpPr/>
              <p:nvPr/>
            </p:nvSpPr>
            <p:spPr>
              <a:xfrm>
                <a:off x="4490171" y="3265379"/>
                <a:ext cx="320993" cy="61436"/>
              </a:xfrm>
              <a:custGeom>
                <a:avLst/>
                <a:gdLst/>
                <a:ahLst/>
                <a:cxnLst/>
                <a:rect l="l" t="t" r="r" b="b"/>
                <a:pathLst>
                  <a:path w="427989" h="81914">
                    <a:moveTo>
                      <a:pt x="351528" y="51349"/>
                    </a:moveTo>
                    <a:lnTo>
                      <a:pt x="351027" y="81407"/>
                    </a:lnTo>
                    <a:lnTo>
                      <a:pt x="413290" y="51562"/>
                    </a:lnTo>
                    <a:lnTo>
                      <a:pt x="364235" y="51562"/>
                    </a:lnTo>
                    <a:lnTo>
                      <a:pt x="351528" y="51349"/>
                    </a:lnTo>
                    <a:close/>
                  </a:path>
                  <a:path w="427989" h="81914">
                    <a:moveTo>
                      <a:pt x="38734" y="0"/>
                    </a:moveTo>
                    <a:lnTo>
                      <a:pt x="23842" y="2728"/>
                    </a:lnTo>
                    <a:lnTo>
                      <a:pt x="11604" y="10683"/>
                    </a:lnTo>
                    <a:lnTo>
                      <a:pt x="3248" y="22663"/>
                    </a:lnTo>
                    <a:lnTo>
                      <a:pt x="0" y="37465"/>
                    </a:lnTo>
                    <a:lnTo>
                      <a:pt x="2728" y="52357"/>
                    </a:lnTo>
                    <a:lnTo>
                      <a:pt x="10683" y="64595"/>
                    </a:lnTo>
                    <a:lnTo>
                      <a:pt x="22663" y="72951"/>
                    </a:lnTo>
                    <a:lnTo>
                      <a:pt x="37464" y="76200"/>
                    </a:lnTo>
                    <a:lnTo>
                      <a:pt x="52357" y="73471"/>
                    </a:lnTo>
                    <a:lnTo>
                      <a:pt x="64595" y="65516"/>
                    </a:lnTo>
                    <a:lnTo>
                      <a:pt x="72951" y="53536"/>
                    </a:lnTo>
                    <a:lnTo>
                      <a:pt x="74449" y="46711"/>
                    </a:lnTo>
                    <a:lnTo>
                      <a:pt x="37972" y="46101"/>
                    </a:lnTo>
                    <a:lnTo>
                      <a:pt x="38226" y="30099"/>
                    </a:lnTo>
                    <a:lnTo>
                      <a:pt x="74617" y="30099"/>
                    </a:lnTo>
                    <a:lnTo>
                      <a:pt x="73471" y="23842"/>
                    </a:lnTo>
                    <a:lnTo>
                      <a:pt x="65516" y="11604"/>
                    </a:lnTo>
                    <a:lnTo>
                      <a:pt x="53536" y="3248"/>
                    </a:lnTo>
                    <a:lnTo>
                      <a:pt x="38734" y="0"/>
                    </a:lnTo>
                    <a:close/>
                  </a:path>
                  <a:path w="427989" h="81914">
                    <a:moveTo>
                      <a:pt x="351795" y="35347"/>
                    </a:moveTo>
                    <a:lnTo>
                      <a:pt x="351528" y="51349"/>
                    </a:lnTo>
                    <a:lnTo>
                      <a:pt x="364235" y="51562"/>
                    </a:lnTo>
                    <a:lnTo>
                      <a:pt x="364489" y="35560"/>
                    </a:lnTo>
                    <a:lnTo>
                      <a:pt x="351795" y="35347"/>
                    </a:lnTo>
                    <a:close/>
                  </a:path>
                  <a:path w="427989" h="81914">
                    <a:moveTo>
                      <a:pt x="352297" y="5207"/>
                    </a:moveTo>
                    <a:lnTo>
                      <a:pt x="351795" y="35347"/>
                    </a:lnTo>
                    <a:lnTo>
                      <a:pt x="364489" y="35560"/>
                    </a:lnTo>
                    <a:lnTo>
                      <a:pt x="364235" y="51562"/>
                    </a:lnTo>
                    <a:lnTo>
                      <a:pt x="413290" y="51562"/>
                    </a:lnTo>
                    <a:lnTo>
                      <a:pt x="427862" y="44577"/>
                    </a:lnTo>
                    <a:lnTo>
                      <a:pt x="352297" y="5207"/>
                    </a:lnTo>
                    <a:close/>
                  </a:path>
                  <a:path w="427989" h="81914">
                    <a:moveTo>
                      <a:pt x="74729" y="30709"/>
                    </a:moveTo>
                    <a:lnTo>
                      <a:pt x="76199" y="38735"/>
                    </a:lnTo>
                    <a:lnTo>
                      <a:pt x="74449" y="46711"/>
                    </a:lnTo>
                    <a:lnTo>
                      <a:pt x="351528" y="51349"/>
                    </a:lnTo>
                    <a:lnTo>
                      <a:pt x="351795" y="35347"/>
                    </a:lnTo>
                    <a:lnTo>
                      <a:pt x="74729" y="30709"/>
                    </a:lnTo>
                    <a:close/>
                  </a:path>
                  <a:path w="427989" h="81914">
                    <a:moveTo>
                      <a:pt x="38226" y="30099"/>
                    </a:moveTo>
                    <a:lnTo>
                      <a:pt x="37972" y="46101"/>
                    </a:lnTo>
                    <a:lnTo>
                      <a:pt x="74449" y="46711"/>
                    </a:lnTo>
                    <a:lnTo>
                      <a:pt x="76199" y="38735"/>
                    </a:lnTo>
                    <a:lnTo>
                      <a:pt x="74729" y="30709"/>
                    </a:lnTo>
                    <a:lnTo>
                      <a:pt x="38226" y="30099"/>
                    </a:lnTo>
                    <a:close/>
                  </a:path>
                  <a:path w="427989" h="81914">
                    <a:moveTo>
                      <a:pt x="74617" y="30099"/>
                    </a:moveTo>
                    <a:lnTo>
                      <a:pt x="38226" y="30099"/>
                    </a:lnTo>
                    <a:lnTo>
                      <a:pt x="74729" y="30709"/>
                    </a:lnTo>
                    <a:lnTo>
                      <a:pt x="74617" y="3009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18" name="object 18"/>
              <p:cNvSpPr/>
              <p:nvPr/>
            </p:nvSpPr>
            <p:spPr>
              <a:xfrm>
                <a:off x="2931118" y="3186513"/>
                <a:ext cx="0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h="287655">
                    <a:moveTo>
                      <a:pt x="0" y="0"/>
                    </a:moveTo>
                    <a:lnTo>
                      <a:pt x="0" y="287274"/>
                    </a:lnTo>
                  </a:path>
                </a:pathLst>
              </a:custGeom>
              <a:ln w="16002">
                <a:solidFill>
                  <a:srgbClr val="FFFFFF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19" name="object 19"/>
              <p:cNvSpPr/>
              <p:nvPr/>
            </p:nvSpPr>
            <p:spPr>
              <a:xfrm>
                <a:off x="4110122" y="3186513"/>
                <a:ext cx="0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h="287655">
                    <a:moveTo>
                      <a:pt x="0" y="0"/>
                    </a:moveTo>
                    <a:lnTo>
                      <a:pt x="0" y="287274"/>
                    </a:lnTo>
                  </a:path>
                </a:pathLst>
              </a:custGeom>
              <a:ln w="16002">
                <a:solidFill>
                  <a:srgbClr val="FFFFFF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5219976" y="3191084"/>
                <a:ext cx="0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h="287655">
                    <a:moveTo>
                      <a:pt x="0" y="0"/>
                    </a:moveTo>
                    <a:lnTo>
                      <a:pt x="0" y="287274"/>
                    </a:lnTo>
                  </a:path>
                </a:pathLst>
              </a:custGeom>
              <a:ln w="16002">
                <a:solidFill>
                  <a:srgbClr val="FFFFFF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6308683" y="3191084"/>
                <a:ext cx="0" cy="215741"/>
              </a:xfrm>
              <a:custGeom>
                <a:avLst/>
                <a:gdLst/>
                <a:ahLst/>
                <a:cxnLst/>
                <a:rect l="l" t="t" r="r" b="b"/>
                <a:pathLst>
                  <a:path h="287655">
                    <a:moveTo>
                      <a:pt x="0" y="0"/>
                    </a:moveTo>
                    <a:lnTo>
                      <a:pt x="0" y="287274"/>
                    </a:lnTo>
                  </a:path>
                </a:pathLst>
              </a:custGeom>
              <a:ln w="16002">
                <a:solidFill>
                  <a:srgbClr val="FFFFFF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22" name="object 22"/>
              <p:cNvSpPr/>
              <p:nvPr/>
            </p:nvSpPr>
            <p:spPr>
              <a:xfrm rot="19448385">
                <a:off x="5270578" y="3281868"/>
                <a:ext cx="1095781" cy="773207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23" name="object 23"/>
              <p:cNvSpPr/>
              <p:nvPr/>
            </p:nvSpPr>
            <p:spPr>
              <a:xfrm>
                <a:off x="5600022" y="3270521"/>
                <a:ext cx="300038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400050" h="76200">
                    <a:moveTo>
                      <a:pt x="38100" y="0"/>
                    </a:moveTo>
                    <a:lnTo>
                      <a:pt x="23252" y="2988"/>
                    </a:lnTo>
                    <a:lnTo>
                      <a:pt x="11144" y="11144"/>
                    </a:lnTo>
                    <a:lnTo>
                      <a:pt x="2988" y="23252"/>
                    </a:lnTo>
                    <a:lnTo>
                      <a:pt x="0" y="38100"/>
                    </a:lnTo>
                    <a:lnTo>
                      <a:pt x="2988" y="52947"/>
                    </a:lnTo>
                    <a:lnTo>
                      <a:pt x="11144" y="65055"/>
                    </a:lnTo>
                    <a:lnTo>
                      <a:pt x="23252" y="73211"/>
                    </a:lnTo>
                    <a:lnTo>
                      <a:pt x="38100" y="76200"/>
                    </a:lnTo>
                    <a:lnTo>
                      <a:pt x="52947" y="73211"/>
                    </a:lnTo>
                    <a:lnTo>
                      <a:pt x="65055" y="65055"/>
                    </a:lnTo>
                    <a:lnTo>
                      <a:pt x="73211" y="52947"/>
                    </a:lnTo>
                    <a:lnTo>
                      <a:pt x="74589" y="46101"/>
                    </a:lnTo>
                    <a:lnTo>
                      <a:pt x="38100" y="46101"/>
                    </a:lnTo>
                    <a:lnTo>
                      <a:pt x="38100" y="30099"/>
                    </a:lnTo>
                    <a:lnTo>
                      <a:pt x="74589" y="30099"/>
                    </a:lnTo>
                    <a:lnTo>
                      <a:pt x="73211" y="23252"/>
                    </a:lnTo>
                    <a:lnTo>
                      <a:pt x="65055" y="11144"/>
                    </a:lnTo>
                    <a:lnTo>
                      <a:pt x="52947" y="2988"/>
                    </a:lnTo>
                    <a:lnTo>
                      <a:pt x="38100" y="0"/>
                    </a:lnTo>
                    <a:close/>
                  </a:path>
                  <a:path w="400050" h="76200">
                    <a:moveTo>
                      <a:pt x="323596" y="0"/>
                    </a:moveTo>
                    <a:lnTo>
                      <a:pt x="323596" y="76200"/>
                    </a:lnTo>
                    <a:lnTo>
                      <a:pt x="383794" y="46101"/>
                    </a:lnTo>
                    <a:lnTo>
                      <a:pt x="336296" y="46101"/>
                    </a:lnTo>
                    <a:lnTo>
                      <a:pt x="336296" y="30099"/>
                    </a:lnTo>
                    <a:lnTo>
                      <a:pt x="383794" y="30099"/>
                    </a:lnTo>
                    <a:lnTo>
                      <a:pt x="323596" y="0"/>
                    </a:lnTo>
                    <a:close/>
                  </a:path>
                  <a:path w="400050" h="76200">
                    <a:moveTo>
                      <a:pt x="74589" y="30099"/>
                    </a:moveTo>
                    <a:lnTo>
                      <a:pt x="38100" y="30099"/>
                    </a:lnTo>
                    <a:lnTo>
                      <a:pt x="38100" y="46101"/>
                    </a:lnTo>
                    <a:lnTo>
                      <a:pt x="74589" y="46101"/>
                    </a:lnTo>
                    <a:lnTo>
                      <a:pt x="76200" y="38100"/>
                    </a:lnTo>
                    <a:lnTo>
                      <a:pt x="74589" y="30099"/>
                    </a:lnTo>
                    <a:close/>
                  </a:path>
                  <a:path w="400050" h="76200">
                    <a:moveTo>
                      <a:pt x="323596" y="30099"/>
                    </a:moveTo>
                    <a:lnTo>
                      <a:pt x="74589" y="30099"/>
                    </a:lnTo>
                    <a:lnTo>
                      <a:pt x="76200" y="38100"/>
                    </a:lnTo>
                    <a:lnTo>
                      <a:pt x="74589" y="46101"/>
                    </a:lnTo>
                    <a:lnTo>
                      <a:pt x="323596" y="46101"/>
                    </a:lnTo>
                    <a:lnTo>
                      <a:pt x="323596" y="30099"/>
                    </a:lnTo>
                    <a:close/>
                  </a:path>
                  <a:path w="400050" h="76200">
                    <a:moveTo>
                      <a:pt x="383794" y="30099"/>
                    </a:moveTo>
                    <a:lnTo>
                      <a:pt x="336296" y="30099"/>
                    </a:lnTo>
                    <a:lnTo>
                      <a:pt x="336296" y="46101"/>
                    </a:lnTo>
                    <a:lnTo>
                      <a:pt x="383794" y="46101"/>
                    </a:lnTo>
                    <a:lnTo>
                      <a:pt x="399796" y="38100"/>
                    </a:lnTo>
                    <a:lnTo>
                      <a:pt x="383794" y="3009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</p:grp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576" y="295275"/>
            <a:ext cx="7886700" cy="982961"/>
          </a:xfrm>
          <a:prstGeom prst="rect">
            <a:avLst/>
          </a:prstGeom>
        </p:spPr>
        <p:txBody>
          <a:bodyPr vert="horz" wrap="square" lIns="0" tIns="485775" rIns="0" bIns="0" rtlCol="0" anchor="ctr">
            <a:spAutoFit/>
          </a:bodyPr>
          <a:lstStyle/>
          <a:p>
            <a:pPr marL="115250">
              <a:spcBef>
                <a:spcPts val="75"/>
              </a:spcBef>
              <a:tabLst>
                <a:tab pos="5706761" algn="l"/>
              </a:tabLst>
            </a:pPr>
            <a:r>
              <a:rPr spc="-34" dirty="0"/>
              <a:t>DEFINE </a:t>
            </a:r>
            <a:r>
              <a:rPr spc="-56" dirty="0"/>
              <a:t>YOUR </a:t>
            </a:r>
            <a:r>
              <a:rPr spc="-41" dirty="0"/>
              <a:t>OWN</a:t>
            </a:r>
            <a:r>
              <a:rPr spc="-191" dirty="0"/>
              <a:t> </a:t>
            </a:r>
            <a:r>
              <a:rPr spc="-38" dirty="0"/>
              <a:t>TYPES</a:t>
            </a:r>
            <a:r>
              <a:rPr lang="en-US" spc="-38" dirty="0"/>
              <a:t> (CLASS)</a:t>
            </a:r>
            <a:r>
              <a:rPr spc="-38" dirty="0"/>
              <a:t>	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1929EA7-1916-4374-AA2C-BC13DB3F71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F6D60E-812C-43CE-8BB9-9417DE08BFCE}"/>
              </a:ext>
            </a:extLst>
          </p:cNvPr>
          <p:cNvGrpSpPr/>
          <p:nvPr/>
        </p:nvGrpSpPr>
        <p:grpSpPr>
          <a:xfrm>
            <a:off x="463867" y="1811222"/>
            <a:ext cx="8216265" cy="4030951"/>
            <a:chOff x="463867" y="1811222"/>
            <a:chExt cx="8216265" cy="4030951"/>
          </a:xfrm>
        </p:grpSpPr>
        <p:sp>
          <p:nvSpPr>
            <p:cNvPr id="3" name="object 3"/>
            <p:cNvSpPr txBox="1"/>
            <p:nvPr/>
          </p:nvSpPr>
          <p:spPr>
            <a:xfrm>
              <a:off x="463867" y="1811222"/>
              <a:ext cx="8216265" cy="378950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  <a:buClr>
                  <a:srgbClr val="585858"/>
                </a:buClr>
                <a:tabLst>
                  <a:tab pos="165730" algn="l"/>
                </a:tabLst>
              </a:pPr>
              <a:r>
                <a:rPr lang="en-US" sz="2400" spc="-4" dirty="0">
                  <a:latin typeface="Calibri"/>
                  <a:cs typeface="Calibri"/>
                </a:rPr>
                <a:t>U</a:t>
              </a:r>
              <a:r>
                <a:rPr sz="2400" spc="-4" dirty="0">
                  <a:latin typeface="Calibri"/>
                  <a:cs typeface="Calibri"/>
                </a:rPr>
                <a:t>se </a:t>
              </a:r>
              <a:r>
                <a:rPr sz="2400" dirty="0">
                  <a:latin typeface="Calibri"/>
                  <a:cs typeface="Calibri"/>
                </a:rPr>
                <a:t>the </a:t>
              </a:r>
              <a:r>
                <a:rPr sz="2400" spc="-4" dirty="0">
                  <a:latin typeface="Courier New"/>
                  <a:cs typeface="Courier New"/>
                </a:rPr>
                <a:t>class</a:t>
              </a:r>
              <a:r>
                <a:rPr sz="2400" spc="-683" dirty="0">
                  <a:latin typeface="Courier New"/>
                  <a:cs typeface="Courier New"/>
                </a:rPr>
                <a:t> </a:t>
              </a:r>
              <a:r>
                <a:rPr sz="2400" spc="-19" dirty="0">
                  <a:latin typeface="Calibri"/>
                  <a:cs typeface="Calibri"/>
                </a:rPr>
                <a:t>keyword </a:t>
              </a:r>
              <a:r>
                <a:rPr sz="2400" spc="-11" dirty="0">
                  <a:latin typeface="Calibri"/>
                  <a:cs typeface="Calibri"/>
                </a:rPr>
                <a:t>to </a:t>
              </a:r>
              <a:r>
                <a:rPr sz="2400" spc="-8" dirty="0">
                  <a:latin typeface="Calibri"/>
                  <a:cs typeface="Calibri"/>
                </a:rPr>
                <a:t>define </a:t>
              </a:r>
              <a:r>
                <a:rPr sz="2400" dirty="0">
                  <a:latin typeface="Calibri"/>
                  <a:cs typeface="Calibri"/>
                </a:rPr>
                <a:t>a </a:t>
              </a:r>
              <a:r>
                <a:rPr sz="2400" spc="-8" dirty="0">
                  <a:latin typeface="Calibri"/>
                  <a:cs typeface="Calibri"/>
                </a:rPr>
                <a:t>new </a:t>
              </a:r>
              <a:r>
                <a:rPr sz="2400" spc="-4" dirty="0">
                  <a:latin typeface="Calibri"/>
                  <a:cs typeface="Calibri"/>
                </a:rPr>
                <a:t>type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63867" y="2535979"/>
              <a:ext cx="8078481" cy="3306194"/>
            </a:xfrm>
            <a:prstGeom prst="rect">
              <a:avLst/>
            </a:prstGeom>
            <a:ln w="16001">
              <a:solidFill>
                <a:schemeClr val="bg1"/>
              </a:solidFill>
            </a:ln>
          </p:spPr>
          <p:txBody>
            <a:bodyPr vert="horz" wrap="square" lIns="0" tIns="50959" rIns="0" bIns="0" rtlCol="0">
              <a:spAutoFit/>
            </a:bodyPr>
            <a:lstStyle/>
            <a:p>
              <a:pPr marL="41909">
                <a:spcBef>
                  <a:spcPts val="401"/>
                </a:spcBef>
              </a:pPr>
              <a:r>
                <a:rPr sz="2400" b="1" spc="-8" dirty="0">
                  <a:latin typeface="Courier New"/>
                  <a:cs typeface="Courier New"/>
                </a:rPr>
                <a:t>class</a:t>
              </a:r>
              <a:r>
                <a:rPr sz="2400" spc="-8" dirty="0">
                  <a:latin typeface="Courier New"/>
                  <a:cs typeface="Courier New"/>
                </a:rPr>
                <a:t> Coordinate(object):</a:t>
              </a:r>
              <a:endParaRPr sz="2400" dirty="0">
                <a:latin typeface="Courier New"/>
                <a:cs typeface="Courier New"/>
              </a:endParaRPr>
            </a:p>
            <a:p>
              <a:pPr marL="589106">
                <a:spcBef>
                  <a:spcPts val="791"/>
                </a:spcBef>
              </a:pPr>
              <a:r>
                <a:rPr sz="2400" spc="-8" dirty="0">
                  <a:latin typeface="Courier New"/>
                  <a:cs typeface="Courier New"/>
                </a:rPr>
                <a:t>#define attributes</a:t>
              </a:r>
              <a:r>
                <a:rPr sz="2400" spc="-11" dirty="0">
                  <a:latin typeface="Courier New"/>
                  <a:cs typeface="Courier New"/>
                </a:rPr>
                <a:t> </a:t>
              </a:r>
              <a:r>
                <a:rPr sz="2400" spc="-8" dirty="0">
                  <a:latin typeface="Courier New"/>
                  <a:cs typeface="Courier New"/>
                </a:rPr>
                <a:t>here</a:t>
              </a:r>
              <a:endParaRPr lang="en-US" sz="800" spc="-4" dirty="0">
                <a:latin typeface="Calibri"/>
                <a:cs typeface="Calibri"/>
              </a:endParaRPr>
            </a:p>
            <a:p>
              <a:pPr marL="384808" marR="3810" indent="-342900">
                <a:spcBef>
                  <a:spcPts val="1084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98115" algn="l"/>
                </a:tabLst>
              </a:pPr>
              <a:r>
                <a:rPr lang="en-US" sz="2400" spc="-4" dirty="0">
                  <a:latin typeface="Calibri"/>
                  <a:cs typeface="Calibri"/>
                </a:rPr>
                <a:t>S</a:t>
              </a:r>
              <a:r>
                <a:rPr sz="2400" spc="-4" dirty="0">
                  <a:latin typeface="Calibri"/>
                  <a:cs typeface="Calibri"/>
                </a:rPr>
                <a:t>imilar </a:t>
              </a:r>
              <a:r>
                <a:rPr sz="2400" spc="-11" dirty="0">
                  <a:latin typeface="Calibri"/>
                  <a:cs typeface="Calibri"/>
                </a:rPr>
                <a:t>to </a:t>
              </a:r>
              <a:r>
                <a:rPr sz="2400" spc="-4" dirty="0">
                  <a:latin typeface="Courier New"/>
                  <a:cs typeface="Courier New"/>
                </a:rPr>
                <a:t>def</a:t>
              </a:r>
              <a:r>
                <a:rPr sz="2400" spc="-4" dirty="0">
                  <a:latin typeface="Calibri"/>
                  <a:cs typeface="Calibri"/>
                </a:rPr>
                <a:t>, indent </a:t>
              </a:r>
              <a:r>
                <a:rPr sz="2400" spc="-8" dirty="0">
                  <a:latin typeface="Calibri"/>
                  <a:cs typeface="Calibri"/>
                </a:rPr>
                <a:t>code </a:t>
              </a:r>
              <a:r>
                <a:rPr sz="2400" spc="-11" dirty="0">
                  <a:latin typeface="Calibri"/>
                  <a:cs typeface="Calibri"/>
                </a:rPr>
                <a:t>to </a:t>
              </a:r>
              <a:r>
                <a:rPr sz="2400" spc="-8" dirty="0">
                  <a:latin typeface="Calibri"/>
                  <a:cs typeface="Calibri"/>
                </a:rPr>
                <a:t>indicate </a:t>
              </a:r>
              <a:r>
                <a:rPr sz="2400" dirty="0">
                  <a:latin typeface="Calibri"/>
                  <a:cs typeface="Calibri"/>
                </a:rPr>
                <a:t>which </a:t>
              </a:r>
              <a:r>
                <a:rPr sz="2400" spc="-11" dirty="0">
                  <a:latin typeface="Calibri"/>
                  <a:cs typeface="Calibri"/>
                </a:rPr>
                <a:t>statements are  </a:t>
              </a:r>
              <a:r>
                <a:rPr sz="2400" spc="-4" dirty="0">
                  <a:latin typeface="Calibri"/>
                  <a:cs typeface="Calibri"/>
                </a:rPr>
                <a:t>part of </a:t>
              </a:r>
              <a:r>
                <a:rPr sz="2400" dirty="0">
                  <a:latin typeface="Calibri"/>
                  <a:cs typeface="Calibri"/>
                </a:rPr>
                <a:t>the </a:t>
              </a:r>
              <a:r>
                <a:rPr sz="2400" b="1" spc="-4" dirty="0">
                  <a:solidFill>
                    <a:srgbClr val="C00000"/>
                  </a:solidFill>
                  <a:latin typeface="Calibri"/>
                  <a:cs typeface="Calibri"/>
                </a:rPr>
                <a:t>class</a:t>
              </a:r>
              <a:r>
                <a:rPr sz="2400" b="1" spc="-8" dirty="0">
                  <a:solidFill>
                    <a:srgbClr val="C00000"/>
                  </a:solidFill>
                  <a:latin typeface="Calibri"/>
                  <a:cs typeface="Calibri"/>
                </a:rPr>
                <a:t> definition</a:t>
              </a:r>
              <a:endParaRPr sz="2400" dirty="0">
                <a:latin typeface="Calibri"/>
                <a:cs typeface="Calibri"/>
              </a:endParaRPr>
            </a:p>
            <a:p>
              <a:pPr marL="384808" marR="46672" indent="-342900">
                <a:spcBef>
                  <a:spcPts val="1073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98115" algn="l"/>
                </a:tabLst>
              </a:pPr>
              <a:r>
                <a:rPr lang="en-US" sz="2400" dirty="0">
                  <a:latin typeface="Calibri"/>
                  <a:cs typeface="Calibri"/>
                </a:rPr>
                <a:t>T</a:t>
              </a:r>
              <a:r>
                <a:rPr sz="2400" dirty="0">
                  <a:latin typeface="Calibri"/>
                  <a:cs typeface="Calibri"/>
                </a:rPr>
                <a:t>he </a:t>
              </a:r>
              <a:r>
                <a:rPr sz="2400" spc="-19" dirty="0">
                  <a:latin typeface="Calibri"/>
                  <a:cs typeface="Calibri"/>
                </a:rPr>
                <a:t>word </a:t>
              </a:r>
              <a:r>
                <a:rPr sz="2400" b="1" spc="-4" dirty="0">
                  <a:latin typeface="Courier New"/>
                  <a:cs typeface="Courier New"/>
                </a:rPr>
                <a:t>object</a:t>
              </a:r>
              <a:r>
                <a:rPr sz="2400" spc="-4" dirty="0">
                  <a:latin typeface="Courier New"/>
                  <a:cs typeface="Courier New"/>
                </a:rPr>
                <a:t> </a:t>
              </a:r>
              <a:r>
                <a:rPr sz="2400" dirty="0">
                  <a:latin typeface="Calibri"/>
                  <a:cs typeface="Calibri"/>
                </a:rPr>
                <a:t>means </a:t>
              </a:r>
              <a:r>
                <a:rPr sz="2400" spc="-8" dirty="0">
                  <a:latin typeface="Calibri"/>
                  <a:cs typeface="Calibri"/>
                </a:rPr>
                <a:t>that </a:t>
              </a:r>
              <a:r>
                <a:rPr sz="2400" spc="-4" dirty="0">
                  <a:latin typeface="Courier New"/>
                  <a:cs typeface="Courier New"/>
                </a:rPr>
                <a:t>Coordinate </a:t>
              </a:r>
              <a:r>
                <a:rPr sz="2400" dirty="0">
                  <a:latin typeface="Calibri"/>
                  <a:cs typeface="Calibri"/>
                </a:rPr>
                <a:t>is a Python  </a:t>
              </a:r>
              <a:r>
                <a:rPr sz="2400" spc="-4" dirty="0">
                  <a:latin typeface="Calibri"/>
                  <a:cs typeface="Calibri"/>
                </a:rPr>
                <a:t>object </a:t>
              </a:r>
              <a:r>
                <a:rPr sz="2400" dirty="0">
                  <a:latin typeface="Calibri"/>
                  <a:cs typeface="Calibri"/>
                </a:rPr>
                <a:t>and </a:t>
              </a:r>
              <a:r>
                <a:rPr sz="2400" b="1" dirty="0">
                  <a:solidFill>
                    <a:srgbClr val="C00000"/>
                  </a:solidFill>
                  <a:latin typeface="Calibri"/>
                  <a:cs typeface="Calibri"/>
                </a:rPr>
                <a:t>inherits </a:t>
              </a:r>
              <a:r>
                <a:rPr sz="2400" dirty="0">
                  <a:latin typeface="Calibri"/>
                  <a:cs typeface="Calibri"/>
                </a:rPr>
                <a:t>all its </a:t>
              </a:r>
              <a:r>
                <a:rPr sz="2400" spc="-8" dirty="0">
                  <a:latin typeface="Calibri"/>
                  <a:cs typeface="Calibri"/>
                </a:rPr>
                <a:t>attributes (inheritance </a:t>
              </a:r>
              <a:r>
                <a:rPr sz="2400" spc="-11" dirty="0">
                  <a:latin typeface="Calibri"/>
                  <a:cs typeface="Calibri"/>
                </a:rPr>
                <a:t>next</a:t>
              </a:r>
              <a:r>
                <a:rPr sz="2400" spc="-19" dirty="0">
                  <a:latin typeface="Calibri"/>
                  <a:cs typeface="Calibri"/>
                </a:rPr>
                <a:t> </a:t>
              </a:r>
              <a:r>
                <a:rPr sz="2400" spc="-4" dirty="0">
                  <a:latin typeface="Calibri"/>
                  <a:cs typeface="Calibri"/>
                </a:rPr>
                <a:t>lecture)</a:t>
              </a:r>
              <a:endParaRPr sz="2400" dirty="0">
                <a:latin typeface="Calibri"/>
                <a:cs typeface="Calibri"/>
              </a:endParaRPr>
            </a:p>
            <a:p>
              <a:pPr marL="992976" lvl="2" indent="-342900">
                <a:spcBef>
                  <a:spcPts val="94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§"/>
                <a:tabLst>
                  <a:tab pos="377180" algn="l"/>
                  <a:tab pos="377657" algn="l"/>
                </a:tabLst>
              </a:pPr>
              <a:r>
                <a:rPr sz="2000" spc="-4" dirty="0">
                  <a:latin typeface="Courier New"/>
                  <a:cs typeface="Courier New"/>
                </a:rPr>
                <a:t>Coordinate</a:t>
              </a:r>
              <a:r>
                <a:rPr sz="2000" spc="-600" dirty="0">
                  <a:latin typeface="Courier New"/>
                  <a:cs typeface="Courier New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is a </a:t>
              </a:r>
              <a:r>
                <a:rPr sz="2000" spc="-4" dirty="0">
                  <a:latin typeface="Calibri"/>
                  <a:cs typeface="Calibri"/>
                </a:rPr>
                <a:t>subclass of </a:t>
              </a:r>
              <a:r>
                <a:rPr sz="2000" spc="-4" dirty="0">
                  <a:latin typeface="Courier New"/>
                  <a:cs typeface="Courier New"/>
                </a:rPr>
                <a:t>object</a:t>
              </a:r>
              <a:endParaRPr sz="2000" dirty="0">
                <a:latin typeface="Courier New"/>
                <a:cs typeface="Courier New"/>
              </a:endParaRPr>
            </a:p>
            <a:p>
              <a:pPr marL="992976" lvl="2" indent="-342900">
                <a:spcBef>
                  <a:spcPts val="248"/>
                </a:spcBef>
                <a:buClr>
                  <a:srgbClr val="C00000"/>
                </a:buClr>
                <a:buSzPct val="80000"/>
                <a:buFont typeface="Wingdings" panose="05000000000000000000" pitchFamily="2" charset="2"/>
                <a:buChar char="§"/>
                <a:tabLst>
                  <a:tab pos="377180" algn="l"/>
                  <a:tab pos="377657" algn="l"/>
                </a:tabLst>
              </a:pPr>
              <a:r>
                <a:rPr sz="2000" spc="-4" dirty="0">
                  <a:latin typeface="Courier New"/>
                  <a:cs typeface="Courier New"/>
                </a:rPr>
                <a:t>object</a:t>
              </a:r>
              <a:r>
                <a:rPr sz="2000" spc="-600" dirty="0">
                  <a:latin typeface="Courier New"/>
                  <a:cs typeface="Courier New"/>
                </a:rPr>
                <a:t> </a:t>
              </a:r>
              <a:r>
                <a:rPr sz="2000" dirty="0">
                  <a:latin typeface="Calibri"/>
                  <a:cs typeface="Calibri"/>
                </a:rPr>
                <a:t>is a </a:t>
              </a:r>
              <a:r>
                <a:rPr sz="2000" spc="-8" dirty="0">
                  <a:latin typeface="Calibri"/>
                  <a:cs typeface="Calibri"/>
                </a:rPr>
                <a:t>superclass </a:t>
              </a:r>
              <a:r>
                <a:rPr sz="2000" spc="-4" dirty="0">
                  <a:latin typeface="Calibri"/>
                  <a:cs typeface="Calibri"/>
                </a:rPr>
                <a:t>of </a:t>
              </a:r>
              <a:r>
                <a:rPr sz="2000" spc="-4" dirty="0">
                  <a:latin typeface="Courier New"/>
                  <a:cs typeface="Courier New"/>
                </a:rPr>
                <a:t>Coordinate</a:t>
              </a:r>
              <a:r>
                <a:rPr lang="en-US" sz="2000" spc="-4" dirty="0">
                  <a:latin typeface="Courier New"/>
                  <a:cs typeface="Courier New"/>
                </a:rPr>
                <a:t> </a:t>
              </a:r>
              <a:endParaRPr sz="2000" dirty="0">
                <a:latin typeface="Courier New"/>
                <a:cs typeface="Courier New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 rot="1580534">
              <a:off x="542877" y="2219972"/>
              <a:ext cx="929582" cy="5217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6" name="object 6"/>
            <p:cNvSpPr/>
            <p:nvPr/>
          </p:nvSpPr>
          <p:spPr>
            <a:xfrm rot="1592193">
              <a:off x="2142728" y="2200695"/>
              <a:ext cx="696467" cy="4059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>
              <a:off x="1510452" y="2576576"/>
              <a:ext cx="1931507" cy="344329"/>
            </a:xfrm>
            <a:custGeom>
              <a:avLst/>
              <a:gdLst/>
              <a:ahLst/>
              <a:cxnLst/>
              <a:rect l="l" t="t" r="r" b="b"/>
              <a:pathLst>
                <a:path w="1938020" h="459105">
                  <a:moveTo>
                    <a:pt x="0" y="458724"/>
                  </a:moveTo>
                  <a:lnTo>
                    <a:pt x="1937766" y="458724"/>
                  </a:lnTo>
                  <a:lnTo>
                    <a:pt x="1937766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8" name="object 8"/>
            <p:cNvSpPr/>
            <p:nvPr/>
          </p:nvSpPr>
          <p:spPr>
            <a:xfrm rot="1672936">
              <a:off x="3994105" y="2168607"/>
              <a:ext cx="516254" cy="4155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564445" y="2589412"/>
              <a:ext cx="1152641" cy="344329"/>
            </a:xfrm>
            <a:custGeom>
              <a:avLst/>
              <a:gdLst/>
              <a:ahLst/>
              <a:cxnLst/>
              <a:rect l="l" t="t" r="r" b="b"/>
              <a:pathLst>
                <a:path w="1073150" h="459105">
                  <a:moveTo>
                    <a:pt x="0" y="458724"/>
                  </a:moveTo>
                  <a:lnTo>
                    <a:pt x="1072896" y="458724"/>
                  </a:lnTo>
                  <a:lnTo>
                    <a:pt x="1072896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5899" y="967886"/>
            <a:ext cx="5444148" cy="4251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101" dirty="0"/>
              <a:t>WHAT </a:t>
            </a:r>
            <a:r>
              <a:rPr spc="-26" dirty="0"/>
              <a:t>ARE</a:t>
            </a:r>
            <a:r>
              <a:rPr spc="-101" dirty="0"/>
              <a:t> </a:t>
            </a:r>
            <a:r>
              <a:rPr spc="-60" dirty="0"/>
              <a:t>ATTRIBUTES?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A7459-A76C-4FB9-B050-0C27B50203E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56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86429" y="1705768"/>
            <a:ext cx="7962283" cy="4077078"/>
          </a:xfrm>
          <a:prstGeom prst="rect">
            <a:avLst/>
          </a:prstGeom>
        </p:spPr>
        <p:txBody>
          <a:bodyPr vert="horz" wrap="square" lIns="0" tIns="113348" rIns="0" bIns="0" rtlCol="0">
            <a:spAutoFit/>
          </a:bodyPr>
          <a:lstStyle/>
          <a:p>
            <a:pPr marL="352424" indent="-342900">
              <a:spcBef>
                <a:spcPts val="893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15" dirty="0">
                <a:latin typeface="Calibri"/>
                <a:cs typeface="Calibri"/>
              </a:rPr>
              <a:t>D</a:t>
            </a:r>
            <a:r>
              <a:rPr sz="2400" spc="-15" dirty="0">
                <a:latin typeface="Calibri"/>
                <a:cs typeface="Calibri"/>
              </a:rPr>
              <a:t>ata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1" dirty="0">
                <a:latin typeface="Calibri"/>
                <a:cs typeface="Calibri"/>
              </a:rPr>
              <a:t>procedures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" dirty="0">
                <a:latin typeface="Calibri"/>
                <a:cs typeface="Calibri"/>
              </a:rPr>
              <a:t>“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belong</a:t>
            </a:r>
            <a:r>
              <a:rPr sz="2400" spc="-4" dirty="0">
                <a:latin typeface="Calibri"/>
                <a:cs typeface="Calibri"/>
              </a:rPr>
              <a:t>”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class</a:t>
            </a:r>
            <a:endParaRPr sz="2400" dirty="0">
              <a:latin typeface="Calibri"/>
              <a:cs typeface="Calibri"/>
            </a:endParaRPr>
          </a:p>
          <a:p>
            <a:pPr marL="352424" indent="-342900">
              <a:spcBef>
                <a:spcPts val="81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b="1" spc="-11" dirty="0">
                <a:solidFill>
                  <a:srgbClr val="C00000"/>
                </a:solidFill>
                <a:latin typeface="Calibri"/>
                <a:cs typeface="Calibri"/>
              </a:rPr>
              <a:t>D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ata</a:t>
            </a:r>
            <a:r>
              <a:rPr sz="2400" b="1" spc="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attributes</a:t>
            </a:r>
            <a:endParaRPr sz="2400" dirty="0">
              <a:latin typeface="Calibri"/>
              <a:cs typeface="Calibri"/>
            </a:endParaRPr>
          </a:p>
          <a:p>
            <a:pPr marL="809624" lvl="1" indent="-342900">
              <a:spcBef>
                <a:spcPts val="94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179066" algn="l"/>
              </a:tabLst>
            </a:pPr>
            <a:r>
              <a:rPr sz="2400" dirty="0">
                <a:latin typeface="Calibri"/>
                <a:cs typeface="Calibri"/>
              </a:rPr>
              <a:t>think of data as other objects that make up the class</a:t>
            </a:r>
          </a:p>
          <a:p>
            <a:pPr marL="809624" lvl="1" indent="-342900">
              <a:spcBef>
                <a:spcPts val="233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179066" algn="l"/>
              </a:tabLst>
            </a:pPr>
            <a:r>
              <a:rPr sz="2400" dirty="0">
                <a:latin typeface="Calibri"/>
                <a:cs typeface="Calibri"/>
              </a:rPr>
              <a:t>for example, a coordinate is made up of two numbers</a:t>
            </a:r>
          </a:p>
          <a:p>
            <a:pPr marL="352424" indent="-342900">
              <a:spcBef>
                <a:spcPts val="956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b="1" spc="-4" dirty="0">
                <a:solidFill>
                  <a:srgbClr val="C00000"/>
                </a:solidFill>
                <a:latin typeface="Calibri"/>
                <a:cs typeface="Calibri"/>
              </a:rPr>
              <a:t>M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ethods </a:t>
            </a:r>
            <a:endParaRPr lang="en-US" sz="2400" b="1" spc="-4" dirty="0">
              <a:solidFill>
                <a:srgbClr val="C00000"/>
              </a:solidFill>
              <a:latin typeface="Calibri"/>
              <a:cs typeface="Calibri"/>
            </a:endParaRPr>
          </a:p>
          <a:p>
            <a:pPr marL="809624" lvl="1" indent="-342900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179066" algn="l"/>
              </a:tabLst>
            </a:pPr>
            <a:r>
              <a:rPr sz="2400" dirty="0">
                <a:latin typeface="Calibri"/>
                <a:cs typeface="Calibri"/>
              </a:rPr>
              <a:t>think </a:t>
            </a:r>
            <a:r>
              <a:rPr sz="2400" spc="-4" dirty="0">
                <a:latin typeface="Calibri"/>
                <a:cs typeface="Calibri"/>
              </a:rPr>
              <a:t>of methods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4" dirty="0">
                <a:latin typeface="Calibri"/>
                <a:cs typeface="Calibri"/>
              </a:rPr>
              <a:t>functions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" dirty="0">
                <a:latin typeface="Calibri"/>
                <a:cs typeface="Calibri"/>
              </a:rPr>
              <a:t>only </a:t>
            </a:r>
            <a:r>
              <a:rPr sz="2400" spc="-8" dirty="0">
                <a:latin typeface="Calibri"/>
                <a:cs typeface="Calibri"/>
              </a:rPr>
              <a:t>work </a:t>
            </a:r>
            <a:r>
              <a:rPr sz="2400" dirty="0">
                <a:latin typeface="Calibri"/>
                <a:cs typeface="Calibri"/>
              </a:rPr>
              <a:t>with this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endParaRPr lang="en-US" sz="2400" dirty="0">
              <a:latin typeface="Calibri"/>
              <a:cs typeface="Calibri"/>
            </a:endParaRPr>
          </a:p>
          <a:p>
            <a:pPr marL="809624" lvl="1" indent="-342900"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179066" algn="l"/>
              </a:tabLst>
            </a:pPr>
            <a:r>
              <a:rPr sz="2400" i="1" spc="-11" dirty="0">
                <a:latin typeface="Calibri"/>
                <a:cs typeface="Calibri"/>
              </a:rPr>
              <a:t>for </a:t>
            </a:r>
            <a:r>
              <a:rPr sz="2400" i="1" spc="-15" dirty="0">
                <a:latin typeface="Calibri"/>
                <a:cs typeface="Calibri"/>
              </a:rPr>
              <a:t>example</a:t>
            </a:r>
            <a:r>
              <a:rPr lang="en-US" sz="2400" i="1" spc="-15" dirty="0">
                <a:latin typeface="Calibri"/>
                <a:cs typeface="Calibri"/>
              </a:rPr>
              <a:t>, </a:t>
            </a:r>
            <a:r>
              <a:rPr sz="2400" i="1" spc="-4" dirty="0">
                <a:latin typeface="Calibri"/>
                <a:cs typeface="Calibri"/>
              </a:rPr>
              <a:t>define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i="1" spc="-11" dirty="0">
                <a:latin typeface="Calibri"/>
                <a:cs typeface="Calibri"/>
              </a:rPr>
              <a:t>distance </a:t>
            </a:r>
            <a:r>
              <a:rPr sz="2400" i="1" spc="-4" dirty="0">
                <a:latin typeface="Calibri"/>
                <a:cs typeface="Calibri"/>
              </a:rPr>
              <a:t>between </a:t>
            </a:r>
            <a:r>
              <a:rPr sz="2400" i="1" dirty="0">
                <a:latin typeface="Calibri"/>
                <a:cs typeface="Calibri"/>
              </a:rPr>
              <a:t>two  </a:t>
            </a:r>
            <a:r>
              <a:rPr sz="2400" i="1" spc="-8" dirty="0">
                <a:latin typeface="Calibri"/>
                <a:cs typeface="Calibri"/>
              </a:rPr>
              <a:t>coordinate </a:t>
            </a:r>
            <a:r>
              <a:rPr sz="2400" i="1" spc="-4" dirty="0">
                <a:latin typeface="Calibri"/>
                <a:cs typeface="Calibri"/>
              </a:rPr>
              <a:t>objects but </a:t>
            </a:r>
            <a:r>
              <a:rPr sz="2400" i="1" dirty="0">
                <a:latin typeface="Calibri"/>
                <a:cs typeface="Calibri"/>
              </a:rPr>
              <a:t>there is </a:t>
            </a:r>
            <a:r>
              <a:rPr sz="2400" i="1" spc="-4" dirty="0">
                <a:latin typeface="Calibri"/>
                <a:cs typeface="Calibri"/>
              </a:rPr>
              <a:t>no </a:t>
            </a:r>
            <a:r>
              <a:rPr sz="2400" i="1" dirty="0">
                <a:latin typeface="Calibri"/>
                <a:cs typeface="Calibri"/>
              </a:rPr>
              <a:t>meaning </a:t>
            </a:r>
            <a:r>
              <a:rPr sz="2400" i="1" spc="-11" dirty="0">
                <a:latin typeface="Calibri"/>
                <a:cs typeface="Calibri"/>
              </a:rPr>
              <a:t>to </a:t>
            </a:r>
            <a:r>
              <a:rPr sz="2400" i="1" dirty="0">
                <a:latin typeface="Calibri"/>
                <a:cs typeface="Calibri"/>
              </a:rPr>
              <a:t>a </a:t>
            </a:r>
            <a:r>
              <a:rPr sz="2400" i="1" spc="-11" dirty="0">
                <a:latin typeface="Calibri"/>
                <a:cs typeface="Calibri"/>
              </a:rPr>
              <a:t>distance  </a:t>
            </a:r>
            <a:r>
              <a:rPr sz="2400" i="1" spc="-4" dirty="0">
                <a:latin typeface="Calibri"/>
                <a:cs typeface="Calibri"/>
              </a:rPr>
              <a:t>between </a:t>
            </a:r>
            <a:r>
              <a:rPr sz="2400" i="1" dirty="0">
                <a:latin typeface="Calibri"/>
                <a:cs typeface="Calibri"/>
              </a:rPr>
              <a:t>two </a:t>
            </a:r>
            <a:r>
              <a:rPr sz="2400" i="1" spc="-8" dirty="0">
                <a:latin typeface="Calibri"/>
                <a:cs typeface="Calibri"/>
              </a:rPr>
              <a:t>list </a:t>
            </a:r>
            <a:r>
              <a:rPr sz="2400" i="1" spc="-4" dirty="0">
                <a:latin typeface="Calibri"/>
                <a:cs typeface="Calibri"/>
              </a:rPr>
              <a:t>objects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2987" y="714482"/>
            <a:ext cx="7886700" cy="568745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115250" marR="3810">
              <a:lnSpc>
                <a:spcPts val="3675"/>
              </a:lnSpc>
              <a:spcBef>
                <a:spcPts val="735"/>
              </a:spcBef>
            </a:pPr>
            <a:r>
              <a:rPr lang="en-US" spc="-19" dirty="0"/>
              <a:t>CREATING </a:t>
            </a:r>
            <a:r>
              <a:rPr spc="-19" dirty="0"/>
              <a:t>AN  </a:t>
            </a:r>
            <a:r>
              <a:rPr spc="-71" dirty="0"/>
              <a:t>INSTANCE </a:t>
            </a:r>
            <a:r>
              <a:rPr spc="-23" dirty="0"/>
              <a:t>OF </a:t>
            </a:r>
            <a:r>
              <a:rPr dirty="0"/>
              <a:t>A</a:t>
            </a:r>
            <a:r>
              <a:rPr spc="-146" dirty="0"/>
              <a:t> </a:t>
            </a:r>
            <a:r>
              <a:rPr spc="-30" dirty="0"/>
              <a:t>CLASS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442B7D0-6262-4ECB-91A0-B716457CD22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57</a:t>
            </a:fld>
            <a:endParaRPr lang="en-US"/>
          </a:p>
        </p:txBody>
      </p:sp>
      <p:sp>
        <p:nvSpPr>
          <p:cNvPr id="10" name="object 10"/>
          <p:cNvSpPr/>
          <p:nvPr/>
        </p:nvSpPr>
        <p:spPr>
          <a:xfrm rot="1624527">
            <a:off x="467885" y="3862084"/>
            <a:ext cx="1233259" cy="1160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743C3B-99DA-41A3-94C6-D8D4443FBD4D}"/>
              </a:ext>
            </a:extLst>
          </p:cNvPr>
          <p:cNvGrpSpPr/>
          <p:nvPr/>
        </p:nvGrpSpPr>
        <p:grpSpPr>
          <a:xfrm>
            <a:off x="580543" y="1825189"/>
            <a:ext cx="8297064" cy="2834227"/>
            <a:chOff x="502987" y="2167082"/>
            <a:chExt cx="8297064" cy="2834227"/>
          </a:xfrm>
        </p:grpSpPr>
        <p:sp>
          <p:nvSpPr>
            <p:cNvPr id="8" name="object 8"/>
            <p:cNvSpPr txBox="1"/>
            <p:nvPr/>
          </p:nvSpPr>
          <p:spPr>
            <a:xfrm>
              <a:off x="502987" y="2167082"/>
              <a:ext cx="8297064" cy="1638269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466724" indent="-457200">
                <a:lnSpc>
                  <a:spcPts val="2389"/>
                </a:lnSpc>
                <a:spcBef>
                  <a:spcPts val="75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91924" algn="l"/>
                </a:tabLst>
              </a:pPr>
              <a:r>
                <a:rPr lang="en-US" sz="2400" spc="-15" dirty="0">
                  <a:latin typeface="Calibri"/>
                  <a:cs typeface="Calibri"/>
                </a:rPr>
                <a:t>First, d</a:t>
              </a:r>
              <a:r>
                <a:rPr lang="en-US" sz="2400" spc="-8" dirty="0">
                  <a:latin typeface="Calibri"/>
                  <a:cs typeface="Calibri"/>
                </a:rPr>
                <a:t>efine </a:t>
              </a:r>
              <a:r>
                <a:rPr lang="en-US" sz="2400" b="1" dirty="0">
                  <a:solidFill>
                    <a:srgbClr val="C00000"/>
                  </a:solidFill>
                  <a:latin typeface="Calibri"/>
                  <a:cs typeface="Calibri"/>
                </a:rPr>
                <a:t>how </a:t>
              </a:r>
              <a:r>
                <a:rPr lang="en-US" sz="240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to </a:t>
              </a:r>
              <a:r>
                <a:rPr lang="en-US" sz="2400" b="1" spc="-15" dirty="0">
                  <a:solidFill>
                    <a:srgbClr val="C00000"/>
                  </a:solidFill>
                  <a:latin typeface="Calibri"/>
                  <a:cs typeface="Calibri"/>
                </a:rPr>
                <a:t>create </a:t>
              </a:r>
              <a:r>
                <a:rPr lang="en-US" sz="2400" b="1" dirty="0">
                  <a:solidFill>
                    <a:srgbClr val="C00000"/>
                  </a:solidFill>
                  <a:latin typeface="Calibri"/>
                  <a:cs typeface="Calibri"/>
                </a:rPr>
                <a:t>an </a:t>
              </a:r>
              <a:r>
                <a:rPr lang="en-US" sz="2400" b="1" spc="-8" dirty="0">
                  <a:solidFill>
                    <a:srgbClr val="C00000"/>
                  </a:solidFill>
                  <a:latin typeface="Calibri"/>
                  <a:cs typeface="Calibri"/>
                </a:rPr>
                <a:t>instance </a:t>
              </a:r>
              <a:r>
                <a:rPr lang="en-US" sz="2400" spc="-4" dirty="0">
                  <a:latin typeface="Calibri"/>
                  <a:cs typeface="Calibri"/>
                </a:rPr>
                <a:t>of  object</a:t>
              </a:r>
              <a:endParaRPr lang="en-US" sz="1050" spc="-4" dirty="0">
                <a:latin typeface="Calibri"/>
                <a:cs typeface="Calibri"/>
              </a:endParaRPr>
            </a:p>
            <a:p>
              <a:pPr marL="466724" indent="-457200">
                <a:lnSpc>
                  <a:spcPts val="2389"/>
                </a:lnSpc>
                <a:spcBef>
                  <a:spcPts val="75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91924" algn="l"/>
                </a:tabLst>
              </a:pPr>
              <a:r>
                <a:rPr lang="en-US" sz="2400" spc="-4" dirty="0">
                  <a:latin typeface="Calibri"/>
                  <a:cs typeface="Calibri"/>
                </a:rPr>
                <a:t>U</a:t>
              </a:r>
              <a:r>
                <a:rPr sz="2400" spc="-4" dirty="0">
                  <a:latin typeface="Calibri"/>
                  <a:cs typeface="Calibri"/>
                </a:rPr>
                <a:t>se </a:t>
              </a:r>
              <a:r>
                <a:rPr sz="2400" dirty="0">
                  <a:latin typeface="Calibri"/>
                  <a:cs typeface="Calibri"/>
                </a:rPr>
                <a:t>a special </a:t>
              </a:r>
              <a:r>
                <a:rPr sz="2400" spc="-4" dirty="0">
                  <a:latin typeface="Calibri"/>
                  <a:cs typeface="Calibri"/>
                </a:rPr>
                <a:t>method</a:t>
              </a:r>
              <a:r>
                <a:rPr sz="2400" spc="-30" dirty="0">
                  <a:latin typeface="Calibri"/>
                  <a:cs typeface="Calibri"/>
                </a:rPr>
                <a:t> </a:t>
              </a:r>
              <a:r>
                <a:rPr sz="2400" spc="-4" dirty="0">
                  <a:latin typeface="Calibri"/>
                  <a:cs typeface="Calibri"/>
                </a:rPr>
                <a:t>called</a:t>
              </a:r>
              <a:r>
                <a:rPr lang="en-US" sz="2400" dirty="0">
                  <a:latin typeface="Calibri"/>
                  <a:cs typeface="Calibri"/>
                </a:rPr>
                <a:t> </a:t>
              </a:r>
              <a:r>
                <a:rPr lang="en-US" sz="2400" b="1" dirty="0">
                  <a:solidFill>
                    <a:srgbClr val="C00000"/>
                  </a:solidFill>
                  <a:latin typeface="Calibri"/>
                  <a:cs typeface="Calibri"/>
                </a:rPr>
                <a:t>__</a:t>
              </a:r>
              <a:r>
                <a:rPr lang="en-US" sz="2400" b="1" dirty="0" err="1">
                  <a:solidFill>
                    <a:srgbClr val="C00000"/>
                  </a:solidFill>
                  <a:latin typeface="Calibri"/>
                  <a:cs typeface="Calibri"/>
                </a:rPr>
                <a:t>init</a:t>
              </a:r>
              <a:r>
                <a:rPr lang="en-US" sz="2400" b="1" dirty="0">
                  <a:solidFill>
                    <a:srgbClr val="C00000"/>
                  </a:solidFill>
                  <a:latin typeface="Calibri"/>
                  <a:cs typeface="Calibri"/>
                </a:rPr>
                <a:t>__() </a:t>
              </a:r>
              <a:r>
                <a:rPr lang="en-US" sz="2400" dirty="0">
                  <a:latin typeface="Calibri"/>
                  <a:cs typeface="Calibri"/>
                </a:rPr>
                <a:t>(a Dunder method)</a:t>
              </a:r>
              <a:r>
                <a:rPr lang="en-US" sz="2400" b="1" dirty="0">
                  <a:solidFill>
                    <a:srgbClr val="C00000"/>
                  </a:solidFill>
                  <a:latin typeface="Calibri"/>
                  <a:cs typeface="Calibri"/>
                </a:rPr>
                <a:t> </a:t>
              </a:r>
              <a:r>
                <a:rPr lang="en-US" sz="2400" dirty="0">
                  <a:latin typeface="Calibri"/>
                  <a:cs typeface="Calibri"/>
                </a:rPr>
                <a:t>to </a:t>
              </a:r>
              <a:r>
                <a:rPr sz="2400" spc="-8" dirty="0">
                  <a:latin typeface="Calibri"/>
                  <a:cs typeface="Calibri"/>
                </a:rPr>
                <a:t>initialize </a:t>
              </a:r>
              <a:r>
                <a:rPr lang="en-US" sz="2400" spc="-4" dirty="0">
                  <a:latin typeface="Calibri"/>
                  <a:cs typeface="Calibri"/>
                </a:rPr>
                <a:t>the </a:t>
              </a:r>
              <a:r>
                <a:rPr sz="2400" spc="-15" dirty="0">
                  <a:latin typeface="Calibri"/>
                  <a:cs typeface="Calibri"/>
                </a:rPr>
                <a:t>data</a:t>
              </a:r>
              <a:r>
                <a:rPr sz="2400" spc="-23" dirty="0">
                  <a:latin typeface="Calibri"/>
                  <a:cs typeface="Calibri"/>
                </a:rPr>
                <a:t> </a:t>
              </a:r>
              <a:r>
                <a:rPr sz="2400" spc="-11" dirty="0">
                  <a:latin typeface="Calibri"/>
                  <a:cs typeface="Calibri"/>
                </a:rPr>
                <a:t>attributes</a:t>
              </a:r>
              <a:r>
                <a:rPr lang="en-US" sz="2400" spc="-11" dirty="0">
                  <a:latin typeface="Calibri"/>
                  <a:cs typeface="Calibri"/>
                </a:rPr>
                <a:t>  (constructor)</a:t>
              </a:r>
              <a:endParaRPr sz="2400" dirty="0">
                <a:latin typeface="Calibri"/>
                <a:cs typeface="Calibri"/>
              </a:endParaRPr>
            </a:p>
            <a:p>
              <a:pPr marL="466725" lvl="1">
                <a:spcBef>
                  <a:spcPts val="930"/>
                </a:spcBef>
              </a:pPr>
              <a:endParaRPr lang="en-US" sz="1200" spc="-4" dirty="0">
                <a:latin typeface="Courier New"/>
                <a:cs typeface="Courier New"/>
              </a:endParaRPr>
            </a:p>
            <a:p>
              <a:pPr marL="466725" lvl="1">
                <a:spcBef>
                  <a:spcPts val="930"/>
                </a:spcBef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class</a:t>
              </a:r>
              <a:r>
                <a:rPr spc="-26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Coordinate(object):</a:t>
              </a: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1551082" y="3896615"/>
              <a:ext cx="3172301" cy="1104694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513861" marR="3810" indent="-504812">
                <a:lnSpc>
                  <a:spcPct val="143200"/>
                </a:lnSpc>
                <a:spcBef>
                  <a:spcPts val="71"/>
                </a:spcBef>
              </a:pPr>
              <a:r>
                <a:rPr lang="en-US" sz="1650" dirty="0">
                  <a:latin typeface="Consolas" panose="020B0609020204030204" pitchFamily="49" charset="0"/>
                  <a:cs typeface="Courier New"/>
                </a:rPr>
                <a:t>D</a:t>
              </a:r>
              <a:r>
                <a:rPr sz="1650" dirty="0">
                  <a:latin typeface="Consolas" panose="020B0609020204030204" pitchFamily="49" charset="0"/>
                  <a:cs typeface="Courier New"/>
                </a:rPr>
                <a:t>ef</a:t>
              </a:r>
              <a:r>
                <a:rPr lang="en-US" sz="1650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650" u="sng" dirty="0">
                  <a:uFill>
                    <a:solidFill>
                      <a:srgbClr val="000000"/>
                    </a:solidFill>
                  </a:uFill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650" dirty="0" err="1">
                  <a:latin typeface="Consolas" panose="020B0609020204030204" pitchFamily="49" charset="0"/>
                  <a:cs typeface="Courier New"/>
                </a:rPr>
                <a:t>init</a:t>
              </a:r>
              <a:r>
                <a:rPr sz="1650" u="sng" dirty="0">
                  <a:uFill>
                    <a:solidFill>
                      <a:srgbClr val="000000"/>
                    </a:solidFill>
                  </a:uFill>
                  <a:latin typeface="Consolas" panose="020B0609020204030204" pitchFamily="49" charset="0"/>
                  <a:cs typeface="Courier New"/>
                </a:rPr>
                <a:t> </a:t>
              </a:r>
              <a:r>
                <a:rPr lang="en-US" sz="1650" dirty="0">
                  <a:uFill>
                    <a:solidFill>
                      <a:srgbClr val="000000"/>
                    </a:solidFill>
                  </a:uFill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650" dirty="0">
                  <a:latin typeface="Consolas" panose="020B0609020204030204" pitchFamily="49" charset="0"/>
                  <a:cs typeface="Courier New"/>
                </a:rPr>
                <a:t>(self, </a:t>
              </a:r>
              <a:r>
                <a:rPr sz="1650" spc="-4" dirty="0">
                  <a:latin typeface="Consolas" panose="020B0609020204030204" pitchFamily="49" charset="0"/>
                  <a:cs typeface="Courier New"/>
                </a:rPr>
                <a:t>x, </a:t>
              </a:r>
              <a:r>
                <a:rPr sz="1650" dirty="0">
                  <a:latin typeface="Consolas" panose="020B0609020204030204" pitchFamily="49" charset="0"/>
                  <a:cs typeface="Courier New"/>
                </a:rPr>
                <a:t>y):  </a:t>
              </a:r>
              <a:r>
                <a:rPr sz="1650" spc="-4" dirty="0">
                  <a:latin typeface="Consolas" panose="020B0609020204030204" pitchFamily="49" charset="0"/>
                  <a:cs typeface="Courier New"/>
                </a:rPr>
                <a:t>self.x </a:t>
              </a:r>
              <a:r>
                <a:rPr sz="1650" dirty="0">
                  <a:latin typeface="Consolas" panose="020B0609020204030204" pitchFamily="49" charset="0"/>
                  <a:cs typeface="Courier New"/>
                </a:rPr>
                <a:t>=</a:t>
              </a:r>
              <a:r>
                <a:rPr sz="1650" spc="8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650" dirty="0">
                  <a:latin typeface="Consolas" panose="020B0609020204030204" pitchFamily="49" charset="0"/>
                  <a:cs typeface="Courier New"/>
                </a:rPr>
                <a:t>x</a:t>
              </a:r>
            </a:p>
            <a:p>
              <a:pPr marL="513861">
                <a:spcBef>
                  <a:spcPts val="851"/>
                </a:spcBef>
              </a:pPr>
              <a:r>
                <a:rPr sz="1650" dirty="0">
                  <a:latin typeface="Consolas" panose="020B0609020204030204" pitchFamily="49" charset="0"/>
                  <a:cs typeface="Courier New"/>
                </a:rPr>
                <a:t>self.y =</a:t>
              </a:r>
              <a:r>
                <a:rPr sz="1650" spc="-68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650" dirty="0">
                  <a:latin typeface="Consolas" panose="020B0609020204030204" pitchFamily="49" charset="0"/>
                  <a:cs typeface="Courier New"/>
                </a:rPr>
                <a:t>y</a:t>
              </a:r>
            </a:p>
          </p:txBody>
        </p:sp>
        <p:sp>
          <p:nvSpPr>
            <p:cNvPr id="11" name="object 11"/>
            <p:cNvSpPr/>
            <p:nvPr/>
          </p:nvSpPr>
          <p:spPr>
            <a:xfrm>
              <a:off x="1988825" y="3948483"/>
              <a:ext cx="843879" cy="343853"/>
            </a:xfrm>
            <a:custGeom>
              <a:avLst/>
              <a:gdLst/>
              <a:ahLst/>
              <a:cxnLst/>
              <a:rect l="l" t="t" r="r" b="b"/>
              <a:pathLst>
                <a:path w="1459229" h="458470">
                  <a:moveTo>
                    <a:pt x="0" y="457962"/>
                  </a:moveTo>
                  <a:lnTo>
                    <a:pt x="1459230" y="457962"/>
                  </a:lnTo>
                  <a:lnTo>
                    <a:pt x="1459230" y="0"/>
                  </a:lnTo>
                  <a:lnTo>
                    <a:pt x="0" y="0"/>
                  </a:lnTo>
                  <a:lnTo>
                    <a:pt x="0" y="457962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2967675" y="3931566"/>
              <a:ext cx="1458469" cy="343853"/>
            </a:xfrm>
            <a:custGeom>
              <a:avLst/>
              <a:gdLst/>
              <a:ahLst/>
              <a:cxnLst/>
              <a:rect l="l" t="t" r="r" b="b"/>
              <a:pathLst>
                <a:path w="655320" h="458470">
                  <a:moveTo>
                    <a:pt x="0" y="457962"/>
                  </a:moveTo>
                  <a:lnTo>
                    <a:pt x="655320" y="457962"/>
                  </a:lnTo>
                  <a:lnTo>
                    <a:pt x="655320" y="0"/>
                  </a:lnTo>
                  <a:lnTo>
                    <a:pt x="0" y="0"/>
                  </a:lnTo>
                  <a:lnTo>
                    <a:pt x="0" y="457962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>
              <a:off x="1820065" y="4367256"/>
              <a:ext cx="169544" cy="14525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22D36D65-E7FF-4004-BBBD-30E8F5A8DEEB}"/>
              </a:ext>
            </a:extLst>
          </p:cNvPr>
          <p:cNvSpPr txBox="1"/>
          <p:nvPr/>
        </p:nvSpPr>
        <p:spPr>
          <a:xfrm>
            <a:off x="732311" y="5039785"/>
            <a:ext cx="7858015" cy="1030026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9524">
              <a:lnSpc>
                <a:spcPts val="2389"/>
              </a:lnSpc>
              <a:spcBef>
                <a:spcPts val="75"/>
              </a:spcBef>
              <a:buClr>
                <a:schemeClr val="accent1">
                  <a:lumMod val="75000"/>
                </a:schemeClr>
              </a:buClr>
              <a:buSzPct val="80000"/>
              <a:tabLst>
                <a:tab pos="191924" algn="l"/>
              </a:tabLst>
            </a:pPr>
            <a:r>
              <a:rPr lang="en-US" sz="2400" spc="-4" dirty="0">
                <a:latin typeface="Calibri"/>
                <a:cs typeface="Calibri"/>
              </a:rPr>
              <a:t>Dunder methods</a:t>
            </a:r>
            <a:r>
              <a:rPr lang="en-US" sz="2800" spc="-4" dirty="0">
                <a:latin typeface="Calibri"/>
                <a:cs typeface="Calibri"/>
              </a:rPr>
              <a:t>: </a:t>
            </a:r>
            <a:r>
              <a:rPr lang="en-US" dirty="0"/>
              <a:t>special methods - a set of predefined methods used to enrich the classes.  Starts and ends with double underscores</a:t>
            </a:r>
          </a:p>
          <a:p>
            <a:pPr marL="9524">
              <a:lnSpc>
                <a:spcPts val="2389"/>
              </a:lnSpc>
              <a:spcBef>
                <a:spcPts val="75"/>
              </a:spcBef>
              <a:buClr>
                <a:schemeClr val="accent1">
                  <a:lumMod val="75000"/>
                </a:schemeClr>
              </a:buClr>
              <a:buSzPct val="80000"/>
              <a:tabLst>
                <a:tab pos="191924" algn="l"/>
              </a:tabLst>
            </a:pPr>
            <a:r>
              <a:rPr lang="en-US" dirty="0">
                <a:hlinkClick r:id="rId4"/>
              </a:rPr>
              <a:t>https://dbader.org/blog/python-dunder-methods</a:t>
            </a:r>
            <a:endParaRPr lang="en-US" spc="-4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5160" y="901044"/>
            <a:ext cx="7886700" cy="568745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115250" marR="3810">
              <a:lnSpc>
                <a:spcPts val="3675"/>
              </a:lnSpc>
              <a:spcBef>
                <a:spcPts val="735"/>
              </a:spcBef>
            </a:pPr>
            <a:r>
              <a:rPr spc="-75" dirty="0"/>
              <a:t>CREATING</a:t>
            </a:r>
            <a:r>
              <a:rPr spc="-113" dirty="0"/>
              <a:t> </a:t>
            </a:r>
            <a:r>
              <a:rPr spc="-19" dirty="0"/>
              <a:t>AN  </a:t>
            </a:r>
            <a:r>
              <a:rPr spc="-71" dirty="0"/>
              <a:t>INSTANCE </a:t>
            </a:r>
            <a:r>
              <a:rPr spc="-23" dirty="0"/>
              <a:t>OF </a:t>
            </a:r>
            <a:r>
              <a:rPr u="none" dirty="0"/>
              <a:t>A</a:t>
            </a:r>
            <a:r>
              <a:rPr spc="-161" dirty="0"/>
              <a:t> </a:t>
            </a:r>
            <a:r>
              <a:rPr spc="-30" dirty="0"/>
              <a:t>CLASS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26B7B-E17B-4001-AAD0-B03362DA9B2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58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2F9FA2-C3D0-4161-9FCD-57B3EC93DE0E}"/>
              </a:ext>
            </a:extLst>
          </p:cNvPr>
          <p:cNvGrpSpPr/>
          <p:nvPr/>
        </p:nvGrpSpPr>
        <p:grpSpPr>
          <a:xfrm>
            <a:off x="680705" y="1825826"/>
            <a:ext cx="8236069" cy="3846757"/>
            <a:chOff x="832628" y="2413055"/>
            <a:chExt cx="8236069" cy="3846757"/>
          </a:xfrm>
        </p:grpSpPr>
        <p:sp>
          <p:nvSpPr>
            <p:cNvPr id="4" name="object 4"/>
            <p:cNvSpPr txBox="1"/>
            <p:nvPr/>
          </p:nvSpPr>
          <p:spPr>
            <a:xfrm>
              <a:off x="910707" y="2716694"/>
              <a:ext cx="8157990" cy="3543118"/>
            </a:xfrm>
            <a:prstGeom prst="rect">
              <a:avLst/>
            </a:prstGeom>
          </p:spPr>
          <p:txBody>
            <a:bodyPr vert="horz" wrap="square" lIns="0" tIns="9049" rIns="0" bIns="0" rtlCol="0">
              <a:spAutoFit/>
            </a:bodyPr>
            <a:lstStyle/>
            <a:p>
              <a:pPr marL="9525" marR="2326423">
                <a:lnSpc>
                  <a:spcPct val="123000"/>
                </a:lnSpc>
                <a:spcBef>
                  <a:spcPts val="71"/>
                </a:spcBef>
              </a:pPr>
              <a:r>
                <a:rPr dirty="0">
                  <a:latin typeface="Consolas" panose="020B0609020204030204" pitchFamily="49" charset="0"/>
                  <a:cs typeface="Courier New"/>
                </a:rPr>
                <a:t>c = Coordinate(3,4)  </a:t>
              </a:r>
              <a:endParaRPr lang="en-US" dirty="0">
                <a:latin typeface="Consolas" panose="020B0609020204030204" pitchFamily="49" charset="0"/>
                <a:cs typeface="Courier New"/>
              </a:endParaRPr>
            </a:p>
            <a:p>
              <a:pPr marL="9525" marR="2326423">
                <a:lnSpc>
                  <a:spcPct val="123000"/>
                </a:lnSpc>
                <a:spcBef>
                  <a:spcPts val="71"/>
                </a:spcBef>
              </a:pPr>
              <a:r>
                <a:rPr dirty="0">
                  <a:latin typeface="Consolas" panose="020B0609020204030204" pitchFamily="49" charset="0"/>
                  <a:cs typeface="Courier New"/>
                </a:rPr>
                <a:t>origin =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Coordinate(0,0)  </a:t>
              </a:r>
              <a:endParaRPr lang="en-US" spc="-4" dirty="0">
                <a:latin typeface="Consolas" panose="020B0609020204030204" pitchFamily="49" charset="0"/>
                <a:cs typeface="Courier New"/>
              </a:endParaRPr>
            </a:p>
            <a:p>
              <a:pPr marL="9525" marR="2326423">
                <a:lnSpc>
                  <a:spcPct val="123000"/>
                </a:lnSpc>
                <a:spcBef>
                  <a:spcPts val="71"/>
                </a:spcBef>
              </a:pPr>
              <a:r>
                <a:rPr dirty="0">
                  <a:latin typeface="Consolas" panose="020B0609020204030204" pitchFamily="49" charset="0"/>
                  <a:cs typeface="Courier New"/>
                </a:rPr>
                <a:t>print(c.x)  </a:t>
              </a:r>
              <a:endParaRPr lang="en-US" dirty="0">
                <a:latin typeface="Consolas" panose="020B0609020204030204" pitchFamily="49" charset="0"/>
                <a:cs typeface="Courier New"/>
              </a:endParaRPr>
            </a:p>
            <a:p>
              <a:pPr marL="9525" marR="2326423">
                <a:lnSpc>
                  <a:spcPct val="123000"/>
                </a:lnSpc>
                <a:spcBef>
                  <a:spcPts val="71"/>
                </a:spcBef>
              </a:pPr>
              <a:r>
                <a:rPr dirty="0">
                  <a:latin typeface="Consolas" panose="020B0609020204030204" pitchFamily="49" charset="0"/>
                  <a:cs typeface="Courier New"/>
                </a:rPr>
                <a:t>print(origin.x)</a:t>
              </a:r>
            </a:p>
            <a:p>
              <a:pPr>
                <a:lnSpc>
                  <a:spcPct val="100000"/>
                </a:lnSpc>
              </a:pPr>
              <a:endParaRPr sz="2100" dirty="0">
                <a:latin typeface="Times New Roman"/>
                <a:cs typeface="Times New Roman"/>
              </a:endParaRPr>
            </a:p>
            <a:p>
              <a:pPr marL="352423" marR="298126" indent="-342900">
                <a:lnSpc>
                  <a:spcPct val="70100"/>
                </a:lnSpc>
                <a:spcBef>
                  <a:spcPts val="1448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2400" spc="-15" dirty="0">
                  <a:latin typeface="Calibri"/>
                  <a:cs typeface="Calibri"/>
                </a:rPr>
                <a:t>Unlike C++, no </a:t>
              </a:r>
              <a:r>
                <a:rPr lang="en-US" sz="2400" b="1" i="1" spc="-15" dirty="0">
                  <a:latin typeface="Calibri"/>
                  <a:cs typeface="Calibri"/>
                </a:rPr>
                <a:t>new</a:t>
              </a:r>
              <a:r>
                <a:rPr lang="en-US" sz="2400" spc="-15" dirty="0">
                  <a:latin typeface="Calibri"/>
                  <a:cs typeface="Calibri"/>
                </a:rPr>
                <a:t> operator is used because everything is object</a:t>
              </a:r>
            </a:p>
            <a:p>
              <a:pPr marL="352423" marR="298126" indent="-342900">
                <a:lnSpc>
                  <a:spcPct val="70100"/>
                </a:lnSpc>
                <a:spcBef>
                  <a:spcPts val="1448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2400" spc="-15" dirty="0">
                  <a:latin typeface="Calibri"/>
                  <a:cs typeface="Calibri"/>
                </a:rPr>
                <a:t>D</a:t>
              </a:r>
              <a:r>
                <a:rPr sz="2400" spc="-15" dirty="0">
                  <a:latin typeface="Calibri"/>
                  <a:cs typeface="Calibri"/>
                </a:rPr>
                <a:t>ata </a:t>
              </a:r>
              <a:r>
                <a:rPr sz="2400" spc="-11" dirty="0">
                  <a:latin typeface="Calibri"/>
                  <a:cs typeface="Calibri"/>
                </a:rPr>
                <a:t>attributes </a:t>
              </a:r>
              <a:r>
                <a:rPr sz="2400" spc="-4" dirty="0">
                  <a:latin typeface="Calibri"/>
                  <a:cs typeface="Calibri"/>
                </a:rPr>
                <a:t>of </a:t>
              </a:r>
              <a:r>
                <a:rPr sz="2400" dirty="0">
                  <a:latin typeface="Calibri"/>
                  <a:cs typeface="Calibri"/>
                </a:rPr>
                <a:t>an </a:t>
              </a:r>
              <a:r>
                <a:rPr sz="2400" spc="-8" dirty="0">
                  <a:latin typeface="Calibri"/>
                  <a:cs typeface="Calibri"/>
                </a:rPr>
                <a:t>instance </a:t>
              </a:r>
              <a:r>
                <a:rPr sz="2400" spc="-11" dirty="0">
                  <a:latin typeface="Calibri"/>
                  <a:cs typeface="Calibri"/>
                </a:rPr>
                <a:t>are </a:t>
              </a:r>
              <a:r>
                <a:rPr sz="2400" spc="-8" dirty="0">
                  <a:latin typeface="Calibri"/>
                  <a:cs typeface="Calibri"/>
                </a:rPr>
                <a:t>called </a:t>
              </a:r>
              <a:r>
                <a:rPr sz="2400" b="1" spc="-8" dirty="0">
                  <a:solidFill>
                    <a:srgbClr val="C00000"/>
                  </a:solidFill>
                  <a:latin typeface="Calibri"/>
                  <a:cs typeface="Calibri"/>
                </a:rPr>
                <a:t>instance  </a:t>
              </a:r>
              <a:r>
                <a:rPr sz="2400" b="1" spc="-4" dirty="0">
                  <a:solidFill>
                    <a:srgbClr val="C00000"/>
                  </a:solidFill>
                  <a:latin typeface="Calibri"/>
                  <a:cs typeface="Calibri"/>
                </a:rPr>
                <a:t>variables</a:t>
              </a:r>
              <a:endParaRPr sz="2400" dirty="0">
                <a:latin typeface="Calibri"/>
                <a:cs typeface="Calibri"/>
              </a:endParaRPr>
            </a:p>
            <a:p>
              <a:pPr marL="352423" marR="3810" indent="-342900">
                <a:lnSpc>
                  <a:spcPct val="70000"/>
                </a:lnSpc>
                <a:spcBef>
                  <a:spcPts val="1054"/>
                </a:spcBef>
                <a:buClr>
                  <a:srgbClr val="C00000"/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2400" spc="-4" dirty="0">
                  <a:latin typeface="Calibri"/>
                  <a:cs typeface="Calibri"/>
                </a:rPr>
                <a:t>D</a:t>
              </a:r>
              <a:r>
                <a:rPr sz="2400" spc="-4" dirty="0">
                  <a:latin typeface="Calibri"/>
                  <a:cs typeface="Calibri"/>
                </a:rPr>
                <a:t>on’t </a:t>
              </a:r>
              <a:r>
                <a:rPr sz="2400" spc="-8" dirty="0">
                  <a:latin typeface="Calibri"/>
                  <a:cs typeface="Calibri"/>
                </a:rPr>
                <a:t>provide argument </a:t>
              </a:r>
              <a:r>
                <a:rPr sz="2400" spc="-15" dirty="0">
                  <a:latin typeface="Calibri"/>
                  <a:cs typeface="Calibri"/>
                </a:rPr>
                <a:t>for </a:t>
              </a:r>
              <a:r>
                <a:rPr sz="2400" spc="-4" dirty="0">
                  <a:latin typeface="Consolas" panose="020B0609020204030204" pitchFamily="49" charset="0"/>
                  <a:cs typeface="Courier New"/>
                </a:rPr>
                <a:t>self</a:t>
              </a:r>
              <a:r>
                <a:rPr sz="2400" spc="-4" dirty="0">
                  <a:latin typeface="Calibri"/>
                  <a:cs typeface="Calibri"/>
                </a:rPr>
                <a:t>, </a:t>
              </a:r>
              <a:r>
                <a:rPr sz="2400" dirty="0">
                  <a:latin typeface="Calibri"/>
                  <a:cs typeface="Calibri"/>
                </a:rPr>
                <a:t>Python </a:t>
              </a:r>
              <a:r>
                <a:rPr sz="2400" spc="-4" dirty="0">
                  <a:latin typeface="Calibri"/>
                  <a:cs typeface="Calibri"/>
                </a:rPr>
                <a:t>does this  </a:t>
              </a:r>
              <a:r>
                <a:rPr sz="2400" spc="-8" dirty="0">
                  <a:latin typeface="Calibri"/>
                  <a:cs typeface="Calibri"/>
                </a:rPr>
                <a:t>automatically</a:t>
              </a:r>
              <a:endParaRPr sz="2400" dirty="0"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 rot="1554151">
              <a:off x="4666739" y="2413055"/>
              <a:ext cx="1385696" cy="14171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832628" y="3441622"/>
              <a:ext cx="1573983" cy="358140"/>
            </a:xfrm>
            <a:custGeom>
              <a:avLst/>
              <a:gdLst/>
              <a:ahLst/>
              <a:cxnLst/>
              <a:rect l="l" t="t" r="r" b="b"/>
              <a:pathLst>
                <a:path w="3510279" h="477520">
                  <a:moveTo>
                    <a:pt x="0" y="477012"/>
                  </a:moveTo>
                  <a:lnTo>
                    <a:pt x="3509772" y="477012"/>
                  </a:lnTo>
                  <a:lnTo>
                    <a:pt x="3509772" y="0"/>
                  </a:lnTo>
                  <a:lnTo>
                    <a:pt x="0" y="0"/>
                  </a:lnTo>
                  <a:lnTo>
                    <a:pt x="0" y="477012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41950" y="779270"/>
            <a:ext cx="5860948" cy="4805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pc="-101" dirty="0"/>
              <a:t>WHAT </a:t>
            </a:r>
            <a:r>
              <a:rPr spc="-19" dirty="0"/>
              <a:t>IS </a:t>
            </a:r>
            <a:r>
              <a:rPr u="none" dirty="0"/>
              <a:t>A</a:t>
            </a:r>
            <a:r>
              <a:rPr spc="-153" dirty="0"/>
              <a:t> </a:t>
            </a:r>
            <a:r>
              <a:rPr spc="-34" dirty="0"/>
              <a:t>METHOD?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DA9FB-E5AE-4E53-BC35-15741AA8D5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59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10683" y="1910112"/>
            <a:ext cx="8038029" cy="4126451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466723" marR="149063" indent="-457200">
              <a:spcBef>
                <a:spcPts val="33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11" dirty="0">
                <a:latin typeface="Calibri"/>
                <a:cs typeface="Calibri"/>
              </a:rPr>
              <a:t>P</a:t>
            </a:r>
            <a:r>
              <a:rPr sz="2800" spc="-11" dirty="0">
                <a:latin typeface="Calibri"/>
                <a:cs typeface="Calibri"/>
              </a:rPr>
              <a:t>rocedural attribute, </a:t>
            </a:r>
            <a:r>
              <a:rPr sz="2800" spc="-19" dirty="0">
                <a:latin typeface="Calibri"/>
                <a:cs typeface="Calibri"/>
              </a:rPr>
              <a:t>like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b="1" spc="-4" dirty="0">
                <a:solidFill>
                  <a:srgbClr val="C00000"/>
                </a:solidFill>
                <a:latin typeface="Calibri"/>
                <a:cs typeface="Calibri"/>
              </a:rPr>
              <a:t>function </a:t>
            </a:r>
            <a:r>
              <a:rPr sz="2800" b="1" spc="-8" dirty="0">
                <a:solidFill>
                  <a:srgbClr val="C00000"/>
                </a:solidFill>
                <a:latin typeface="Calibri"/>
                <a:cs typeface="Calibri"/>
              </a:rPr>
              <a:t>that works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only  </a:t>
            </a:r>
            <a:r>
              <a:rPr sz="2800" b="1" spc="-4" dirty="0">
                <a:solidFill>
                  <a:srgbClr val="C00000"/>
                </a:solidFill>
                <a:latin typeface="Calibri"/>
                <a:cs typeface="Calibri"/>
              </a:rPr>
              <a:t>with this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8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endParaRPr sz="2800" dirty="0">
              <a:latin typeface="Calibri"/>
              <a:cs typeface="Calibri"/>
            </a:endParaRPr>
          </a:p>
          <a:p>
            <a:pPr marL="466724" indent="-457200"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2800" dirty="0">
                <a:latin typeface="Calibri"/>
                <a:cs typeface="Calibri"/>
              </a:rPr>
              <a:t>Python </a:t>
            </a:r>
            <a:r>
              <a:rPr sz="2800" spc="-19" dirty="0">
                <a:latin typeface="Calibri"/>
                <a:cs typeface="Calibri"/>
              </a:rPr>
              <a:t>always </a:t>
            </a:r>
            <a:r>
              <a:rPr sz="2800" spc="-8" dirty="0">
                <a:latin typeface="Calibri"/>
                <a:cs typeface="Calibri"/>
              </a:rPr>
              <a:t>passes </a:t>
            </a:r>
            <a:r>
              <a:rPr sz="2800" spc="-4" dirty="0">
                <a:latin typeface="Calibri"/>
                <a:cs typeface="Calibri"/>
              </a:rPr>
              <a:t>the object as the </a:t>
            </a:r>
            <a:r>
              <a:rPr sz="2800" spc="-15" dirty="0">
                <a:latin typeface="Calibri"/>
                <a:cs typeface="Calibri"/>
              </a:rPr>
              <a:t>first</a:t>
            </a:r>
            <a:r>
              <a:rPr lang="en-US" sz="2800" spc="68" dirty="0">
                <a:latin typeface="Calibri"/>
                <a:cs typeface="Calibri"/>
              </a:rPr>
              <a:t> </a:t>
            </a:r>
            <a:r>
              <a:rPr sz="2800" spc="-8" dirty="0">
                <a:latin typeface="Calibri"/>
                <a:cs typeface="Calibri"/>
              </a:rPr>
              <a:t>argument</a:t>
            </a:r>
            <a:endParaRPr sz="2800" dirty="0">
              <a:latin typeface="Calibri"/>
              <a:cs typeface="Calibri"/>
            </a:endParaRPr>
          </a:p>
          <a:p>
            <a:pPr marL="902967" marR="569105" lvl="2" indent="-285750">
              <a:spcBef>
                <a:spcPts val="363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dirty="0"/>
              <a:t>	</a:t>
            </a:r>
            <a:r>
              <a:rPr sz="2800" spc="-11" dirty="0">
                <a:latin typeface="Calibri"/>
                <a:cs typeface="Calibri"/>
              </a:rPr>
              <a:t>convention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11" dirty="0">
                <a:latin typeface="Calibri"/>
                <a:cs typeface="Calibri"/>
              </a:rPr>
              <a:t>to </a:t>
            </a:r>
            <a:r>
              <a:rPr sz="2800" spc="-4" dirty="0">
                <a:latin typeface="Calibri"/>
                <a:cs typeface="Calibri"/>
              </a:rPr>
              <a:t>use </a:t>
            </a:r>
            <a:r>
              <a:rPr sz="2800" b="1" spc="-4" dirty="0">
                <a:solidFill>
                  <a:srgbClr val="C00000"/>
                </a:solidFill>
                <a:latin typeface="Courier New"/>
                <a:cs typeface="Courier New"/>
              </a:rPr>
              <a:t>self</a:t>
            </a:r>
            <a:r>
              <a:rPr sz="2800" b="1" spc="-7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as the </a:t>
            </a:r>
            <a:r>
              <a:rPr sz="2800" spc="-4" dirty="0">
                <a:latin typeface="Calibri"/>
                <a:cs typeface="Calibri"/>
              </a:rPr>
              <a:t>name 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first  </a:t>
            </a:r>
            <a:r>
              <a:rPr sz="2800" spc="-8" dirty="0">
                <a:latin typeface="Calibri"/>
                <a:cs typeface="Calibri"/>
              </a:rPr>
              <a:t>argument </a:t>
            </a:r>
            <a:r>
              <a:rPr sz="2800" spc="-4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all </a:t>
            </a:r>
            <a:r>
              <a:rPr sz="2800" spc="-4" dirty="0">
                <a:latin typeface="Calibri"/>
                <a:cs typeface="Calibri"/>
              </a:rPr>
              <a:t>methods</a:t>
            </a:r>
            <a:endParaRPr sz="2800" dirty="0">
              <a:latin typeface="Calibri"/>
              <a:cs typeface="Calibri"/>
            </a:endParaRPr>
          </a:p>
          <a:p>
            <a:pPr marL="466724" indent="-457200">
              <a:spcBef>
                <a:spcPts val="93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800" spc="-4" dirty="0">
                <a:latin typeface="Calibri"/>
                <a:cs typeface="Calibri"/>
              </a:rPr>
              <a:t>T</a:t>
            </a:r>
            <a:r>
              <a:rPr sz="2800" spc="-4" dirty="0">
                <a:latin typeface="Calibri"/>
                <a:cs typeface="Calibri"/>
              </a:rPr>
              <a:t>he “</a:t>
            </a:r>
            <a:r>
              <a:rPr sz="2800" b="1" spc="-4" dirty="0">
                <a:solidFill>
                  <a:srgbClr val="C00000"/>
                </a:solidFill>
                <a:latin typeface="Calibri"/>
                <a:cs typeface="Calibri"/>
              </a:rPr>
              <a:t>.</a:t>
            </a:r>
            <a:r>
              <a:rPr sz="2800" spc="-4" dirty="0">
                <a:latin typeface="Calibri"/>
                <a:cs typeface="Calibri"/>
              </a:rPr>
              <a:t>” </a:t>
            </a:r>
            <a:r>
              <a:rPr sz="2800" b="1" spc="-15" dirty="0">
                <a:solidFill>
                  <a:srgbClr val="C00000"/>
                </a:solidFill>
                <a:latin typeface="Calibri"/>
                <a:cs typeface="Calibri"/>
              </a:rPr>
              <a:t>operator </a:t>
            </a:r>
            <a:r>
              <a:rPr sz="2800" spc="-4" dirty="0">
                <a:latin typeface="Calibri"/>
                <a:cs typeface="Calibri"/>
              </a:rPr>
              <a:t>is used </a:t>
            </a:r>
            <a:r>
              <a:rPr sz="2800" spc="-11" dirty="0">
                <a:latin typeface="Calibri"/>
                <a:cs typeface="Calibri"/>
              </a:rPr>
              <a:t>to </a:t>
            </a:r>
            <a:r>
              <a:rPr sz="2800" spc="-4" dirty="0">
                <a:latin typeface="Calibri"/>
                <a:cs typeface="Calibri"/>
              </a:rPr>
              <a:t>access </a:t>
            </a:r>
            <a:r>
              <a:rPr sz="2800" spc="-15" dirty="0">
                <a:latin typeface="Calibri"/>
                <a:cs typeface="Calibri"/>
              </a:rPr>
              <a:t>any</a:t>
            </a:r>
            <a:r>
              <a:rPr sz="2800" spc="49" dirty="0">
                <a:latin typeface="Calibri"/>
                <a:cs typeface="Calibri"/>
              </a:rPr>
              <a:t> </a:t>
            </a:r>
            <a:r>
              <a:rPr sz="2800" spc="-11" dirty="0">
                <a:latin typeface="Calibri"/>
                <a:cs typeface="Calibri"/>
              </a:rPr>
              <a:t>attribute</a:t>
            </a:r>
            <a:endParaRPr sz="2800" dirty="0">
              <a:latin typeface="Calibri"/>
              <a:cs typeface="Calibri"/>
            </a:endParaRPr>
          </a:p>
          <a:p>
            <a:pPr marL="1074415" lvl="2" indent="-457200">
              <a:spcBef>
                <a:spcPts val="98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data </a:t>
            </a:r>
            <a:r>
              <a:rPr sz="2800" spc="-11" dirty="0">
                <a:latin typeface="Calibri"/>
                <a:cs typeface="Calibri"/>
              </a:rPr>
              <a:t>attribute </a:t>
            </a:r>
            <a:r>
              <a:rPr sz="2800" spc="-4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4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object</a:t>
            </a:r>
            <a:endParaRPr sz="2800" dirty="0">
              <a:latin typeface="Calibri"/>
              <a:cs typeface="Calibri"/>
            </a:endParaRPr>
          </a:p>
          <a:p>
            <a:pPr marL="1074415" lvl="2" indent="-457200">
              <a:spcBef>
                <a:spcPts val="233"/>
              </a:spcBef>
              <a:buClr>
                <a:srgbClr val="C00000"/>
              </a:buClr>
              <a:buSzPct val="80000"/>
              <a:buFont typeface="Wingdings" panose="05000000000000000000" pitchFamily="2" charset="2"/>
              <a:buChar char="§"/>
              <a:tabLst>
                <a:tab pos="348606" algn="l"/>
                <a:tab pos="349082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spc="-4" dirty="0">
                <a:latin typeface="Calibri"/>
                <a:cs typeface="Calibri"/>
              </a:rPr>
              <a:t>method of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19" dirty="0">
                <a:latin typeface="Calibri"/>
                <a:cs typeface="Calibri"/>
              </a:rPr>
              <a:t> </a:t>
            </a:r>
            <a:r>
              <a:rPr sz="2800" spc="-4" dirty="0">
                <a:latin typeface="Calibri"/>
                <a:cs typeface="Calibri"/>
              </a:rPr>
              <a:t>object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2403" y="749101"/>
            <a:ext cx="8176309" cy="568745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115250" marR="3810">
              <a:lnSpc>
                <a:spcPts val="3675"/>
              </a:lnSpc>
              <a:spcBef>
                <a:spcPts val="735"/>
              </a:spcBef>
            </a:pPr>
            <a:r>
              <a:rPr spc="-30" dirty="0"/>
              <a:t>WRITE </a:t>
            </a:r>
            <a:r>
              <a:rPr spc="-26" dirty="0"/>
              <a:t>and  </a:t>
            </a:r>
            <a:r>
              <a:rPr spc="-38" dirty="0"/>
              <a:t>CALL/INVOKE </a:t>
            </a:r>
            <a:r>
              <a:rPr dirty="0"/>
              <a:t>A</a:t>
            </a:r>
            <a:r>
              <a:rPr spc="-188" dirty="0"/>
              <a:t> </a:t>
            </a:r>
            <a:r>
              <a:rPr spc="-30" dirty="0"/>
              <a:t>FUNCTION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59EFAFB-E268-486F-83CA-43906E2023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1C7927-36BE-47E4-8C40-FC6655B1D117}"/>
              </a:ext>
            </a:extLst>
          </p:cNvPr>
          <p:cNvGrpSpPr/>
          <p:nvPr/>
        </p:nvGrpSpPr>
        <p:grpSpPr>
          <a:xfrm>
            <a:off x="505510" y="1463704"/>
            <a:ext cx="5949266" cy="3651144"/>
            <a:chOff x="1174864" y="2056353"/>
            <a:chExt cx="5949266" cy="3651144"/>
          </a:xfrm>
        </p:grpSpPr>
        <p:sp>
          <p:nvSpPr>
            <p:cNvPr id="3" name="object 3"/>
            <p:cNvSpPr txBox="1"/>
            <p:nvPr/>
          </p:nvSpPr>
          <p:spPr>
            <a:xfrm>
              <a:off x="1604559" y="2558892"/>
              <a:ext cx="505422" cy="293350"/>
            </a:xfrm>
            <a:prstGeom prst="rect">
              <a:avLst/>
            </a:prstGeom>
            <a:ln w="16001">
              <a:noFill/>
            </a:ln>
          </p:spPr>
          <p:txBody>
            <a:bodyPr vert="horz" wrap="square" lIns="0" tIns="16193" rIns="0" bIns="0" rtlCol="0">
              <a:spAutoFit/>
            </a:bodyPr>
            <a:lstStyle/>
            <a:p>
              <a:pPr marL="71436">
                <a:spcBef>
                  <a:spcPts val="127"/>
                </a:spcBef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def</a:t>
              </a:r>
              <a:endParaRPr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178273" y="2564037"/>
              <a:ext cx="1168934" cy="288541"/>
            </a:xfrm>
            <a:prstGeom prst="rect">
              <a:avLst/>
            </a:prstGeom>
            <a:ln w="16001">
              <a:noFill/>
            </a:ln>
          </p:spPr>
          <p:txBody>
            <a:bodyPr vert="horz" wrap="square" lIns="0" tIns="11430" rIns="0" bIns="0" rtlCol="0">
              <a:spAutoFit/>
            </a:bodyPr>
            <a:lstStyle/>
            <a:p>
              <a:pPr marL="39051">
                <a:spcBef>
                  <a:spcPts val="90"/>
                </a:spcBef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is_even(</a:t>
              </a:r>
              <a:endParaRPr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278264" y="2563919"/>
              <a:ext cx="675963" cy="287579"/>
            </a:xfrm>
            <a:prstGeom prst="rect">
              <a:avLst/>
            </a:prstGeom>
            <a:ln w="16001">
              <a:noFill/>
            </a:ln>
          </p:spPr>
          <p:txBody>
            <a:bodyPr vert="horz" wrap="square" lIns="0" tIns="10478" rIns="0" bIns="0" rtlCol="0">
              <a:spAutoFit/>
            </a:bodyPr>
            <a:lstStyle/>
            <a:p>
              <a:pPr marL="93819">
                <a:spcBef>
                  <a:spcPts val="83"/>
                </a:spcBef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i</a:t>
              </a:r>
              <a:r>
                <a:rPr spc="-6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):</a:t>
              </a:r>
              <a:endParaRPr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2178274" y="2936654"/>
              <a:ext cx="4945856" cy="1660455"/>
            </a:xfrm>
            <a:prstGeom prst="rect">
              <a:avLst/>
            </a:prstGeom>
            <a:ln w="16001">
              <a:noFill/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39051">
                <a:lnSpc>
                  <a:spcPts val="1627"/>
                </a:lnSpc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"""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39051">
                <a:spcBef>
                  <a:spcPts val="866"/>
                </a:spcBef>
              </a:pPr>
              <a:r>
                <a:rPr b="1" spc="-4" dirty="0">
                  <a:latin typeface="Consolas" panose="020B0609020204030204" pitchFamily="49" charset="0"/>
                  <a:cs typeface="Courier New"/>
                </a:rPr>
                <a:t>Input: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 i, a positive</a:t>
              </a:r>
              <a:r>
                <a:rPr spc="8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int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39051" marR="99533">
                <a:lnSpc>
                  <a:spcPts val="2670"/>
                </a:lnSpc>
                <a:spcBef>
                  <a:spcPts val="233"/>
                </a:spcBef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Returns True if i is even, otherwise False  </a:t>
              </a:r>
              <a:endParaRPr lang="en-US" spc="-4" dirty="0">
                <a:latin typeface="Consolas" panose="020B0609020204030204" pitchFamily="49" charset="0"/>
                <a:cs typeface="Courier New"/>
              </a:endParaRPr>
            </a:p>
            <a:p>
              <a:pPr marL="39051" marR="99533">
                <a:lnSpc>
                  <a:spcPts val="2670"/>
                </a:lnSpc>
                <a:spcBef>
                  <a:spcPts val="233"/>
                </a:spcBef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"""</a:t>
              </a:r>
              <a:endParaRPr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178273" y="4479536"/>
              <a:ext cx="2928461" cy="733855"/>
            </a:xfrm>
            <a:prstGeom prst="rect">
              <a:avLst/>
            </a:prstGeom>
            <a:ln w="16001">
              <a:noFill/>
            </a:ln>
          </p:spPr>
          <p:txBody>
            <a:bodyPr vert="horz" wrap="square" lIns="0" tIns="63818" rIns="0" bIns="0" rtlCol="0">
              <a:spAutoFit/>
            </a:bodyPr>
            <a:lstStyle/>
            <a:p>
              <a:pPr marL="39051">
                <a:spcBef>
                  <a:spcPts val="503"/>
                </a:spcBef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print("inside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is_even")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39051">
                <a:spcBef>
                  <a:spcPts val="870"/>
                </a:spcBef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return i%2 == 0</a:t>
              </a:r>
              <a:endParaRPr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1700334" y="5366539"/>
              <a:ext cx="3293745" cy="340958"/>
            </a:xfrm>
            <a:prstGeom prst="rect">
              <a:avLst/>
            </a:prstGeom>
            <a:ln w="16001">
              <a:noFill/>
            </a:ln>
          </p:spPr>
          <p:txBody>
            <a:bodyPr vert="horz" wrap="square" lIns="0" tIns="63341" rIns="0" bIns="0" rtlCol="0">
              <a:spAutoFit/>
            </a:bodyPr>
            <a:lstStyle/>
            <a:p>
              <a:pPr marL="71436">
                <a:spcBef>
                  <a:spcPts val="499"/>
                </a:spcBef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is_even(3)</a:t>
              </a:r>
              <a:endParaRPr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 rot="1630613">
              <a:off x="2413635" y="2281047"/>
              <a:ext cx="362426" cy="232410"/>
            </a:xfrm>
            <a:custGeom>
              <a:avLst/>
              <a:gdLst/>
              <a:ahLst/>
              <a:cxnLst/>
              <a:rect l="l" t="t" r="r" b="b"/>
              <a:pathLst>
                <a:path w="483235" h="309880">
                  <a:moveTo>
                    <a:pt x="14604" y="210819"/>
                  </a:moveTo>
                  <a:lnTo>
                    <a:pt x="9905" y="210819"/>
                  </a:lnTo>
                  <a:lnTo>
                    <a:pt x="9016" y="212089"/>
                  </a:lnTo>
                  <a:lnTo>
                    <a:pt x="4698" y="213359"/>
                  </a:lnTo>
                  <a:lnTo>
                    <a:pt x="3555" y="214629"/>
                  </a:lnTo>
                  <a:lnTo>
                    <a:pt x="2666" y="214629"/>
                  </a:lnTo>
                  <a:lnTo>
                    <a:pt x="1777" y="215899"/>
                  </a:lnTo>
                  <a:lnTo>
                    <a:pt x="1142" y="215899"/>
                  </a:lnTo>
                  <a:lnTo>
                    <a:pt x="761" y="217169"/>
                  </a:lnTo>
                  <a:lnTo>
                    <a:pt x="253" y="217169"/>
                  </a:lnTo>
                  <a:lnTo>
                    <a:pt x="0" y="218439"/>
                  </a:lnTo>
                  <a:lnTo>
                    <a:pt x="126" y="219709"/>
                  </a:lnTo>
                  <a:lnTo>
                    <a:pt x="46862" y="309879"/>
                  </a:lnTo>
                  <a:lnTo>
                    <a:pt x="53339" y="309879"/>
                  </a:lnTo>
                  <a:lnTo>
                    <a:pt x="56387" y="307339"/>
                  </a:lnTo>
                  <a:lnTo>
                    <a:pt x="58038" y="307339"/>
                  </a:lnTo>
                  <a:lnTo>
                    <a:pt x="59308" y="306069"/>
                  </a:lnTo>
                  <a:lnTo>
                    <a:pt x="60324" y="306069"/>
                  </a:lnTo>
                  <a:lnTo>
                    <a:pt x="61340" y="304799"/>
                  </a:lnTo>
                  <a:lnTo>
                    <a:pt x="62483" y="303529"/>
                  </a:lnTo>
                  <a:lnTo>
                    <a:pt x="62991" y="303529"/>
                  </a:lnTo>
                  <a:lnTo>
                    <a:pt x="63245" y="302259"/>
                  </a:lnTo>
                  <a:lnTo>
                    <a:pt x="63245" y="300989"/>
                  </a:lnTo>
                  <a:lnTo>
                    <a:pt x="30733" y="238759"/>
                  </a:lnTo>
                  <a:lnTo>
                    <a:pt x="32257" y="229869"/>
                  </a:lnTo>
                  <a:lnTo>
                    <a:pt x="34416" y="223519"/>
                  </a:lnTo>
                  <a:lnTo>
                    <a:pt x="21335" y="223519"/>
                  </a:lnTo>
                  <a:lnTo>
                    <a:pt x="14985" y="212089"/>
                  </a:lnTo>
                  <a:lnTo>
                    <a:pt x="14604" y="210819"/>
                  </a:lnTo>
                  <a:close/>
                </a:path>
                <a:path w="483235" h="309880">
                  <a:moveTo>
                    <a:pt x="90297" y="205739"/>
                  </a:moveTo>
                  <a:lnTo>
                    <a:pt x="62229" y="205739"/>
                  </a:lnTo>
                  <a:lnTo>
                    <a:pt x="64896" y="207009"/>
                  </a:lnTo>
                  <a:lnTo>
                    <a:pt x="67563" y="209549"/>
                  </a:lnTo>
                  <a:lnTo>
                    <a:pt x="70103" y="210819"/>
                  </a:lnTo>
                  <a:lnTo>
                    <a:pt x="74929" y="215899"/>
                  </a:lnTo>
                  <a:lnTo>
                    <a:pt x="77342" y="220979"/>
                  </a:lnTo>
                  <a:lnTo>
                    <a:pt x="107314" y="278129"/>
                  </a:lnTo>
                  <a:lnTo>
                    <a:pt x="107695" y="278129"/>
                  </a:lnTo>
                  <a:lnTo>
                    <a:pt x="108204" y="279399"/>
                  </a:lnTo>
                  <a:lnTo>
                    <a:pt x="111632" y="279399"/>
                  </a:lnTo>
                  <a:lnTo>
                    <a:pt x="112775" y="278129"/>
                  </a:lnTo>
                  <a:lnTo>
                    <a:pt x="116966" y="276859"/>
                  </a:lnTo>
                  <a:lnTo>
                    <a:pt x="119761" y="274319"/>
                  </a:lnTo>
                  <a:lnTo>
                    <a:pt x="121792" y="273049"/>
                  </a:lnTo>
                  <a:lnTo>
                    <a:pt x="122427" y="273049"/>
                  </a:lnTo>
                  <a:lnTo>
                    <a:pt x="122936" y="271779"/>
                  </a:lnTo>
                  <a:lnTo>
                    <a:pt x="123697" y="271779"/>
                  </a:lnTo>
                  <a:lnTo>
                    <a:pt x="123824" y="270509"/>
                  </a:lnTo>
                  <a:lnTo>
                    <a:pt x="123697" y="269239"/>
                  </a:lnTo>
                  <a:lnTo>
                    <a:pt x="123443" y="269239"/>
                  </a:lnTo>
                  <a:lnTo>
                    <a:pt x="91947" y="208279"/>
                  </a:lnTo>
                  <a:lnTo>
                    <a:pt x="90297" y="205739"/>
                  </a:lnTo>
                  <a:close/>
                </a:path>
                <a:path w="483235" h="309880">
                  <a:moveTo>
                    <a:pt x="186817" y="153669"/>
                  </a:moveTo>
                  <a:lnTo>
                    <a:pt x="158495" y="153669"/>
                  </a:lnTo>
                  <a:lnTo>
                    <a:pt x="161036" y="154939"/>
                  </a:lnTo>
                  <a:lnTo>
                    <a:pt x="163576" y="154939"/>
                  </a:lnTo>
                  <a:lnTo>
                    <a:pt x="165861" y="157479"/>
                  </a:lnTo>
                  <a:lnTo>
                    <a:pt x="167894" y="158749"/>
                  </a:lnTo>
                  <a:lnTo>
                    <a:pt x="170052" y="161289"/>
                  </a:lnTo>
                  <a:lnTo>
                    <a:pt x="171958" y="163829"/>
                  </a:lnTo>
                  <a:lnTo>
                    <a:pt x="177292" y="175259"/>
                  </a:lnTo>
                  <a:lnTo>
                    <a:pt x="165100" y="181609"/>
                  </a:lnTo>
                  <a:lnTo>
                    <a:pt x="158115" y="184149"/>
                  </a:lnTo>
                  <a:lnTo>
                    <a:pt x="152145" y="189229"/>
                  </a:lnTo>
                  <a:lnTo>
                    <a:pt x="147319" y="193039"/>
                  </a:lnTo>
                  <a:lnTo>
                    <a:pt x="142367" y="196849"/>
                  </a:lnTo>
                  <a:lnTo>
                    <a:pt x="138556" y="200659"/>
                  </a:lnTo>
                  <a:lnTo>
                    <a:pt x="133476" y="209549"/>
                  </a:lnTo>
                  <a:lnTo>
                    <a:pt x="132079" y="214629"/>
                  </a:lnTo>
                  <a:lnTo>
                    <a:pt x="131826" y="223519"/>
                  </a:lnTo>
                  <a:lnTo>
                    <a:pt x="133095" y="228599"/>
                  </a:lnTo>
                  <a:lnTo>
                    <a:pt x="135636" y="233679"/>
                  </a:lnTo>
                  <a:lnTo>
                    <a:pt x="137922" y="238759"/>
                  </a:lnTo>
                  <a:lnTo>
                    <a:pt x="140588" y="241299"/>
                  </a:lnTo>
                  <a:lnTo>
                    <a:pt x="143890" y="243839"/>
                  </a:lnTo>
                  <a:lnTo>
                    <a:pt x="147065" y="246379"/>
                  </a:lnTo>
                  <a:lnTo>
                    <a:pt x="150622" y="248919"/>
                  </a:lnTo>
                  <a:lnTo>
                    <a:pt x="154558" y="250189"/>
                  </a:lnTo>
                  <a:lnTo>
                    <a:pt x="162560" y="250189"/>
                  </a:lnTo>
                  <a:lnTo>
                    <a:pt x="171450" y="248919"/>
                  </a:lnTo>
                  <a:lnTo>
                    <a:pt x="176022" y="247649"/>
                  </a:lnTo>
                  <a:lnTo>
                    <a:pt x="180720" y="245109"/>
                  </a:lnTo>
                  <a:lnTo>
                    <a:pt x="186054" y="242569"/>
                  </a:lnTo>
                  <a:lnTo>
                    <a:pt x="190500" y="238759"/>
                  </a:lnTo>
                  <a:lnTo>
                    <a:pt x="193167" y="234949"/>
                  </a:lnTo>
                  <a:lnTo>
                    <a:pt x="166497" y="234949"/>
                  </a:lnTo>
                  <a:lnTo>
                    <a:pt x="157861" y="232409"/>
                  </a:lnTo>
                  <a:lnTo>
                    <a:pt x="149796" y="214629"/>
                  </a:lnTo>
                  <a:lnTo>
                    <a:pt x="149733" y="213359"/>
                  </a:lnTo>
                  <a:lnTo>
                    <a:pt x="183387" y="186689"/>
                  </a:lnTo>
                  <a:lnTo>
                    <a:pt x="204234" y="186689"/>
                  </a:lnTo>
                  <a:lnTo>
                    <a:pt x="189611" y="158749"/>
                  </a:lnTo>
                  <a:lnTo>
                    <a:pt x="186817" y="153669"/>
                  </a:lnTo>
                  <a:close/>
                </a:path>
                <a:path w="483235" h="309880">
                  <a:moveTo>
                    <a:pt x="204234" y="186689"/>
                  </a:moveTo>
                  <a:lnTo>
                    <a:pt x="183387" y="186689"/>
                  </a:lnTo>
                  <a:lnTo>
                    <a:pt x="193294" y="205739"/>
                  </a:lnTo>
                  <a:lnTo>
                    <a:pt x="191515" y="212089"/>
                  </a:lnTo>
                  <a:lnTo>
                    <a:pt x="189357" y="217169"/>
                  </a:lnTo>
                  <a:lnTo>
                    <a:pt x="186817" y="220979"/>
                  </a:lnTo>
                  <a:lnTo>
                    <a:pt x="184404" y="226059"/>
                  </a:lnTo>
                  <a:lnTo>
                    <a:pt x="180975" y="228599"/>
                  </a:lnTo>
                  <a:lnTo>
                    <a:pt x="176657" y="231139"/>
                  </a:lnTo>
                  <a:lnTo>
                    <a:pt x="171322" y="233679"/>
                  </a:lnTo>
                  <a:lnTo>
                    <a:pt x="166497" y="234949"/>
                  </a:lnTo>
                  <a:lnTo>
                    <a:pt x="193167" y="234949"/>
                  </a:lnTo>
                  <a:lnTo>
                    <a:pt x="194056" y="233679"/>
                  </a:lnTo>
                  <a:lnTo>
                    <a:pt x="197738" y="228599"/>
                  </a:lnTo>
                  <a:lnTo>
                    <a:pt x="200405" y="223519"/>
                  </a:lnTo>
                  <a:lnTo>
                    <a:pt x="202057" y="217169"/>
                  </a:lnTo>
                  <a:lnTo>
                    <a:pt x="220188" y="217169"/>
                  </a:lnTo>
                  <a:lnTo>
                    <a:pt x="204234" y="186689"/>
                  </a:lnTo>
                  <a:close/>
                </a:path>
                <a:path w="483235" h="309880">
                  <a:moveTo>
                    <a:pt x="220188" y="217169"/>
                  </a:moveTo>
                  <a:lnTo>
                    <a:pt x="202057" y="217169"/>
                  </a:lnTo>
                  <a:lnTo>
                    <a:pt x="206756" y="226059"/>
                  </a:lnTo>
                  <a:lnTo>
                    <a:pt x="207136" y="227329"/>
                  </a:lnTo>
                  <a:lnTo>
                    <a:pt x="212090" y="227329"/>
                  </a:lnTo>
                  <a:lnTo>
                    <a:pt x="213614" y="226059"/>
                  </a:lnTo>
                  <a:lnTo>
                    <a:pt x="215265" y="226059"/>
                  </a:lnTo>
                  <a:lnTo>
                    <a:pt x="217043" y="224789"/>
                  </a:lnTo>
                  <a:lnTo>
                    <a:pt x="218440" y="223519"/>
                  </a:lnTo>
                  <a:lnTo>
                    <a:pt x="219201" y="223519"/>
                  </a:lnTo>
                  <a:lnTo>
                    <a:pt x="220598" y="222249"/>
                  </a:lnTo>
                  <a:lnTo>
                    <a:pt x="220979" y="220979"/>
                  </a:lnTo>
                  <a:lnTo>
                    <a:pt x="221233" y="220979"/>
                  </a:lnTo>
                  <a:lnTo>
                    <a:pt x="221233" y="219709"/>
                  </a:lnTo>
                  <a:lnTo>
                    <a:pt x="220853" y="218439"/>
                  </a:lnTo>
                  <a:lnTo>
                    <a:pt x="220188" y="217169"/>
                  </a:lnTo>
                  <a:close/>
                </a:path>
                <a:path w="483235" h="309880">
                  <a:moveTo>
                    <a:pt x="64769" y="186689"/>
                  </a:moveTo>
                  <a:lnTo>
                    <a:pt x="59562" y="187959"/>
                  </a:lnTo>
                  <a:lnTo>
                    <a:pt x="54482" y="187959"/>
                  </a:lnTo>
                  <a:lnTo>
                    <a:pt x="49021" y="189229"/>
                  </a:lnTo>
                  <a:lnTo>
                    <a:pt x="21335" y="223519"/>
                  </a:lnTo>
                  <a:lnTo>
                    <a:pt x="34416" y="223519"/>
                  </a:lnTo>
                  <a:lnTo>
                    <a:pt x="39496" y="213359"/>
                  </a:lnTo>
                  <a:lnTo>
                    <a:pt x="42925" y="209549"/>
                  </a:lnTo>
                  <a:lnTo>
                    <a:pt x="46989" y="208279"/>
                  </a:lnTo>
                  <a:lnTo>
                    <a:pt x="50164" y="205739"/>
                  </a:lnTo>
                  <a:lnTo>
                    <a:pt x="90297" y="205739"/>
                  </a:lnTo>
                  <a:lnTo>
                    <a:pt x="88645" y="203199"/>
                  </a:lnTo>
                  <a:lnTo>
                    <a:pt x="81787" y="195579"/>
                  </a:lnTo>
                  <a:lnTo>
                    <a:pt x="77850" y="191769"/>
                  </a:lnTo>
                  <a:lnTo>
                    <a:pt x="73659" y="190499"/>
                  </a:lnTo>
                  <a:lnTo>
                    <a:pt x="69341" y="187959"/>
                  </a:lnTo>
                  <a:lnTo>
                    <a:pt x="64769" y="186689"/>
                  </a:lnTo>
                  <a:close/>
                </a:path>
                <a:path w="483235" h="309880">
                  <a:moveTo>
                    <a:pt x="257809" y="203199"/>
                  </a:moveTo>
                  <a:lnTo>
                    <a:pt x="251206" y="203199"/>
                  </a:lnTo>
                  <a:lnTo>
                    <a:pt x="251586" y="204469"/>
                  </a:lnTo>
                  <a:lnTo>
                    <a:pt x="255523" y="204469"/>
                  </a:lnTo>
                  <a:lnTo>
                    <a:pt x="257809" y="203199"/>
                  </a:lnTo>
                  <a:close/>
                </a:path>
                <a:path w="483235" h="309880">
                  <a:moveTo>
                    <a:pt x="219329" y="105409"/>
                  </a:moveTo>
                  <a:lnTo>
                    <a:pt x="213359" y="105409"/>
                  </a:lnTo>
                  <a:lnTo>
                    <a:pt x="212090" y="106679"/>
                  </a:lnTo>
                  <a:lnTo>
                    <a:pt x="210565" y="106679"/>
                  </a:lnTo>
                  <a:lnTo>
                    <a:pt x="209042" y="107949"/>
                  </a:lnTo>
                  <a:lnTo>
                    <a:pt x="207898" y="107949"/>
                  </a:lnTo>
                  <a:lnTo>
                    <a:pt x="207009" y="109219"/>
                  </a:lnTo>
                  <a:lnTo>
                    <a:pt x="206120" y="109219"/>
                  </a:lnTo>
                  <a:lnTo>
                    <a:pt x="205486" y="110489"/>
                  </a:lnTo>
                  <a:lnTo>
                    <a:pt x="205104" y="110489"/>
                  </a:lnTo>
                  <a:lnTo>
                    <a:pt x="204597" y="111759"/>
                  </a:lnTo>
                  <a:lnTo>
                    <a:pt x="204343" y="111759"/>
                  </a:lnTo>
                  <a:lnTo>
                    <a:pt x="204343" y="113029"/>
                  </a:lnTo>
                  <a:lnTo>
                    <a:pt x="250951" y="203199"/>
                  </a:lnTo>
                  <a:lnTo>
                    <a:pt x="259079" y="203199"/>
                  </a:lnTo>
                  <a:lnTo>
                    <a:pt x="262381" y="200659"/>
                  </a:lnTo>
                  <a:lnTo>
                    <a:pt x="263652" y="200659"/>
                  </a:lnTo>
                  <a:lnTo>
                    <a:pt x="264667" y="199389"/>
                  </a:lnTo>
                  <a:lnTo>
                    <a:pt x="265684" y="199389"/>
                  </a:lnTo>
                  <a:lnTo>
                    <a:pt x="266319" y="198119"/>
                  </a:lnTo>
                  <a:lnTo>
                    <a:pt x="266827" y="198119"/>
                  </a:lnTo>
                  <a:lnTo>
                    <a:pt x="267334" y="196849"/>
                  </a:lnTo>
                  <a:lnTo>
                    <a:pt x="267589" y="196849"/>
                  </a:lnTo>
                  <a:lnTo>
                    <a:pt x="267589" y="195579"/>
                  </a:lnTo>
                  <a:lnTo>
                    <a:pt x="235076" y="132079"/>
                  </a:lnTo>
                  <a:lnTo>
                    <a:pt x="236601" y="124459"/>
                  </a:lnTo>
                  <a:lnTo>
                    <a:pt x="238633" y="118109"/>
                  </a:lnTo>
                  <a:lnTo>
                    <a:pt x="225679" y="118109"/>
                  </a:lnTo>
                  <a:lnTo>
                    <a:pt x="219329" y="105409"/>
                  </a:lnTo>
                  <a:close/>
                </a:path>
                <a:path w="483235" h="309880">
                  <a:moveTo>
                    <a:pt x="164465" y="135889"/>
                  </a:moveTo>
                  <a:lnTo>
                    <a:pt x="159765" y="135889"/>
                  </a:lnTo>
                  <a:lnTo>
                    <a:pt x="149224" y="138429"/>
                  </a:lnTo>
                  <a:lnTo>
                    <a:pt x="143510" y="139699"/>
                  </a:lnTo>
                  <a:lnTo>
                    <a:pt x="137033" y="143509"/>
                  </a:lnTo>
                  <a:lnTo>
                    <a:pt x="133604" y="144779"/>
                  </a:lnTo>
                  <a:lnTo>
                    <a:pt x="130429" y="147319"/>
                  </a:lnTo>
                  <a:lnTo>
                    <a:pt x="124332" y="152399"/>
                  </a:lnTo>
                  <a:lnTo>
                    <a:pt x="121538" y="154939"/>
                  </a:lnTo>
                  <a:lnTo>
                    <a:pt x="119252" y="156209"/>
                  </a:lnTo>
                  <a:lnTo>
                    <a:pt x="116839" y="158749"/>
                  </a:lnTo>
                  <a:lnTo>
                    <a:pt x="114934" y="161289"/>
                  </a:lnTo>
                  <a:lnTo>
                    <a:pt x="113411" y="163829"/>
                  </a:lnTo>
                  <a:lnTo>
                    <a:pt x="111759" y="166369"/>
                  </a:lnTo>
                  <a:lnTo>
                    <a:pt x="110743" y="167639"/>
                  </a:lnTo>
                  <a:lnTo>
                    <a:pt x="110363" y="168909"/>
                  </a:lnTo>
                  <a:lnTo>
                    <a:pt x="109854" y="170179"/>
                  </a:lnTo>
                  <a:lnTo>
                    <a:pt x="109727" y="171449"/>
                  </a:lnTo>
                  <a:lnTo>
                    <a:pt x="110236" y="173989"/>
                  </a:lnTo>
                  <a:lnTo>
                    <a:pt x="110870" y="175259"/>
                  </a:lnTo>
                  <a:lnTo>
                    <a:pt x="111759" y="176529"/>
                  </a:lnTo>
                  <a:lnTo>
                    <a:pt x="112775" y="179069"/>
                  </a:lnTo>
                  <a:lnTo>
                    <a:pt x="113283" y="179069"/>
                  </a:lnTo>
                  <a:lnTo>
                    <a:pt x="113918" y="180339"/>
                  </a:lnTo>
                  <a:lnTo>
                    <a:pt x="114426" y="180339"/>
                  </a:lnTo>
                  <a:lnTo>
                    <a:pt x="115061" y="181609"/>
                  </a:lnTo>
                  <a:lnTo>
                    <a:pt x="119125" y="181609"/>
                  </a:lnTo>
                  <a:lnTo>
                    <a:pt x="120014" y="180339"/>
                  </a:lnTo>
                  <a:lnTo>
                    <a:pt x="123697" y="173989"/>
                  </a:lnTo>
                  <a:lnTo>
                    <a:pt x="125602" y="171449"/>
                  </a:lnTo>
                  <a:lnTo>
                    <a:pt x="127380" y="170179"/>
                  </a:lnTo>
                  <a:lnTo>
                    <a:pt x="129666" y="167639"/>
                  </a:lnTo>
                  <a:lnTo>
                    <a:pt x="132333" y="165099"/>
                  </a:lnTo>
                  <a:lnTo>
                    <a:pt x="135001" y="161289"/>
                  </a:lnTo>
                  <a:lnTo>
                    <a:pt x="138429" y="160019"/>
                  </a:lnTo>
                  <a:lnTo>
                    <a:pt x="142494" y="157479"/>
                  </a:lnTo>
                  <a:lnTo>
                    <a:pt x="146176" y="154939"/>
                  </a:lnTo>
                  <a:lnTo>
                    <a:pt x="149606" y="153669"/>
                  </a:lnTo>
                  <a:lnTo>
                    <a:pt x="186817" y="153669"/>
                  </a:lnTo>
                  <a:lnTo>
                    <a:pt x="183642" y="148589"/>
                  </a:lnTo>
                  <a:lnTo>
                    <a:pt x="180212" y="144779"/>
                  </a:lnTo>
                  <a:lnTo>
                    <a:pt x="176783" y="142239"/>
                  </a:lnTo>
                  <a:lnTo>
                    <a:pt x="172974" y="139699"/>
                  </a:lnTo>
                  <a:lnTo>
                    <a:pt x="168783" y="138429"/>
                  </a:lnTo>
                  <a:lnTo>
                    <a:pt x="164465" y="135889"/>
                  </a:lnTo>
                  <a:close/>
                </a:path>
                <a:path w="483235" h="309880">
                  <a:moveTo>
                    <a:pt x="311784" y="173989"/>
                  </a:moveTo>
                  <a:lnTo>
                    <a:pt x="310388" y="173989"/>
                  </a:lnTo>
                  <a:lnTo>
                    <a:pt x="311023" y="175259"/>
                  </a:lnTo>
                  <a:lnTo>
                    <a:pt x="311784" y="173989"/>
                  </a:lnTo>
                  <a:close/>
                </a:path>
                <a:path w="483235" h="309880">
                  <a:moveTo>
                    <a:pt x="293460" y="100329"/>
                  </a:moveTo>
                  <a:lnTo>
                    <a:pt x="261747" y="100329"/>
                  </a:lnTo>
                  <a:lnTo>
                    <a:pt x="267081" y="102869"/>
                  </a:lnTo>
                  <a:lnTo>
                    <a:pt x="269620" y="104139"/>
                  </a:lnTo>
                  <a:lnTo>
                    <a:pt x="309245" y="173989"/>
                  </a:lnTo>
                  <a:lnTo>
                    <a:pt x="315848" y="173989"/>
                  </a:lnTo>
                  <a:lnTo>
                    <a:pt x="318642" y="171449"/>
                  </a:lnTo>
                  <a:lnTo>
                    <a:pt x="320294" y="171449"/>
                  </a:lnTo>
                  <a:lnTo>
                    <a:pt x="321564" y="170179"/>
                  </a:lnTo>
                  <a:lnTo>
                    <a:pt x="322580" y="170179"/>
                  </a:lnTo>
                  <a:lnTo>
                    <a:pt x="323469" y="168909"/>
                  </a:lnTo>
                  <a:lnTo>
                    <a:pt x="324231" y="168909"/>
                  </a:lnTo>
                  <a:lnTo>
                    <a:pt x="324739" y="167639"/>
                  </a:lnTo>
                  <a:lnTo>
                    <a:pt x="325247" y="167639"/>
                  </a:lnTo>
                  <a:lnTo>
                    <a:pt x="325501" y="166369"/>
                  </a:lnTo>
                  <a:lnTo>
                    <a:pt x="325628" y="166369"/>
                  </a:lnTo>
                  <a:lnTo>
                    <a:pt x="325628" y="165099"/>
                  </a:lnTo>
                  <a:lnTo>
                    <a:pt x="292989" y="102869"/>
                  </a:lnTo>
                  <a:lnTo>
                    <a:pt x="293460" y="100329"/>
                  </a:lnTo>
                  <a:close/>
                </a:path>
                <a:path w="483235" h="309880">
                  <a:moveTo>
                    <a:pt x="349250" y="69849"/>
                  </a:moveTo>
                  <a:lnTo>
                    <a:pt x="314070" y="69849"/>
                  </a:lnTo>
                  <a:lnTo>
                    <a:pt x="316865" y="71119"/>
                  </a:lnTo>
                  <a:lnTo>
                    <a:pt x="322453" y="71119"/>
                  </a:lnTo>
                  <a:lnTo>
                    <a:pt x="327787" y="73659"/>
                  </a:lnTo>
                  <a:lnTo>
                    <a:pt x="330200" y="76199"/>
                  </a:lnTo>
                  <a:lnTo>
                    <a:pt x="334772" y="82549"/>
                  </a:lnTo>
                  <a:lnTo>
                    <a:pt x="336804" y="85089"/>
                  </a:lnTo>
                  <a:lnTo>
                    <a:pt x="338709" y="88899"/>
                  </a:lnTo>
                  <a:lnTo>
                    <a:pt x="367157" y="143509"/>
                  </a:lnTo>
                  <a:lnTo>
                    <a:pt x="367538" y="143509"/>
                  </a:lnTo>
                  <a:lnTo>
                    <a:pt x="367919" y="144779"/>
                  </a:lnTo>
                  <a:lnTo>
                    <a:pt x="371475" y="144779"/>
                  </a:lnTo>
                  <a:lnTo>
                    <a:pt x="373761" y="143509"/>
                  </a:lnTo>
                  <a:lnTo>
                    <a:pt x="375158" y="142239"/>
                  </a:lnTo>
                  <a:lnTo>
                    <a:pt x="376809" y="142239"/>
                  </a:lnTo>
                  <a:lnTo>
                    <a:pt x="378333" y="140969"/>
                  </a:lnTo>
                  <a:lnTo>
                    <a:pt x="379603" y="140969"/>
                  </a:lnTo>
                  <a:lnTo>
                    <a:pt x="381634" y="138429"/>
                  </a:lnTo>
                  <a:lnTo>
                    <a:pt x="382397" y="138429"/>
                  </a:lnTo>
                  <a:lnTo>
                    <a:pt x="383286" y="137159"/>
                  </a:lnTo>
                  <a:lnTo>
                    <a:pt x="383540" y="137159"/>
                  </a:lnTo>
                  <a:lnTo>
                    <a:pt x="383666" y="135889"/>
                  </a:lnTo>
                  <a:lnTo>
                    <a:pt x="383540" y="134619"/>
                  </a:lnTo>
                  <a:lnTo>
                    <a:pt x="383286" y="134619"/>
                  </a:lnTo>
                  <a:lnTo>
                    <a:pt x="354076" y="78739"/>
                  </a:lnTo>
                  <a:lnTo>
                    <a:pt x="351536" y="73659"/>
                  </a:lnTo>
                  <a:lnTo>
                    <a:pt x="349250" y="69849"/>
                  </a:lnTo>
                  <a:close/>
                </a:path>
                <a:path w="483235" h="309880">
                  <a:moveTo>
                    <a:pt x="269494" y="82549"/>
                  </a:moveTo>
                  <a:lnTo>
                    <a:pt x="260222" y="82549"/>
                  </a:lnTo>
                  <a:lnTo>
                    <a:pt x="253365" y="83819"/>
                  </a:lnTo>
                  <a:lnTo>
                    <a:pt x="249936" y="85089"/>
                  </a:lnTo>
                  <a:lnTo>
                    <a:pt x="246126" y="86359"/>
                  </a:lnTo>
                  <a:lnTo>
                    <a:pt x="241300" y="88899"/>
                  </a:lnTo>
                  <a:lnTo>
                    <a:pt x="237236" y="92709"/>
                  </a:lnTo>
                  <a:lnTo>
                    <a:pt x="233933" y="97789"/>
                  </a:lnTo>
                  <a:lnTo>
                    <a:pt x="230504" y="102869"/>
                  </a:lnTo>
                  <a:lnTo>
                    <a:pt x="227711" y="110489"/>
                  </a:lnTo>
                  <a:lnTo>
                    <a:pt x="225679" y="118109"/>
                  </a:lnTo>
                  <a:lnTo>
                    <a:pt x="238633" y="118109"/>
                  </a:lnTo>
                  <a:lnTo>
                    <a:pt x="243204" y="107949"/>
                  </a:lnTo>
                  <a:lnTo>
                    <a:pt x="246253" y="105409"/>
                  </a:lnTo>
                  <a:lnTo>
                    <a:pt x="250062" y="102869"/>
                  </a:lnTo>
                  <a:lnTo>
                    <a:pt x="253111" y="101599"/>
                  </a:lnTo>
                  <a:lnTo>
                    <a:pt x="256031" y="100329"/>
                  </a:lnTo>
                  <a:lnTo>
                    <a:pt x="293460" y="100329"/>
                  </a:lnTo>
                  <a:lnTo>
                    <a:pt x="294640" y="93979"/>
                  </a:lnTo>
                  <a:lnTo>
                    <a:pt x="295859" y="90169"/>
                  </a:lnTo>
                  <a:lnTo>
                    <a:pt x="282829" y="90169"/>
                  </a:lnTo>
                  <a:lnTo>
                    <a:pt x="280289" y="87629"/>
                  </a:lnTo>
                  <a:lnTo>
                    <a:pt x="277748" y="86359"/>
                  </a:lnTo>
                  <a:lnTo>
                    <a:pt x="272415" y="83819"/>
                  </a:lnTo>
                  <a:lnTo>
                    <a:pt x="269494" y="82549"/>
                  </a:lnTo>
                  <a:close/>
                </a:path>
                <a:path w="483235" h="309880">
                  <a:moveTo>
                    <a:pt x="427481" y="0"/>
                  </a:moveTo>
                  <a:lnTo>
                    <a:pt x="389890" y="13969"/>
                  </a:lnTo>
                  <a:lnTo>
                    <a:pt x="385826" y="19049"/>
                  </a:lnTo>
                  <a:lnTo>
                    <a:pt x="381634" y="24129"/>
                  </a:lnTo>
                  <a:lnTo>
                    <a:pt x="378841" y="29209"/>
                  </a:lnTo>
                  <a:lnTo>
                    <a:pt x="375793" y="41909"/>
                  </a:lnTo>
                  <a:lnTo>
                    <a:pt x="375666" y="48259"/>
                  </a:lnTo>
                  <a:lnTo>
                    <a:pt x="377952" y="63499"/>
                  </a:lnTo>
                  <a:lnTo>
                    <a:pt x="403479" y="102869"/>
                  </a:lnTo>
                  <a:lnTo>
                    <a:pt x="414781" y="107949"/>
                  </a:lnTo>
                  <a:lnTo>
                    <a:pt x="420623" y="110489"/>
                  </a:lnTo>
                  <a:lnTo>
                    <a:pt x="458469" y="101599"/>
                  </a:lnTo>
                  <a:lnTo>
                    <a:pt x="469138" y="93979"/>
                  </a:lnTo>
                  <a:lnTo>
                    <a:pt x="425450" y="93979"/>
                  </a:lnTo>
                  <a:lnTo>
                    <a:pt x="417830" y="90169"/>
                  </a:lnTo>
                  <a:lnTo>
                    <a:pt x="414400" y="87629"/>
                  </a:lnTo>
                  <a:lnTo>
                    <a:pt x="408305" y="81279"/>
                  </a:lnTo>
                  <a:lnTo>
                    <a:pt x="405511" y="77469"/>
                  </a:lnTo>
                  <a:lnTo>
                    <a:pt x="402971" y="72389"/>
                  </a:lnTo>
                  <a:lnTo>
                    <a:pt x="427471" y="59689"/>
                  </a:lnTo>
                  <a:lnTo>
                    <a:pt x="396748" y="59689"/>
                  </a:lnTo>
                  <a:lnTo>
                    <a:pt x="394970" y="55879"/>
                  </a:lnTo>
                  <a:lnTo>
                    <a:pt x="393827" y="52069"/>
                  </a:lnTo>
                  <a:lnTo>
                    <a:pt x="393191" y="48259"/>
                  </a:lnTo>
                  <a:lnTo>
                    <a:pt x="392684" y="44449"/>
                  </a:lnTo>
                  <a:lnTo>
                    <a:pt x="392684" y="40639"/>
                  </a:lnTo>
                  <a:lnTo>
                    <a:pt x="394208" y="34289"/>
                  </a:lnTo>
                  <a:lnTo>
                    <a:pt x="395732" y="30479"/>
                  </a:lnTo>
                  <a:lnTo>
                    <a:pt x="398018" y="27939"/>
                  </a:lnTo>
                  <a:lnTo>
                    <a:pt x="400304" y="24129"/>
                  </a:lnTo>
                  <a:lnTo>
                    <a:pt x="403479" y="21589"/>
                  </a:lnTo>
                  <a:lnTo>
                    <a:pt x="407543" y="19049"/>
                  </a:lnTo>
                  <a:lnTo>
                    <a:pt x="415416" y="15239"/>
                  </a:lnTo>
                  <a:lnTo>
                    <a:pt x="454215" y="15239"/>
                  </a:lnTo>
                  <a:lnTo>
                    <a:pt x="452119" y="12699"/>
                  </a:lnTo>
                  <a:lnTo>
                    <a:pt x="448056" y="8889"/>
                  </a:lnTo>
                  <a:lnTo>
                    <a:pt x="443356" y="5079"/>
                  </a:lnTo>
                  <a:lnTo>
                    <a:pt x="438277" y="3809"/>
                  </a:lnTo>
                  <a:lnTo>
                    <a:pt x="433069" y="1269"/>
                  </a:lnTo>
                  <a:lnTo>
                    <a:pt x="427481" y="0"/>
                  </a:lnTo>
                  <a:close/>
                </a:path>
                <a:path w="483235" h="309880">
                  <a:moveTo>
                    <a:pt x="216915" y="104139"/>
                  </a:moveTo>
                  <a:lnTo>
                    <a:pt x="216154" y="104139"/>
                  </a:lnTo>
                  <a:lnTo>
                    <a:pt x="215392" y="105409"/>
                  </a:lnTo>
                  <a:lnTo>
                    <a:pt x="217551" y="105409"/>
                  </a:lnTo>
                  <a:lnTo>
                    <a:pt x="216915" y="104139"/>
                  </a:lnTo>
                  <a:close/>
                </a:path>
                <a:path w="483235" h="309880">
                  <a:moveTo>
                    <a:pt x="477773" y="67309"/>
                  </a:moveTo>
                  <a:lnTo>
                    <a:pt x="474091" y="67309"/>
                  </a:lnTo>
                  <a:lnTo>
                    <a:pt x="473075" y="68579"/>
                  </a:lnTo>
                  <a:lnTo>
                    <a:pt x="470789" y="71119"/>
                  </a:lnTo>
                  <a:lnTo>
                    <a:pt x="467106" y="76199"/>
                  </a:lnTo>
                  <a:lnTo>
                    <a:pt x="465200" y="77469"/>
                  </a:lnTo>
                  <a:lnTo>
                    <a:pt x="462661" y="80009"/>
                  </a:lnTo>
                  <a:lnTo>
                    <a:pt x="456819" y="85089"/>
                  </a:lnTo>
                  <a:lnTo>
                    <a:pt x="453136" y="87629"/>
                  </a:lnTo>
                  <a:lnTo>
                    <a:pt x="448944" y="88899"/>
                  </a:lnTo>
                  <a:lnTo>
                    <a:pt x="443611" y="92709"/>
                  </a:lnTo>
                  <a:lnTo>
                    <a:pt x="438658" y="93979"/>
                  </a:lnTo>
                  <a:lnTo>
                    <a:pt x="469138" y="93979"/>
                  </a:lnTo>
                  <a:lnTo>
                    <a:pt x="472059" y="91439"/>
                  </a:lnTo>
                  <a:lnTo>
                    <a:pt x="476884" y="86359"/>
                  </a:lnTo>
                  <a:lnTo>
                    <a:pt x="478790" y="85089"/>
                  </a:lnTo>
                  <a:lnTo>
                    <a:pt x="480187" y="82549"/>
                  </a:lnTo>
                  <a:lnTo>
                    <a:pt x="481584" y="81279"/>
                  </a:lnTo>
                  <a:lnTo>
                    <a:pt x="482346" y="80009"/>
                  </a:lnTo>
                  <a:lnTo>
                    <a:pt x="482727" y="78739"/>
                  </a:lnTo>
                  <a:lnTo>
                    <a:pt x="482727" y="77469"/>
                  </a:lnTo>
                  <a:lnTo>
                    <a:pt x="482472" y="76199"/>
                  </a:lnTo>
                  <a:lnTo>
                    <a:pt x="481711" y="73659"/>
                  </a:lnTo>
                  <a:lnTo>
                    <a:pt x="481330" y="73659"/>
                  </a:lnTo>
                  <a:lnTo>
                    <a:pt x="480948" y="72389"/>
                  </a:lnTo>
                  <a:lnTo>
                    <a:pt x="479678" y="69849"/>
                  </a:lnTo>
                  <a:lnTo>
                    <a:pt x="478663" y="68579"/>
                  </a:lnTo>
                  <a:lnTo>
                    <a:pt x="478155" y="68579"/>
                  </a:lnTo>
                  <a:lnTo>
                    <a:pt x="477773" y="67309"/>
                  </a:lnTo>
                  <a:close/>
                </a:path>
                <a:path w="483235" h="309880">
                  <a:moveTo>
                    <a:pt x="325120" y="52069"/>
                  </a:moveTo>
                  <a:lnTo>
                    <a:pt x="315214" y="52069"/>
                  </a:lnTo>
                  <a:lnTo>
                    <a:pt x="309880" y="53339"/>
                  </a:lnTo>
                  <a:lnTo>
                    <a:pt x="304165" y="57149"/>
                  </a:lnTo>
                  <a:lnTo>
                    <a:pt x="301752" y="58419"/>
                  </a:lnTo>
                  <a:lnTo>
                    <a:pt x="282829" y="90169"/>
                  </a:lnTo>
                  <a:lnTo>
                    <a:pt x="295859" y="90169"/>
                  </a:lnTo>
                  <a:lnTo>
                    <a:pt x="296672" y="87629"/>
                  </a:lnTo>
                  <a:lnTo>
                    <a:pt x="298958" y="82549"/>
                  </a:lnTo>
                  <a:lnTo>
                    <a:pt x="314070" y="69849"/>
                  </a:lnTo>
                  <a:lnTo>
                    <a:pt x="349250" y="69849"/>
                  </a:lnTo>
                  <a:lnTo>
                    <a:pt x="348488" y="68579"/>
                  </a:lnTo>
                  <a:lnTo>
                    <a:pt x="345186" y="64769"/>
                  </a:lnTo>
                  <a:lnTo>
                    <a:pt x="341757" y="60959"/>
                  </a:lnTo>
                  <a:lnTo>
                    <a:pt x="338073" y="57149"/>
                  </a:lnTo>
                  <a:lnTo>
                    <a:pt x="329691" y="53339"/>
                  </a:lnTo>
                  <a:lnTo>
                    <a:pt x="325120" y="52069"/>
                  </a:lnTo>
                  <a:close/>
                </a:path>
                <a:path w="483235" h="309880">
                  <a:moveTo>
                    <a:pt x="454215" y="15239"/>
                  </a:moveTo>
                  <a:lnTo>
                    <a:pt x="422656" y="15239"/>
                  </a:lnTo>
                  <a:lnTo>
                    <a:pt x="435737" y="20319"/>
                  </a:lnTo>
                  <a:lnTo>
                    <a:pt x="441197" y="26669"/>
                  </a:lnTo>
                  <a:lnTo>
                    <a:pt x="445389" y="34289"/>
                  </a:lnTo>
                  <a:lnTo>
                    <a:pt x="396748" y="59689"/>
                  </a:lnTo>
                  <a:lnTo>
                    <a:pt x="427471" y="59689"/>
                  </a:lnTo>
                  <a:lnTo>
                    <a:pt x="461772" y="41909"/>
                  </a:lnTo>
                  <a:lnTo>
                    <a:pt x="466090" y="35559"/>
                  </a:lnTo>
                  <a:lnTo>
                    <a:pt x="465709" y="34289"/>
                  </a:lnTo>
                  <a:lnTo>
                    <a:pt x="464439" y="31749"/>
                  </a:lnTo>
                  <a:lnTo>
                    <a:pt x="459866" y="22859"/>
                  </a:lnTo>
                  <a:lnTo>
                    <a:pt x="456311" y="17779"/>
                  </a:lnTo>
                  <a:lnTo>
                    <a:pt x="454215" y="1523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00">
                <a:latin typeface="Consolas" panose="020B0609020204030204" pitchFamily="49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 rot="1579022">
              <a:off x="3269913" y="2056353"/>
              <a:ext cx="1131803" cy="6817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>
                <a:latin typeface="Consolas" panose="020B0609020204030204" pitchFamily="49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 rot="1655181">
              <a:off x="1736521" y="4598298"/>
              <a:ext cx="327660" cy="222409"/>
            </a:xfrm>
            <a:custGeom>
              <a:avLst/>
              <a:gdLst/>
              <a:ahLst/>
              <a:cxnLst/>
              <a:rect l="l" t="t" r="r" b="b"/>
              <a:pathLst>
                <a:path w="436880" h="296545">
                  <a:moveTo>
                    <a:pt x="15113" y="152527"/>
                  </a:moveTo>
                  <a:lnTo>
                    <a:pt x="13042" y="152527"/>
                  </a:lnTo>
                  <a:lnTo>
                    <a:pt x="12115" y="152781"/>
                  </a:lnTo>
                  <a:lnTo>
                    <a:pt x="0" y="160401"/>
                  </a:lnTo>
                  <a:lnTo>
                    <a:pt x="63" y="161925"/>
                  </a:lnTo>
                  <a:lnTo>
                    <a:pt x="342" y="162433"/>
                  </a:lnTo>
                  <a:lnTo>
                    <a:pt x="69189" y="295402"/>
                  </a:lnTo>
                  <a:lnTo>
                    <a:pt x="69519" y="295910"/>
                  </a:lnTo>
                  <a:lnTo>
                    <a:pt x="70332" y="296418"/>
                  </a:lnTo>
                  <a:lnTo>
                    <a:pt x="70891" y="296545"/>
                  </a:lnTo>
                  <a:lnTo>
                    <a:pt x="71602" y="296418"/>
                  </a:lnTo>
                  <a:lnTo>
                    <a:pt x="72326" y="296418"/>
                  </a:lnTo>
                  <a:lnTo>
                    <a:pt x="73177" y="296164"/>
                  </a:lnTo>
                  <a:lnTo>
                    <a:pt x="74168" y="295783"/>
                  </a:lnTo>
                  <a:lnTo>
                    <a:pt x="75158" y="295529"/>
                  </a:lnTo>
                  <a:lnTo>
                    <a:pt x="76314" y="295021"/>
                  </a:lnTo>
                  <a:lnTo>
                    <a:pt x="77635" y="294259"/>
                  </a:lnTo>
                  <a:lnTo>
                    <a:pt x="79032" y="293624"/>
                  </a:lnTo>
                  <a:lnTo>
                    <a:pt x="80137" y="292862"/>
                  </a:lnTo>
                  <a:lnTo>
                    <a:pt x="80962" y="292354"/>
                  </a:lnTo>
                  <a:lnTo>
                    <a:pt x="82435" y="291211"/>
                  </a:lnTo>
                  <a:lnTo>
                    <a:pt x="82905" y="290576"/>
                  </a:lnTo>
                  <a:lnTo>
                    <a:pt x="83375" y="290068"/>
                  </a:lnTo>
                  <a:lnTo>
                    <a:pt x="83642" y="289560"/>
                  </a:lnTo>
                  <a:lnTo>
                    <a:pt x="83654" y="287909"/>
                  </a:lnTo>
                  <a:lnTo>
                    <a:pt x="77736" y="276479"/>
                  </a:lnTo>
                  <a:lnTo>
                    <a:pt x="115130" y="276479"/>
                  </a:lnTo>
                  <a:lnTo>
                    <a:pt x="121031" y="273431"/>
                  </a:lnTo>
                  <a:lnTo>
                    <a:pt x="125882" y="269494"/>
                  </a:lnTo>
                  <a:lnTo>
                    <a:pt x="128128" y="266446"/>
                  </a:lnTo>
                  <a:lnTo>
                    <a:pt x="96583" y="266446"/>
                  </a:lnTo>
                  <a:lnTo>
                    <a:pt x="85356" y="264922"/>
                  </a:lnTo>
                  <a:lnTo>
                    <a:pt x="78879" y="263017"/>
                  </a:lnTo>
                  <a:lnTo>
                    <a:pt x="71513" y="259842"/>
                  </a:lnTo>
                  <a:lnTo>
                    <a:pt x="53086" y="224282"/>
                  </a:lnTo>
                  <a:lnTo>
                    <a:pt x="53962" y="219583"/>
                  </a:lnTo>
                  <a:lnTo>
                    <a:pt x="54991" y="215646"/>
                  </a:lnTo>
                  <a:lnTo>
                    <a:pt x="56159" y="212217"/>
                  </a:lnTo>
                  <a:lnTo>
                    <a:pt x="57315" y="208915"/>
                  </a:lnTo>
                  <a:lnTo>
                    <a:pt x="57990" y="207391"/>
                  </a:lnTo>
                  <a:lnTo>
                    <a:pt x="44361" y="207391"/>
                  </a:lnTo>
                  <a:lnTo>
                    <a:pt x="16700" y="154051"/>
                  </a:lnTo>
                  <a:lnTo>
                    <a:pt x="16421" y="153543"/>
                  </a:lnTo>
                  <a:lnTo>
                    <a:pt x="16052" y="153035"/>
                  </a:lnTo>
                  <a:lnTo>
                    <a:pt x="15113" y="152527"/>
                  </a:lnTo>
                  <a:close/>
                </a:path>
                <a:path w="436880" h="296545">
                  <a:moveTo>
                    <a:pt x="115130" y="276479"/>
                  </a:moveTo>
                  <a:lnTo>
                    <a:pt x="77736" y="276479"/>
                  </a:lnTo>
                  <a:lnTo>
                    <a:pt x="81724" y="277876"/>
                  </a:lnTo>
                  <a:lnTo>
                    <a:pt x="85356" y="278892"/>
                  </a:lnTo>
                  <a:lnTo>
                    <a:pt x="91973" y="280416"/>
                  </a:lnTo>
                  <a:lnTo>
                    <a:pt x="95110" y="280797"/>
                  </a:lnTo>
                  <a:lnTo>
                    <a:pt x="98069" y="280797"/>
                  </a:lnTo>
                  <a:lnTo>
                    <a:pt x="101028" y="280924"/>
                  </a:lnTo>
                  <a:lnTo>
                    <a:pt x="103860" y="280543"/>
                  </a:lnTo>
                  <a:lnTo>
                    <a:pt x="106565" y="279908"/>
                  </a:lnTo>
                  <a:lnTo>
                    <a:pt x="109270" y="279146"/>
                  </a:lnTo>
                  <a:lnTo>
                    <a:pt x="112039" y="278130"/>
                  </a:lnTo>
                  <a:lnTo>
                    <a:pt x="115130" y="276479"/>
                  </a:lnTo>
                  <a:close/>
                </a:path>
                <a:path w="436880" h="296545">
                  <a:moveTo>
                    <a:pt x="116505" y="190119"/>
                  </a:moveTo>
                  <a:lnTo>
                    <a:pt x="78917" y="190119"/>
                  </a:lnTo>
                  <a:lnTo>
                    <a:pt x="86715" y="191135"/>
                  </a:lnTo>
                  <a:lnTo>
                    <a:pt x="90385" y="192659"/>
                  </a:lnTo>
                  <a:lnTo>
                    <a:pt x="97269" y="197485"/>
                  </a:lnTo>
                  <a:lnTo>
                    <a:pt x="100444" y="200660"/>
                  </a:lnTo>
                  <a:lnTo>
                    <a:pt x="103378" y="204597"/>
                  </a:lnTo>
                  <a:lnTo>
                    <a:pt x="106299" y="208407"/>
                  </a:lnTo>
                  <a:lnTo>
                    <a:pt x="118287" y="239141"/>
                  </a:lnTo>
                  <a:lnTo>
                    <a:pt x="118021" y="247523"/>
                  </a:lnTo>
                  <a:lnTo>
                    <a:pt x="116992" y="251460"/>
                  </a:lnTo>
                  <a:lnTo>
                    <a:pt x="115100" y="254889"/>
                  </a:lnTo>
                  <a:lnTo>
                    <a:pt x="113195" y="258445"/>
                  </a:lnTo>
                  <a:lnTo>
                    <a:pt x="110185" y="261239"/>
                  </a:lnTo>
                  <a:lnTo>
                    <a:pt x="106070" y="263398"/>
                  </a:lnTo>
                  <a:lnTo>
                    <a:pt x="101612" y="265684"/>
                  </a:lnTo>
                  <a:lnTo>
                    <a:pt x="96583" y="266446"/>
                  </a:lnTo>
                  <a:lnTo>
                    <a:pt x="128128" y="266446"/>
                  </a:lnTo>
                  <a:lnTo>
                    <a:pt x="129438" y="264668"/>
                  </a:lnTo>
                  <a:lnTo>
                    <a:pt x="133007" y="259969"/>
                  </a:lnTo>
                  <a:lnTo>
                    <a:pt x="135293" y="254508"/>
                  </a:lnTo>
                  <a:lnTo>
                    <a:pt x="136296" y="248412"/>
                  </a:lnTo>
                  <a:lnTo>
                    <a:pt x="137312" y="242443"/>
                  </a:lnTo>
                  <a:lnTo>
                    <a:pt x="137058" y="235839"/>
                  </a:lnTo>
                  <a:lnTo>
                    <a:pt x="120078" y="194310"/>
                  </a:lnTo>
                  <a:lnTo>
                    <a:pt x="116505" y="190119"/>
                  </a:lnTo>
                  <a:close/>
                </a:path>
                <a:path w="436880" h="296545">
                  <a:moveTo>
                    <a:pt x="79082" y="172466"/>
                  </a:moveTo>
                  <a:lnTo>
                    <a:pt x="48501" y="196596"/>
                  </a:lnTo>
                  <a:lnTo>
                    <a:pt x="44361" y="207391"/>
                  </a:lnTo>
                  <a:lnTo>
                    <a:pt x="57990" y="207391"/>
                  </a:lnTo>
                  <a:lnTo>
                    <a:pt x="58610" y="205994"/>
                  </a:lnTo>
                  <a:lnTo>
                    <a:pt x="60094" y="203327"/>
                  </a:lnTo>
                  <a:lnTo>
                    <a:pt x="70573" y="193167"/>
                  </a:lnTo>
                  <a:lnTo>
                    <a:pt x="74841" y="190881"/>
                  </a:lnTo>
                  <a:lnTo>
                    <a:pt x="78917" y="190119"/>
                  </a:lnTo>
                  <a:lnTo>
                    <a:pt x="116505" y="190119"/>
                  </a:lnTo>
                  <a:lnTo>
                    <a:pt x="111404" y="184023"/>
                  </a:lnTo>
                  <a:lnTo>
                    <a:pt x="106680" y="180086"/>
                  </a:lnTo>
                  <a:lnTo>
                    <a:pt x="101574" y="177292"/>
                  </a:lnTo>
                  <a:lnTo>
                    <a:pt x="96456" y="174371"/>
                  </a:lnTo>
                  <a:lnTo>
                    <a:pt x="90932" y="172847"/>
                  </a:lnTo>
                  <a:lnTo>
                    <a:pt x="85001" y="172720"/>
                  </a:lnTo>
                  <a:lnTo>
                    <a:pt x="79082" y="172466"/>
                  </a:lnTo>
                  <a:close/>
                </a:path>
                <a:path w="436880" h="296545">
                  <a:moveTo>
                    <a:pt x="194030" y="118237"/>
                  </a:moveTo>
                  <a:lnTo>
                    <a:pt x="152971" y="134112"/>
                  </a:lnTo>
                  <a:lnTo>
                    <a:pt x="148551" y="139573"/>
                  </a:lnTo>
                  <a:lnTo>
                    <a:pt x="144132" y="144907"/>
                  </a:lnTo>
                  <a:lnTo>
                    <a:pt x="141173" y="150876"/>
                  </a:lnTo>
                  <a:lnTo>
                    <a:pt x="138150" y="163576"/>
                  </a:lnTo>
                  <a:lnTo>
                    <a:pt x="138049" y="170307"/>
                  </a:lnTo>
                  <a:lnTo>
                    <a:pt x="140601" y="184531"/>
                  </a:lnTo>
                  <a:lnTo>
                    <a:pt x="164909" y="222885"/>
                  </a:lnTo>
                  <a:lnTo>
                    <a:pt x="187998" y="231902"/>
                  </a:lnTo>
                  <a:lnTo>
                    <a:pt x="201155" y="230632"/>
                  </a:lnTo>
                  <a:lnTo>
                    <a:pt x="208114" y="228346"/>
                  </a:lnTo>
                  <a:lnTo>
                    <a:pt x="222986" y="220599"/>
                  </a:lnTo>
                  <a:lnTo>
                    <a:pt x="228968" y="216027"/>
                  </a:lnTo>
                  <a:lnTo>
                    <a:pt x="230308" y="214376"/>
                  </a:lnTo>
                  <a:lnTo>
                    <a:pt x="194487" y="214376"/>
                  </a:lnTo>
                  <a:lnTo>
                    <a:pt x="189979" y="214249"/>
                  </a:lnTo>
                  <a:lnTo>
                    <a:pt x="185851" y="213233"/>
                  </a:lnTo>
                  <a:lnTo>
                    <a:pt x="182092" y="211074"/>
                  </a:lnTo>
                  <a:lnTo>
                    <a:pt x="178333" y="209042"/>
                  </a:lnTo>
                  <a:lnTo>
                    <a:pt x="157645" y="174117"/>
                  </a:lnTo>
                  <a:lnTo>
                    <a:pt x="156514" y="169291"/>
                  </a:lnTo>
                  <a:lnTo>
                    <a:pt x="178282" y="136779"/>
                  </a:lnTo>
                  <a:lnTo>
                    <a:pt x="183172" y="135509"/>
                  </a:lnTo>
                  <a:lnTo>
                    <a:pt x="225176" y="135509"/>
                  </a:lnTo>
                  <a:lnTo>
                    <a:pt x="222034" y="132334"/>
                  </a:lnTo>
                  <a:lnTo>
                    <a:pt x="217131" y="127254"/>
                  </a:lnTo>
                  <a:lnTo>
                    <a:pt x="211797" y="123571"/>
                  </a:lnTo>
                  <a:lnTo>
                    <a:pt x="206006" y="121285"/>
                  </a:lnTo>
                  <a:lnTo>
                    <a:pt x="200215" y="119126"/>
                  </a:lnTo>
                  <a:lnTo>
                    <a:pt x="194030" y="118237"/>
                  </a:lnTo>
                  <a:close/>
                </a:path>
                <a:path w="436880" h="296545">
                  <a:moveTo>
                    <a:pt x="225176" y="135509"/>
                  </a:moveTo>
                  <a:lnTo>
                    <a:pt x="187680" y="135509"/>
                  </a:lnTo>
                  <a:lnTo>
                    <a:pt x="192189" y="135636"/>
                  </a:lnTo>
                  <a:lnTo>
                    <a:pt x="196316" y="136652"/>
                  </a:lnTo>
                  <a:lnTo>
                    <a:pt x="200063" y="138938"/>
                  </a:lnTo>
                  <a:lnTo>
                    <a:pt x="203796" y="141097"/>
                  </a:lnTo>
                  <a:lnTo>
                    <a:pt x="207238" y="144018"/>
                  </a:lnTo>
                  <a:lnTo>
                    <a:pt x="210362" y="147828"/>
                  </a:lnTo>
                  <a:lnTo>
                    <a:pt x="213487" y="151765"/>
                  </a:lnTo>
                  <a:lnTo>
                    <a:pt x="216293" y="156083"/>
                  </a:lnTo>
                  <a:lnTo>
                    <a:pt x="218795" y="160909"/>
                  </a:lnTo>
                  <a:lnTo>
                    <a:pt x="221462" y="165989"/>
                  </a:lnTo>
                  <a:lnTo>
                    <a:pt x="223380" y="171069"/>
                  </a:lnTo>
                  <a:lnTo>
                    <a:pt x="225691" y="180721"/>
                  </a:lnTo>
                  <a:lnTo>
                    <a:pt x="225933" y="185293"/>
                  </a:lnTo>
                  <a:lnTo>
                    <a:pt x="225285" y="189611"/>
                  </a:lnTo>
                  <a:lnTo>
                    <a:pt x="209156" y="210312"/>
                  </a:lnTo>
                  <a:lnTo>
                    <a:pt x="203885" y="213106"/>
                  </a:lnTo>
                  <a:lnTo>
                    <a:pt x="198996" y="214376"/>
                  </a:lnTo>
                  <a:lnTo>
                    <a:pt x="230308" y="214376"/>
                  </a:lnTo>
                  <a:lnTo>
                    <a:pt x="237832" y="205105"/>
                  </a:lnTo>
                  <a:lnTo>
                    <a:pt x="240804" y="199136"/>
                  </a:lnTo>
                  <a:lnTo>
                    <a:pt x="243814" y="186436"/>
                  </a:lnTo>
                  <a:lnTo>
                    <a:pt x="243830" y="179070"/>
                  </a:lnTo>
                  <a:lnTo>
                    <a:pt x="241452" y="165481"/>
                  </a:lnTo>
                  <a:lnTo>
                    <a:pt x="238937" y="158242"/>
                  </a:lnTo>
                  <a:lnTo>
                    <a:pt x="235113" y="150876"/>
                  </a:lnTo>
                  <a:lnTo>
                    <a:pt x="231317" y="143510"/>
                  </a:lnTo>
                  <a:lnTo>
                    <a:pt x="226936" y="137287"/>
                  </a:lnTo>
                  <a:lnTo>
                    <a:pt x="225176" y="135509"/>
                  </a:lnTo>
                  <a:close/>
                </a:path>
                <a:path w="436880" h="296545">
                  <a:moveTo>
                    <a:pt x="283133" y="69469"/>
                  </a:moveTo>
                  <a:lnTo>
                    <a:pt x="277622" y="69469"/>
                  </a:lnTo>
                  <a:lnTo>
                    <a:pt x="272262" y="70866"/>
                  </a:lnTo>
                  <a:lnTo>
                    <a:pt x="244449" y="107950"/>
                  </a:lnTo>
                  <a:lnTo>
                    <a:pt x="244729" y="114554"/>
                  </a:lnTo>
                  <a:lnTo>
                    <a:pt x="261759" y="155829"/>
                  </a:lnTo>
                  <a:lnTo>
                    <a:pt x="302844" y="177673"/>
                  </a:lnTo>
                  <a:lnTo>
                    <a:pt x="309079" y="176022"/>
                  </a:lnTo>
                  <a:lnTo>
                    <a:pt x="315620" y="172720"/>
                  </a:lnTo>
                  <a:lnTo>
                    <a:pt x="321640" y="169545"/>
                  </a:lnTo>
                  <a:lnTo>
                    <a:pt x="326440" y="165227"/>
                  </a:lnTo>
                  <a:lnTo>
                    <a:pt x="329689" y="160274"/>
                  </a:lnTo>
                  <a:lnTo>
                    <a:pt x="302882" y="160274"/>
                  </a:lnTo>
                  <a:lnTo>
                    <a:pt x="295109" y="159258"/>
                  </a:lnTo>
                  <a:lnTo>
                    <a:pt x="291439" y="157734"/>
                  </a:lnTo>
                  <a:lnTo>
                    <a:pt x="287997" y="155194"/>
                  </a:lnTo>
                  <a:lnTo>
                    <a:pt x="284543" y="152781"/>
                  </a:lnTo>
                  <a:lnTo>
                    <a:pt x="264058" y="115316"/>
                  </a:lnTo>
                  <a:lnTo>
                    <a:pt x="263474" y="110998"/>
                  </a:lnTo>
                  <a:lnTo>
                    <a:pt x="263766" y="102616"/>
                  </a:lnTo>
                  <a:lnTo>
                    <a:pt x="264769" y="98806"/>
                  </a:lnTo>
                  <a:lnTo>
                    <a:pt x="266649" y="95377"/>
                  </a:lnTo>
                  <a:lnTo>
                    <a:pt x="268528" y="91821"/>
                  </a:lnTo>
                  <a:lnTo>
                    <a:pt x="271551" y="89027"/>
                  </a:lnTo>
                  <a:lnTo>
                    <a:pt x="280212" y="84582"/>
                  </a:lnTo>
                  <a:lnTo>
                    <a:pt x="285267" y="83820"/>
                  </a:lnTo>
                  <a:lnTo>
                    <a:pt x="327669" y="83820"/>
                  </a:lnTo>
                  <a:lnTo>
                    <a:pt x="322015" y="72898"/>
                  </a:lnTo>
                  <a:lnTo>
                    <a:pt x="301180" y="72898"/>
                  </a:lnTo>
                  <a:lnTo>
                    <a:pt x="294665" y="70739"/>
                  </a:lnTo>
                  <a:lnTo>
                    <a:pt x="288645" y="69596"/>
                  </a:lnTo>
                  <a:lnTo>
                    <a:pt x="283133" y="69469"/>
                  </a:lnTo>
                  <a:close/>
                </a:path>
                <a:path w="436880" h="296545">
                  <a:moveTo>
                    <a:pt x="327669" y="83820"/>
                  </a:moveTo>
                  <a:lnTo>
                    <a:pt x="285267" y="83820"/>
                  </a:lnTo>
                  <a:lnTo>
                    <a:pt x="290880" y="84455"/>
                  </a:lnTo>
                  <a:lnTo>
                    <a:pt x="296506" y="85217"/>
                  </a:lnTo>
                  <a:lnTo>
                    <a:pt x="302945" y="87249"/>
                  </a:lnTo>
                  <a:lnTo>
                    <a:pt x="310210" y="90424"/>
                  </a:lnTo>
                  <a:lnTo>
                    <a:pt x="328688" y="126111"/>
                  </a:lnTo>
                  <a:lnTo>
                    <a:pt x="327787" y="130683"/>
                  </a:lnTo>
                  <a:lnTo>
                    <a:pt x="302882" y="160274"/>
                  </a:lnTo>
                  <a:lnTo>
                    <a:pt x="329689" y="160274"/>
                  </a:lnTo>
                  <a:lnTo>
                    <a:pt x="333603" y="154305"/>
                  </a:lnTo>
                  <a:lnTo>
                    <a:pt x="336423" y="147828"/>
                  </a:lnTo>
                  <a:lnTo>
                    <a:pt x="338480" y="140335"/>
                  </a:lnTo>
                  <a:lnTo>
                    <a:pt x="356921" y="140335"/>
                  </a:lnTo>
                  <a:lnTo>
                    <a:pt x="327669" y="83820"/>
                  </a:lnTo>
                  <a:close/>
                </a:path>
                <a:path w="436880" h="296545">
                  <a:moveTo>
                    <a:pt x="346684" y="35306"/>
                  </a:moveTo>
                  <a:lnTo>
                    <a:pt x="345897" y="35306"/>
                  </a:lnTo>
                  <a:lnTo>
                    <a:pt x="345097" y="35433"/>
                  </a:lnTo>
                  <a:lnTo>
                    <a:pt x="331190" y="44196"/>
                  </a:lnTo>
                  <a:lnTo>
                    <a:pt x="331254" y="44958"/>
                  </a:lnTo>
                  <a:lnTo>
                    <a:pt x="332066" y="46482"/>
                  </a:lnTo>
                  <a:lnTo>
                    <a:pt x="332905" y="47498"/>
                  </a:lnTo>
                  <a:lnTo>
                    <a:pt x="410108" y="117348"/>
                  </a:lnTo>
                  <a:lnTo>
                    <a:pt x="410641" y="117856"/>
                  </a:lnTo>
                  <a:lnTo>
                    <a:pt x="411340" y="118364"/>
                  </a:lnTo>
                  <a:lnTo>
                    <a:pt x="412165" y="118618"/>
                  </a:lnTo>
                  <a:lnTo>
                    <a:pt x="413003" y="118999"/>
                  </a:lnTo>
                  <a:lnTo>
                    <a:pt x="413791" y="119126"/>
                  </a:lnTo>
                  <a:lnTo>
                    <a:pt x="414528" y="119126"/>
                  </a:lnTo>
                  <a:lnTo>
                    <a:pt x="418235" y="155829"/>
                  </a:lnTo>
                  <a:lnTo>
                    <a:pt x="420027" y="160147"/>
                  </a:lnTo>
                  <a:lnTo>
                    <a:pt x="420801" y="160147"/>
                  </a:lnTo>
                  <a:lnTo>
                    <a:pt x="421563" y="160274"/>
                  </a:lnTo>
                  <a:lnTo>
                    <a:pt x="422516" y="160147"/>
                  </a:lnTo>
                  <a:lnTo>
                    <a:pt x="424802" y="159385"/>
                  </a:lnTo>
                  <a:lnTo>
                    <a:pt x="426237" y="158750"/>
                  </a:lnTo>
                  <a:lnTo>
                    <a:pt x="427951" y="157861"/>
                  </a:lnTo>
                  <a:lnTo>
                    <a:pt x="431253" y="156210"/>
                  </a:lnTo>
                  <a:lnTo>
                    <a:pt x="433578" y="154559"/>
                  </a:lnTo>
                  <a:lnTo>
                    <a:pt x="436232" y="151765"/>
                  </a:lnTo>
                  <a:lnTo>
                    <a:pt x="436699" y="150749"/>
                  </a:lnTo>
                  <a:lnTo>
                    <a:pt x="436614" y="148844"/>
                  </a:lnTo>
                  <a:lnTo>
                    <a:pt x="431571" y="110236"/>
                  </a:lnTo>
                  <a:lnTo>
                    <a:pt x="429640" y="95631"/>
                  </a:lnTo>
                  <a:lnTo>
                    <a:pt x="412445" y="95631"/>
                  </a:lnTo>
                  <a:lnTo>
                    <a:pt x="349910" y="37211"/>
                  </a:lnTo>
                  <a:lnTo>
                    <a:pt x="349135" y="36576"/>
                  </a:lnTo>
                  <a:lnTo>
                    <a:pt x="348475" y="36068"/>
                  </a:lnTo>
                  <a:lnTo>
                    <a:pt x="347916" y="35687"/>
                  </a:lnTo>
                  <a:lnTo>
                    <a:pt x="347370" y="35433"/>
                  </a:lnTo>
                  <a:lnTo>
                    <a:pt x="346684" y="35306"/>
                  </a:lnTo>
                  <a:close/>
                </a:path>
                <a:path w="436880" h="296545">
                  <a:moveTo>
                    <a:pt x="356921" y="140335"/>
                  </a:moveTo>
                  <a:lnTo>
                    <a:pt x="338480" y="140335"/>
                  </a:lnTo>
                  <a:lnTo>
                    <a:pt x="344589" y="152146"/>
                  </a:lnTo>
                  <a:lnTo>
                    <a:pt x="344868" y="152654"/>
                  </a:lnTo>
                  <a:lnTo>
                    <a:pt x="345236" y="153035"/>
                  </a:lnTo>
                  <a:lnTo>
                    <a:pt x="346176" y="153543"/>
                  </a:lnTo>
                  <a:lnTo>
                    <a:pt x="346760" y="153670"/>
                  </a:lnTo>
                  <a:lnTo>
                    <a:pt x="347484" y="153670"/>
                  </a:lnTo>
                  <a:lnTo>
                    <a:pt x="348195" y="153543"/>
                  </a:lnTo>
                  <a:lnTo>
                    <a:pt x="349046" y="153289"/>
                  </a:lnTo>
                  <a:lnTo>
                    <a:pt x="350037" y="153035"/>
                  </a:lnTo>
                  <a:lnTo>
                    <a:pt x="351040" y="152654"/>
                  </a:lnTo>
                  <a:lnTo>
                    <a:pt x="352221" y="152146"/>
                  </a:lnTo>
                  <a:lnTo>
                    <a:pt x="353618" y="151384"/>
                  </a:lnTo>
                  <a:lnTo>
                    <a:pt x="354939" y="150749"/>
                  </a:lnTo>
                  <a:lnTo>
                    <a:pt x="356019" y="149987"/>
                  </a:lnTo>
                  <a:lnTo>
                    <a:pt x="356882" y="149479"/>
                  </a:lnTo>
                  <a:lnTo>
                    <a:pt x="357733" y="148844"/>
                  </a:lnTo>
                  <a:lnTo>
                    <a:pt x="358381" y="148209"/>
                  </a:lnTo>
                  <a:lnTo>
                    <a:pt x="359270" y="147193"/>
                  </a:lnTo>
                  <a:lnTo>
                    <a:pt x="359498" y="146685"/>
                  </a:lnTo>
                  <a:lnTo>
                    <a:pt x="359562" y="145669"/>
                  </a:lnTo>
                  <a:lnTo>
                    <a:pt x="359435" y="145161"/>
                  </a:lnTo>
                  <a:lnTo>
                    <a:pt x="359156" y="144653"/>
                  </a:lnTo>
                  <a:lnTo>
                    <a:pt x="356921" y="140335"/>
                  </a:lnTo>
                  <a:close/>
                </a:path>
                <a:path w="436880" h="296545">
                  <a:moveTo>
                    <a:pt x="414083" y="0"/>
                  </a:moveTo>
                  <a:lnTo>
                    <a:pt x="413042" y="254"/>
                  </a:lnTo>
                  <a:lnTo>
                    <a:pt x="411772" y="635"/>
                  </a:lnTo>
                  <a:lnTo>
                    <a:pt x="408940" y="1778"/>
                  </a:lnTo>
                  <a:lnTo>
                    <a:pt x="407085" y="2794"/>
                  </a:lnTo>
                  <a:lnTo>
                    <a:pt x="404964" y="3810"/>
                  </a:lnTo>
                  <a:lnTo>
                    <a:pt x="403390" y="4826"/>
                  </a:lnTo>
                  <a:lnTo>
                    <a:pt x="402361" y="5588"/>
                  </a:lnTo>
                  <a:lnTo>
                    <a:pt x="401320" y="6223"/>
                  </a:lnTo>
                  <a:lnTo>
                    <a:pt x="400608" y="6985"/>
                  </a:lnTo>
                  <a:lnTo>
                    <a:pt x="399872" y="8255"/>
                  </a:lnTo>
                  <a:lnTo>
                    <a:pt x="399808" y="9398"/>
                  </a:lnTo>
                  <a:lnTo>
                    <a:pt x="400366" y="12827"/>
                  </a:lnTo>
                  <a:lnTo>
                    <a:pt x="412737" y="95504"/>
                  </a:lnTo>
                  <a:lnTo>
                    <a:pt x="412445" y="95631"/>
                  </a:lnTo>
                  <a:lnTo>
                    <a:pt x="429640" y="95631"/>
                  </a:lnTo>
                  <a:lnTo>
                    <a:pt x="417632" y="4826"/>
                  </a:lnTo>
                  <a:lnTo>
                    <a:pt x="414883" y="254"/>
                  </a:lnTo>
                  <a:lnTo>
                    <a:pt x="414083" y="0"/>
                  </a:lnTo>
                  <a:close/>
                </a:path>
                <a:path w="436880" h="296545">
                  <a:moveTo>
                    <a:pt x="288518" y="11049"/>
                  </a:moveTo>
                  <a:lnTo>
                    <a:pt x="287083" y="11303"/>
                  </a:lnTo>
                  <a:lnTo>
                    <a:pt x="286156" y="11430"/>
                  </a:lnTo>
                  <a:lnTo>
                    <a:pt x="283870" y="12192"/>
                  </a:lnTo>
                  <a:lnTo>
                    <a:pt x="282473" y="12827"/>
                  </a:lnTo>
                  <a:lnTo>
                    <a:pt x="280822" y="13716"/>
                  </a:lnTo>
                  <a:lnTo>
                    <a:pt x="279234" y="14605"/>
                  </a:lnTo>
                  <a:lnTo>
                    <a:pt x="277977" y="15240"/>
                  </a:lnTo>
                  <a:lnTo>
                    <a:pt x="277037" y="16002"/>
                  </a:lnTo>
                  <a:lnTo>
                    <a:pt x="276098" y="16637"/>
                  </a:lnTo>
                  <a:lnTo>
                    <a:pt x="275361" y="17272"/>
                  </a:lnTo>
                  <a:lnTo>
                    <a:pt x="274815" y="17907"/>
                  </a:lnTo>
                  <a:lnTo>
                    <a:pt x="274269" y="18415"/>
                  </a:lnTo>
                  <a:lnTo>
                    <a:pt x="274002" y="19050"/>
                  </a:lnTo>
                  <a:lnTo>
                    <a:pt x="274104" y="20701"/>
                  </a:lnTo>
                  <a:lnTo>
                    <a:pt x="274332" y="21082"/>
                  </a:lnTo>
                  <a:lnTo>
                    <a:pt x="301180" y="72898"/>
                  </a:lnTo>
                  <a:lnTo>
                    <a:pt x="322015" y="72898"/>
                  </a:lnTo>
                  <a:lnTo>
                    <a:pt x="290791" y="12573"/>
                  </a:lnTo>
                  <a:lnTo>
                    <a:pt x="290550" y="12065"/>
                  </a:lnTo>
                  <a:lnTo>
                    <a:pt x="289648" y="11430"/>
                  </a:lnTo>
                  <a:lnTo>
                    <a:pt x="289128" y="11176"/>
                  </a:lnTo>
                  <a:lnTo>
                    <a:pt x="288518" y="110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00">
                <a:latin typeface="Consolas" panose="020B0609020204030204" pitchFamily="49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 rot="1714552">
              <a:off x="1572062" y="2202564"/>
              <a:ext cx="556260" cy="362426"/>
            </a:xfrm>
            <a:custGeom>
              <a:avLst/>
              <a:gdLst/>
              <a:ahLst/>
              <a:cxnLst/>
              <a:rect l="l" t="t" r="r" b="b"/>
              <a:pathLst>
                <a:path w="741680" h="483235">
                  <a:moveTo>
                    <a:pt x="16700" y="340740"/>
                  </a:moveTo>
                  <a:lnTo>
                    <a:pt x="8483" y="340740"/>
                  </a:lnTo>
                  <a:lnTo>
                    <a:pt x="6832" y="342010"/>
                  </a:lnTo>
                  <a:lnTo>
                    <a:pt x="5245" y="343280"/>
                  </a:lnTo>
                  <a:lnTo>
                    <a:pt x="3949" y="343280"/>
                  </a:lnTo>
                  <a:lnTo>
                    <a:pt x="2959" y="344550"/>
                  </a:lnTo>
                  <a:lnTo>
                    <a:pt x="1981" y="344550"/>
                  </a:lnTo>
                  <a:lnTo>
                    <a:pt x="1231" y="345820"/>
                  </a:lnTo>
                  <a:lnTo>
                    <a:pt x="749" y="345820"/>
                  </a:lnTo>
                  <a:lnTo>
                    <a:pt x="253" y="347090"/>
                  </a:lnTo>
                  <a:lnTo>
                    <a:pt x="0" y="347090"/>
                  </a:lnTo>
                  <a:lnTo>
                    <a:pt x="63" y="349630"/>
                  </a:lnTo>
                  <a:lnTo>
                    <a:pt x="342" y="349630"/>
                  </a:lnTo>
                  <a:lnTo>
                    <a:pt x="68910" y="481710"/>
                  </a:lnTo>
                  <a:lnTo>
                    <a:pt x="69189" y="482980"/>
                  </a:lnTo>
                  <a:lnTo>
                    <a:pt x="74561" y="482980"/>
                  </a:lnTo>
                  <a:lnTo>
                    <a:pt x="75691" y="481710"/>
                  </a:lnTo>
                  <a:lnTo>
                    <a:pt x="78638" y="480440"/>
                  </a:lnTo>
                  <a:lnTo>
                    <a:pt x="80289" y="480440"/>
                  </a:lnTo>
                  <a:lnTo>
                    <a:pt x="81610" y="479170"/>
                  </a:lnTo>
                  <a:lnTo>
                    <a:pt x="82600" y="479170"/>
                  </a:lnTo>
                  <a:lnTo>
                    <a:pt x="83578" y="477900"/>
                  </a:lnTo>
                  <a:lnTo>
                    <a:pt x="84302" y="476630"/>
                  </a:lnTo>
                  <a:lnTo>
                    <a:pt x="85229" y="476630"/>
                  </a:lnTo>
                  <a:lnTo>
                    <a:pt x="85496" y="475360"/>
                  </a:lnTo>
                  <a:lnTo>
                    <a:pt x="85648" y="474090"/>
                  </a:lnTo>
                  <a:lnTo>
                    <a:pt x="85267" y="474090"/>
                  </a:lnTo>
                  <a:lnTo>
                    <a:pt x="59651" y="424560"/>
                  </a:lnTo>
                  <a:lnTo>
                    <a:pt x="103041" y="424560"/>
                  </a:lnTo>
                  <a:lnTo>
                    <a:pt x="97767" y="422020"/>
                  </a:lnTo>
                  <a:lnTo>
                    <a:pt x="58470" y="422020"/>
                  </a:lnTo>
                  <a:lnTo>
                    <a:pt x="16700" y="340740"/>
                  </a:lnTo>
                  <a:close/>
                </a:path>
                <a:path w="741680" h="483235">
                  <a:moveTo>
                    <a:pt x="103041" y="424560"/>
                  </a:moveTo>
                  <a:lnTo>
                    <a:pt x="59651" y="424560"/>
                  </a:lnTo>
                  <a:lnTo>
                    <a:pt x="122885" y="453770"/>
                  </a:lnTo>
                  <a:lnTo>
                    <a:pt x="123583" y="453770"/>
                  </a:lnTo>
                  <a:lnTo>
                    <a:pt x="124294" y="455040"/>
                  </a:lnTo>
                  <a:lnTo>
                    <a:pt x="128371" y="455040"/>
                  </a:lnTo>
                  <a:lnTo>
                    <a:pt x="129438" y="453770"/>
                  </a:lnTo>
                  <a:lnTo>
                    <a:pt x="133349" y="452500"/>
                  </a:lnTo>
                  <a:lnTo>
                    <a:pt x="135127" y="451230"/>
                  </a:lnTo>
                  <a:lnTo>
                    <a:pt x="136855" y="451230"/>
                  </a:lnTo>
                  <a:lnTo>
                    <a:pt x="138239" y="449960"/>
                  </a:lnTo>
                  <a:lnTo>
                    <a:pt x="139293" y="448690"/>
                  </a:lnTo>
                  <a:lnTo>
                    <a:pt x="140347" y="448690"/>
                  </a:lnTo>
                  <a:lnTo>
                    <a:pt x="141122" y="447420"/>
                  </a:lnTo>
                  <a:lnTo>
                    <a:pt x="141604" y="447420"/>
                  </a:lnTo>
                  <a:lnTo>
                    <a:pt x="142100" y="446150"/>
                  </a:lnTo>
                  <a:lnTo>
                    <a:pt x="142379" y="446150"/>
                  </a:lnTo>
                  <a:lnTo>
                    <a:pt x="142392" y="444880"/>
                  </a:lnTo>
                  <a:lnTo>
                    <a:pt x="142112" y="443610"/>
                  </a:lnTo>
                  <a:lnTo>
                    <a:pt x="141808" y="443610"/>
                  </a:lnTo>
                  <a:lnTo>
                    <a:pt x="141287" y="442340"/>
                  </a:lnTo>
                  <a:lnTo>
                    <a:pt x="139839" y="442340"/>
                  </a:lnTo>
                  <a:lnTo>
                    <a:pt x="138760" y="441070"/>
                  </a:lnTo>
                  <a:lnTo>
                    <a:pt x="137325" y="441070"/>
                  </a:lnTo>
                  <a:lnTo>
                    <a:pt x="103041" y="424560"/>
                  </a:lnTo>
                  <a:close/>
                </a:path>
                <a:path w="741680" h="483235">
                  <a:moveTo>
                    <a:pt x="168262" y="319150"/>
                  </a:moveTo>
                  <a:lnTo>
                    <a:pt x="156095" y="319150"/>
                  </a:lnTo>
                  <a:lnTo>
                    <a:pt x="149542" y="321690"/>
                  </a:lnTo>
                  <a:lnTo>
                    <a:pt x="142544" y="325500"/>
                  </a:lnTo>
                  <a:lnTo>
                    <a:pt x="136004" y="328040"/>
                  </a:lnTo>
                  <a:lnTo>
                    <a:pt x="116598" y="361060"/>
                  </a:lnTo>
                  <a:lnTo>
                    <a:pt x="116420" y="367410"/>
                  </a:lnTo>
                  <a:lnTo>
                    <a:pt x="118795" y="381380"/>
                  </a:lnTo>
                  <a:lnTo>
                    <a:pt x="144259" y="422020"/>
                  </a:lnTo>
                  <a:lnTo>
                    <a:pt x="161429" y="429640"/>
                  </a:lnTo>
                  <a:lnTo>
                    <a:pt x="174218" y="429640"/>
                  </a:lnTo>
                  <a:lnTo>
                    <a:pt x="180797" y="428370"/>
                  </a:lnTo>
                  <a:lnTo>
                    <a:pt x="187756" y="425830"/>
                  </a:lnTo>
                  <a:lnTo>
                    <a:pt x="195084" y="422020"/>
                  </a:lnTo>
                  <a:lnTo>
                    <a:pt x="199313" y="419480"/>
                  </a:lnTo>
                  <a:lnTo>
                    <a:pt x="203136" y="418210"/>
                  </a:lnTo>
                  <a:lnTo>
                    <a:pt x="209956" y="413130"/>
                  </a:lnTo>
                  <a:lnTo>
                    <a:pt x="166255" y="413130"/>
                  </a:lnTo>
                  <a:lnTo>
                    <a:pt x="158661" y="409320"/>
                  </a:lnTo>
                  <a:lnTo>
                    <a:pt x="155244" y="406780"/>
                  </a:lnTo>
                  <a:lnTo>
                    <a:pt x="149148" y="400430"/>
                  </a:lnTo>
                  <a:lnTo>
                    <a:pt x="146342" y="395350"/>
                  </a:lnTo>
                  <a:lnTo>
                    <a:pt x="143776" y="390270"/>
                  </a:lnTo>
                  <a:lnTo>
                    <a:pt x="165808" y="378840"/>
                  </a:lnTo>
                  <a:lnTo>
                    <a:pt x="137566" y="378840"/>
                  </a:lnTo>
                  <a:lnTo>
                    <a:pt x="135813" y="375030"/>
                  </a:lnTo>
                  <a:lnTo>
                    <a:pt x="134645" y="371220"/>
                  </a:lnTo>
                  <a:lnTo>
                    <a:pt x="133438" y="363600"/>
                  </a:lnTo>
                  <a:lnTo>
                    <a:pt x="133527" y="359790"/>
                  </a:lnTo>
                  <a:lnTo>
                    <a:pt x="163474" y="333120"/>
                  </a:lnTo>
                  <a:lnTo>
                    <a:pt x="194318" y="333120"/>
                  </a:lnTo>
                  <a:lnTo>
                    <a:pt x="192938" y="331850"/>
                  </a:lnTo>
                  <a:lnTo>
                    <a:pt x="188798" y="326770"/>
                  </a:lnTo>
                  <a:lnTo>
                    <a:pt x="184162" y="324230"/>
                  </a:lnTo>
                  <a:lnTo>
                    <a:pt x="173875" y="320420"/>
                  </a:lnTo>
                  <a:lnTo>
                    <a:pt x="168262" y="319150"/>
                  </a:lnTo>
                  <a:close/>
                </a:path>
                <a:path w="741680" h="483235">
                  <a:moveTo>
                    <a:pt x="92354" y="355980"/>
                  </a:moveTo>
                  <a:lnTo>
                    <a:pt x="87401" y="355980"/>
                  </a:lnTo>
                  <a:lnTo>
                    <a:pt x="83642" y="357250"/>
                  </a:lnTo>
                  <a:lnTo>
                    <a:pt x="81991" y="358520"/>
                  </a:lnTo>
                  <a:lnTo>
                    <a:pt x="80403" y="358520"/>
                  </a:lnTo>
                  <a:lnTo>
                    <a:pt x="79070" y="359790"/>
                  </a:lnTo>
                  <a:lnTo>
                    <a:pt x="78003" y="361060"/>
                  </a:lnTo>
                  <a:lnTo>
                    <a:pt x="76923" y="361060"/>
                  </a:lnTo>
                  <a:lnTo>
                    <a:pt x="76060" y="362330"/>
                  </a:lnTo>
                  <a:lnTo>
                    <a:pt x="75387" y="362330"/>
                  </a:lnTo>
                  <a:lnTo>
                    <a:pt x="74714" y="363600"/>
                  </a:lnTo>
                  <a:lnTo>
                    <a:pt x="74193" y="363600"/>
                  </a:lnTo>
                  <a:lnTo>
                    <a:pt x="73825" y="364870"/>
                  </a:lnTo>
                  <a:lnTo>
                    <a:pt x="73444" y="364870"/>
                  </a:lnTo>
                  <a:lnTo>
                    <a:pt x="73164" y="366140"/>
                  </a:lnTo>
                  <a:lnTo>
                    <a:pt x="72986" y="367410"/>
                  </a:lnTo>
                  <a:lnTo>
                    <a:pt x="58470" y="422020"/>
                  </a:lnTo>
                  <a:lnTo>
                    <a:pt x="97767" y="422020"/>
                  </a:lnTo>
                  <a:lnTo>
                    <a:pt x="76669" y="411860"/>
                  </a:lnTo>
                  <a:lnTo>
                    <a:pt x="92240" y="363600"/>
                  </a:lnTo>
                  <a:lnTo>
                    <a:pt x="92913" y="359790"/>
                  </a:lnTo>
                  <a:lnTo>
                    <a:pt x="92951" y="358520"/>
                  </a:lnTo>
                  <a:lnTo>
                    <a:pt x="92760" y="357250"/>
                  </a:lnTo>
                  <a:lnTo>
                    <a:pt x="92354" y="355980"/>
                  </a:lnTo>
                  <a:close/>
                </a:path>
                <a:path w="741680" h="483235">
                  <a:moveTo>
                    <a:pt x="290233" y="415670"/>
                  </a:moveTo>
                  <a:lnTo>
                    <a:pt x="282625" y="415670"/>
                  </a:lnTo>
                  <a:lnTo>
                    <a:pt x="283438" y="416940"/>
                  </a:lnTo>
                  <a:lnTo>
                    <a:pt x="284022" y="418210"/>
                  </a:lnTo>
                  <a:lnTo>
                    <a:pt x="286511" y="418210"/>
                  </a:lnTo>
                  <a:lnTo>
                    <a:pt x="288798" y="416940"/>
                  </a:lnTo>
                  <a:lnTo>
                    <a:pt x="290233" y="415670"/>
                  </a:lnTo>
                  <a:close/>
                </a:path>
                <a:path w="741680" h="483235">
                  <a:moveTo>
                    <a:pt x="213131" y="293750"/>
                  </a:moveTo>
                  <a:lnTo>
                    <a:pt x="205752" y="293750"/>
                  </a:lnTo>
                  <a:lnTo>
                    <a:pt x="204177" y="295020"/>
                  </a:lnTo>
                  <a:lnTo>
                    <a:pt x="200202" y="297560"/>
                  </a:lnTo>
                  <a:lnTo>
                    <a:pt x="198666" y="297560"/>
                  </a:lnTo>
                  <a:lnTo>
                    <a:pt x="196456" y="298830"/>
                  </a:lnTo>
                  <a:lnTo>
                    <a:pt x="195757" y="300100"/>
                  </a:lnTo>
                  <a:lnTo>
                    <a:pt x="195186" y="301370"/>
                  </a:lnTo>
                  <a:lnTo>
                    <a:pt x="195237" y="302640"/>
                  </a:lnTo>
                  <a:lnTo>
                    <a:pt x="195656" y="302640"/>
                  </a:lnTo>
                  <a:lnTo>
                    <a:pt x="196062" y="303910"/>
                  </a:lnTo>
                  <a:lnTo>
                    <a:pt x="196888" y="305180"/>
                  </a:lnTo>
                  <a:lnTo>
                    <a:pt x="274104" y="375030"/>
                  </a:lnTo>
                  <a:lnTo>
                    <a:pt x="274637" y="375030"/>
                  </a:lnTo>
                  <a:lnTo>
                    <a:pt x="275323" y="376300"/>
                  </a:lnTo>
                  <a:lnTo>
                    <a:pt x="278511" y="376300"/>
                  </a:lnTo>
                  <a:lnTo>
                    <a:pt x="282295" y="414400"/>
                  </a:lnTo>
                  <a:lnTo>
                    <a:pt x="282371" y="415670"/>
                  </a:lnTo>
                  <a:lnTo>
                    <a:pt x="291947" y="415670"/>
                  </a:lnTo>
                  <a:lnTo>
                    <a:pt x="295249" y="413130"/>
                  </a:lnTo>
                  <a:lnTo>
                    <a:pt x="297561" y="411860"/>
                  </a:lnTo>
                  <a:lnTo>
                    <a:pt x="300227" y="409320"/>
                  </a:lnTo>
                  <a:lnTo>
                    <a:pt x="300812" y="408050"/>
                  </a:lnTo>
                  <a:lnTo>
                    <a:pt x="295567" y="367410"/>
                  </a:lnTo>
                  <a:lnTo>
                    <a:pt x="293722" y="353440"/>
                  </a:lnTo>
                  <a:lnTo>
                    <a:pt x="276440" y="353440"/>
                  </a:lnTo>
                  <a:lnTo>
                    <a:pt x="213906" y="295020"/>
                  </a:lnTo>
                  <a:lnTo>
                    <a:pt x="213131" y="293750"/>
                  </a:lnTo>
                  <a:close/>
                </a:path>
                <a:path w="741680" h="483235">
                  <a:moveTo>
                    <a:pt x="218986" y="386460"/>
                  </a:moveTo>
                  <a:lnTo>
                    <a:pt x="214934" y="386460"/>
                  </a:lnTo>
                  <a:lnTo>
                    <a:pt x="213931" y="387730"/>
                  </a:lnTo>
                  <a:lnTo>
                    <a:pt x="211531" y="390270"/>
                  </a:lnTo>
                  <a:lnTo>
                    <a:pt x="209943" y="392810"/>
                  </a:lnTo>
                  <a:lnTo>
                    <a:pt x="205981" y="396620"/>
                  </a:lnTo>
                  <a:lnTo>
                    <a:pt x="203517" y="399160"/>
                  </a:lnTo>
                  <a:lnTo>
                    <a:pt x="197599" y="404240"/>
                  </a:lnTo>
                  <a:lnTo>
                    <a:pt x="193992" y="405510"/>
                  </a:lnTo>
                  <a:lnTo>
                    <a:pt x="189737" y="408050"/>
                  </a:lnTo>
                  <a:lnTo>
                    <a:pt x="184365" y="410590"/>
                  </a:lnTo>
                  <a:lnTo>
                    <a:pt x="179425" y="413130"/>
                  </a:lnTo>
                  <a:lnTo>
                    <a:pt x="209956" y="413130"/>
                  </a:lnTo>
                  <a:lnTo>
                    <a:pt x="212877" y="410590"/>
                  </a:lnTo>
                  <a:lnTo>
                    <a:pt x="217741" y="405510"/>
                  </a:lnTo>
                  <a:lnTo>
                    <a:pt x="219633" y="402970"/>
                  </a:lnTo>
                  <a:lnTo>
                    <a:pt x="222338" y="400430"/>
                  </a:lnTo>
                  <a:lnTo>
                    <a:pt x="223113" y="399160"/>
                  </a:lnTo>
                  <a:lnTo>
                    <a:pt x="223278" y="397890"/>
                  </a:lnTo>
                  <a:lnTo>
                    <a:pt x="223558" y="397890"/>
                  </a:lnTo>
                  <a:lnTo>
                    <a:pt x="223545" y="395350"/>
                  </a:lnTo>
                  <a:lnTo>
                    <a:pt x="222503" y="392810"/>
                  </a:lnTo>
                  <a:lnTo>
                    <a:pt x="221094" y="390270"/>
                  </a:lnTo>
                  <a:lnTo>
                    <a:pt x="220522" y="389000"/>
                  </a:lnTo>
                  <a:lnTo>
                    <a:pt x="219989" y="387730"/>
                  </a:lnTo>
                  <a:lnTo>
                    <a:pt x="219468" y="387730"/>
                  </a:lnTo>
                  <a:lnTo>
                    <a:pt x="218986" y="386460"/>
                  </a:lnTo>
                  <a:close/>
                </a:path>
                <a:path w="741680" h="483235">
                  <a:moveTo>
                    <a:pt x="217157" y="385190"/>
                  </a:moveTo>
                  <a:lnTo>
                    <a:pt x="216674" y="385190"/>
                  </a:lnTo>
                  <a:lnTo>
                    <a:pt x="216192" y="386460"/>
                  </a:lnTo>
                  <a:lnTo>
                    <a:pt x="218109" y="386460"/>
                  </a:lnTo>
                  <a:lnTo>
                    <a:pt x="217157" y="385190"/>
                  </a:lnTo>
                  <a:close/>
                </a:path>
                <a:path w="741680" h="483235">
                  <a:moveTo>
                    <a:pt x="194318" y="333120"/>
                  </a:moveTo>
                  <a:lnTo>
                    <a:pt x="163474" y="333120"/>
                  </a:lnTo>
                  <a:lnTo>
                    <a:pt x="176580" y="339470"/>
                  </a:lnTo>
                  <a:lnTo>
                    <a:pt x="181978" y="344550"/>
                  </a:lnTo>
                  <a:lnTo>
                    <a:pt x="186232" y="353440"/>
                  </a:lnTo>
                  <a:lnTo>
                    <a:pt x="137566" y="378840"/>
                  </a:lnTo>
                  <a:lnTo>
                    <a:pt x="165808" y="378840"/>
                  </a:lnTo>
                  <a:lnTo>
                    <a:pt x="202526" y="359790"/>
                  </a:lnTo>
                  <a:lnTo>
                    <a:pt x="204177" y="359790"/>
                  </a:lnTo>
                  <a:lnTo>
                    <a:pt x="205371" y="358520"/>
                  </a:lnTo>
                  <a:lnTo>
                    <a:pt x="206832" y="354710"/>
                  </a:lnTo>
                  <a:lnTo>
                    <a:pt x="206540" y="352170"/>
                  </a:lnTo>
                  <a:lnTo>
                    <a:pt x="205193" y="349630"/>
                  </a:lnTo>
                  <a:lnTo>
                    <a:pt x="203657" y="347090"/>
                  </a:lnTo>
                  <a:lnTo>
                    <a:pt x="200647" y="340740"/>
                  </a:lnTo>
                  <a:lnTo>
                    <a:pt x="197078" y="335660"/>
                  </a:lnTo>
                  <a:lnTo>
                    <a:pt x="194318" y="333120"/>
                  </a:lnTo>
                  <a:close/>
                </a:path>
                <a:path w="741680" h="483235">
                  <a:moveTo>
                    <a:pt x="90677" y="354710"/>
                  </a:moveTo>
                  <a:lnTo>
                    <a:pt x="90030" y="354710"/>
                  </a:lnTo>
                  <a:lnTo>
                    <a:pt x="88391" y="355980"/>
                  </a:lnTo>
                  <a:lnTo>
                    <a:pt x="91643" y="355980"/>
                  </a:lnTo>
                  <a:lnTo>
                    <a:pt x="90677" y="354710"/>
                  </a:lnTo>
                  <a:close/>
                </a:path>
                <a:path w="741680" h="483235">
                  <a:moveTo>
                    <a:pt x="280289" y="258190"/>
                  </a:moveTo>
                  <a:lnTo>
                    <a:pt x="275767" y="258190"/>
                  </a:lnTo>
                  <a:lnTo>
                    <a:pt x="272923" y="259460"/>
                  </a:lnTo>
                  <a:lnTo>
                    <a:pt x="268960" y="262000"/>
                  </a:lnTo>
                  <a:lnTo>
                    <a:pt x="267385" y="262000"/>
                  </a:lnTo>
                  <a:lnTo>
                    <a:pt x="265315" y="263270"/>
                  </a:lnTo>
                  <a:lnTo>
                    <a:pt x="264604" y="264540"/>
                  </a:lnTo>
                  <a:lnTo>
                    <a:pt x="263855" y="265810"/>
                  </a:lnTo>
                  <a:lnTo>
                    <a:pt x="263804" y="267080"/>
                  </a:lnTo>
                  <a:lnTo>
                    <a:pt x="264058" y="268350"/>
                  </a:lnTo>
                  <a:lnTo>
                    <a:pt x="276733" y="353440"/>
                  </a:lnTo>
                  <a:lnTo>
                    <a:pt x="293722" y="353440"/>
                  </a:lnTo>
                  <a:lnTo>
                    <a:pt x="281647" y="262000"/>
                  </a:lnTo>
                  <a:lnTo>
                    <a:pt x="281419" y="260730"/>
                  </a:lnTo>
                  <a:lnTo>
                    <a:pt x="281114" y="259460"/>
                  </a:lnTo>
                  <a:lnTo>
                    <a:pt x="280695" y="259460"/>
                  </a:lnTo>
                  <a:lnTo>
                    <a:pt x="280289" y="258190"/>
                  </a:lnTo>
                  <a:close/>
                </a:path>
                <a:path w="741680" h="483235">
                  <a:moveTo>
                    <a:pt x="15112" y="339470"/>
                  </a:moveTo>
                  <a:lnTo>
                    <a:pt x="12115" y="339470"/>
                  </a:lnTo>
                  <a:lnTo>
                    <a:pt x="9867" y="340740"/>
                  </a:lnTo>
                  <a:lnTo>
                    <a:pt x="16052" y="340740"/>
                  </a:lnTo>
                  <a:lnTo>
                    <a:pt x="15112" y="339470"/>
                  </a:lnTo>
                  <a:close/>
                </a:path>
                <a:path w="741680" h="483235">
                  <a:moveTo>
                    <a:pt x="369417" y="329310"/>
                  </a:moveTo>
                  <a:lnTo>
                    <a:pt x="363677" y="329310"/>
                  </a:lnTo>
                  <a:lnTo>
                    <a:pt x="364261" y="330580"/>
                  </a:lnTo>
                  <a:lnTo>
                    <a:pt x="368261" y="330580"/>
                  </a:lnTo>
                  <a:lnTo>
                    <a:pt x="369417" y="329310"/>
                  </a:lnTo>
                  <a:close/>
                </a:path>
                <a:path w="741680" h="483235">
                  <a:moveTo>
                    <a:pt x="307441" y="245490"/>
                  </a:moveTo>
                  <a:lnTo>
                    <a:pt x="298627" y="245490"/>
                  </a:lnTo>
                  <a:lnTo>
                    <a:pt x="296773" y="246760"/>
                  </a:lnTo>
                  <a:lnTo>
                    <a:pt x="295249" y="248030"/>
                  </a:lnTo>
                  <a:lnTo>
                    <a:pt x="293979" y="248030"/>
                  </a:lnTo>
                  <a:lnTo>
                    <a:pt x="291934" y="249300"/>
                  </a:lnTo>
                  <a:lnTo>
                    <a:pt x="291172" y="250570"/>
                  </a:lnTo>
                  <a:lnTo>
                    <a:pt x="290664" y="250570"/>
                  </a:lnTo>
                  <a:lnTo>
                    <a:pt x="290156" y="251840"/>
                  </a:lnTo>
                  <a:lnTo>
                    <a:pt x="289864" y="251840"/>
                  </a:lnTo>
                  <a:lnTo>
                    <a:pt x="289712" y="253110"/>
                  </a:lnTo>
                  <a:lnTo>
                    <a:pt x="290372" y="254380"/>
                  </a:lnTo>
                  <a:lnTo>
                    <a:pt x="290728" y="255650"/>
                  </a:lnTo>
                  <a:lnTo>
                    <a:pt x="291680" y="255650"/>
                  </a:lnTo>
                  <a:lnTo>
                    <a:pt x="292341" y="256920"/>
                  </a:lnTo>
                  <a:lnTo>
                    <a:pt x="293179" y="258190"/>
                  </a:lnTo>
                  <a:lnTo>
                    <a:pt x="363143" y="329310"/>
                  </a:lnTo>
                  <a:lnTo>
                    <a:pt x="372135" y="329310"/>
                  </a:lnTo>
                  <a:lnTo>
                    <a:pt x="373837" y="328040"/>
                  </a:lnTo>
                  <a:lnTo>
                    <a:pt x="375894" y="326770"/>
                  </a:lnTo>
                  <a:lnTo>
                    <a:pt x="377875" y="325500"/>
                  </a:lnTo>
                  <a:lnTo>
                    <a:pt x="379514" y="325500"/>
                  </a:lnTo>
                  <a:lnTo>
                    <a:pt x="382117" y="322960"/>
                  </a:lnTo>
                  <a:lnTo>
                    <a:pt x="383133" y="322960"/>
                  </a:lnTo>
                  <a:lnTo>
                    <a:pt x="383857" y="321690"/>
                  </a:lnTo>
                  <a:lnTo>
                    <a:pt x="384581" y="321690"/>
                  </a:lnTo>
                  <a:lnTo>
                    <a:pt x="385038" y="320420"/>
                  </a:lnTo>
                  <a:lnTo>
                    <a:pt x="385419" y="319150"/>
                  </a:lnTo>
                  <a:lnTo>
                    <a:pt x="385419" y="317880"/>
                  </a:lnTo>
                  <a:lnTo>
                    <a:pt x="385241" y="317880"/>
                  </a:lnTo>
                  <a:lnTo>
                    <a:pt x="383292" y="308990"/>
                  </a:lnTo>
                  <a:lnTo>
                    <a:pt x="367690" y="308990"/>
                  </a:lnTo>
                  <a:lnTo>
                    <a:pt x="367030" y="307720"/>
                  </a:lnTo>
                  <a:lnTo>
                    <a:pt x="307441" y="245490"/>
                  </a:lnTo>
                  <a:close/>
                </a:path>
                <a:path w="741680" h="483235">
                  <a:moveTo>
                    <a:pt x="365620" y="215010"/>
                  </a:moveTo>
                  <a:lnTo>
                    <a:pt x="358762" y="215010"/>
                  </a:lnTo>
                  <a:lnTo>
                    <a:pt x="355853" y="216280"/>
                  </a:lnTo>
                  <a:lnTo>
                    <a:pt x="354202" y="217550"/>
                  </a:lnTo>
                  <a:lnTo>
                    <a:pt x="352882" y="217550"/>
                  </a:lnTo>
                  <a:lnTo>
                    <a:pt x="350939" y="218820"/>
                  </a:lnTo>
                  <a:lnTo>
                    <a:pt x="350215" y="220090"/>
                  </a:lnTo>
                  <a:lnTo>
                    <a:pt x="349745" y="220090"/>
                  </a:lnTo>
                  <a:lnTo>
                    <a:pt x="349262" y="221360"/>
                  </a:lnTo>
                  <a:lnTo>
                    <a:pt x="348995" y="221360"/>
                  </a:lnTo>
                  <a:lnTo>
                    <a:pt x="348843" y="222630"/>
                  </a:lnTo>
                  <a:lnTo>
                    <a:pt x="367690" y="308990"/>
                  </a:lnTo>
                  <a:lnTo>
                    <a:pt x="383292" y="308990"/>
                  </a:lnTo>
                  <a:lnTo>
                    <a:pt x="368808" y="242950"/>
                  </a:lnTo>
                  <a:lnTo>
                    <a:pt x="392334" y="242950"/>
                  </a:lnTo>
                  <a:lnTo>
                    <a:pt x="365620" y="215010"/>
                  </a:lnTo>
                  <a:close/>
                </a:path>
                <a:path w="741680" h="483235">
                  <a:moveTo>
                    <a:pt x="429513" y="298830"/>
                  </a:moveTo>
                  <a:lnTo>
                    <a:pt x="422262" y="298830"/>
                  </a:lnTo>
                  <a:lnTo>
                    <a:pt x="422846" y="300100"/>
                  </a:lnTo>
                  <a:lnTo>
                    <a:pt x="428053" y="300100"/>
                  </a:lnTo>
                  <a:lnTo>
                    <a:pt x="429513" y="298830"/>
                  </a:lnTo>
                  <a:close/>
                </a:path>
                <a:path w="741680" h="483235">
                  <a:moveTo>
                    <a:pt x="392334" y="242950"/>
                  </a:moveTo>
                  <a:lnTo>
                    <a:pt x="368808" y="242950"/>
                  </a:lnTo>
                  <a:lnTo>
                    <a:pt x="369468" y="244220"/>
                  </a:lnTo>
                  <a:lnTo>
                    <a:pt x="421716" y="298830"/>
                  </a:lnTo>
                  <a:lnTo>
                    <a:pt x="430961" y="298830"/>
                  </a:lnTo>
                  <a:lnTo>
                    <a:pt x="434771" y="296290"/>
                  </a:lnTo>
                  <a:lnTo>
                    <a:pt x="436753" y="295020"/>
                  </a:lnTo>
                  <a:lnTo>
                    <a:pt x="438378" y="295020"/>
                  </a:lnTo>
                  <a:lnTo>
                    <a:pt x="440918" y="292480"/>
                  </a:lnTo>
                  <a:lnTo>
                    <a:pt x="441858" y="292480"/>
                  </a:lnTo>
                  <a:lnTo>
                    <a:pt x="442480" y="291210"/>
                  </a:lnTo>
                  <a:lnTo>
                    <a:pt x="443103" y="291210"/>
                  </a:lnTo>
                  <a:lnTo>
                    <a:pt x="443509" y="289940"/>
                  </a:lnTo>
                  <a:lnTo>
                    <a:pt x="443699" y="289940"/>
                  </a:lnTo>
                  <a:lnTo>
                    <a:pt x="443903" y="288670"/>
                  </a:lnTo>
                  <a:lnTo>
                    <a:pt x="443725" y="287400"/>
                  </a:lnTo>
                  <a:lnTo>
                    <a:pt x="442143" y="278510"/>
                  </a:lnTo>
                  <a:lnTo>
                    <a:pt x="425780" y="278510"/>
                  </a:lnTo>
                  <a:lnTo>
                    <a:pt x="425119" y="277240"/>
                  </a:lnTo>
                  <a:lnTo>
                    <a:pt x="392334" y="242950"/>
                  </a:lnTo>
                  <a:close/>
                </a:path>
                <a:path w="741680" h="483235">
                  <a:moveTo>
                    <a:pt x="211353" y="292480"/>
                  </a:moveTo>
                  <a:lnTo>
                    <a:pt x="209092" y="292480"/>
                  </a:lnTo>
                  <a:lnTo>
                    <a:pt x="208102" y="293750"/>
                  </a:lnTo>
                  <a:lnTo>
                    <a:pt x="211912" y="293750"/>
                  </a:lnTo>
                  <a:lnTo>
                    <a:pt x="211353" y="292480"/>
                  </a:lnTo>
                  <a:close/>
                </a:path>
                <a:path w="741680" h="483235">
                  <a:moveTo>
                    <a:pt x="426097" y="188340"/>
                  </a:moveTo>
                  <a:lnTo>
                    <a:pt x="410540" y="188340"/>
                  </a:lnTo>
                  <a:lnTo>
                    <a:pt x="409765" y="189610"/>
                  </a:lnTo>
                  <a:lnTo>
                    <a:pt x="408749" y="189610"/>
                  </a:lnTo>
                  <a:lnTo>
                    <a:pt x="408470" y="190880"/>
                  </a:lnTo>
                  <a:lnTo>
                    <a:pt x="408317" y="192150"/>
                  </a:lnTo>
                  <a:lnTo>
                    <a:pt x="408546" y="193420"/>
                  </a:lnTo>
                  <a:lnTo>
                    <a:pt x="425411" y="277240"/>
                  </a:lnTo>
                  <a:lnTo>
                    <a:pt x="425780" y="278510"/>
                  </a:lnTo>
                  <a:lnTo>
                    <a:pt x="442143" y="278510"/>
                  </a:lnTo>
                  <a:lnTo>
                    <a:pt x="426097" y="188340"/>
                  </a:lnTo>
                  <a:close/>
                </a:path>
                <a:path w="741680" h="483235">
                  <a:moveTo>
                    <a:pt x="306438" y="244220"/>
                  </a:moveTo>
                  <a:lnTo>
                    <a:pt x="302488" y="244220"/>
                  </a:lnTo>
                  <a:lnTo>
                    <a:pt x="300139" y="245490"/>
                  </a:lnTo>
                  <a:lnTo>
                    <a:pt x="306933" y="245490"/>
                  </a:lnTo>
                  <a:lnTo>
                    <a:pt x="306438" y="244220"/>
                  </a:lnTo>
                  <a:close/>
                </a:path>
                <a:path w="741680" h="483235">
                  <a:moveTo>
                    <a:pt x="364769" y="213740"/>
                  </a:moveTo>
                  <a:lnTo>
                    <a:pt x="360921" y="213740"/>
                  </a:lnTo>
                  <a:lnTo>
                    <a:pt x="359841" y="215010"/>
                  </a:lnTo>
                  <a:lnTo>
                    <a:pt x="365213" y="215010"/>
                  </a:lnTo>
                  <a:lnTo>
                    <a:pt x="364769" y="213740"/>
                  </a:lnTo>
                  <a:close/>
                </a:path>
                <a:path w="741680" h="483235">
                  <a:moveTo>
                    <a:pt x="424535" y="183260"/>
                  </a:moveTo>
                  <a:lnTo>
                    <a:pt x="419582" y="183260"/>
                  </a:lnTo>
                  <a:lnTo>
                    <a:pt x="418591" y="184530"/>
                  </a:lnTo>
                  <a:lnTo>
                    <a:pt x="415721" y="185800"/>
                  </a:lnTo>
                  <a:lnTo>
                    <a:pt x="414007" y="185800"/>
                  </a:lnTo>
                  <a:lnTo>
                    <a:pt x="412622" y="187070"/>
                  </a:lnTo>
                  <a:lnTo>
                    <a:pt x="411581" y="188340"/>
                  </a:lnTo>
                  <a:lnTo>
                    <a:pt x="425919" y="188340"/>
                  </a:lnTo>
                  <a:lnTo>
                    <a:pt x="425729" y="187070"/>
                  </a:lnTo>
                  <a:lnTo>
                    <a:pt x="425310" y="185800"/>
                  </a:lnTo>
                  <a:lnTo>
                    <a:pt x="425081" y="184530"/>
                  </a:lnTo>
                  <a:lnTo>
                    <a:pt x="424840" y="184530"/>
                  </a:lnTo>
                  <a:lnTo>
                    <a:pt x="424535" y="183260"/>
                  </a:lnTo>
                  <a:close/>
                </a:path>
                <a:path w="741680" h="483235">
                  <a:moveTo>
                    <a:pt x="507339" y="142493"/>
                  </a:moveTo>
                  <a:lnTo>
                    <a:pt x="494131" y="143763"/>
                  </a:lnTo>
                  <a:lnTo>
                    <a:pt x="487146" y="146049"/>
                  </a:lnTo>
                  <a:lnTo>
                    <a:pt x="479907" y="149859"/>
                  </a:lnTo>
                  <a:lnTo>
                    <a:pt x="472274" y="153796"/>
                  </a:lnTo>
                  <a:lnTo>
                    <a:pt x="466255" y="158495"/>
                  </a:lnTo>
                  <a:lnTo>
                    <a:pt x="457428" y="169163"/>
                  </a:lnTo>
                  <a:lnTo>
                    <a:pt x="454469" y="175132"/>
                  </a:lnTo>
                  <a:lnTo>
                    <a:pt x="451446" y="187832"/>
                  </a:lnTo>
                  <a:lnTo>
                    <a:pt x="451448" y="195325"/>
                  </a:lnTo>
                  <a:lnTo>
                    <a:pt x="468477" y="237108"/>
                  </a:lnTo>
                  <a:lnTo>
                    <a:pt x="473341" y="242061"/>
                  </a:lnTo>
                  <a:lnTo>
                    <a:pt x="478205" y="247141"/>
                  </a:lnTo>
                  <a:lnTo>
                    <a:pt x="483463" y="250824"/>
                  </a:lnTo>
                  <a:lnTo>
                    <a:pt x="489305" y="253110"/>
                  </a:lnTo>
                  <a:lnTo>
                    <a:pt x="495147" y="255269"/>
                  </a:lnTo>
                  <a:lnTo>
                    <a:pt x="501243" y="256158"/>
                  </a:lnTo>
                  <a:lnTo>
                    <a:pt x="514451" y="254888"/>
                  </a:lnTo>
                  <a:lnTo>
                    <a:pt x="521436" y="252602"/>
                  </a:lnTo>
                  <a:lnTo>
                    <a:pt x="536295" y="244982"/>
                  </a:lnTo>
                  <a:lnTo>
                    <a:pt x="542264" y="240283"/>
                  </a:lnTo>
                  <a:lnTo>
                    <a:pt x="543505" y="238759"/>
                  </a:lnTo>
                  <a:lnTo>
                    <a:pt x="512292" y="238759"/>
                  </a:lnTo>
                  <a:lnTo>
                    <a:pt x="507847" y="238632"/>
                  </a:lnTo>
                  <a:lnTo>
                    <a:pt x="503275" y="238632"/>
                  </a:lnTo>
                  <a:lnTo>
                    <a:pt x="499084" y="237489"/>
                  </a:lnTo>
                  <a:lnTo>
                    <a:pt x="495401" y="235330"/>
                  </a:lnTo>
                  <a:lnTo>
                    <a:pt x="491591" y="233298"/>
                  </a:lnTo>
                  <a:lnTo>
                    <a:pt x="488162" y="230250"/>
                  </a:lnTo>
                  <a:lnTo>
                    <a:pt x="485114" y="226440"/>
                  </a:lnTo>
                  <a:lnTo>
                    <a:pt x="481939" y="222630"/>
                  </a:lnTo>
                  <a:lnTo>
                    <a:pt x="469569" y="188975"/>
                  </a:lnTo>
                  <a:lnTo>
                    <a:pt x="470852" y="180339"/>
                  </a:lnTo>
                  <a:lnTo>
                    <a:pt x="472478" y="176402"/>
                  </a:lnTo>
                  <a:lnTo>
                    <a:pt x="475094" y="172973"/>
                  </a:lnTo>
                  <a:lnTo>
                    <a:pt x="477697" y="169417"/>
                  </a:lnTo>
                  <a:lnTo>
                    <a:pt x="481431" y="166369"/>
                  </a:lnTo>
                  <a:lnTo>
                    <a:pt x="486257" y="163829"/>
                  </a:lnTo>
                  <a:lnTo>
                    <a:pt x="491591" y="161162"/>
                  </a:lnTo>
                  <a:lnTo>
                    <a:pt x="496417" y="159765"/>
                  </a:lnTo>
                  <a:lnTo>
                    <a:pt x="538454" y="159765"/>
                  </a:lnTo>
                  <a:lnTo>
                    <a:pt x="535279" y="156590"/>
                  </a:lnTo>
                  <a:lnTo>
                    <a:pt x="530453" y="151510"/>
                  </a:lnTo>
                  <a:lnTo>
                    <a:pt x="525119" y="147954"/>
                  </a:lnTo>
                  <a:lnTo>
                    <a:pt x="513562" y="143382"/>
                  </a:lnTo>
                  <a:lnTo>
                    <a:pt x="507339" y="142493"/>
                  </a:lnTo>
                  <a:close/>
                </a:path>
                <a:path w="741680" h="483235">
                  <a:moveTo>
                    <a:pt x="538454" y="159765"/>
                  </a:moveTo>
                  <a:lnTo>
                    <a:pt x="496417" y="159765"/>
                  </a:lnTo>
                  <a:lnTo>
                    <a:pt x="500989" y="159892"/>
                  </a:lnTo>
                  <a:lnTo>
                    <a:pt x="505434" y="159892"/>
                  </a:lnTo>
                  <a:lnTo>
                    <a:pt x="509625" y="161035"/>
                  </a:lnTo>
                  <a:lnTo>
                    <a:pt x="513308" y="163194"/>
                  </a:lnTo>
                  <a:lnTo>
                    <a:pt x="517118" y="165353"/>
                  </a:lnTo>
                  <a:lnTo>
                    <a:pt x="520547" y="168401"/>
                  </a:lnTo>
                  <a:lnTo>
                    <a:pt x="523595" y="172211"/>
                  </a:lnTo>
                  <a:lnTo>
                    <a:pt x="526770" y="176021"/>
                  </a:lnTo>
                  <a:lnTo>
                    <a:pt x="529564" y="180339"/>
                  </a:lnTo>
                  <a:lnTo>
                    <a:pt x="539159" y="209930"/>
                  </a:lnTo>
                  <a:lnTo>
                    <a:pt x="537946" y="218058"/>
                  </a:lnTo>
                  <a:lnTo>
                    <a:pt x="512292" y="238759"/>
                  </a:lnTo>
                  <a:lnTo>
                    <a:pt x="543505" y="238759"/>
                  </a:lnTo>
                  <a:lnTo>
                    <a:pt x="551154" y="229361"/>
                  </a:lnTo>
                  <a:lnTo>
                    <a:pt x="554075" y="223519"/>
                  </a:lnTo>
                  <a:lnTo>
                    <a:pt x="555599" y="217042"/>
                  </a:lnTo>
                  <a:lnTo>
                    <a:pt x="557123" y="210692"/>
                  </a:lnTo>
                  <a:lnTo>
                    <a:pt x="557243" y="204342"/>
                  </a:lnTo>
                  <a:lnTo>
                    <a:pt x="557137" y="203326"/>
                  </a:lnTo>
                  <a:lnTo>
                    <a:pt x="554710" y="189737"/>
                  </a:lnTo>
                  <a:lnTo>
                    <a:pt x="552297" y="182498"/>
                  </a:lnTo>
                  <a:lnTo>
                    <a:pt x="544550" y="167766"/>
                  </a:lnTo>
                  <a:lnTo>
                    <a:pt x="540232" y="161543"/>
                  </a:lnTo>
                  <a:lnTo>
                    <a:pt x="538454" y="159765"/>
                  </a:lnTo>
                  <a:close/>
                </a:path>
                <a:path w="741680" h="483235">
                  <a:moveTo>
                    <a:pt x="561187" y="109981"/>
                  </a:moveTo>
                  <a:lnTo>
                    <a:pt x="560425" y="110235"/>
                  </a:lnTo>
                  <a:lnTo>
                    <a:pt x="558393" y="110997"/>
                  </a:lnTo>
                  <a:lnTo>
                    <a:pt x="557123" y="111632"/>
                  </a:lnTo>
                  <a:lnTo>
                    <a:pt x="555726" y="112394"/>
                  </a:lnTo>
                  <a:lnTo>
                    <a:pt x="552932" y="113791"/>
                  </a:lnTo>
                  <a:lnTo>
                    <a:pt x="552043" y="114426"/>
                  </a:lnTo>
                  <a:lnTo>
                    <a:pt x="551154" y="114934"/>
                  </a:lnTo>
                  <a:lnTo>
                    <a:pt x="550519" y="115569"/>
                  </a:lnTo>
                  <a:lnTo>
                    <a:pt x="550138" y="116204"/>
                  </a:lnTo>
                  <a:lnTo>
                    <a:pt x="549630" y="116712"/>
                  </a:lnTo>
                  <a:lnTo>
                    <a:pt x="549503" y="117728"/>
                  </a:lnTo>
                  <a:lnTo>
                    <a:pt x="549376" y="118236"/>
                  </a:lnTo>
                  <a:lnTo>
                    <a:pt x="549503" y="118744"/>
                  </a:lnTo>
                  <a:lnTo>
                    <a:pt x="549884" y="119252"/>
                  </a:lnTo>
                  <a:lnTo>
                    <a:pt x="595985" y="208533"/>
                  </a:lnTo>
                  <a:lnTo>
                    <a:pt x="596366" y="209041"/>
                  </a:lnTo>
                  <a:lnTo>
                    <a:pt x="596620" y="209422"/>
                  </a:lnTo>
                  <a:lnTo>
                    <a:pt x="597128" y="209676"/>
                  </a:lnTo>
                  <a:lnTo>
                    <a:pt x="597509" y="209930"/>
                  </a:lnTo>
                  <a:lnTo>
                    <a:pt x="598906" y="209930"/>
                  </a:lnTo>
                  <a:lnTo>
                    <a:pt x="599668" y="209803"/>
                  </a:lnTo>
                  <a:lnTo>
                    <a:pt x="600557" y="209549"/>
                  </a:lnTo>
                  <a:lnTo>
                    <a:pt x="602843" y="208787"/>
                  </a:lnTo>
                  <a:lnTo>
                    <a:pt x="604113" y="208152"/>
                  </a:lnTo>
                  <a:lnTo>
                    <a:pt x="605764" y="207390"/>
                  </a:lnTo>
                  <a:lnTo>
                    <a:pt x="607415" y="206501"/>
                  </a:lnTo>
                  <a:lnTo>
                    <a:pt x="608685" y="205739"/>
                  </a:lnTo>
                  <a:lnTo>
                    <a:pt x="609701" y="204977"/>
                  </a:lnTo>
                  <a:lnTo>
                    <a:pt x="610717" y="204342"/>
                  </a:lnTo>
                  <a:lnTo>
                    <a:pt x="611479" y="203707"/>
                  </a:lnTo>
                  <a:lnTo>
                    <a:pt x="612368" y="202564"/>
                  </a:lnTo>
                  <a:lnTo>
                    <a:pt x="612622" y="202056"/>
                  </a:lnTo>
                  <a:lnTo>
                    <a:pt x="612622" y="200532"/>
                  </a:lnTo>
                  <a:lnTo>
                    <a:pt x="582015" y="141350"/>
                  </a:lnTo>
                  <a:lnTo>
                    <a:pt x="582396" y="136524"/>
                  </a:lnTo>
                  <a:lnTo>
                    <a:pt x="582904" y="132333"/>
                  </a:lnTo>
                  <a:lnTo>
                    <a:pt x="584174" y="125348"/>
                  </a:lnTo>
                  <a:lnTo>
                    <a:pt x="584365" y="124586"/>
                  </a:lnTo>
                  <a:lnTo>
                    <a:pt x="571347" y="124586"/>
                  </a:lnTo>
                  <a:lnTo>
                    <a:pt x="562584" y="110108"/>
                  </a:lnTo>
                  <a:lnTo>
                    <a:pt x="561949" y="110108"/>
                  </a:lnTo>
                  <a:lnTo>
                    <a:pt x="561187" y="109981"/>
                  </a:lnTo>
                  <a:close/>
                </a:path>
                <a:path w="741680" h="483235">
                  <a:moveTo>
                    <a:pt x="599033" y="90931"/>
                  </a:moveTo>
                  <a:lnTo>
                    <a:pt x="598144" y="91058"/>
                  </a:lnTo>
                  <a:lnTo>
                    <a:pt x="595985" y="91312"/>
                  </a:lnTo>
                  <a:lnTo>
                    <a:pt x="594715" y="91566"/>
                  </a:lnTo>
                  <a:lnTo>
                    <a:pt x="593445" y="91947"/>
                  </a:lnTo>
                  <a:lnTo>
                    <a:pt x="592048" y="92328"/>
                  </a:lnTo>
                  <a:lnTo>
                    <a:pt x="590778" y="92709"/>
                  </a:lnTo>
                  <a:lnTo>
                    <a:pt x="589635" y="93217"/>
                  </a:lnTo>
                  <a:lnTo>
                    <a:pt x="588492" y="93598"/>
                  </a:lnTo>
                  <a:lnTo>
                    <a:pt x="586714" y="94487"/>
                  </a:lnTo>
                  <a:lnTo>
                    <a:pt x="573685" y="112521"/>
                  </a:lnTo>
                  <a:lnTo>
                    <a:pt x="572744" y="115696"/>
                  </a:lnTo>
                  <a:lnTo>
                    <a:pt x="571982" y="119760"/>
                  </a:lnTo>
                  <a:lnTo>
                    <a:pt x="571347" y="124586"/>
                  </a:lnTo>
                  <a:lnTo>
                    <a:pt x="584365" y="124586"/>
                  </a:lnTo>
                  <a:lnTo>
                    <a:pt x="584936" y="122300"/>
                  </a:lnTo>
                  <a:lnTo>
                    <a:pt x="586968" y="117474"/>
                  </a:lnTo>
                  <a:lnTo>
                    <a:pt x="587984" y="115569"/>
                  </a:lnTo>
                  <a:lnTo>
                    <a:pt x="590524" y="112521"/>
                  </a:lnTo>
                  <a:lnTo>
                    <a:pt x="591921" y="111378"/>
                  </a:lnTo>
                  <a:lnTo>
                    <a:pt x="593572" y="110616"/>
                  </a:lnTo>
                  <a:lnTo>
                    <a:pt x="594969" y="109854"/>
                  </a:lnTo>
                  <a:lnTo>
                    <a:pt x="603478" y="107822"/>
                  </a:lnTo>
                  <a:lnTo>
                    <a:pt x="606018" y="107441"/>
                  </a:lnTo>
                  <a:lnTo>
                    <a:pt x="606526" y="107187"/>
                  </a:lnTo>
                  <a:lnTo>
                    <a:pt x="607034" y="106806"/>
                  </a:lnTo>
                  <a:lnTo>
                    <a:pt x="607415" y="106552"/>
                  </a:lnTo>
                  <a:lnTo>
                    <a:pt x="607669" y="105536"/>
                  </a:lnTo>
                  <a:lnTo>
                    <a:pt x="607542" y="103758"/>
                  </a:lnTo>
                  <a:lnTo>
                    <a:pt x="607288" y="102869"/>
                  </a:lnTo>
                  <a:lnTo>
                    <a:pt x="606780" y="101853"/>
                  </a:lnTo>
                  <a:lnTo>
                    <a:pt x="606399" y="100837"/>
                  </a:lnTo>
                  <a:lnTo>
                    <a:pt x="605764" y="99567"/>
                  </a:lnTo>
                  <a:lnTo>
                    <a:pt x="605002" y="98170"/>
                  </a:lnTo>
                  <a:lnTo>
                    <a:pt x="603605" y="95376"/>
                  </a:lnTo>
                  <a:lnTo>
                    <a:pt x="602208" y="92963"/>
                  </a:lnTo>
                  <a:lnTo>
                    <a:pt x="601446" y="92201"/>
                  </a:lnTo>
                  <a:lnTo>
                    <a:pt x="601192" y="91820"/>
                  </a:lnTo>
                  <a:lnTo>
                    <a:pt x="600938" y="91693"/>
                  </a:lnTo>
                  <a:lnTo>
                    <a:pt x="600176" y="91185"/>
                  </a:lnTo>
                  <a:lnTo>
                    <a:pt x="599668" y="91058"/>
                  </a:lnTo>
                  <a:lnTo>
                    <a:pt x="599033" y="90931"/>
                  </a:lnTo>
                  <a:close/>
                </a:path>
                <a:path w="741680" h="483235">
                  <a:moveTo>
                    <a:pt x="670280" y="58419"/>
                  </a:moveTo>
                  <a:lnTo>
                    <a:pt x="659231" y="58419"/>
                  </a:lnTo>
                  <a:lnTo>
                    <a:pt x="653897" y="59689"/>
                  </a:lnTo>
                  <a:lnTo>
                    <a:pt x="648690" y="62483"/>
                  </a:lnTo>
                  <a:lnTo>
                    <a:pt x="642340" y="65658"/>
                  </a:lnTo>
                  <a:lnTo>
                    <a:pt x="637514" y="69722"/>
                  </a:lnTo>
                  <a:lnTo>
                    <a:pt x="633958" y="74548"/>
                  </a:lnTo>
                  <a:lnTo>
                    <a:pt x="630275" y="79374"/>
                  </a:lnTo>
                  <a:lnTo>
                    <a:pt x="627989" y="84835"/>
                  </a:lnTo>
                  <a:lnTo>
                    <a:pt x="626973" y="91566"/>
                  </a:lnTo>
                  <a:lnTo>
                    <a:pt x="626084" y="96900"/>
                  </a:lnTo>
                  <a:lnTo>
                    <a:pt x="636244" y="132460"/>
                  </a:lnTo>
                  <a:lnTo>
                    <a:pt x="639546" y="138937"/>
                  </a:lnTo>
                  <a:lnTo>
                    <a:pt x="643356" y="144779"/>
                  </a:lnTo>
                  <a:lnTo>
                    <a:pt x="652119" y="155066"/>
                  </a:lnTo>
                  <a:lnTo>
                    <a:pt x="656818" y="159130"/>
                  </a:lnTo>
                  <a:lnTo>
                    <a:pt x="661898" y="161924"/>
                  </a:lnTo>
                  <a:lnTo>
                    <a:pt x="667105" y="164845"/>
                  </a:lnTo>
                  <a:lnTo>
                    <a:pt x="672566" y="166242"/>
                  </a:lnTo>
                  <a:lnTo>
                    <a:pt x="678535" y="166496"/>
                  </a:lnTo>
                  <a:lnTo>
                    <a:pt x="684504" y="166623"/>
                  </a:lnTo>
                  <a:lnTo>
                    <a:pt x="690727" y="164972"/>
                  </a:lnTo>
                  <a:lnTo>
                    <a:pt x="697204" y="161543"/>
                  </a:lnTo>
                  <a:lnTo>
                    <a:pt x="703300" y="158495"/>
                  </a:lnTo>
                  <a:lnTo>
                    <a:pt x="708126" y="154177"/>
                  </a:lnTo>
                  <a:lnTo>
                    <a:pt x="711351" y="149224"/>
                  </a:lnTo>
                  <a:lnTo>
                    <a:pt x="684504" y="149224"/>
                  </a:lnTo>
                  <a:lnTo>
                    <a:pt x="680567" y="148589"/>
                  </a:lnTo>
                  <a:lnTo>
                    <a:pt x="652246" y="121919"/>
                  </a:lnTo>
                  <a:lnTo>
                    <a:pt x="650087" y="117728"/>
                  </a:lnTo>
                  <a:lnTo>
                    <a:pt x="648309" y="113283"/>
                  </a:lnTo>
                  <a:lnTo>
                    <a:pt x="647039" y="108838"/>
                  </a:lnTo>
                  <a:lnTo>
                    <a:pt x="645642" y="104266"/>
                  </a:lnTo>
                  <a:lnTo>
                    <a:pt x="645134" y="99948"/>
                  </a:lnTo>
                  <a:lnTo>
                    <a:pt x="645388" y="91566"/>
                  </a:lnTo>
                  <a:lnTo>
                    <a:pt x="646404" y="87756"/>
                  </a:lnTo>
                  <a:lnTo>
                    <a:pt x="648309" y="84200"/>
                  </a:lnTo>
                  <a:lnTo>
                    <a:pt x="650214" y="80771"/>
                  </a:lnTo>
                  <a:lnTo>
                    <a:pt x="653135" y="77977"/>
                  </a:lnTo>
                  <a:lnTo>
                    <a:pt x="657326" y="75818"/>
                  </a:lnTo>
                  <a:lnTo>
                    <a:pt x="661898" y="73405"/>
                  </a:lnTo>
                  <a:lnTo>
                    <a:pt x="666851" y="72643"/>
                  </a:lnTo>
                  <a:lnTo>
                    <a:pt x="709270" y="72643"/>
                  </a:lnTo>
                  <a:lnTo>
                    <a:pt x="703681" y="61848"/>
                  </a:lnTo>
                  <a:lnTo>
                    <a:pt x="682853" y="61848"/>
                  </a:lnTo>
                  <a:lnTo>
                    <a:pt x="676249" y="59562"/>
                  </a:lnTo>
                  <a:lnTo>
                    <a:pt x="670280" y="58419"/>
                  </a:lnTo>
                  <a:close/>
                </a:path>
                <a:path w="741680" h="483235">
                  <a:moveTo>
                    <a:pt x="709270" y="72643"/>
                  </a:moveTo>
                  <a:lnTo>
                    <a:pt x="666851" y="72643"/>
                  </a:lnTo>
                  <a:lnTo>
                    <a:pt x="678154" y="74167"/>
                  </a:lnTo>
                  <a:lnTo>
                    <a:pt x="684631" y="76072"/>
                  </a:lnTo>
                  <a:lnTo>
                    <a:pt x="691870" y="79247"/>
                  </a:lnTo>
                  <a:lnTo>
                    <a:pt x="710285" y="114934"/>
                  </a:lnTo>
                  <a:lnTo>
                    <a:pt x="709396" y="119506"/>
                  </a:lnTo>
                  <a:lnTo>
                    <a:pt x="703427" y="135762"/>
                  </a:lnTo>
                  <a:lnTo>
                    <a:pt x="702030" y="138302"/>
                  </a:lnTo>
                  <a:lnTo>
                    <a:pt x="684504" y="149224"/>
                  </a:lnTo>
                  <a:lnTo>
                    <a:pt x="711351" y="149224"/>
                  </a:lnTo>
                  <a:lnTo>
                    <a:pt x="715238" y="143255"/>
                  </a:lnTo>
                  <a:lnTo>
                    <a:pt x="718032" y="136778"/>
                  </a:lnTo>
                  <a:lnTo>
                    <a:pt x="720064" y="129285"/>
                  </a:lnTo>
                  <a:lnTo>
                    <a:pt x="738595" y="129285"/>
                  </a:lnTo>
                  <a:lnTo>
                    <a:pt x="709270" y="72643"/>
                  </a:lnTo>
                  <a:close/>
                </a:path>
                <a:path w="741680" h="483235">
                  <a:moveTo>
                    <a:pt x="738595" y="129285"/>
                  </a:moveTo>
                  <a:lnTo>
                    <a:pt x="720064" y="129285"/>
                  </a:lnTo>
                  <a:lnTo>
                    <a:pt x="726541" y="141604"/>
                  </a:lnTo>
                  <a:lnTo>
                    <a:pt x="726922" y="141985"/>
                  </a:lnTo>
                  <a:lnTo>
                    <a:pt x="727303" y="142239"/>
                  </a:lnTo>
                  <a:lnTo>
                    <a:pt x="727811" y="142493"/>
                  </a:lnTo>
                  <a:lnTo>
                    <a:pt x="728446" y="142620"/>
                  </a:lnTo>
                  <a:lnTo>
                    <a:pt x="729081" y="142493"/>
                  </a:lnTo>
                  <a:lnTo>
                    <a:pt x="729843" y="142493"/>
                  </a:lnTo>
                  <a:lnTo>
                    <a:pt x="730732" y="142239"/>
                  </a:lnTo>
                  <a:lnTo>
                    <a:pt x="731621" y="141858"/>
                  </a:lnTo>
                  <a:lnTo>
                    <a:pt x="732637" y="141477"/>
                  </a:lnTo>
                  <a:lnTo>
                    <a:pt x="733907" y="140969"/>
                  </a:lnTo>
                  <a:lnTo>
                    <a:pt x="735304" y="140334"/>
                  </a:lnTo>
                  <a:lnTo>
                    <a:pt x="736574" y="139572"/>
                  </a:lnTo>
                  <a:lnTo>
                    <a:pt x="737717" y="138937"/>
                  </a:lnTo>
                  <a:lnTo>
                    <a:pt x="738479" y="138302"/>
                  </a:lnTo>
                  <a:lnTo>
                    <a:pt x="739368" y="137667"/>
                  </a:lnTo>
                  <a:lnTo>
                    <a:pt x="740003" y="137159"/>
                  </a:lnTo>
                  <a:lnTo>
                    <a:pt x="740511" y="136651"/>
                  </a:lnTo>
                  <a:lnTo>
                    <a:pt x="740892" y="136143"/>
                  </a:lnTo>
                  <a:lnTo>
                    <a:pt x="741083" y="135762"/>
                  </a:lnTo>
                  <a:lnTo>
                    <a:pt x="741019" y="133984"/>
                  </a:lnTo>
                  <a:lnTo>
                    <a:pt x="738595" y="129285"/>
                  </a:lnTo>
                  <a:close/>
                </a:path>
                <a:path w="741680" h="483235">
                  <a:moveTo>
                    <a:pt x="670153" y="0"/>
                  </a:moveTo>
                  <a:lnTo>
                    <a:pt x="669391" y="126"/>
                  </a:lnTo>
                  <a:lnTo>
                    <a:pt x="668756" y="126"/>
                  </a:lnTo>
                  <a:lnTo>
                    <a:pt x="667740" y="380"/>
                  </a:lnTo>
                  <a:lnTo>
                    <a:pt x="665454" y="1142"/>
                  </a:lnTo>
                  <a:lnTo>
                    <a:pt x="664057" y="1777"/>
                  </a:lnTo>
                  <a:lnTo>
                    <a:pt x="662406" y="2666"/>
                  </a:lnTo>
                  <a:lnTo>
                    <a:pt x="660882" y="3428"/>
                  </a:lnTo>
                  <a:lnTo>
                    <a:pt x="659612" y="4190"/>
                  </a:lnTo>
                  <a:lnTo>
                    <a:pt x="658723" y="4952"/>
                  </a:lnTo>
                  <a:lnTo>
                    <a:pt x="657707" y="5587"/>
                  </a:lnTo>
                  <a:lnTo>
                    <a:pt x="656945" y="6222"/>
                  </a:lnTo>
                  <a:lnTo>
                    <a:pt x="656437" y="6857"/>
                  </a:lnTo>
                  <a:lnTo>
                    <a:pt x="655929" y="7365"/>
                  </a:lnTo>
                  <a:lnTo>
                    <a:pt x="655675" y="7873"/>
                  </a:lnTo>
                  <a:lnTo>
                    <a:pt x="655675" y="9524"/>
                  </a:lnTo>
                  <a:lnTo>
                    <a:pt x="682853" y="61848"/>
                  </a:lnTo>
                  <a:lnTo>
                    <a:pt x="703681" y="61848"/>
                  </a:lnTo>
                  <a:lnTo>
                    <a:pt x="672185" y="1015"/>
                  </a:lnTo>
                  <a:lnTo>
                    <a:pt x="671804" y="634"/>
                  </a:lnTo>
                  <a:lnTo>
                    <a:pt x="670788" y="126"/>
                  </a:lnTo>
                  <a:lnTo>
                    <a:pt x="67015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600">
                <a:latin typeface="Consolas" panose="020B0609020204030204" pitchFamily="49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 rot="1609454">
              <a:off x="1174864" y="3165318"/>
              <a:ext cx="824516" cy="6295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6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725ACD-1527-4427-B17F-EB317C6349FD}"/>
              </a:ext>
            </a:extLst>
          </p:cNvPr>
          <p:cNvSpPr txBox="1"/>
          <p:nvPr/>
        </p:nvSpPr>
        <p:spPr>
          <a:xfrm>
            <a:off x="1093019" y="5261598"/>
            <a:ext cx="4289107" cy="1384995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Note: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parameter type </a:t>
            </a:r>
            <a:r>
              <a:rPr lang="en-US" sz="2000" dirty="0"/>
              <a:t>is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return type </a:t>
            </a:r>
            <a:r>
              <a:rPr lang="en-US" sz="2000" dirty="0"/>
              <a:t>is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Doc string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727" y="686062"/>
            <a:ext cx="6775726" cy="52257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15250">
              <a:lnSpc>
                <a:spcPts val="3998"/>
              </a:lnSpc>
              <a:spcBef>
                <a:spcPts val="75"/>
              </a:spcBef>
            </a:pPr>
            <a:r>
              <a:rPr lang="en-US" spc="-30" dirty="0"/>
              <a:t>Methods of class </a:t>
            </a:r>
            <a:r>
              <a:rPr lang="en-US" spc="-38" dirty="0">
                <a:latin typeface="Courier New"/>
                <a:cs typeface="Courier New"/>
              </a:rPr>
              <a:t>Coordinate</a:t>
            </a:r>
            <a:endParaRPr spc="-3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510BF6-EC19-4DDE-B98E-121CB018008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DB26E52-C659-4B07-9731-D587B0BBD1F6}"/>
              </a:ext>
            </a:extLst>
          </p:cNvPr>
          <p:cNvGrpSpPr/>
          <p:nvPr/>
        </p:nvGrpSpPr>
        <p:grpSpPr>
          <a:xfrm>
            <a:off x="616859" y="1208641"/>
            <a:ext cx="7910281" cy="5258275"/>
            <a:chOff x="654761" y="2108660"/>
            <a:chExt cx="7910281" cy="4450878"/>
          </a:xfrm>
        </p:grpSpPr>
        <p:sp>
          <p:nvSpPr>
            <p:cNvPr id="3" name="object 3"/>
            <p:cNvSpPr txBox="1"/>
            <p:nvPr/>
          </p:nvSpPr>
          <p:spPr>
            <a:xfrm>
              <a:off x="654761" y="2758741"/>
              <a:ext cx="7910281" cy="3800797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466713" marR="2543111" indent="-457664">
                <a:lnSpc>
                  <a:spcPct val="130000"/>
                </a:lnSpc>
                <a:spcBef>
                  <a:spcPts val="75"/>
                </a:spcBef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class </a:t>
              </a:r>
              <a:r>
                <a:rPr b="1" spc="-4" dirty="0">
                  <a:latin typeface="Consolas" panose="020B0609020204030204" pitchFamily="49" charset="0"/>
                  <a:cs typeface="Courier New"/>
                </a:rPr>
                <a:t>Coordinate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(object):  </a:t>
              </a:r>
              <a:endParaRPr lang="en-US" spc="-4" dirty="0">
                <a:latin typeface="Consolas" panose="020B0609020204030204" pitchFamily="49" charset="0"/>
                <a:cs typeface="Courier New"/>
              </a:endParaRPr>
            </a:p>
            <a:p>
              <a:pPr marL="466713" marR="2543111" indent="-457664">
                <a:lnSpc>
                  <a:spcPct val="130000"/>
                </a:lnSpc>
                <a:spcBef>
                  <a:spcPts val="75"/>
                </a:spcBef>
              </a:pPr>
              <a:r>
                <a:rPr lang="en-US" spc="-4" dirty="0">
                  <a:latin typeface="Consolas" panose="020B0609020204030204" pitchFamily="49" charset="0"/>
                  <a:cs typeface="Courier New"/>
                </a:rPr>
                <a:t>	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def</a:t>
              </a:r>
              <a:r>
                <a:rPr u="sng" spc="893" dirty="0">
                  <a:uFill>
                    <a:solidFill>
                      <a:srgbClr val="000000"/>
                    </a:solidFill>
                  </a:uFill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init</a:t>
              </a:r>
              <a:r>
                <a:rPr u="sng" spc="-4" dirty="0">
                  <a:uFill>
                    <a:solidFill>
                      <a:srgbClr val="000000"/>
                    </a:solidFill>
                  </a:uFill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(self, x, y):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923902" marR="3801333">
                <a:lnSpc>
                  <a:spcPct val="130000"/>
                </a:lnSpc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self.x =</a:t>
              </a:r>
              <a:r>
                <a:rPr spc="-53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x  self.y =</a:t>
              </a:r>
              <a:r>
                <a:rPr spc="-53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y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923902" marR="1400616" indent="-457664">
                <a:lnSpc>
                  <a:spcPct val="129900"/>
                </a:lnSpc>
                <a:spcBef>
                  <a:spcPts val="4"/>
                </a:spcBef>
              </a:pPr>
              <a:r>
                <a:rPr spc="-4" dirty="0">
                  <a:latin typeface="Consolas" panose="020B0609020204030204" pitchFamily="49" charset="0"/>
                  <a:cs typeface="Courier New"/>
                </a:rPr>
                <a:t>def distance(self, other):  </a:t>
              </a:r>
              <a:endParaRPr lang="en-US" spc="-4" dirty="0">
                <a:latin typeface="Consolas" panose="020B0609020204030204" pitchFamily="49" charset="0"/>
                <a:cs typeface="Courier New"/>
              </a:endParaRPr>
            </a:p>
            <a:p>
              <a:pPr marL="923902" marR="1400616" indent="-457664">
                <a:lnSpc>
                  <a:spcPct val="129900"/>
                </a:lnSpc>
                <a:spcBef>
                  <a:spcPts val="4"/>
                </a:spcBef>
              </a:pPr>
              <a:r>
                <a:rPr lang="en-US" spc="-4" dirty="0">
                  <a:latin typeface="Consolas" panose="020B0609020204030204" pitchFamily="49" charset="0"/>
                  <a:cs typeface="Courier New"/>
                </a:rPr>
                <a:t>	</a:t>
              </a:r>
              <a:r>
                <a:rPr spc="-4" dirty="0" err="1">
                  <a:latin typeface="Consolas" panose="020B0609020204030204" pitchFamily="49" charset="0"/>
                  <a:cs typeface="Courier New"/>
                </a:rPr>
                <a:t>x_diff_sq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 = (self.x-other.x)**2  </a:t>
              </a:r>
              <a:endParaRPr lang="en-US" spc="-4" dirty="0">
                <a:latin typeface="Consolas" panose="020B0609020204030204" pitchFamily="49" charset="0"/>
                <a:cs typeface="Courier New"/>
              </a:endParaRPr>
            </a:p>
            <a:p>
              <a:pPr marL="923902" marR="1400616" indent="-457664">
                <a:lnSpc>
                  <a:spcPct val="129900"/>
                </a:lnSpc>
                <a:spcBef>
                  <a:spcPts val="4"/>
                </a:spcBef>
              </a:pPr>
              <a:r>
                <a:rPr lang="en-US" spc="-4" dirty="0">
                  <a:latin typeface="Consolas" panose="020B0609020204030204" pitchFamily="49" charset="0"/>
                  <a:cs typeface="Courier New"/>
                </a:rPr>
                <a:t>	</a:t>
              </a:r>
              <a:r>
                <a:rPr spc="-4" dirty="0" err="1">
                  <a:latin typeface="Consolas" panose="020B0609020204030204" pitchFamily="49" charset="0"/>
                  <a:cs typeface="Courier New"/>
                </a:rPr>
                <a:t>y_diff_sq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dirty="0">
                  <a:latin typeface="Consolas" panose="020B0609020204030204" pitchFamily="49" charset="0"/>
                  <a:cs typeface="Courier New"/>
                </a:rPr>
                <a:t>=</a:t>
              </a:r>
              <a:r>
                <a:rPr spc="-68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(self.y-other.y)**2</a:t>
              </a:r>
              <a:endParaRPr lang="en-US" dirty="0">
                <a:latin typeface="Consolas" panose="020B0609020204030204" pitchFamily="49" charset="0"/>
                <a:cs typeface="Courier New"/>
              </a:endParaRPr>
            </a:p>
            <a:p>
              <a:pPr marL="923902" marR="1400616" indent="-457664">
                <a:lnSpc>
                  <a:spcPct val="129900"/>
                </a:lnSpc>
                <a:spcBef>
                  <a:spcPts val="4"/>
                </a:spcBef>
              </a:pPr>
              <a:r>
                <a:rPr lang="en-US" spc="-4" dirty="0">
                  <a:latin typeface="Consolas" panose="020B0609020204030204" pitchFamily="49" charset="0"/>
                  <a:cs typeface="Courier New"/>
                </a:rPr>
                <a:t>	</a:t>
              </a:r>
              <a:r>
                <a:rPr spc="-4" dirty="0">
                  <a:latin typeface="Consolas" panose="020B0609020204030204" pitchFamily="49" charset="0"/>
                  <a:cs typeface="Courier New"/>
                </a:rPr>
                <a:t>return (x_diff_sq + y_diff_sq)**0.5</a:t>
              </a:r>
              <a:endParaRPr dirty="0">
                <a:latin typeface="Consolas" panose="020B0609020204030204" pitchFamily="49" charset="0"/>
                <a:cs typeface="Courier New"/>
              </a:endParaRPr>
            </a:p>
            <a:p>
              <a:pPr marL="352425" marR="3810" indent="-342900">
                <a:lnSpc>
                  <a:spcPts val="3045"/>
                </a:lnSpc>
                <a:spcBef>
                  <a:spcPts val="131"/>
                </a:spcBef>
                <a:buClr>
                  <a:srgbClr val="C00000"/>
                </a:buClr>
                <a:buSzPct val="85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endParaRPr lang="en-US" sz="2400" spc="-4" dirty="0">
                <a:latin typeface="Calibri"/>
                <a:cs typeface="Calibri"/>
              </a:endParaRPr>
            </a:p>
            <a:p>
              <a:pPr marL="352425" marR="3810" indent="-342900">
                <a:lnSpc>
                  <a:spcPts val="3045"/>
                </a:lnSpc>
                <a:spcBef>
                  <a:spcPts val="131"/>
                </a:spcBef>
                <a:buClr>
                  <a:srgbClr val="C00000"/>
                </a:buClr>
                <a:buSzPct val="85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2400" spc="-4" dirty="0">
                  <a:latin typeface="Calibri"/>
                  <a:cs typeface="Calibri"/>
                </a:rPr>
                <a:t>O</a:t>
              </a:r>
              <a:r>
                <a:rPr sz="2400" spc="-4" dirty="0">
                  <a:latin typeface="Calibri"/>
                  <a:cs typeface="Calibri"/>
                </a:rPr>
                <a:t>ther than </a:t>
              </a:r>
              <a:r>
                <a:rPr sz="2400" spc="-4" dirty="0">
                  <a:latin typeface="Consolas" panose="020B0609020204030204" pitchFamily="49" charset="0"/>
                  <a:cs typeface="Courier New"/>
                </a:rPr>
                <a:t>self</a:t>
              </a:r>
              <a:r>
                <a:rPr sz="2400" spc="-668" dirty="0">
                  <a:latin typeface="Courier New"/>
                  <a:cs typeface="Courier New"/>
                </a:rPr>
                <a:t> </a:t>
              </a:r>
              <a:r>
                <a:rPr sz="2400" spc="-4" dirty="0">
                  <a:latin typeface="Calibri"/>
                  <a:cs typeface="Calibri"/>
                </a:rPr>
                <a:t>and dot </a:t>
              </a:r>
              <a:r>
                <a:rPr sz="2400" spc="-8" dirty="0">
                  <a:latin typeface="Calibri"/>
                  <a:cs typeface="Calibri"/>
                </a:rPr>
                <a:t>notation, </a:t>
              </a:r>
              <a:r>
                <a:rPr sz="2400" spc="-4" dirty="0">
                  <a:latin typeface="Calibri"/>
                  <a:cs typeface="Calibri"/>
                </a:rPr>
                <a:t>methods </a:t>
              </a:r>
              <a:r>
                <a:rPr sz="2400" spc="-15" dirty="0">
                  <a:latin typeface="Calibri"/>
                  <a:cs typeface="Calibri"/>
                </a:rPr>
                <a:t>behave </a:t>
              </a:r>
              <a:r>
                <a:rPr sz="2400" spc="-11" dirty="0">
                  <a:latin typeface="Calibri"/>
                  <a:cs typeface="Calibri"/>
                </a:rPr>
                <a:t>just  </a:t>
              </a:r>
              <a:r>
                <a:rPr sz="2400" spc="-19" dirty="0">
                  <a:latin typeface="Calibri"/>
                  <a:cs typeface="Calibri"/>
                </a:rPr>
                <a:t>like </a:t>
              </a:r>
              <a:r>
                <a:rPr sz="2400" spc="-8" dirty="0">
                  <a:latin typeface="Calibri"/>
                  <a:cs typeface="Calibri"/>
                </a:rPr>
                <a:t>functions </a:t>
              </a:r>
              <a:r>
                <a:rPr sz="2400" spc="-23" dirty="0">
                  <a:latin typeface="Calibri"/>
                  <a:cs typeface="Calibri"/>
                </a:rPr>
                <a:t>(take </a:t>
              </a:r>
              <a:r>
                <a:rPr sz="2400" spc="-11" dirty="0">
                  <a:latin typeface="Calibri"/>
                  <a:cs typeface="Calibri"/>
                </a:rPr>
                <a:t>params, </a:t>
              </a:r>
              <a:r>
                <a:rPr sz="2400" spc="-4" dirty="0">
                  <a:latin typeface="Calibri"/>
                  <a:cs typeface="Calibri"/>
                </a:rPr>
                <a:t>do </a:t>
              </a:r>
              <a:r>
                <a:rPr sz="2400" spc="-8" dirty="0">
                  <a:latin typeface="Calibri"/>
                  <a:cs typeface="Calibri"/>
                </a:rPr>
                <a:t>operations,</a:t>
              </a:r>
              <a:r>
                <a:rPr sz="2400" spc="90" dirty="0">
                  <a:latin typeface="Calibri"/>
                  <a:cs typeface="Calibri"/>
                </a:rPr>
                <a:t> </a:t>
              </a:r>
              <a:r>
                <a:rPr sz="2400" spc="-8" dirty="0">
                  <a:latin typeface="Calibri"/>
                  <a:cs typeface="Calibri"/>
                </a:rPr>
                <a:t>return)</a:t>
              </a:r>
              <a:endParaRPr lang="en-US" sz="2400" spc="-8" dirty="0">
                <a:latin typeface="Calibri"/>
                <a:cs typeface="Calibri"/>
              </a:endParaRPr>
            </a:p>
            <a:p>
              <a:pPr marL="352425" marR="3810" indent="-342900">
                <a:lnSpc>
                  <a:spcPts val="3045"/>
                </a:lnSpc>
                <a:spcBef>
                  <a:spcPts val="131"/>
                </a:spcBef>
                <a:buClr>
                  <a:srgbClr val="C00000"/>
                </a:buClr>
                <a:buSzPct val="85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2400" dirty="0">
                  <a:solidFill>
                    <a:schemeClr val="accent5">
                      <a:lumMod val="75000"/>
                    </a:schemeClr>
                  </a:solidFill>
                  <a:latin typeface="Calibri"/>
                  <a:cs typeface="Calibri"/>
                </a:rPr>
                <a:t>Like Java, all the attributes and methods are defined in the same class definition</a:t>
              </a:r>
              <a:endParaRPr sz="2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5593AA-286C-4F12-9B22-9508AB99B3E5}"/>
                </a:ext>
              </a:extLst>
            </p:cNvPr>
            <p:cNvGrpSpPr/>
            <p:nvPr/>
          </p:nvGrpSpPr>
          <p:grpSpPr>
            <a:xfrm>
              <a:off x="2504265" y="2108660"/>
              <a:ext cx="4218712" cy="1573053"/>
              <a:chOff x="2512654" y="2446031"/>
              <a:chExt cx="4218712" cy="1573053"/>
            </a:xfrm>
          </p:grpSpPr>
          <p:sp>
            <p:nvSpPr>
              <p:cNvPr id="4" name="object 4"/>
              <p:cNvSpPr/>
              <p:nvPr/>
            </p:nvSpPr>
            <p:spPr>
              <a:xfrm>
                <a:off x="2512654" y="3432006"/>
                <a:ext cx="653795" cy="272891"/>
              </a:xfrm>
              <a:custGeom>
                <a:avLst/>
                <a:gdLst/>
                <a:ahLst/>
                <a:cxnLst/>
                <a:rect l="l" t="t" r="r" b="b"/>
                <a:pathLst>
                  <a:path w="623570" h="363854">
                    <a:moveTo>
                      <a:pt x="0" y="363474"/>
                    </a:moveTo>
                    <a:lnTo>
                      <a:pt x="623316" y="363474"/>
                    </a:lnTo>
                    <a:lnTo>
                      <a:pt x="623316" y="0"/>
                    </a:lnTo>
                    <a:lnTo>
                      <a:pt x="0" y="0"/>
                    </a:lnTo>
                    <a:lnTo>
                      <a:pt x="0" y="363474"/>
                    </a:lnTo>
                    <a:close/>
                  </a:path>
                </a:pathLst>
              </a:custGeom>
              <a:ln w="16002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5" name="object 5"/>
              <p:cNvSpPr/>
              <p:nvPr/>
            </p:nvSpPr>
            <p:spPr>
              <a:xfrm>
                <a:off x="2839551" y="2446031"/>
                <a:ext cx="3891815" cy="1300162"/>
              </a:xfrm>
              <a:prstGeom prst="rect">
                <a:avLst/>
              </a:prstGeom>
              <a:blipFill>
                <a:blip r:embed="rId2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6" name="object 6"/>
              <p:cNvSpPr/>
              <p:nvPr/>
            </p:nvSpPr>
            <p:spPr>
              <a:xfrm>
                <a:off x="3070047" y="3432006"/>
                <a:ext cx="874834" cy="272891"/>
              </a:xfrm>
              <a:custGeom>
                <a:avLst/>
                <a:gdLst/>
                <a:ahLst/>
                <a:cxnLst/>
                <a:rect l="l" t="t" r="r" b="b"/>
                <a:pathLst>
                  <a:path w="834389" h="363854">
                    <a:moveTo>
                      <a:pt x="0" y="363473"/>
                    </a:moveTo>
                    <a:lnTo>
                      <a:pt x="834390" y="363473"/>
                    </a:lnTo>
                    <a:lnTo>
                      <a:pt x="834390" y="0"/>
                    </a:lnTo>
                    <a:lnTo>
                      <a:pt x="0" y="0"/>
                    </a:lnTo>
                    <a:lnTo>
                      <a:pt x="0" y="363473"/>
                    </a:lnTo>
                    <a:close/>
                  </a:path>
                </a:pathLst>
              </a:custGeom>
              <a:ln w="16002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3397891" y="3746193"/>
                <a:ext cx="334887" cy="272891"/>
              </a:xfrm>
              <a:custGeom>
                <a:avLst/>
                <a:gdLst/>
                <a:ahLst/>
                <a:cxnLst/>
                <a:rect l="l" t="t" r="r" b="b"/>
                <a:pathLst>
                  <a:path w="319404" h="363854">
                    <a:moveTo>
                      <a:pt x="0" y="363474"/>
                    </a:moveTo>
                    <a:lnTo>
                      <a:pt x="319278" y="363474"/>
                    </a:lnTo>
                    <a:lnTo>
                      <a:pt x="319278" y="0"/>
                    </a:lnTo>
                    <a:lnTo>
                      <a:pt x="0" y="0"/>
                    </a:lnTo>
                    <a:lnTo>
                      <a:pt x="0" y="363474"/>
                    </a:lnTo>
                    <a:close/>
                  </a:path>
                </a:pathLst>
              </a:custGeom>
              <a:ln w="16002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1350"/>
              </a:p>
            </p:txBody>
          </p:sp>
        </p:grp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0548" y="674183"/>
            <a:ext cx="7822877" cy="568745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9525" marR="3810">
              <a:lnSpc>
                <a:spcPts val="3675"/>
              </a:lnSpc>
              <a:spcBef>
                <a:spcPts val="735"/>
              </a:spcBef>
            </a:pPr>
            <a:r>
              <a:rPr spc="-30" dirty="0"/>
              <a:t>PRINT </a:t>
            </a:r>
            <a:r>
              <a:rPr spc="-79" dirty="0"/>
              <a:t>REPRESENTATION</a:t>
            </a:r>
            <a:r>
              <a:rPr spc="-191" dirty="0"/>
              <a:t> </a:t>
            </a:r>
            <a:r>
              <a:rPr spc="-23" dirty="0"/>
              <a:t>OF  </a:t>
            </a:r>
            <a:r>
              <a:rPr spc="-19" dirty="0"/>
              <a:t>AN</a:t>
            </a:r>
            <a:r>
              <a:rPr spc="-83" dirty="0"/>
              <a:t> </a:t>
            </a:r>
            <a:r>
              <a:rPr spc="-34" dirty="0"/>
              <a:t>OBJECT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0F587-17D4-4BCD-9F17-AD3675B59F5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61</a:t>
            </a:fld>
            <a:endParaRPr lang="en-US"/>
          </a:p>
        </p:txBody>
      </p:sp>
      <p:sp>
        <p:nvSpPr>
          <p:cNvPr id="6" name="object 6"/>
          <p:cNvSpPr txBox="1"/>
          <p:nvPr/>
        </p:nvSpPr>
        <p:spPr>
          <a:xfrm>
            <a:off x="644209" y="1529229"/>
            <a:ext cx="8206176" cy="45364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-4" dirty="0">
                <a:latin typeface="Consolas" panose="020B0609020204030204" pitchFamily="49" charset="0"/>
                <a:cs typeface="Courier New"/>
              </a:rPr>
              <a:t>&gt;&gt;&gt; </a:t>
            </a:r>
            <a:r>
              <a:rPr dirty="0">
                <a:latin typeface="Consolas" panose="020B0609020204030204" pitchFamily="49" charset="0"/>
                <a:cs typeface="Courier New"/>
              </a:rPr>
              <a:t>c =</a:t>
            </a:r>
            <a:r>
              <a:rPr spc="-19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4" dirty="0">
                <a:latin typeface="Consolas" panose="020B0609020204030204" pitchFamily="49" charset="0"/>
                <a:cs typeface="Courier New"/>
              </a:rPr>
              <a:t>Coordinate(3,4)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9525"/>
            <a:r>
              <a:rPr spc="-4" dirty="0">
                <a:latin typeface="Consolas" panose="020B0609020204030204" pitchFamily="49" charset="0"/>
                <a:cs typeface="Courier New"/>
              </a:rPr>
              <a:t>&gt;&gt;&gt; print(c)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9525"/>
            <a:r>
              <a:rPr spc="-4" dirty="0">
                <a:latin typeface="Consolas" panose="020B0609020204030204" pitchFamily="49" charset="0"/>
                <a:cs typeface="Courier New"/>
              </a:rPr>
              <a:t>&lt;</a:t>
            </a:r>
            <a:r>
              <a:rPr u="sng" spc="-4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Courier New"/>
              </a:rPr>
              <a:t> </a:t>
            </a:r>
            <a:r>
              <a:rPr spc="-4" dirty="0">
                <a:latin typeface="Consolas" panose="020B0609020204030204" pitchFamily="49" charset="0"/>
                <a:cs typeface="Courier New"/>
              </a:rPr>
              <a:t>main</a:t>
            </a:r>
            <a:r>
              <a:rPr u="sng" spc="-4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Courier New"/>
              </a:rPr>
              <a:t> </a:t>
            </a:r>
            <a:r>
              <a:rPr spc="-4" dirty="0">
                <a:latin typeface="Consolas" panose="020B0609020204030204" pitchFamily="49" charset="0"/>
                <a:cs typeface="Courier New"/>
              </a:rPr>
              <a:t>.Coordinate object at</a:t>
            </a:r>
            <a:r>
              <a:rPr spc="49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4" dirty="0">
                <a:latin typeface="Consolas" panose="020B0609020204030204" pitchFamily="49" charset="0"/>
                <a:cs typeface="Courier New"/>
              </a:rPr>
              <a:t>0x7fa918510488&gt;</a:t>
            </a:r>
            <a:endParaRPr lang="en-US" spc="-4" dirty="0">
              <a:latin typeface="Consolas" panose="020B0609020204030204" pitchFamily="49" charset="0"/>
              <a:cs typeface="Courier New"/>
            </a:endParaRPr>
          </a:p>
          <a:p>
            <a:pPr marL="9525">
              <a:lnSpc>
                <a:spcPts val="1710"/>
              </a:lnSpc>
            </a:pPr>
            <a:endParaRPr dirty="0">
              <a:latin typeface="Courier New"/>
              <a:cs typeface="Courier New"/>
            </a:endParaRPr>
          </a:p>
          <a:p>
            <a:pPr marL="352424" indent="-342900">
              <a:spcBef>
                <a:spcPts val="743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b="1" spc="-11" dirty="0">
                <a:solidFill>
                  <a:srgbClr val="C00000"/>
                </a:solidFill>
                <a:latin typeface="Calibri"/>
                <a:cs typeface="Calibri"/>
              </a:rPr>
              <a:t>U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ninformative </a:t>
            </a:r>
            <a:r>
              <a:rPr sz="2400" spc="-8" dirty="0">
                <a:latin typeface="Calibri"/>
                <a:cs typeface="Calibri"/>
              </a:rPr>
              <a:t>print </a:t>
            </a:r>
            <a:r>
              <a:rPr sz="2400" spc="-11" dirty="0">
                <a:latin typeface="Calibri"/>
                <a:cs typeface="Calibri"/>
              </a:rPr>
              <a:t>representation </a:t>
            </a:r>
            <a:r>
              <a:rPr sz="2400" spc="-8" dirty="0">
                <a:latin typeface="Calibri"/>
                <a:cs typeface="Calibri"/>
              </a:rPr>
              <a:t>by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default</a:t>
            </a:r>
            <a:endParaRPr sz="2400" dirty="0">
              <a:latin typeface="Calibri"/>
              <a:cs typeface="Calibri"/>
            </a:endParaRPr>
          </a:p>
          <a:p>
            <a:pPr marL="352424" indent="-342900">
              <a:spcBef>
                <a:spcPts val="829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  <a:tab pos="1341563" algn="l"/>
                <a:tab pos="2142119" algn="l"/>
              </a:tabLst>
            </a:pPr>
            <a:r>
              <a:rPr lang="en-US" sz="2400" spc="-8" dirty="0">
                <a:latin typeface="Calibri"/>
                <a:cs typeface="Calibri"/>
              </a:rPr>
              <a:t>Define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a </a:t>
            </a:r>
            <a:r>
              <a:rPr lang="en-US" sz="2400" spc="-4" dirty="0">
                <a:solidFill>
                  <a:srgbClr val="FF0000"/>
                </a:solidFill>
                <a:latin typeface="Calibri"/>
                <a:cs typeface="Calibri"/>
              </a:rPr>
              <a:t>__str__() </a:t>
            </a:r>
            <a:r>
              <a:rPr lang="en-US" sz="2400" spc="-4" dirty="0">
                <a:latin typeface="Calibri"/>
                <a:cs typeface="Calibri"/>
              </a:rPr>
              <a:t>method (just like </a:t>
            </a:r>
            <a:r>
              <a:rPr lang="en-US" sz="2400" b="1" spc="-4" dirty="0">
                <a:latin typeface="Calibri"/>
                <a:cs typeface="Calibri"/>
              </a:rPr>
              <a:t>Java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lang="en-US" sz="2400" b="1" i="1" spc="-4" dirty="0" err="1">
                <a:latin typeface="Calibri"/>
                <a:cs typeface="Calibri"/>
              </a:rPr>
              <a:t>toString</a:t>
            </a:r>
            <a:r>
              <a:rPr lang="en-US" sz="2400" b="1" i="1" spc="-4" dirty="0">
                <a:latin typeface="Calibri"/>
                <a:cs typeface="Calibri"/>
              </a:rPr>
              <a:t>() </a:t>
            </a:r>
            <a:r>
              <a:rPr lang="en-US" sz="2400" spc="-4" dirty="0">
                <a:latin typeface="Calibri"/>
                <a:cs typeface="Calibri"/>
              </a:rPr>
              <a:t>method) or “&lt;&lt;“ operator overloading in C++</a:t>
            </a:r>
          </a:p>
          <a:p>
            <a:pPr marL="352424" indent="-342900">
              <a:spcBef>
                <a:spcPts val="829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  <a:tab pos="1341563" algn="l"/>
                <a:tab pos="2142119" algn="l"/>
              </a:tabLst>
            </a:pP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8" dirty="0">
                <a:latin typeface="Calibri"/>
                <a:cs typeface="Calibri"/>
              </a:rPr>
              <a:t>calls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</a:t>
            </a:r>
            <a:r>
              <a:rPr lang="en-US" sz="2400" spc="-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__str__() </a:t>
            </a:r>
            <a:r>
              <a:rPr sz="2400" spc="-4" dirty="0">
                <a:latin typeface="Calibri"/>
                <a:cs typeface="Calibri"/>
              </a:rPr>
              <a:t>method </a:t>
            </a:r>
            <a:r>
              <a:rPr sz="2400" dirty="0">
                <a:latin typeface="Calibri"/>
                <a:cs typeface="Calibri"/>
              </a:rPr>
              <a:t>when </a:t>
            </a:r>
            <a:r>
              <a:rPr sz="2400" spc="-4" dirty="0">
                <a:latin typeface="Calibri"/>
                <a:cs typeface="Calibri"/>
              </a:rPr>
              <a:t>used</a:t>
            </a:r>
            <a:r>
              <a:rPr sz="2400" spc="-71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4" dirty="0">
                <a:latin typeface="Consolas" panose="020B0609020204030204" pitchFamily="49" charset="0"/>
                <a:cs typeface="Courier New"/>
              </a:rPr>
              <a:t>print</a:t>
            </a:r>
            <a:r>
              <a:rPr sz="2400" spc="-708" dirty="0">
                <a:latin typeface="Courier New"/>
                <a:cs typeface="Courier New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of a </a:t>
            </a:r>
            <a:r>
              <a:rPr sz="2400" spc="-4" dirty="0">
                <a:latin typeface="Calibri"/>
                <a:cs typeface="Calibri"/>
              </a:rPr>
              <a:t>class </a:t>
            </a:r>
            <a:r>
              <a:rPr sz="2400" spc="-8" dirty="0">
                <a:latin typeface="Calibri"/>
                <a:cs typeface="Calibri"/>
              </a:rPr>
              <a:t>object</a:t>
            </a:r>
            <a:endParaRPr sz="2400" dirty="0">
              <a:latin typeface="Calibri"/>
              <a:cs typeface="Calibri"/>
            </a:endParaRPr>
          </a:p>
          <a:p>
            <a:pPr marL="352424" indent="-342900">
              <a:lnSpc>
                <a:spcPts val="2231"/>
              </a:lnSpc>
              <a:spcBef>
                <a:spcPts val="806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2400" spc="-11" dirty="0">
                <a:latin typeface="Calibri"/>
                <a:cs typeface="Calibri"/>
              </a:rPr>
              <a:t>you </a:t>
            </a:r>
            <a:r>
              <a:rPr sz="2400" spc="-4" dirty="0">
                <a:latin typeface="Calibri"/>
                <a:cs typeface="Calibri"/>
              </a:rPr>
              <a:t>choose </a:t>
            </a:r>
            <a:r>
              <a:rPr sz="2400" spc="-8" dirty="0">
                <a:latin typeface="Calibri"/>
                <a:cs typeface="Calibri"/>
              </a:rPr>
              <a:t>what </a:t>
            </a:r>
            <a:r>
              <a:rPr sz="2400" spc="-4" dirty="0">
                <a:latin typeface="Calibri"/>
                <a:cs typeface="Calibri"/>
              </a:rPr>
              <a:t>it does! </a:t>
            </a:r>
            <a:r>
              <a:rPr sz="2400" spc="-19" dirty="0">
                <a:latin typeface="Calibri"/>
                <a:cs typeface="Calibri"/>
              </a:rPr>
              <a:t>Say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" dirty="0">
                <a:latin typeface="Calibri"/>
                <a:cs typeface="Calibri"/>
              </a:rPr>
              <a:t>when </a:t>
            </a:r>
            <a:r>
              <a:rPr sz="2400" spc="-11" dirty="0">
                <a:latin typeface="Calibri"/>
                <a:cs typeface="Calibri"/>
              </a:rPr>
              <a:t>we </a:t>
            </a:r>
            <a:r>
              <a:rPr sz="2400" spc="-8" dirty="0">
                <a:latin typeface="Calibri"/>
                <a:cs typeface="Calibri"/>
              </a:rPr>
              <a:t>print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a</a:t>
            </a:r>
            <a:r>
              <a:rPr lang="en-US" sz="2400" spc="-4" dirty="0">
                <a:latin typeface="Calibri"/>
                <a:cs typeface="Calibri"/>
              </a:rPr>
              <a:t> </a:t>
            </a:r>
            <a:r>
              <a:rPr sz="2400" spc="-4" dirty="0">
                <a:latin typeface="Courier New"/>
                <a:cs typeface="Courier New"/>
              </a:rPr>
              <a:t>Coordinate</a:t>
            </a:r>
            <a:r>
              <a:rPr sz="2400" spc="-683" dirty="0">
                <a:latin typeface="Courier New"/>
                <a:cs typeface="Courier New"/>
              </a:rPr>
              <a:t> </a:t>
            </a:r>
            <a:r>
              <a:rPr sz="2400" spc="-8" dirty="0">
                <a:latin typeface="Calibri"/>
                <a:cs typeface="Calibri"/>
              </a:rPr>
              <a:t>object, </a:t>
            </a:r>
            <a:r>
              <a:rPr sz="2400" spc="-11" dirty="0">
                <a:latin typeface="Calibri"/>
                <a:cs typeface="Calibri"/>
              </a:rPr>
              <a:t>want to </a:t>
            </a:r>
            <a:r>
              <a:rPr sz="2400" spc="-8" dirty="0">
                <a:latin typeface="Calibri"/>
                <a:cs typeface="Calibri"/>
              </a:rPr>
              <a:t>show</a:t>
            </a:r>
            <a:r>
              <a:rPr lang="en-US" sz="2400" spc="-8" dirty="0">
                <a:latin typeface="Calibri"/>
                <a:cs typeface="Calibri"/>
              </a:rPr>
              <a:t>:</a:t>
            </a:r>
            <a:endParaRPr lang="en-US" sz="800" spc="-8" dirty="0">
              <a:latin typeface="Calibri"/>
              <a:cs typeface="Calibri"/>
            </a:endParaRPr>
          </a:p>
          <a:p>
            <a:pPr marL="466725" lvl="1">
              <a:spcBef>
                <a:spcPts val="930"/>
              </a:spcBef>
            </a:pPr>
            <a:r>
              <a:rPr spc="-4" dirty="0">
                <a:latin typeface="Consolas" panose="020B0609020204030204" pitchFamily="49" charset="0"/>
                <a:cs typeface="Courier New"/>
              </a:rPr>
              <a:t>&gt;&gt;&gt; print(c)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466725" lvl="1"/>
            <a:r>
              <a:rPr spc="-4" dirty="0">
                <a:latin typeface="Consolas" panose="020B0609020204030204" pitchFamily="49" charset="0"/>
                <a:cs typeface="Courier New"/>
              </a:rPr>
              <a:t>&lt;3,4&gt;</a:t>
            </a:r>
            <a:endParaRPr dirty="0">
              <a:latin typeface="Consolas" panose="020B0609020204030204" pitchFamily="49" charset="0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4033" y="800155"/>
            <a:ext cx="7886700" cy="526939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115250" marR="3810">
              <a:lnSpc>
                <a:spcPts val="3675"/>
              </a:lnSpc>
              <a:spcBef>
                <a:spcPts val="735"/>
              </a:spcBef>
            </a:pPr>
            <a:r>
              <a:rPr spc="-34" dirty="0"/>
              <a:t>DEFINING </a:t>
            </a:r>
            <a:r>
              <a:rPr spc="-56" dirty="0"/>
              <a:t>YOUR </a:t>
            </a:r>
            <a:r>
              <a:rPr spc="-41" dirty="0"/>
              <a:t>OWN</a:t>
            </a:r>
            <a:r>
              <a:rPr spc="-203" dirty="0"/>
              <a:t> </a:t>
            </a:r>
            <a:r>
              <a:rPr spc="-38" dirty="0"/>
              <a:t>PRINT  METHOD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AC01D-4CCB-4012-8F1F-B1E923A1940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62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809401" y="2127896"/>
            <a:ext cx="4934426" cy="2518478"/>
          </a:xfrm>
          <a:prstGeom prst="rect">
            <a:avLst/>
          </a:prstGeom>
        </p:spPr>
        <p:txBody>
          <a:bodyPr vert="horz" wrap="square" lIns="0" tIns="55721" rIns="0" bIns="0" rtlCol="0">
            <a:spAutoFit/>
          </a:bodyPr>
          <a:lstStyle/>
          <a:p>
            <a:pPr marL="9525">
              <a:spcBef>
                <a:spcPts val="439"/>
              </a:spcBef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class</a:t>
            </a:r>
            <a:r>
              <a:rPr sz="1500" spc="-8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Coordinate(object):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923902" marR="1602541" indent="-457664">
              <a:lnSpc>
                <a:spcPct val="120000"/>
              </a:lnSpc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def</a:t>
            </a:r>
            <a:r>
              <a:rPr sz="1500" u="sng" spc="893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init</a:t>
            </a:r>
            <a:r>
              <a:rPr sz="1500" u="sng" spc="-4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(self, x, y):  self.x =</a:t>
            </a:r>
            <a:r>
              <a:rPr sz="1500" spc="-11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x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923902">
              <a:spcBef>
                <a:spcPts val="360"/>
              </a:spcBef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self.y =</a:t>
            </a:r>
            <a:r>
              <a:rPr sz="1500" spc="-53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y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923426" marR="460999" indent="-457664">
              <a:lnSpc>
                <a:spcPct val="120000"/>
              </a:lnSpc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def distance(self, other):  x_diff_sq = (self.x-other.x)**2  y_diff_sq =</a:t>
            </a:r>
            <a:r>
              <a:rPr sz="1500" spc="-11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(self.y-other.y)**2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923426">
              <a:spcBef>
                <a:spcPts val="356"/>
              </a:spcBef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return (x_diff_sq +</a:t>
            </a:r>
            <a:r>
              <a:rPr sz="1500" spc="4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y_diff_sq)**0.5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466238">
              <a:spcBef>
                <a:spcPts val="363"/>
              </a:spcBef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def</a:t>
            </a:r>
            <a:endParaRPr sz="1500" dirty="0">
              <a:latin typeface="Consolas" panose="020B0609020204030204" pitchFamily="49" charset="0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230492"/>
              </p:ext>
            </p:extLst>
          </p:nvPr>
        </p:nvGraphicFramePr>
        <p:xfrm>
          <a:off x="1672748" y="4386129"/>
          <a:ext cx="5404008" cy="6323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4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775">
                <a:tc gridSpan="2">
                  <a:txBody>
                    <a:bodyPr/>
                    <a:lstStyle/>
                    <a:p>
                      <a:pPr marL="72390">
                        <a:lnSpc>
                          <a:spcPts val="2250"/>
                        </a:lnSpc>
                      </a:pPr>
                      <a:r>
                        <a:rPr sz="15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str</a:t>
                      </a:r>
                      <a:r>
                        <a:rPr lang="en-US" sz="1500" spc="-5" dirty="0">
                          <a:latin typeface="Consolas" panose="020B0609020204030204" pitchFamily="49" charset="0"/>
                          <a:cs typeface="Courier New"/>
                        </a:rPr>
                        <a:t>__</a:t>
                      </a:r>
                      <a:r>
                        <a:rPr sz="1500" u="sng" spc="1110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2250"/>
                        </a:lnSpc>
                      </a:pPr>
                      <a:r>
                        <a:rPr lang="en-US" sz="1500" spc="-5" dirty="0">
                          <a:latin typeface="Consolas" panose="020B0609020204030204" pitchFamily="49" charset="0"/>
                          <a:cs typeface="Courier New"/>
                        </a:rPr>
                        <a:t>(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self):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606">
                <a:tc>
                  <a:txBody>
                    <a:bodyPr/>
                    <a:lstStyle/>
                    <a:p>
                      <a:pPr marL="72390">
                        <a:lnSpc>
                          <a:spcPts val="2120"/>
                        </a:lnSpc>
                      </a:pP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return</a:t>
                      </a:r>
                      <a:endParaRPr sz="150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82550">
                        <a:lnSpc>
                          <a:spcPts val="2120"/>
                        </a:lnSpc>
                      </a:pP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"&lt;"+str(self.x)+","+str(self.y)+"&gt;"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 rot="1606246">
            <a:off x="840263" y="4558290"/>
            <a:ext cx="687676" cy="72413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 rot="1646913">
            <a:off x="7221200" y="4785381"/>
            <a:ext cx="751142" cy="606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8042" y="629020"/>
            <a:ext cx="8239685" cy="535468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115250" marR="3810">
              <a:lnSpc>
                <a:spcPts val="3675"/>
              </a:lnSpc>
              <a:spcBef>
                <a:spcPts val="735"/>
              </a:spcBef>
            </a:pPr>
            <a:r>
              <a:rPr sz="3000" spc="-38" dirty="0"/>
              <a:t>TYPES </a:t>
            </a:r>
            <a:r>
              <a:rPr sz="3000" spc="-26" dirty="0"/>
              <a:t>AND</a:t>
            </a:r>
            <a:r>
              <a:rPr sz="3000" spc="-199" dirty="0"/>
              <a:t> </a:t>
            </a:r>
            <a:r>
              <a:rPr sz="3000" spc="-41" dirty="0"/>
              <a:t>CLASSES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97989-8D6E-465B-96BF-F9AB73F55F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511E9E-7F05-4223-8856-52061017B53A}"/>
              </a:ext>
            </a:extLst>
          </p:cNvPr>
          <p:cNvGrpSpPr/>
          <p:nvPr/>
        </p:nvGrpSpPr>
        <p:grpSpPr>
          <a:xfrm>
            <a:off x="699561" y="1580737"/>
            <a:ext cx="8048166" cy="3696525"/>
            <a:chOff x="547917" y="2456111"/>
            <a:chExt cx="8048166" cy="3696525"/>
          </a:xfrm>
        </p:grpSpPr>
        <p:sp>
          <p:nvSpPr>
            <p:cNvPr id="4" name="object 4"/>
            <p:cNvSpPr txBox="1"/>
            <p:nvPr/>
          </p:nvSpPr>
          <p:spPr>
            <a:xfrm>
              <a:off x="547917" y="2456111"/>
              <a:ext cx="8048166" cy="3696525"/>
            </a:xfrm>
            <a:prstGeom prst="rect">
              <a:avLst/>
            </a:prstGeom>
          </p:spPr>
          <p:txBody>
            <a:bodyPr vert="horz" wrap="square" lIns="0" tIns="28575" rIns="0" bIns="0" rtlCol="0">
              <a:spAutoFit/>
            </a:bodyPr>
            <a:lstStyle/>
            <a:p>
              <a:pPr marL="295275" indent="-285750">
                <a:spcBef>
                  <a:spcPts val="225"/>
                </a:spcBef>
                <a:buClr>
                  <a:schemeClr val="accent1">
                    <a:lumMod val="75000"/>
                  </a:schemeClr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r>
                <a:rPr lang="en-US" spc="-8" dirty="0">
                  <a:latin typeface="Calibri"/>
                  <a:cs typeface="Calibri"/>
                </a:rPr>
                <a:t>C</a:t>
              </a:r>
              <a:r>
                <a:rPr spc="-8" dirty="0">
                  <a:latin typeface="Calibri"/>
                  <a:cs typeface="Calibri"/>
                </a:rPr>
                <a:t>an </a:t>
              </a:r>
              <a:r>
                <a:rPr dirty="0">
                  <a:latin typeface="Calibri"/>
                  <a:cs typeface="Calibri"/>
                </a:rPr>
                <a:t>ask </a:t>
              </a:r>
              <a:r>
                <a:rPr spc="-15" dirty="0">
                  <a:latin typeface="Calibri"/>
                  <a:cs typeface="Calibri"/>
                </a:rPr>
                <a:t>for </a:t>
              </a:r>
              <a:r>
                <a:rPr dirty="0">
                  <a:latin typeface="Calibri"/>
                  <a:cs typeface="Calibri"/>
                </a:rPr>
                <a:t>the type </a:t>
              </a:r>
              <a:r>
                <a:rPr spc="-4" dirty="0">
                  <a:latin typeface="Calibri"/>
                  <a:cs typeface="Calibri"/>
                </a:rPr>
                <a:t>of </a:t>
              </a:r>
              <a:r>
                <a:rPr dirty="0">
                  <a:latin typeface="Calibri"/>
                  <a:cs typeface="Calibri"/>
                </a:rPr>
                <a:t>an </a:t>
              </a:r>
              <a:r>
                <a:rPr spc="-4" dirty="0">
                  <a:latin typeface="Calibri"/>
                  <a:cs typeface="Calibri"/>
                </a:rPr>
                <a:t>object</a:t>
              </a:r>
              <a:r>
                <a:rPr spc="-41" dirty="0">
                  <a:latin typeface="Calibri"/>
                  <a:cs typeface="Calibri"/>
                </a:rPr>
                <a:t> </a:t>
              </a:r>
              <a:r>
                <a:rPr spc="-8" dirty="0">
                  <a:latin typeface="Calibri"/>
                  <a:cs typeface="Calibri"/>
                </a:rPr>
                <a:t>instance</a:t>
              </a:r>
              <a:endParaRPr dirty="0">
                <a:latin typeface="Calibri"/>
                <a:cs typeface="Calibri"/>
              </a:endParaRPr>
            </a:p>
            <a:p>
              <a:pPr marL="334320">
                <a:spcBef>
                  <a:spcPts val="120"/>
                </a:spcBef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sz="1425" spc="-4" dirty="0">
                  <a:latin typeface="Courier New"/>
                  <a:cs typeface="Courier New"/>
                </a:rPr>
                <a:t>&gt;&gt;&gt; </a:t>
              </a:r>
              <a:r>
                <a:rPr sz="1425" dirty="0">
                  <a:latin typeface="Courier New"/>
                  <a:cs typeface="Courier New"/>
                </a:rPr>
                <a:t>c =</a:t>
              </a:r>
              <a:r>
                <a:rPr sz="1425" spc="-15" dirty="0">
                  <a:latin typeface="Courier New"/>
                  <a:cs typeface="Courier New"/>
                </a:rPr>
                <a:t> </a:t>
              </a:r>
              <a:r>
                <a:rPr sz="1425" spc="-8" dirty="0">
                  <a:latin typeface="Courier New"/>
                  <a:cs typeface="Courier New"/>
                </a:rPr>
                <a:t>Coordinate(3,4)</a:t>
              </a:r>
              <a:endParaRPr sz="1425" dirty="0">
                <a:latin typeface="Courier New"/>
                <a:cs typeface="Courier New"/>
              </a:endParaRPr>
            </a:p>
            <a:p>
              <a:pPr marL="334320">
                <a:lnSpc>
                  <a:spcPts val="1695"/>
                </a:lnSpc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sz="1425" spc="-4" dirty="0">
                  <a:latin typeface="Courier New"/>
                  <a:cs typeface="Courier New"/>
                </a:rPr>
                <a:t>&gt;&gt;&gt; </a:t>
              </a:r>
              <a:r>
                <a:rPr sz="1425" spc="-8" dirty="0">
                  <a:latin typeface="Courier New"/>
                  <a:cs typeface="Courier New"/>
                </a:rPr>
                <a:t>print(c)</a:t>
              </a:r>
              <a:endParaRPr sz="1425" dirty="0">
                <a:latin typeface="Courier New"/>
                <a:cs typeface="Courier New"/>
              </a:endParaRPr>
            </a:p>
            <a:p>
              <a:pPr marL="334320">
                <a:lnSpc>
                  <a:spcPts val="1695"/>
                </a:lnSpc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sz="1425" spc="-4" dirty="0">
                  <a:latin typeface="Courier New"/>
                  <a:cs typeface="Courier New"/>
                </a:rPr>
                <a:t>&lt;3,4&gt;</a:t>
              </a:r>
              <a:endParaRPr sz="1425" dirty="0">
                <a:latin typeface="Courier New"/>
                <a:cs typeface="Courier New"/>
              </a:endParaRPr>
            </a:p>
            <a:p>
              <a:pPr marL="333843"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sz="1425" spc="-4" dirty="0">
                  <a:latin typeface="Courier New"/>
                  <a:cs typeface="Courier New"/>
                </a:rPr>
                <a:t>&gt;&gt;&gt;</a:t>
              </a:r>
              <a:r>
                <a:rPr sz="1425" spc="-23" dirty="0">
                  <a:latin typeface="Courier New"/>
                  <a:cs typeface="Courier New"/>
                </a:rPr>
                <a:t> </a:t>
              </a:r>
              <a:r>
                <a:rPr sz="1425" spc="-8" dirty="0">
                  <a:latin typeface="Courier New"/>
                  <a:cs typeface="Courier New"/>
                </a:rPr>
                <a:t>print(type(c))</a:t>
              </a:r>
              <a:endParaRPr sz="1425" dirty="0">
                <a:latin typeface="Courier New"/>
                <a:cs typeface="Courier New"/>
              </a:endParaRPr>
            </a:p>
            <a:p>
              <a:pPr marL="334320">
                <a:spcBef>
                  <a:spcPts val="34"/>
                </a:spcBef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sz="1425" spc="-4" dirty="0">
                  <a:latin typeface="Courier New"/>
                  <a:cs typeface="Courier New"/>
                </a:rPr>
                <a:t>&lt;class</a:t>
              </a:r>
              <a:r>
                <a:rPr sz="1425" u="sng" spc="848" dirty="0">
                  <a:uFill>
                    <a:solidFill>
                      <a:srgbClr val="000000"/>
                    </a:solidFill>
                  </a:uFill>
                  <a:latin typeface="Courier New"/>
                  <a:cs typeface="Courier New"/>
                </a:rPr>
                <a:t> </a:t>
              </a:r>
              <a:r>
                <a:rPr sz="1425" spc="-8" dirty="0">
                  <a:latin typeface="Courier New"/>
                  <a:cs typeface="Courier New"/>
                </a:rPr>
                <a:t>main</a:t>
              </a:r>
              <a:r>
                <a:rPr sz="1425" u="sng" spc="8" dirty="0">
                  <a:uFill>
                    <a:solidFill>
                      <a:srgbClr val="000000"/>
                    </a:solidFill>
                  </a:uFill>
                  <a:latin typeface="Courier New"/>
                  <a:cs typeface="Courier New"/>
                </a:rPr>
                <a:t> </a:t>
              </a:r>
              <a:r>
                <a:rPr sz="1425" spc="-8" dirty="0">
                  <a:latin typeface="Courier New"/>
                  <a:cs typeface="Courier New"/>
                </a:rPr>
                <a:t>.Coordinate&gt;</a:t>
              </a:r>
              <a:endParaRPr sz="1425" dirty="0">
                <a:latin typeface="Courier New"/>
                <a:cs typeface="Courier New"/>
              </a:endParaRPr>
            </a:p>
            <a:p>
              <a:pPr marL="295275" indent="-285750">
                <a:spcBef>
                  <a:spcPts val="278"/>
                </a:spcBef>
                <a:buClr>
                  <a:schemeClr val="accent1">
                    <a:lumMod val="75000"/>
                  </a:schemeClr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endParaRPr lang="en-US" dirty="0">
                <a:latin typeface="Calibri"/>
                <a:cs typeface="Calibri"/>
              </a:endParaRPr>
            </a:p>
            <a:p>
              <a:pPr marL="295275" indent="-285750">
                <a:spcBef>
                  <a:spcPts val="278"/>
                </a:spcBef>
                <a:buClr>
                  <a:schemeClr val="accent1">
                    <a:lumMod val="75000"/>
                  </a:schemeClr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r>
                <a:rPr lang="en-US" dirty="0">
                  <a:latin typeface="Calibri"/>
                  <a:cs typeface="Calibri"/>
                </a:rPr>
                <a:t>this </a:t>
              </a:r>
              <a:r>
                <a:rPr lang="en-US" spc="-11" dirty="0">
                  <a:latin typeface="Calibri"/>
                  <a:cs typeface="Calibri"/>
                </a:rPr>
                <a:t>makes </a:t>
              </a:r>
              <a:r>
                <a:rPr lang="en-US" spc="-4" dirty="0">
                  <a:latin typeface="Calibri"/>
                  <a:cs typeface="Calibri"/>
                </a:rPr>
                <a:t>sense</a:t>
              </a:r>
              <a:r>
                <a:rPr lang="en-US" spc="-11" dirty="0">
                  <a:latin typeface="Calibri"/>
                  <a:cs typeface="Calibri"/>
                </a:rPr>
                <a:t> </a:t>
              </a:r>
              <a:r>
                <a:rPr lang="en-US" spc="-4" dirty="0">
                  <a:latin typeface="Calibri"/>
                  <a:cs typeface="Calibri"/>
                </a:rPr>
                <a:t>since</a:t>
              </a:r>
              <a:endParaRPr lang="en-US" dirty="0">
                <a:latin typeface="Calibri"/>
                <a:cs typeface="Calibri"/>
              </a:endParaRPr>
            </a:p>
            <a:p>
              <a:pPr marL="334320">
                <a:spcBef>
                  <a:spcPts val="124"/>
                </a:spcBef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lang="en-US" sz="1425" spc="-4" dirty="0">
                  <a:latin typeface="Courier New"/>
                  <a:cs typeface="Courier New"/>
                </a:rPr>
                <a:t>&gt;&gt;&gt;</a:t>
              </a:r>
              <a:r>
                <a:rPr lang="en-US" sz="1425" spc="-8" dirty="0">
                  <a:latin typeface="Courier New"/>
                  <a:cs typeface="Courier New"/>
                </a:rPr>
                <a:t> print(Coordinate)</a:t>
              </a:r>
              <a:endParaRPr lang="en-US" sz="1425" dirty="0">
                <a:latin typeface="Courier New"/>
                <a:cs typeface="Courier New"/>
              </a:endParaRPr>
            </a:p>
            <a:p>
              <a:pPr marL="334320"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lang="en-US" sz="1425" spc="-4" dirty="0">
                  <a:latin typeface="Courier New"/>
                  <a:cs typeface="Courier New"/>
                </a:rPr>
                <a:t>&lt;class</a:t>
              </a:r>
              <a:r>
                <a:rPr lang="en-US" sz="1425" u="sng" spc="-4" dirty="0">
                  <a:uFill>
                    <a:solidFill>
                      <a:srgbClr val="000000"/>
                    </a:solidFill>
                  </a:uFill>
                  <a:latin typeface="Courier New"/>
                  <a:cs typeface="Courier New"/>
                </a:rPr>
                <a:t> </a:t>
              </a:r>
              <a:r>
                <a:rPr lang="en-US" sz="1425" u="sng" spc="848" dirty="0">
                  <a:uFill>
                    <a:solidFill>
                      <a:srgbClr val="000000"/>
                    </a:solidFill>
                  </a:uFill>
                  <a:latin typeface="Courier New"/>
                  <a:cs typeface="Courier New"/>
                </a:rPr>
                <a:t> </a:t>
              </a:r>
              <a:r>
                <a:rPr lang="en-US" sz="1425" spc="-8" dirty="0">
                  <a:latin typeface="Courier New"/>
                  <a:cs typeface="Courier New"/>
                </a:rPr>
                <a:t>main</a:t>
              </a:r>
              <a:r>
                <a:rPr lang="en-US" sz="1425" u="sng" spc="-8" dirty="0">
                  <a:uFill>
                    <a:solidFill>
                      <a:srgbClr val="000000"/>
                    </a:solidFill>
                  </a:uFill>
                  <a:latin typeface="Courier New"/>
                  <a:cs typeface="Courier New"/>
                </a:rPr>
                <a:t>  </a:t>
              </a:r>
              <a:r>
                <a:rPr lang="en-US" sz="1425" spc="-8" dirty="0">
                  <a:latin typeface="Courier New"/>
                  <a:cs typeface="Courier New"/>
                </a:rPr>
                <a:t>.Coordinate&gt;</a:t>
              </a:r>
              <a:endParaRPr lang="en-US" sz="1425" dirty="0">
                <a:latin typeface="Courier New"/>
                <a:cs typeface="Courier New"/>
              </a:endParaRPr>
            </a:p>
            <a:p>
              <a:pPr marL="334320">
                <a:lnSpc>
                  <a:spcPts val="1691"/>
                </a:lnSpc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lang="en-US" sz="1425" spc="-4" dirty="0">
                  <a:latin typeface="Courier New"/>
                  <a:cs typeface="Courier New"/>
                </a:rPr>
                <a:t>&gt;&gt;&gt;</a:t>
              </a:r>
              <a:r>
                <a:rPr lang="en-US" sz="1425" spc="-15" dirty="0">
                  <a:latin typeface="Courier New"/>
                  <a:cs typeface="Courier New"/>
                </a:rPr>
                <a:t> </a:t>
              </a:r>
              <a:r>
                <a:rPr lang="en-US" sz="1425" spc="-8" dirty="0">
                  <a:latin typeface="Courier New"/>
                  <a:cs typeface="Courier New"/>
                </a:rPr>
                <a:t>print(type(Coordinate))</a:t>
              </a:r>
              <a:endParaRPr lang="en-US" sz="1425" dirty="0">
                <a:latin typeface="Courier New"/>
                <a:cs typeface="Courier New"/>
              </a:endParaRPr>
            </a:p>
            <a:p>
              <a:pPr marL="334320">
                <a:lnSpc>
                  <a:spcPts val="1691"/>
                </a:lnSpc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lang="en-US" sz="1425" spc="-4" dirty="0">
                  <a:latin typeface="Courier New"/>
                  <a:cs typeface="Courier New"/>
                </a:rPr>
                <a:t>&lt;type</a:t>
              </a:r>
              <a:r>
                <a:rPr lang="en-US" sz="1425" spc="-11" dirty="0">
                  <a:latin typeface="Courier New"/>
                  <a:cs typeface="Courier New"/>
                </a:rPr>
                <a:t> </a:t>
              </a:r>
              <a:r>
                <a:rPr lang="en-US" sz="1425" spc="-8" dirty="0">
                  <a:latin typeface="Courier New"/>
                  <a:cs typeface="Courier New"/>
                </a:rPr>
                <a:t>'type’&gt;</a:t>
              </a:r>
            </a:p>
            <a:p>
              <a:pPr marL="334320">
                <a:lnSpc>
                  <a:spcPts val="1691"/>
                </a:lnSpc>
                <a:buClr>
                  <a:schemeClr val="accent1">
                    <a:lumMod val="75000"/>
                  </a:schemeClr>
                </a:buClr>
                <a:buSzPct val="80000"/>
              </a:pPr>
              <a:endParaRPr sz="1425" dirty="0">
                <a:latin typeface="Courier New"/>
                <a:cs typeface="Courier New"/>
              </a:endParaRPr>
            </a:p>
            <a:p>
              <a:pPr marL="295275" indent="-285750">
                <a:spcBef>
                  <a:spcPts val="319"/>
                </a:spcBef>
                <a:buClr>
                  <a:schemeClr val="accent1">
                    <a:lumMod val="75000"/>
                  </a:schemeClr>
                </a:buClr>
                <a:buSzPct val="80000"/>
                <a:buFont typeface="Century Gothic" panose="020B0502020202020204" pitchFamily="34" charset="0"/>
                <a:buChar char="►"/>
                <a:tabLst>
                  <a:tab pos="165730" algn="l"/>
                </a:tabLst>
              </a:pPr>
              <a:r>
                <a:rPr spc="-4" dirty="0">
                  <a:latin typeface="Calibri"/>
                  <a:cs typeface="Calibri"/>
                </a:rPr>
                <a:t>use </a:t>
              </a:r>
              <a:r>
                <a:rPr b="1" i="1" spc="-4" dirty="0">
                  <a:latin typeface="Courier New"/>
                  <a:cs typeface="Courier New"/>
                </a:rPr>
                <a:t>isinstance()</a:t>
              </a:r>
              <a:r>
                <a:rPr spc="-4" dirty="0">
                  <a:latin typeface="Courier New"/>
                  <a:cs typeface="Courier New"/>
                </a:rPr>
                <a:t> </a:t>
              </a:r>
              <a:r>
                <a:rPr spc="-11" dirty="0">
                  <a:latin typeface="Calibri"/>
                  <a:cs typeface="Calibri"/>
                </a:rPr>
                <a:t>to </a:t>
              </a:r>
              <a:r>
                <a:rPr dirty="0">
                  <a:latin typeface="Calibri"/>
                  <a:cs typeface="Calibri"/>
                </a:rPr>
                <a:t>check if an </a:t>
              </a:r>
              <a:r>
                <a:rPr spc="-4" dirty="0">
                  <a:latin typeface="Calibri"/>
                  <a:cs typeface="Calibri"/>
                </a:rPr>
                <a:t>object </a:t>
              </a:r>
              <a:r>
                <a:rPr dirty="0">
                  <a:latin typeface="Calibri"/>
                  <a:cs typeface="Calibri"/>
                </a:rPr>
                <a:t>is a</a:t>
              </a:r>
              <a:r>
                <a:rPr spc="-94" dirty="0">
                  <a:latin typeface="Calibri"/>
                  <a:cs typeface="Calibri"/>
                </a:rPr>
                <a:t> </a:t>
              </a:r>
              <a:r>
                <a:rPr spc="-4" dirty="0">
                  <a:latin typeface="Courier New"/>
                  <a:cs typeface="Courier New"/>
                </a:rPr>
                <a:t>Coordinate</a:t>
              </a:r>
              <a:endParaRPr dirty="0">
                <a:latin typeface="Courier New"/>
                <a:cs typeface="Courier New"/>
              </a:endParaRPr>
            </a:p>
            <a:p>
              <a:pPr marL="334320" marR="1730173">
                <a:spcBef>
                  <a:spcPts val="120"/>
                </a:spcBef>
                <a:buClr>
                  <a:schemeClr val="accent1">
                    <a:lumMod val="75000"/>
                  </a:schemeClr>
                </a:buClr>
                <a:buSzPct val="80000"/>
              </a:pPr>
              <a:r>
                <a:rPr sz="1425" spc="-4" dirty="0">
                  <a:latin typeface="Courier New"/>
                  <a:cs typeface="Courier New"/>
                </a:rPr>
                <a:t>&gt;&gt;&gt; </a:t>
              </a:r>
              <a:r>
                <a:rPr sz="1425" spc="-8" dirty="0">
                  <a:latin typeface="Courier New"/>
                  <a:cs typeface="Courier New"/>
                </a:rPr>
                <a:t>print(isinstance(c, Coordinate))  True</a:t>
              </a:r>
              <a:endParaRPr sz="1425" dirty="0">
                <a:latin typeface="Courier New"/>
                <a:cs typeface="Courier New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14135" y="2981868"/>
              <a:ext cx="3242137" cy="224314"/>
            </a:xfrm>
            <a:custGeom>
              <a:avLst/>
              <a:gdLst/>
              <a:ahLst/>
              <a:cxnLst/>
              <a:rect l="l" t="t" r="r" b="b"/>
              <a:pathLst>
                <a:path w="4137660" h="299085">
                  <a:moveTo>
                    <a:pt x="0" y="298703"/>
                  </a:moveTo>
                  <a:lnTo>
                    <a:pt x="4137660" y="298703"/>
                  </a:lnTo>
                  <a:lnTo>
                    <a:pt x="4137660" y="0"/>
                  </a:lnTo>
                  <a:lnTo>
                    <a:pt x="0" y="0"/>
                  </a:lnTo>
                  <a:lnTo>
                    <a:pt x="0" y="298703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 rot="1560513">
              <a:off x="4251681" y="2719898"/>
              <a:ext cx="1397263" cy="82591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0" name="object 10"/>
            <p:cNvSpPr/>
            <p:nvPr/>
          </p:nvSpPr>
          <p:spPr>
            <a:xfrm>
              <a:off x="827281" y="3437927"/>
              <a:ext cx="3228703" cy="224314"/>
            </a:xfrm>
            <a:custGeom>
              <a:avLst/>
              <a:gdLst/>
              <a:ahLst/>
              <a:cxnLst/>
              <a:rect l="l" t="t" r="r" b="b"/>
              <a:pathLst>
                <a:path w="4120515" h="299085">
                  <a:moveTo>
                    <a:pt x="0" y="298704"/>
                  </a:moveTo>
                  <a:lnTo>
                    <a:pt x="4120134" y="298704"/>
                  </a:lnTo>
                  <a:lnTo>
                    <a:pt x="4120134" y="0"/>
                  </a:lnTo>
                  <a:lnTo>
                    <a:pt x="0" y="0"/>
                  </a:lnTo>
                  <a:lnTo>
                    <a:pt x="0" y="298704"/>
                  </a:lnTo>
                  <a:close/>
                </a:path>
              </a:pathLst>
            </a:custGeom>
            <a:ln w="16001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 rot="1462209">
              <a:off x="4271275" y="3099691"/>
              <a:ext cx="1532613" cy="9606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831842" y="4249302"/>
              <a:ext cx="3242137" cy="224314"/>
            </a:xfrm>
            <a:custGeom>
              <a:avLst/>
              <a:gdLst/>
              <a:ahLst/>
              <a:cxnLst/>
              <a:rect l="l" t="t" r="r" b="b"/>
              <a:pathLst>
                <a:path w="4137660" h="299085">
                  <a:moveTo>
                    <a:pt x="0" y="298704"/>
                  </a:moveTo>
                  <a:lnTo>
                    <a:pt x="4137660" y="298704"/>
                  </a:lnTo>
                  <a:lnTo>
                    <a:pt x="4137660" y="0"/>
                  </a:lnTo>
                  <a:lnTo>
                    <a:pt x="0" y="0"/>
                  </a:lnTo>
                  <a:lnTo>
                    <a:pt x="0" y="298704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 rot="1536414">
              <a:off x="4321376" y="3967690"/>
              <a:ext cx="1432988" cy="74009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4" name="object 14"/>
            <p:cNvSpPr/>
            <p:nvPr/>
          </p:nvSpPr>
          <p:spPr>
            <a:xfrm>
              <a:off x="831842" y="4693929"/>
              <a:ext cx="3242137" cy="224314"/>
            </a:xfrm>
            <a:custGeom>
              <a:avLst/>
              <a:gdLst/>
              <a:ahLst/>
              <a:cxnLst/>
              <a:rect l="l" t="t" r="r" b="b"/>
              <a:pathLst>
                <a:path w="4137660" h="299085">
                  <a:moveTo>
                    <a:pt x="0" y="298704"/>
                  </a:moveTo>
                  <a:lnTo>
                    <a:pt x="4137660" y="298704"/>
                  </a:lnTo>
                  <a:lnTo>
                    <a:pt x="4137660" y="0"/>
                  </a:lnTo>
                  <a:lnTo>
                    <a:pt x="0" y="0"/>
                  </a:lnTo>
                  <a:lnTo>
                    <a:pt x="0" y="298704"/>
                  </a:lnTo>
                  <a:close/>
                </a:path>
              </a:pathLst>
            </a:custGeom>
            <a:ln w="1600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5" name="object 15"/>
            <p:cNvSpPr/>
            <p:nvPr/>
          </p:nvSpPr>
          <p:spPr>
            <a:xfrm rot="1570798">
              <a:off x="4376118" y="4232979"/>
              <a:ext cx="2380154" cy="12075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699" y="375167"/>
            <a:ext cx="8879304" cy="1376915"/>
          </a:xfrm>
          <a:prstGeom prst="rect">
            <a:avLst/>
          </a:prstGeom>
        </p:spPr>
        <p:txBody>
          <a:bodyPr vert="horz" wrap="square" lIns="0" tIns="485775" rIns="0" bIns="0" rtlCol="0" anchor="ctr">
            <a:spAutoFit/>
          </a:bodyPr>
          <a:lstStyle/>
          <a:p>
            <a:pPr marL="115250">
              <a:spcBef>
                <a:spcPts val="75"/>
              </a:spcBef>
              <a:tabLst>
                <a:tab pos="5706761" algn="l"/>
              </a:tabLst>
            </a:pPr>
            <a:r>
              <a:rPr sz="3200" spc="-38" dirty="0"/>
              <a:t>SPECIAL</a:t>
            </a:r>
            <a:r>
              <a:rPr sz="3200" spc="-116" dirty="0"/>
              <a:t> </a:t>
            </a:r>
            <a:r>
              <a:rPr sz="3200" spc="-86" dirty="0"/>
              <a:t>OPERATORS</a:t>
            </a:r>
            <a:r>
              <a:rPr lang="en-US" sz="3200" spc="-86" dirty="0"/>
              <a:t> (Operator Overloading)</a:t>
            </a:r>
            <a:r>
              <a:rPr sz="3200" spc="-86" dirty="0"/>
              <a:t>	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583224" y="2134190"/>
            <a:ext cx="7886700" cy="1701171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9525">
              <a:spcBef>
                <a:spcPts val="1320"/>
              </a:spcBef>
            </a:pPr>
            <a:r>
              <a:rPr sz="2000" spc="-4" dirty="0"/>
              <a:t>+, </a:t>
            </a:r>
            <a:r>
              <a:rPr sz="2000" dirty="0"/>
              <a:t>-, </a:t>
            </a:r>
            <a:r>
              <a:rPr sz="2000" spc="-4" dirty="0"/>
              <a:t>==, &lt;, &gt;, len(), </a:t>
            </a:r>
            <a:r>
              <a:rPr sz="2000" spc="-8" dirty="0"/>
              <a:t>print, </a:t>
            </a:r>
            <a:r>
              <a:rPr sz="2000" dirty="0"/>
              <a:t>and </a:t>
            </a:r>
            <a:r>
              <a:rPr sz="2000" spc="-11" dirty="0"/>
              <a:t>many</a:t>
            </a:r>
            <a:r>
              <a:rPr sz="2000" spc="-23" dirty="0"/>
              <a:t> </a:t>
            </a:r>
            <a:r>
              <a:rPr sz="2000" spc="-11" dirty="0"/>
              <a:t>others</a:t>
            </a:r>
          </a:p>
          <a:p>
            <a:pPr marL="342900" lvl="1" indent="0">
              <a:spcBef>
                <a:spcPts val="915"/>
              </a:spcBef>
              <a:buNone/>
            </a:pPr>
            <a:r>
              <a:rPr sz="1800" spc="-8" dirty="0">
                <a:solidFill>
                  <a:srgbClr val="0000FF"/>
                </a:solidFill>
                <a:hlinkClick r:id="rId2"/>
              </a:rPr>
              <a:t>https://docs.python.org/3/reference/datamodel.html#basic-customization</a:t>
            </a:r>
            <a:endParaRPr sz="1800" dirty="0"/>
          </a:p>
          <a:p>
            <a:pPr marL="9525">
              <a:spcBef>
                <a:spcPts val="1320"/>
              </a:spcBef>
              <a:tabLst>
                <a:tab pos="179066" algn="l"/>
              </a:tabLst>
            </a:pPr>
            <a:r>
              <a:rPr lang="en-US" sz="2000" spc="-4" dirty="0"/>
              <a:t>L</a:t>
            </a:r>
            <a:r>
              <a:rPr sz="2000" spc="-4" dirty="0"/>
              <a:t>ike print</a:t>
            </a:r>
            <a:r>
              <a:rPr lang="en-US" sz="2000" spc="-4" dirty="0"/>
              <a:t>()</a:t>
            </a:r>
            <a:r>
              <a:rPr sz="2000" spc="-4" dirty="0"/>
              <a:t>, </a:t>
            </a:r>
            <a:r>
              <a:rPr sz="2000" b="1" i="1" spc="-4" dirty="0">
                <a:solidFill>
                  <a:srgbClr val="C00000"/>
                </a:solidFill>
              </a:rPr>
              <a:t>can override </a:t>
            </a:r>
            <a:r>
              <a:rPr sz="2000" spc="-4" dirty="0"/>
              <a:t>these to work with your class</a:t>
            </a:r>
          </a:p>
          <a:p>
            <a:pPr marL="9525">
              <a:spcBef>
                <a:spcPts val="1320"/>
              </a:spcBef>
              <a:tabLst>
                <a:tab pos="179066" algn="l"/>
              </a:tabLst>
            </a:pPr>
            <a:r>
              <a:rPr lang="en-US" sz="2000" spc="-4" dirty="0"/>
              <a:t>D</a:t>
            </a:r>
            <a:r>
              <a:rPr sz="2000" spc="-4" dirty="0"/>
              <a:t>efine them with </a:t>
            </a:r>
            <a:r>
              <a:rPr lang="en-US" sz="2000" b="1" i="1" spc="-4" dirty="0" err="1"/>
              <a:t>dunder</a:t>
            </a:r>
            <a:r>
              <a:rPr lang="en-US" sz="2000" spc="-4" dirty="0"/>
              <a:t> </a:t>
            </a:r>
            <a:r>
              <a:rPr sz="2000" spc="-4" dirty="0"/>
              <a:t>before/after</a:t>
            </a:r>
            <a:r>
              <a:rPr lang="en-US" sz="2000" spc="-4" dirty="0"/>
              <a:t>: </a:t>
            </a:r>
            <a:r>
              <a:rPr lang="en-US" sz="2000" b="1" spc="-4" dirty="0">
                <a:solidFill>
                  <a:schemeClr val="accent5">
                    <a:lumMod val="75000"/>
                  </a:schemeClr>
                </a:solidFill>
              </a:rPr>
              <a:t>Operator overloading</a:t>
            </a:r>
            <a:endParaRPr sz="2000" b="1" spc="-4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A1BF1-76DB-4B8B-8618-00A2E1FD547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1447419"/>
              </p:ext>
            </p:extLst>
          </p:nvPr>
        </p:nvGraphicFramePr>
        <p:xfrm>
          <a:off x="1026883" y="4096066"/>
          <a:ext cx="5482974" cy="2422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06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4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221">
                <a:tc>
                  <a:txBody>
                    <a:bodyPr/>
                    <a:lstStyle/>
                    <a:p>
                      <a:pPr marL="31750">
                        <a:lnSpc>
                          <a:spcPts val="2195"/>
                        </a:lnSpc>
                      </a:pPr>
                      <a:r>
                        <a:rPr sz="15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add</a:t>
                      </a:r>
                      <a:r>
                        <a:rPr sz="15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lang="en-US" sz="15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(self,</a:t>
                      </a:r>
                      <a:r>
                        <a:rPr sz="1500" spc="-25" dirty="0"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other)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195"/>
                        </a:lnSpc>
                      </a:pPr>
                      <a:r>
                        <a:rPr sz="1500" dirty="0">
                          <a:latin typeface="Wingdings"/>
                          <a:cs typeface="Wingdings"/>
                        </a:rPr>
                        <a:t></a:t>
                      </a:r>
                      <a:endParaRPr sz="15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95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self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195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other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737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15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sub</a:t>
                      </a:r>
                      <a:r>
                        <a:rPr sz="15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lang="en-US" sz="15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(self,</a:t>
                      </a:r>
                      <a:r>
                        <a:rPr sz="1500" spc="-25" dirty="0"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other)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80"/>
                        </a:lnSpc>
                      </a:pPr>
                      <a:r>
                        <a:rPr sz="1500" dirty="0">
                          <a:latin typeface="Wingdings"/>
                          <a:cs typeface="Wingdings"/>
                        </a:rPr>
                        <a:t></a:t>
                      </a:r>
                      <a:endParaRPr sz="15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8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self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other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737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15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eq</a:t>
                      </a:r>
                      <a:r>
                        <a:rPr sz="15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lang="en-US" sz="15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(self,</a:t>
                      </a:r>
                      <a:r>
                        <a:rPr sz="1500" spc="-20" dirty="0"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other)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80"/>
                        </a:lnSpc>
                      </a:pPr>
                      <a:r>
                        <a:rPr sz="1500" dirty="0">
                          <a:latin typeface="Wingdings"/>
                          <a:cs typeface="Wingdings"/>
                        </a:rPr>
                        <a:t></a:t>
                      </a:r>
                      <a:endParaRPr sz="15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8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self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500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other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737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15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 </a:t>
                      </a:r>
                      <a:r>
                        <a:rPr sz="1500" spc="-5" dirty="0" err="1">
                          <a:latin typeface="Consolas" panose="020B0609020204030204" pitchFamily="49" charset="0"/>
                          <a:cs typeface="Courier New"/>
                        </a:rPr>
                        <a:t>lt</a:t>
                      </a:r>
                      <a:r>
                        <a:rPr sz="15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lang="en-US" sz="150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(self,</a:t>
                      </a:r>
                      <a:r>
                        <a:rPr sz="1500" spc="-20" dirty="0"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other)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80"/>
                        </a:lnSpc>
                      </a:pPr>
                      <a:r>
                        <a:rPr sz="1500" dirty="0">
                          <a:latin typeface="Wingdings"/>
                          <a:cs typeface="Wingdings"/>
                        </a:rPr>
                        <a:t></a:t>
                      </a:r>
                      <a:endParaRPr sz="15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380"/>
                        </a:lnSpc>
                      </a:pPr>
                      <a:r>
                        <a:rPr sz="1500" dirty="0">
                          <a:latin typeface="Courier New"/>
                          <a:cs typeface="Courier New"/>
                        </a:rPr>
                        <a:t>self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8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&lt;</a:t>
                      </a:r>
                      <a:r>
                        <a:rPr sz="15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other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737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15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len</a:t>
                      </a:r>
                      <a:r>
                        <a:rPr sz="1500" u="sng" spc="1185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(self)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80"/>
                        </a:lnSpc>
                      </a:pPr>
                      <a:r>
                        <a:rPr sz="1500" dirty="0">
                          <a:latin typeface="Wingdings"/>
                          <a:cs typeface="Wingdings"/>
                        </a:rPr>
                        <a:t></a:t>
                      </a:r>
                      <a:endParaRPr sz="1500">
                        <a:latin typeface="Wingdings"/>
                        <a:cs typeface="Wingdings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2740">
                        <a:lnSpc>
                          <a:spcPts val="238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len(self)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012">
                <a:tc>
                  <a:txBody>
                    <a:bodyPr/>
                    <a:lstStyle/>
                    <a:p>
                      <a:pPr marL="31750">
                        <a:lnSpc>
                          <a:spcPts val="2380"/>
                        </a:lnSpc>
                      </a:pPr>
                      <a:r>
                        <a:rPr sz="15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str</a:t>
                      </a:r>
                      <a:r>
                        <a:rPr sz="1500" u="sng" spc="1185" dirty="0">
                          <a:uFill>
                            <a:solidFill>
                              <a:srgbClr val="000000"/>
                            </a:solidFill>
                          </a:uFill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(self)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500" spc="-5" dirty="0">
                          <a:latin typeface="Consolas" panose="020B0609020204030204" pitchFamily="49" charset="0"/>
                          <a:cs typeface="Calibri"/>
                        </a:rPr>
                        <a:t>... and</a:t>
                      </a:r>
                      <a:r>
                        <a:rPr sz="1500" spc="-20" dirty="0">
                          <a:latin typeface="Consolas" panose="020B0609020204030204" pitchFamily="49" charset="0"/>
                          <a:cs typeface="Calibri"/>
                        </a:rPr>
                        <a:t> </a:t>
                      </a:r>
                      <a:r>
                        <a:rPr sz="1500" spc="-10" dirty="0">
                          <a:latin typeface="Consolas" panose="020B0609020204030204" pitchFamily="49" charset="0"/>
                          <a:cs typeface="Calibri"/>
                        </a:rPr>
                        <a:t>others</a:t>
                      </a:r>
                      <a:endParaRPr sz="1500" dirty="0">
                        <a:latin typeface="Consolas" panose="020B0609020204030204" pitchFamily="49" charset="0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>
                        <a:lnSpc>
                          <a:spcPts val="2380"/>
                        </a:lnSpc>
                      </a:pPr>
                      <a:r>
                        <a:rPr sz="1500" dirty="0">
                          <a:latin typeface="Wingdings"/>
                          <a:cs typeface="Wingdings"/>
                        </a:rPr>
                        <a:t>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2740">
                        <a:lnSpc>
                          <a:spcPts val="2380"/>
                        </a:lnSpc>
                      </a:pPr>
                      <a:r>
                        <a:rPr sz="1500" spc="-5" dirty="0">
                          <a:latin typeface="Courier New"/>
                          <a:cs typeface="Courier New"/>
                        </a:rPr>
                        <a:t>print</a:t>
                      </a:r>
                      <a:r>
                        <a:rPr sz="15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urier New"/>
                          <a:cs typeface="Courier New"/>
                        </a:rPr>
                        <a:t>self</a:t>
                      </a:r>
                      <a:endParaRPr sz="1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7740" y="745304"/>
            <a:ext cx="7353468" cy="4805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23" dirty="0">
                <a:uFill>
                  <a:solidFill>
                    <a:srgbClr val="7E7E7E"/>
                  </a:solidFill>
                </a:uFill>
              </a:rPr>
              <a:t>GETTER </a:t>
            </a:r>
            <a:r>
              <a:rPr spc="-26" dirty="0">
                <a:uFill>
                  <a:solidFill>
                    <a:srgbClr val="7E7E7E"/>
                  </a:solidFill>
                </a:uFill>
              </a:rPr>
              <a:t>AND </a:t>
            </a:r>
            <a:r>
              <a:rPr spc="-23" dirty="0">
                <a:uFill>
                  <a:solidFill>
                    <a:srgbClr val="7E7E7E"/>
                  </a:solidFill>
                </a:uFill>
              </a:rPr>
              <a:t>SETTER</a:t>
            </a:r>
            <a:r>
              <a:rPr spc="-251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pc="-34" dirty="0">
                <a:uFill>
                  <a:solidFill>
                    <a:srgbClr val="7E7E7E"/>
                  </a:solidFill>
                </a:uFill>
              </a:rPr>
              <a:t>METHODS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716CF4B-9890-4103-9C81-228A44743AD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C87CF2-60A5-4164-9F74-943512983CB0}"/>
              </a:ext>
            </a:extLst>
          </p:cNvPr>
          <p:cNvSpPr txBox="1"/>
          <p:nvPr/>
        </p:nvSpPr>
        <p:spPr>
          <a:xfrm>
            <a:off x="580948" y="5071506"/>
            <a:ext cx="8179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spc="-15" dirty="0">
                <a:solidFill>
                  <a:srgbClr val="C00000"/>
                </a:solidFill>
                <a:latin typeface="Calibri"/>
                <a:cs typeface="Calibri"/>
              </a:rPr>
              <a:t>getters </a:t>
            </a:r>
            <a:r>
              <a:rPr lang="en-US" sz="2000" b="1" dirty="0">
                <a:solidFill>
                  <a:srgbClr val="C00000"/>
                </a:solidFill>
                <a:latin typeface="Calibri"/>
                <a:cs typeface="Calibri"/>
              </a:rPr>
              <a:t>and </a:t>
            </a:r>
            <a:r>
              <a:rPr lang="en-US" sz="2000" b="1" spc="-15" dirty="0">
                <a:solidFill>
                  <a:srgbClr val="C00000"/>
                </a:solidFill>
                <a:latin typeface="Calibri"/>
                <a:cs typeface="Calibri"/>
              </a:rPr>
              <a:t>setters </a:t>
            </a:r>
            <a:r>
              <a:rPr lang="en-US" sz="2000" spc="-4" dirty="0">
                <a:latin typeface="Calibri"/>
                <a:cs typeface="Calibri"/>
              </a:rPr>
              <a:t>should be used outside of </a:t>
            </a:r>
            <a:r>
              <a:rPr lang="en-US" sz="2000" dirty="0">
                <a:latin typeface="Calibri"/>
                <a:cs typeface="Calibri"/>
              </a:rPr>
              <a:t>class </a:t>
            </a:r>
            <a:r>
              <a:rPr lang="en-US" sz="2000" spc="-11" dirty="0">
                <a:latin typeface="Calibri"/>
                <a:cs typeface="Calibri"/>
              </a:rPr>
              <a:t>to  </a:t>
            </a:r>
            <a:r>
              <a:rPr lang="en-US" sz="2000" dirty="0">
                <a:latin typeface="Calibri"/>
                <a:cs typeface="Calibri"/>
              </a:rPr>
              <a:t>access </a:t>
            </a:r>
            <a:r>
              <a:rPr lang="en-US" sz="2000" spc="-11" dirty="0">
                <a:latin typeface="Calibri"/>
                <a:cs typeface="Calibri"/>
              </a:rPr>
              <a:t>data</a:t>
            </a:r>
            <a:r>
              <a:rPr lang="en-US" sz="2000" spc="-4" dirty="0">
                <a:latin typeface="Calibri"/>
                <a:cs typeface="Calibri"/>
              </a:rPr>
              <a:t> </a:t>
            </a:r>
            <a:r>
              <a:rPr lang="en-US" sz="2000" spc="-11" dirty="0">
                <a:latin typeface="Calibri"/>
                <a:cs typeface="Calibri"/>
              </a:rPr>
              <a:t>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spc="-11" dirty="0">
                <a:latin typeface="Calibri"/>
                <a:cs typeface="Calibri"/>
              </a:rPr>
              <a:t>Can use @property decorator to access the instance variable without using getters and setter.</a:t>
            </a:r>
            <a:endParaRPr lang="en-US" sz="2000" dirty="0">
              <a:latin typeface="Calibri"/>
              <a:cs typeface="Calibri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DEB42B4-5A1D-4253-8A55-3FA2C4E7B064}"/>
              </a:ext>
            </a:extLst>
          </p:cNvPr>
          <p:cNvGrpSpPr/>
          <p:nvPr/>
        </p:nvGrpSpPr>
        <p:grpSpPr>
          <a:xfrm>
            <a:off x="289111" y="1459570"/>
            <a:ext cx="7565103" cy="3492628"/>
            <a:chOff x="171341" y="2162921"/>
            <a:chExt cx="7143860" cy="3237627"/>
          </a:xfrm>
        </p:grpSpPr>
        <p:sp>
          <p:nvSpPr>
            <p:cNvPr id="3" name="object 3"/>
            <p:cNvSpPr txBox="1"/>
            <p:nvPr/>
          </p:nvSpPr>
          <p:spPr>
            <a:xfrm>
              <a:off x="710460" y="2162921"/>
              <a:ext cx="2750344" cy="868154"/>
            </a:xfrm>
            <a:prstGeom prst="rect">
              <a:avLst/>
            </a:prstGeom>
          </p:spPr>
          <p:txBody>
            <a:bodyPr vert="horz" wrap="square" lIns="0" tIns="29051" rIns="0" bIns="0" rtlCol="0">
              <a:spAutoFit/>
            </a:bodyPr>
            <a:lstStyle/>
            <a:p>
              <a:pPr marL="9525">
                <a:spcBef>
                  <a:spcPts val="229"/>
                </a:spcBef>
              </a:pPr>
              <a:r>
                <a:rPr sz="1275" spc="-4" dirty="0">
                  <a:latin typeface="Consolas" panose="020B0609020204030204" pitchFamily="49" charset="0"/>
                  <a:cs typeface="Courier New"/>
                </a:rPr>
                <a:t>class</a:t>
              </a:r>
              <a:r>
                <a:rPr sz="127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275" spc="-4" dirty="0">
                  <a:latin typeface="Consolas" panose="020B0609020204030204" pitchFamily="49" charset="0"/>
                  <a:cs typeface="Courier New"/>
                </a:rPr>
                <a:t>Animal(object):</a:t>
              </a:r>
              <a:endParaRPr sz="1275" dirty="0">
                <a:latin typeface="Consolas" panose="020B0609020204030204" pitchFamily="49" charset="0"/>
                <a:cs typeface="Courier New"/>
              </a:endParaRPr>
            </a:p>
            <a:p>
              <a:pPr marL="790079" marR="3810" indent="-390515">
                <a:lnSpc>
                  <a:spcPct val="110000"/>
                </a:lnSpc>
                <a:spcBef>
                  <a:spcPts val="4"/>
                </a:spcBef>
              </a:pPr>
              <a:r>
                <a:rPr sz="1275" dirty="0">
                  <a:latin typeface="Consolas" panose="020B0609020204030204" pitchFamily="49" charset="0"/>
                  <a:cs typeface="Courier New"/>
                </a:rPr>
                <a:t>def</a:t>
              </a:r>
              <a:r>
                <a:rPr sz="1275" u="sng" dirty="0">
                  <a:uFill>
                    <a:solidFill>
                      <a:srgbClr val="000000"/>
                    </a:solidFill>
                  </a:uFill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275" dirty="0">
                  <a:latin typeface="Consolas" panose="020B0609020204030204" pitchFamily="49" charset="0"/>
                  <a:cs typeface="Courier New"/>
                </a:rPr>
                <a:t>init</a:t>
              </a:r>
              <a:r>
                <a:rPr sz="1275" u="sng" dirty="0">
                  <a:uFill>
                    <a:solidFill>
                      <a:srgbClr val="000000"/>
                    </a:solidFill>
                  </a:uFill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275" spc="-4" dirty="0">
                  <a:latin typeface="Consolas" panose="020B0609020204030204" pitchFamily="49" charset="0"/>
                  <a:cs typeface="Courier New"/>
                </a:rPr>
                <a:t>(self, age):  self.age = </a:t>
              </a:r>
              <a:r>
                <a:rPr sz="1275" dirty="0">
                  <a:latin typeface="Consolas" panose="020B0609020204030204" pitchFamily="49" charset="0"/>
                  <a:cs typeface="Courier New"/>
                </a:rPr>
                <a:t>age  </a:t>
              </a:r>
              <a:r>
                <a:rPr sz="1275" spc="-4" dirty="0">
                  <a:latin typeface="Consolas" panose="020B0609020204030204" pitchFamily="49" charset="0"/>
                  <a:cs typeface="Courier New"/>
                </a:rPr>
                <a:t>self.name = None</a:t>
              </a:r>
              <a:endParaRPr sz="1275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993736" y="3069248"/>
              <a:ext cx="3010376" cy="833049"/>
            </a:xfrm>
            <a:prstGeom prst="rect">
              <a:avLst/>
            </a:prstGeom>
            <a:ln w="16001">
              <a:solidFill>
                <a:srgbClr val="FF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16202">
                <a:lnSpc>
                  <a:spcPts val="1358"/>
                </a:lnSpc>
              </a:pPr>
              <a:r>
                <a:rPr sz="1275" dirty="0">
                  <a:latin typeface="Consolas" panose="020B0609020204030204" pitchFamily="49" charset="0"/>
                  <a:cs typeface="Courier New"/>
                </a:rPr>
                <a:t>def </a:t>
              </a:r>
              <a:r>
                <a:rPr sz="1275" spc="-4" dirty="0">
                  <a:latin typeface="Consolas" panose="020B0609020204030204" pitchFamily="49" charset="0"/>
                  <a:cs typeface="Courier New"/>
                </a:rPr>
                <a:t>get_age(self):</a:t>
              </a:r>
              <a:endParaRPr sz="1275" dirty="0">
                <a:latin typeface="Consolas" panose="020B0609020204030204" pitchFamily="49" charset="0"/>
                <a:cs typeface="Courier New"/>
              </a:endParaRPr>
            </a:p>
            <a:p>
              <a:pPr marL="116202" marR="1034390" indent="390515">
                <a:lnSpc>
                  <a:spcPct val="110000"/>
                </a:lnSpc>
              </a:pPr>
              <a:r>
                <a:rPr sz="1275" spc="-4" dirty="0">
                  <a:latin typeface="Consolas" panose="020B0609020204030204" pitchFamily="49" charset="0"/>
                  <a:cs typeface="Courier New"/>
                </a:rPr>
                <a:t>return self.age  </a:t>
              </a:r>
              <a:r>
                <a:rPr sz="1275" dirty="0">
                  <a:latin typeface="Consolas" panose="020B0609020204030204" pitchFamily="49" charset="0"/>
                  <a:cs typeface="Courier New"/>
                </a:rPr>
                <a:t>def</a:t>
              </a:r>
              <a:r>
                <a:rPr sz="1275" spc="-11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275" spc="-4" dirty="0">
                  <a:latin typeface="Consolas" panose="020B0609020204030204" pitchFamily="49" charset="0"/>
                  <a:cs typeface="Courier New"/>
                </a:rPr>
                <a:t>get_name(self):</a:t>
              </a:r>
              <a:endParaRPr sz="1275" dirty="0">
                <a:latin typeface="Consolas" panose="020B0609020204030204" pitchFamily="49" charset="0"/>
                <a:cs typeface="Courier New"/>
              </a:endParaRPr>
            </a:p>
            <a:p>
              <a:pPr marL="506717">
                <a:spcBef>
                  <a:spcPts val="150"/>
                </a:spcBef>
              </a:pPr>
              <a:r>
                <a:rPr sz="1275" spc="-4" dirty="0">
                  <a:latin typeface="Consolas" panose="020B0609020204030204" pitchFamily="49" charset="0"/>
                  <a:cs typeface="Courier New"/>
                </a:rPr>
                <a:t>return</a:t>
              </a:r>
              <a:r>
                <a:rPr sz="1275" spc="8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275" spc="-4" dirty="0">
                  <a:latin typeface="Consolas" panose="020B0609020204030204" pitchFamily="49" charset="0"/>
                  <a:cs typeface="Courier New"/>
                </a:rPr>
                <a:t>self.name</a:t>
              </a:r>
              <a:endParaRPr sz="1275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 rot="1751648">
              <a:off x="510181" y="3287464"/>
              <a:ext cx="361347" cy="27717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7" name="object 7"/>
            <p:cNvSpPr/>
            <p:nvPr/>
          </p:nvSpPr>
          <p:spPr>
            <a:xfrm rot="1680222">
              <a:off x="485299" y="4175194"/>
              <a:ext cx="352358" cy="24669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6B5EAA-C137-4C29-9604-B18461D4A195}"/>
                </a:ext>
              </a:extLst>
            </p:cNvPr>
            <p:cNvSpPr txBox="1"/>
            <p:nvPr/>
          </p:nvSpPr>
          <p:spPr>
            <a:xfrm>
              <a:off x="585683" y="3878552"/>
              <a:ext cx="6729518" cy="1051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90079" marR="2638835" indent="-390515">
                <a:lnSpc>
                  <a:spcPct val="110000"/>
                </a:lnSpc>
                <a:spcBef>
                  <a:spcPts val="75"/>
                </a:spcBef>
              </a:pPr>
              <a:r>
                <a:rPr lang="en-US" sz="1400" dirty="0">
                  <a:latin typeface="Consolas" panose="020B0609020204030204" pitchFamily="49" charset="0"/>
                  <a:cs typeface="Courier New"/>
                </a:rPr>
                <a:t>def </a:t>
              </a:r>
              <a:r>
                <a:rPr lang="en-US" sz="1400" dirty="0" err="1">
                  <a:latin typeface="Consolas" panose="020B0609020204030204" pitchFamily="49" charset="0"/>
                  <a:cs typeface="Courier New"/>
                </a:rPr>
                <a:t>set_age</a:t>
              </a:r>
              <a:r>
                <a:rPr lang="en-US" sz="1400" dirty="0">
                  <a:latin typeface="Consolas" panose="020B0609020204030204" pitchFamily="49" charset="0"/>
                  <a:cs typeface="Courier New"/>
                </a:rPr>
                <a:t>(self, </a:t>
              </a:r>
              <a:r>
                <a:rPr lang="en-US" sz="1400" dirty="0" err="1">
                  <a:latin typeface="Consolas" panose="020B0609020204030204" pitchFamily="49" charset="0"/>
                  <a:cs typeface="Courier New"/>
                </a:rPr>
                <a:t>newage</a:t>
              </a:r>
              <a:r>
                <a:rPr lang="en-US" sz="1400" dirty="0">
                  <a:latin typeface="Consolas" panose="020B0609020204030204" pitchFamily="49" charset="0"/>
                  <a:cs typeface="Courier New"/>
                </a:rPr>
                <a:t>):  </a:t>
              </a:r>
            </a:p>
            <a:p>
              <a:pPr marL="1247279" marR="2638835" lvl="1" indent="-390515">
                <a:lnSpc>
                  <a:spcPct val="110000"/>
                </a:lnSpc>
                <a:spcBef>
                  <a:spcPts val="75"/>
                </a:spcBef>
              </a:pPr>
              <a:r>
                <a:rPr lang="en-US" sz="1400" spc="-4" dirty="0" err="1">
                  <a:latin typeface="Consolas" panose="020B0609020204030204" pitchFamily="49" charset="0"/>
                  <a:cs typeface="Courier New"/>
                </a:rPr>
                <a:t>self.age</a:t>
              </a:r>
              <a:r>
                <a:rPr lang="en-US" sz="1400" spc="-4" dirty="0">
                  <a:latin typeface="Consolas" panose="020B0609020204030204" pitchFamily="49" charset="0"/>
                  <a:cs typeface="Courier New"/>
                </a:rPr>
                <a:t> =</a:t>
              </a:r>
              <a:r>
                <a:rPr lang="en-US" sz="1400" spc="1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lang="en-US" sz="1400" spc="-4" dirty="0" err="1">
                  <a:latin typeface="Consolas" panose="020B0609020204030204" pitchFamily="49" charset="0"/>
                  <a:cs typeface="Courier New"/>
                </a:rPr>
                <a:t>newage</a:t>
              </a:r>
              <a:endParaRPr lang="en-US" sz="1400" dirty="0">
                <a:latin typeface="Consolas" panose="020B0609020204030204" pitchFamily="49" charset="0"/>
                <a:cs typeface="Courier New"/>
              </a:endParaRPr>
            </a:p>
            <a:p>
              <a:pPr marL="399564">
                <a:spcBef>
                  <a:spcPts val="153"/>
                </a:spcBef>
              </a:pPr>
              <a:r>
                <a:rPr lang="en-US" sz="1400" dirty="0">
                  <a:latin typeface="Consolas" panose="020B0609020204030204" pitchFamily="49" charset="0"/>
                  <a:cs typeface="Courier New"/>
                </a:rPr>
                <a:t>def </a:t>
              </a:r>
              <a:r>
                <a:rPr lang="en-US" sz="1400" dirty="0" err="1">
                  <a:latin typeface="Consolas" panose="020B0609020204030204" pitchFamily="49" charset="0"/>
                  <a:cs typeface="Courier New"/>
                </a:rPr>
                <a:t>set_name</a:t>
              </a:r>
              <a:r>
                <a:rPr lang="en-US" sz="1400" dirty="0">
                  <a:latin typeface="Consolas" panose="020B0609020204030204" pitchFamily="49" charset="0"/>
                  <a:cs typeface="Courier New"/>
                </a:rPr>
                <a:t>(self, newname=""):</a:t>
              </a:r>
            </a:p>
            <a:p>
              <a:pPr marL="399564" marR="2933151" indent="390515">
                <a:lnSpc>
                  <a:spcPct val="110000"/>
                </a:lnSpc>
              </a:pPr>
              <a:r>
                <a:rPr lang="en-US" sz="1400" spc="-4" dirty="0">
                  <a:latin typeface="Consolas" panose="020B0609020204030204" pitchFamily="49" charset="0"/>
                  <a:cs typeface="Courier New"/>
                </a:rPr>
                <a:t>self.name = newname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61827D-0379-4F91-A3B3-EF635A053FF6}"/>
                </a:ext>
              </a:extLst>
            </p:cNvPr>
            <p:cNvSpPr txBox="1"/>
            <p:nvPr/>
          </p:nvSpPr>
          <p:spPr>
            <a:xfrm>
              <a:off x="171341" y="4830135"/>
              <a:ext cx="7143860" cy="5704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99564" marR="2933151" indent="390515">
                <a:lnSpc>
                  <a:spcPct val="110000"/>
                </a:lnSpc>
              </a:pPr>
              <a:r>
                <a:rPr lang="en-US" sz="1400" dirty="0">
                  <a:latin typeface="Consolas" panose="020B0609020204030204" pitchFamily="49" charset="0"/>
                  <a:cs typeface="Courier New"/>
                </a:rPr>
                <a:t>def</a:t>
              </a:r>
              <a:r>
                <a:rPr lang="en-US" sz="1400" u="sng" dirty="0">
                  <a:uFill>
                    <a:solidFill>
                      <a:srgbClr val="000000"/>
                    </a:solidFill>
                  </a:uFill>
                  <a:latin typeface="Consolas" panose="020B0609020204030204" pitchFamily="49" charset="0"/>
                  <a:cs typeface="Courier New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urier New"/>
                </a:rPr>
                <a:t>str</a:t>
              </a:r>
              <a:r>
                <a:rPr lang="en-US" sz="1400" u="sng" spc="754" dirty="0">
                  <a:uFill>
                    <a:solidFill>
                      <a:srgbClr val="000000"/>
                    </a:solidFill>
                  </a:uFill>
                  <a:latin typeface="Consolas" panose="020B0609020204030204" pitchFamily="49" charset="0"/>
                  <a:cs typeface="Courier New"/>
                </a:rPr>
                <a:t> </a:t>
              </a:r>
              <a:r>
                <a:rPr lang="en-US" sz="1400" spc="-4" dirty="0">
                  <a:latin typeface="Consolas" panose="020B0609020204030204" pitchFamily="49" charset="0"/>
                  <a:cs typeface="Courier New"/>
                </a:rPr>
                <a:t>(self):</a:t>
              </a:r>
              <a:endParaRPr lang="en-US" sz="1400" dirty="0">
                <a:latin typeface="Consolas" panose="020B0609020204030204" pitchFamily="49" charset="0"/>
                <a:cs typeface="Courier New"/>
              </a:endParaRPr>
            </a:p>
            <a:p>
              <a:pPr marL="790079">
                <a:spcBef>
                  <a:spcPts val="153"/>
                </a:spcBef>
              </a:pPr>
              <a:r>
                <a:rPr lang="en-US" sz="1400" spc="-4" dirty="0">
                  <a:latin typeface="Consolas" panose="020B0609020204030204" pitchFamily="49" charset="0"/>
                  <a:cs typeface="Courier New"/>
                </a:rPr>
                <a:t>	return</a:t>
              </a:r>
              <a:r>
                <a:rPr lang="en-US" sz="1400" spc="-1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lang="en-US" sz="1400" dirty="0">
                  <a:latin typeface="Consolas" panose="020B0609020204030204" pitchFamily="49" charset="0"/>
                  <a:cs typeface="Courier New"/>
                </a:rPr>
                <a:t>"animal:“ + str(self.name) + ":“ + str(</a:t>
              </a:r>
              <a:r>
                <a:rPr lang="en-US" sz="1400" dirty="0" err="1">
                  <a:latin typeface="Consolas" panose="020B0609020204030204" pitchFamily="49" charset="0"/>
                  <a:cs typeface="Courier New"/>
                </a:rPr>
                <a:t>self.age</a:t>
              </a:r>
              <a:r>
                <a:rPr lang="en-US" sz="1400" dirty="0">
                  <a:latin typeface="Consolas" panose="020B0609020204030204" pitchFamily="49" charset="0"/>
                  <a:cs typeface="Courier New"/>
                </a:rPr>
                <a:t>)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529" y="1075932"/>
            <a:ext cx="7536896" cy="4805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pc="-64" dirty="0"/>
              <a:t>INFORMATION</a:t>
            </a:r>
            <a:r>
              <a:rPr spc="-146" dirty="0"/>
              <a:t> </a:t>
            </a:r>
            <a:r>
              <a:rPr spc="-30" dirty="0"/>
              <a:t>HIDING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B2C716-CD3F-4FF6-9FB5-C456F0FD88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66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703793" y="2045766"/>
            <a:ext cx="7948170" cy="313355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95273" indent="-285750">
              <a:lnSpc>
                <a:spcPts val="1946"/>
              </a:lnSpc>
              <a:spcBef>
                <a:spcPts val="75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65730" algn="l"/>
              </a:tabLst>
            </a:pPr>
            <a:r>
              <a:rPr lang="en-US" sz="2400" dirty="0">
                <a:latin typeface="Calibri"/>
                <a:cs typeface="Calibri"/>
              </a:rPr>
              <a:t>Au</a:t>
            </a:r>
            <a:r>
              <a:rPr sz="2400" dirty="0">
                <a:latin typeface="Calibri"/>
                <a:cs typeface="Calibri"/>
              </a:rPr>
              <a:t>thor </a:t>
            </a:r>
            <a:r>
              <a:rPr sz="2400" spc="-4" dirty="0">
                <a:latin typeface="Calibri"/>
                <a:cs typeface="Calibri"/>
              </a:rPr>
              <a:t>of class </a:t>
            </a:r>
            <a:r>
              <a:rPr sz="2400" spc="-8" dirty="0">
                <a:latin typeface="Calibri"/>
                <a:cs typeface="Calibri"/>
              </a:rPr>
              <a:t>definition </a:t>
            </a:r>
            <a:r>
              <a:rPr sz="2400" spc="-11" dirty="0">
                <a:latin typeface="Calibri"/>
                <a:cs typeface="Calibri"/>
              </a:rPr>
              <a:t>may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change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data</a:t>
            </a:r>
            <a:r>
              <a:rPr sz="2400" b="1" spc="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attribute</a:t>
            </a: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variable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names</a:t>
            </a:r>
            <a:endParaRPr sz="2400" dirty="0">
              <a:latin typeface="Calibri"/>
              <a:cs typeface="Calibri"/>
            </a:endParaRPr>
          </a:p>
          <a:p>
            <a:pPr marL="295273" marR="3810" indent="-285750">
              <a:spcBef>
                <a:spcPts val="75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65730" algn="l"/>
              </a:tabLst>
            </a:pPr>
            <a:r>
              <a:rPr lang="en-US" sz="2400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f you are accessing data attributes outside the class and  class definition changes, may get errors</a:t>
            </a:r>
          </a:p>
          <a:p>
            <a:pPr marL="295273" marR="1276794" indent="-285750">
              <a:spcBef>
                <a:spcPts val="75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65730" algn="l"/>
              </a:tabLst>
            </a:pPr>
            <a:r>
              <a:rPr lang="en-US" sz="2400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utside of class, </a:t>
            </a:r>
            <a:r>
              <a:rPr lang="en-US" sz="2400" dirty="0">
                <a:latin typeface="Calibri"/>
                <a:cs typeface="Calibri"/>
              </a:rPr>
              <a:t>recommend to </a:t>
            </a:r>
            <a:r>
              <a:rPr sz="2400" dirty="0">
                <a:latin typeface="Calibri"/>
                <a:cs typeface="Calibri"/>
              </a:rPr>
              <a:t>use getters and setters instead  use </a:t>
            </a:r>
            <a:r>
              <a:rPr sz="2400" i="1" dirty="0" err="1">
                <a:latin typeface="Calibri"/>
                <a:cs typeface="Calibri"/>
              </a:rPr>
              <a:t>a.get_age</a:t>
            </a:r>
            <a:r>
              <a:rPr sz="2400" i="1" dirty="0">
                <a:latin typeface="Calibri"/>
                <a:cs typeface="Calibri"/>
              </a:rPr>
              <a:t>()</a:t>
            </a:r>
            <a:r>
              <a:rPr lang="en-US" sz="240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C00000"/>
                </a:solidFill>
                <a:latin typeface="Calibri"/>
                <a:cs typeface="Calibri"/>
              </a:rPr>
              <a:t>NOT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a.age</a:t>
            </a:r>
          </a:p>
          <a:p>
            <a:pPr marL="687688" lvl="2" indent="-184780">
              <a:buClr>
                <a:srgbClr val="585858"/>
              </a:buClr>
              <a:buFont typeface="Arial"/>
              <a:buChar char="•"/>
              <a:tabLst>
                <a:tab pos="344797" algn="l"/>
                <a:tab pos="345272" algn="l"/>
              </a:tabLst>
            </a:pPr>
            <a:r>
              <a:rPr sz="2400" spc="-8" dirty="0">
                <a:latin typeface="Calibri"/>
                <a:cs typeface="Calibri"/>
              </a:rPr>
              <a:t>good </a:t>
            </a:r>
            <a:r>
              <a:rPr sz="2400" spc="-4" dirty="0">
                <a:latin typeface="Calibri"/>
                <a:cs typeface="Calibri"/>
              </a:rPr>
              <a:t>style</a:t>
            </a:r>
            <a:endParaRPr sz="2400" dirty="0">
              <a:latin typeface="Calibri"/>
              <a:cs typeface="Calibri"/>
            </a:endParaRPr>
          </a:p>
          <a:p>
            <a:pPr marL="687688" lvl="2" indent="-184780">
              <a:spcBef>
                <a:spcPts val="53"/>
              </a:spcBef>
              <a:buClr>
                <a:srgbClr val="585858"/>
              </a:buClr>
              <a:buFont typeface="Arial"/>
              <a:buChar char="•"/>
              <a:tabLst>
                <a:tab pos="344797" algn="l"/>
                <a:tab pos="345272" algn="l"/>
              </a:tabLst>
            </a:pPr>
            <a:r>
              <a:rPr sz="2400" spc="-8" dirty="0">
                <a:latin typeface="Calibri"/>
                <a:cs typeface="Calibri"/>
              </a:rPr>
              <a:t>easy to maintain</a:t>
            </a:r>
            <a:endParaRPr lang="en-US" sz="2400" spc="-11" dirty="0">
              <a:latin typeface="Calibri"/>
              <a:cs typeface="Calibri"/>
            </a:endParaRPr>
          </a:p>
          <a:p>
            <a:pPr marL="687688" lvl="2" indent="-184780">
              <a:spcBef>
                <a:spcPts val="53"/>
              </a:spcBef>
              <a:buClr>
                <a:srgbClr val="585858"/>
              </a:buClr>
              <a:buFont typeface="Arial"/>
              <a:buChar char="•"/>
              <a:tabLst>
                <a:tab pos="344797" algn="l"/>
                <a:tab pos="345272" algn="l"/>
              </a:tabLst>
            </a:pPr>
            <a:r>
              <a:rPr sz="2400" spc="-11" dirty="0">
                <a:latin typeface="Calibri"/>
                <a:cs typeface="Calibri"/>
              </a:rPr>
              <a:t>prevents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bugs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3224" y="1062584"/>
            <a:ext cx="7886700" cy="528350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115250" marR="3810">
              <a:lnSpc>
                <a:spcPts val="3675"/>
              </a:lnSpc>
              <a:spcBef>
                <a:spcPts val="735"/>
              </a:spcBef>
            </a:pPr>
            <a:r>
              <a:rPr sz="2800" spc="-38" dirty="0"/>
              <a:t>PYTHON </a:t>
            </a:r>
            <a:r>
              <a:rPr sz="2800" b="1" spc="-60" dirty="0">
                <a:solidFill>
                  <a:srgbClr val="FF0000"/>
                </a:solidFill>
              </a:rPr>
              <a:t>NOT</a:t>
            </a:r>
            <a:r>
              <a:rPr sz="2800" spc="-60" dirty="0"/>
              <a:t> </a:t>
            </a:r>
            <a:r>
              <a:rPr sz="2800" spc="-94" dirty="0"/>
              <a:t>GREAT</a:t>
            </a:r>
            <a:r>
              <a:rPr sz="2800" spc="-191" dirty="0"/>
              <a:t> </a:t>
            </a:r>
            <a:r>
              <a:rPr sz="2800" spc="-161" dirty="0"/>
              <a:t>AT  </a:t>
            </a:r>
            <a:r>
              <a:rPr sz="2800" spc="-64" dirty="0"/>
              <a:t>INFORMATION</a:t>
            </a:r>
            <a:r>
              <a:rPr sz="2800" spc="-116" dirty="0"/>
              <a:t> </a:t>
            </a:r>
            <a:r>
              <a:rPr sz="2800" spc="-30" dirty="0"/>
              <a:t>HIDING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36F07-BC5E-48CE-A25B-8F2F75437F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67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639918" y="2136726"/>
            <a:ext cx="8108794" cy="3812743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3" indent="-342900">
              <a:spcBef>
                <a:spcPts val="71"/>
              </a:spcBef>
              <a:buClr>
                <a:srgbClr val="C00000"/>
              </a:buClr>
              <a:buSzPct val="85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8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llows </a:t>
            </a:r>
            <a:r>
              <a:rPr sz="2400" spc="-11" dirty="0">
                <a:latin typeface="Calibri"/>
                <a:cs typeface="Calibri"/>
              </a:rPr>
              <a:t>you to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access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data </a:t>
            </a:r>
            <a:r>
              <a:rPr sz="2400" spc="-11" dirty="0">
                <a:latin typeface="Calibri"/>
                <a:cs typeface="Calibri"/>
              </a:rPr>
              <a:t>from </a:t>
            </a:r>
            <a:r>
              <a:rPr sz="2400" spc="-8" dirty="0">
                <a:latin typeface="Calibri"/>
                <a:cs typeface="Calibri"/>
              </a:rPr>
              <a:t>outside </a:t>
            </a:r>
            <a:r>
              <a:rPr sz="2400" spc="-4" dirty="0">
                <a:latin typeface="Calibri"/>
                <a:cs typeface="Calibri"/>
              </a:rPr>
              <a:t>class</a:t>
            </a:r>
            <a:r>
              <a:rPr sz="2400" spc="9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definition</a:t>
            </a:r>
            <a:endParaRPr lang="en-US" sz="2400" dirty="0">
              <a:latin typeface="Calibri"/>
              <a:cs typeface="Calibri"/>
            </a:endParaRPr>
          </a:p>
          <a:p>
            <a:pPr marL="466723" lvl="1">
              <a:spcBef>
                <a:spcPts val="71"/>
              </a:spcBef>
              <a:buClr>
                <a:schemeClr val="accent1">
                  <a:lumMod val="75000"/>
                </a:schemeClr>
              </a:buClr>
              <a:buSzPct val="80000"/>
              <a:tabLst>
                <a:tab pos="179066" algn="l"/>
              </a:tabLst>
            </a:pPr>
            <a:r>
              <a:rPr sz="2000" spc="-8" dirty="0">
                <a:latin typeface="Consolas" panose="020B0609020204030204" pitchFamily="49" charset="0"/>
                <a:cs typeface="Courier New"/>
              </a:rPr>
              <a:t>print(a.age)</a:t>
            </a:r>
            <a:endParaRPr sz="2000" dirty="0">
              <a:latin typeface="Consolas" panose="020B0609020204030204" pitchFamily="49" charset="0"/>
              <a:cs typeface="Courier New"/>
            </a:endParaRPr>
          </a:p>
          <a:p>
            <a:pPr marL="352423" indent="-342900">
              <a:spcBef>
                <a:spcPts val="71"/>
              </a:spcBef>
              <a:buClr>
                <a:srgbClr val="C00000"/>
              </a:buClr>
              <a:buSzPct val="85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8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llows you to write to data from outside class definition</a:t>
            </a:r>
            <a:endParaRPr lang="en-US" sz="2400" spc="-8" dirty="0">
              <a:latin typeface="Calibri"/>
              <a:cs typeface="Calibri"/>
            </a:endParaRPr>
          </a:p>
          <a:p>
            <a:pPr marL="466723" lvl="1">
              <a:spcBef>
                <a:spcPts val="761"/>
              </a:spcBef>
              <a:buClr>
                <a:schemeClr val="accent1">
                  <a:lumMod val="75000"/>
                </a:schemeClr>
              </a:buClr>
              <a:buSzPct val="80000"/>
              <a:tabLst>
                <a:tab pos="179066" algn="l"/>
              </a:tabLst>
            </a:pPr>
            <a:r>
              <a:rPr sz="2000" spc="-8" dirty="0" err="1">
                <a:latin typeface="Consolas" panose="020B0609020204030204" pitchFamily="49" charset="0"/>
                <a:cs typeface="Courier New"/>
              </a:rPr>
              <a:t>a.age</a:t>
            </a:r>
            <a:r>
              <a:rPr sz="2000" spc="-8" dirty="0">
                <a:latin typeface="Consolas" panose="020B0609020204030204" pitchFamily="49" charset="0"/>
                <a:cs typeface="Courier New"/>
              </a:rPr>
              <a:t> = 'infinite'</a:t>
            </a:r>
          </a:p>
          <a:p>
            <a:pPr marL="352423" marR="3810" indent="-342900">
              <a:spcBef>
                <a:spcPts val="71"/>
              </a:spcBef>
              <a:buClr>
                <a:srgbClr val="C00000"/>
              </a:buClr>
              <a:buSzPct val="85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8" dirty="0">
                <a:latin typeface="Calibri"/>
                <a:cs typeface="Calibri"/>
              </a:rPr>
              <a:t>A</a:t>
            </a:r>
            <a:r>
              <a:rPr sz="2400" spc="-8" dirty="0">
                <a:latin typeface="Calibri"/>
                <a:cs typeface="Calibri"/>
              </a:rPr>
              <a:t>llows you to create data attributes for an instance from  outside class definition</a:t>
            </a:r>
            <a:endParaRPr lang="en-US" sz="2400" spc="-8" dirty="0">
              <a:latin typeface="Calibri"/>
              <a:cs typeface="Calibri"/>
            </a:endParaRPr>
          </a:p>
          <a:p>
            <a:pPr marL="466723" marR="3810" lvl="1">
              <a:spcBef>
                <a:spcPts val="1208"/>
              </a:spcBef>
              <a:buClr>
                <a:schemeClr val="accent1">
                  <a:lumMod val="75000"/>
                </a:schemeClr>
              </a:buClr>
              <a:buSzPct val="80000"/>
              <a:tabLst>
                <a:tab pos="179066" algn="l"/>
              </a:tabLst>
            </a:pPr>
            <a:r>
              <a:rPr sz="2000" spc="-8" dirty="0" err="1">
                <a:latin typeface="Consolas" panose="020B0609020204030204" pitchFamily="49" charset="0"/>
                <a:cs typeface="Courier New"/>
              </a:rPr>
              <a:t>a.size</a:t>
            </a:r>
            <a:r>
              <a:rPr sz="2000" spc="-8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dirty="0">
                <a:latin typeface="Consolas" panose="020B0609020204030204" pitchFamily="49" charset="0"/>
                <a:cs typeface="Courier New"/>
              </a:rPr>
              <a:t>=</a:t>
            </a:r>
            <a:r>
              <a:rPr sz="2000" spc="-4" dirty="0">
                <a:latin typeface="Consolas" panose="020B0609020204030204" pitchFamily="49" charset="0"/>
                <a:cs typeface="Courier New"/>
              </a:rPr>
              <a:t> </a:t>
            </a:r>
            <a:r>
              <a:rPr sz="2000" spc="-8" dirty="0">
                <a:latin typeface="Consolas" panose="020B0609020204030204" pitchFamily="49" charset="0"/>
                <a:cs typeface="Courier New"/>
              </a:rPr>
              <a:t>"tiny"</a:t>
            </a:r>
            <a:endParaRPr sz="3200" dirty="0">
              <a:latin typeface="Consolas" panose="020B0609020204030204" pitchFamily="49" charset="0"/>
              <a:cs typeface="Times New Roman"/>
            </a:endParaRPr>
          </a:p>
          <a:p>
            <a:pPr marL="352424" indent="-342900"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19" dirty="0">
                <a:latin typeface="Calibri"/>
                <a:cs typeface="Calibri"/>
              </a:rPr>
              <a:t>I</a:t>
            </a:r>
            <a:r>
              <a:rPr sz="2400" spc="-19" dirty="0">
                <a:latin typeface="Calibri"/>
                <a:cs typeface="Calibri"/>
              </a:rPr>
              <a:t>t’s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not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good style </a:t>
            </a:r>
            <a:r>
              <a:rPr sz="2400" spc="-11" dirty="0">
                <a:latin typeface="Calibri"/>
                <a:cs typeface="Calibri"/>
              </a:rPr>
              <a:t>to </a:t>
            </a:r>
            <a:r>
              <a:rPr sz="2400" spc="-4" dirty="0">
                <a:latin typeface="Calibri"/>
                <a:cs typeface="Calibri"/>
              </a:rPr>
              <a:t>do </a:t>
            </a:r>
            <a:r>
              <a:rPr sz="2400" spc="-15" dirty="0">
                <a:latin typeface="Calibri"/>
                <a:cs typeface="Calibri"/>
              </a:rPr>
              <a:t>any </a:t>
            </a:r>
            <a:r>
              <a:rPr sz="2400" spc="-4" dirty="0">
                <a:latin typeface="Calibri"/>
                <a:cs typeface="Calibri"/>
              </a:rPr>
              <a:t>of</a:t>
            </a:r>
            <a:r>
              <a:rPr sz="2400" spc="7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these!</a:t>
            </a:r>
            <a:endParaRPr lang="en-US" sz="2400" spc="-4" dirty="0">
              <a:latin typeface="Calibri"/>
              <a:cs typeface="Calibri"/>
            </a:endParaRPr>
          </a:p>
          <a:p>
            <a:pPr marL="9524">
              <a:buClr>
                <a:schemeClr val="accent1">
                  <a:lumMod val="75000"/>
                </a:schemeClr>
              </a:buClr>
              <a:buSzPct val="80000"/>
              <a:tabLst>
                <a:tab pos="179066" algn="l"/>
              </a:tabLst>
            </a:pPr>
            <a:endParaRPr lang="en-US" sz="2400" spc="-4" dirty="0">
              <a:latin typeface="Calibri"/>
              <a:cs typeface="Calibri"/>
            </a:endParaRPr>
          </a:p>
          <a:p>
            <a:pPr marL="352424" indent="-342900"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19" dirty="0">
                <a:latin typeface="Calibri"/>
                <a:cs typeface="Calibri"/>
              </a:rPr>
              <a:t>Python Decorators to rescue (sort of!!)</a:t>
            </a:r>
            <a:endParaRPr sz="2400" spc="-19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81757" y="764485"/>
            <a:ext cx="6750525" cy="4805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spc="-109" dirty="0"/>
              <a:t>DEFAULT</a:t>
            </a:r>
            <a:r>
              <a:rPr spc="-116" dirty="0"/>
              <a:t> </a:t>
            </a:r>
            <a:r>
              <a:rPr spc="-41" dirty="0"/>
              <a:t>ARGUMENTS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E776BC2-797A-44BC-8D99-93E7B699060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68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99AA3B-E9B7-4531-A00D-DDF9E147C136}"/>
              </a:ext>
            </a:extLst>
          </p:cNvPr>
          <p:cNvGrpSpPr/>
          <p:nvPr/>
        </p:nvGrpSpPr>
        <p:grpSpPr>
          <a:xfrm>
            <a:off x="502111" y="1670474"/>
            <a:ext cx="8415386" cy="3877979"/>
            <a:chOff x="502111" y="2240926"/>
            <a:chExt cx="8415386" cy="3877979"/>
          </a:xfrm>
        </p:grpSpPr>
        <p:sp>
          <p:nvSpPr>
            <p:cNvPr id="4" name="object 4"/>
            <p:cNvSpPr txBox="1"/>
            <p:nvPr/>
          </p:nvSpPr>
          <p:spPr>
            <a:xfrm>
              <a:off x="502111" y="2240926"/>
              <a:ext cx="8415386" cy="2121447"/>
            </a:xfrm>
            <a:prstGeom prst="rect">
              <a:avLst/>
            </a:prstGeom>
          </p:spPr>
          <p:txBody>
            <a:bodyPr vert="horz" wrap="square" lIns="0" tIns="45244" rIns="0" bIns="0" rtlCol="0">
              <a:spAutoFit/>
            </a:bodyPr>
            <a:lstStyle/>
            <a:p>
              <a:pPr marL="352423" marR="3810" indent="-342900">
                <a:lnSpc>
                  <a:spcPts val="2085"/>
                </a:lnSpc>
                <a:spcBef>
                  <a:spcPts val="356"/>
                </a:spcBef>
                <a:buClr>
                  <a:srgbClr val="C00000"/>
                </a:buClr>
                <a:buSzPct val="85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200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D</a:t>
              </a:r>
              <a:r>
                <a:rPr sz="200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efault </a:t>
              </a:r>
              <a:r>
                <a:rPr sz="2000" b="1" spc="-8" dirty="0">
                  <a:solidFill>
                    <a:srgbClr val="C00000"/>
                  </a:solidFill>
                  <a:latin typeface="Calibri"/>
                  <a:cs typeface="Calibri"/>
                </a:rPr>
                <a:t>arguments </a:t>
              </a:r>
              <a:r>
                <a:rPr sz="2000" spc="-19" dirty="0">
                  <a:latin typeface="Calibri"/>
                  <a:cs typeface="Calibri"/>
                </a:rPr>
                <a:t>for </a:t>
              </a:r>
              <a:r>
                <a:rPr sz="2000" spc="-11" dirty="0">
                  <a:latin typeface="Calibri"/>
                  <a:cs typeface="Calibri"/>
                </a:rPr>
                <a:t>formal </a:t>
              </a:r>
              <a:r>
                <a:rPr sz="2000" spc="-15" dirty="0">
                  <a:latin typeface="Calibri"/>
                  <a:cs typeface="Calibri"/>
                </a:rPr>
                <a:t>parameters </a:t>
              </a:r>
              <a:r>
                <a:rPr sz="2000" spc="-11" dirty="0">
                  <a:latin typeface="Calibri"/>
                  <a:cs typeface="Calibri"/>
                </a:rPr>
                <a:t>are </a:t>
              </a:r>
              <a:r>
                <a:rPr sz="2000" spc="-4" dirty="0">
                  <a:latin typeface="Calibri"/>
                  <a:cs typeface="Calibri"/>
                </a:rPr>
                <a:t>used if </a:t>
              </a:r>
              <a:r>
                <a:rPr sz="2000" spc="-8" dirty="0">
                  <a:latin typeface="Calibri"/>
                  <a:cs typeface="Calibri"/>
                </a:rPr>
                <a:t>no  </a:t>
              </a:r>
              <a:r>
                <a:rPr sz="2000" spc="-4" dirty="0">
                  <a:latin typeface="Calibri"/>
                  <a:cs typeface="Calibri"/>
                </a:rPr>
                <a:t>actual </a:t>
              </a:r>
              <a:r>
                <a:rPr sz="2000" spc="-8" dirty="0">
                  <a:latin typeface="Calibri"/>
                  <a:cs typeface="Calibri"/>
                </a:rPr>
                <a:t>argument </a:t>
              </a:r>
              <a:r>
                <a:rPr sz="2000" spc="-4" dirty="0">
                  <a:latin typeface="Calibri"/>
                  <a:cs typeface="Calibri"/>
                </a:rPr>
                <a:t>is</a:t>
              </a:r>
              <a:r>
                <a:rPr lang="en-US" sz="2000" spc="15" dirty="0">
                  <a:latin typeface="Calibri"/>
                  <a:cs typeface="Calibri"/>
                </a:rPr>
                <a:t> </a:t>
              </a:r>
              <a:r>
                <a:rPr sz="2000" spc="-8" dirty="0">
                  <a:latin typeface="Calibri"/>
                  <a:cs typeface="Calibri"/>
                </a:rPr>
                <a:t>given</a:t>
              </a:r>
              <a:endParaRPr sz="2000" dirty="0">
                <a:latin typeface="Calibri"/>
                <a:cs typeface="Calibri"/>
              </a:endParaRPr>
            </a:p>
            <a:p>
              <a:pPr marL="466724" marR="2205459" lvl="1">
                <a:lnSpc>
                  <a:spcPts val="2183"/>
                </a:lnSpc>
                <a:spcBef>
                  <a:spcPts val="113"/>
                </a:spcBef>
              </a:pPr>
              <a:r>
                <a:rPr sz="1600" spc="-4" dirty="0">
                  <a:latin typeface="Consolas" panose="020B0609020204030204" pitchFamily="49" charset="0"/>
                  <a:cs typeface="Courier New"/>
                </a:rPr>
                <a:t>def set_name(self, newname=""):  </a:t>
              </a:r>
              <a:endParaRPr lang="en-US" sz="1600" spc="-4" dirty="0">
                <a:latin typeface="Consolas" panose="020B0609020204030204" pitchFamily="49" charset="0"/>
                <a:cs typeface="Courier New"/>
              </a:endParaRPr>
            </a:p>
            <a:p>
              <a:pPr marL="923924" marR="2205459" lvl="2">
                <a:lnSpc>
                  <a:spcPts val="2183"/>
                </a:lnSpc>
                <a:spcBef>
                  <a:spcPts val="113"/>
                </a:spcBef>
              </a:pPr>
              <a:r>
                <a:rPr sz="1600" spc="-4" dirty="0">
                  <a:latin typeface="Consolas" panose="020B0609020204030204" pitchFamily="49" charset="0"/>
                  <a:cs typeface="Courier New"/>
                </a:rPr>
                <a:t>self.name = newname</a:t>
              </a:r>
              <a:endParaRPr sz="1600" dirty="0">
                <a:latin typeface="Consolas" panose="020B0609020204030204" pitchFamily="49" charset="0"/>
                <a:cs typeface="Courier New"/>
              </a:endParaRPr>
            </a:p>
            <a:p>
              <a:pPr marL="352423" marR="3810" indent="-342900">
                <a:lnSpc>
                  <a:spcPts val="2085"/>
                </a:lnSpc>
                <a:spcBef>
                  <a:spcPts val="356"/>
                </a:spcBef>
                <a:buClr>
                  <a:srgbClr val="C00000"/>
                </a:buClr>
                <a:buSzPct val="85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195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D</a:t>
              </a:r>
              <a:r>
                <a:rPr sz="195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efault argument used here</a:t>
              </a:r>
              <a:endParaRPr lang="en-US" sz="1950" b="1" spc="-11" dirty="0">
                <a:solidFill>
                  <a:srgbClr val="C00000"/>
                </a:solidFill>
                <a:latin typeface="Calibri"/>
                <a:cs typeface="Calibri"/>
              </a:endParaRPr>
            </a:p>
            <a:p>
              <a:pPr marL="466723" marR="3810" lvl="1">
                <a:lnSpc>
                  <a:spcPts val="2085"/>
                </a:lnSpc>
                <a:spcBef>
                  <a:spcPts val="356"/>
                </a:spcBef>
                <a:buClr>
                  <a:schemeClr val="accent1">
                    <a:lumMod val="75000"/>
                  </a:schemeClr>
                </a:buClr>
                <a:buSzPct val="80000"/>
                <a:tabLst>
                  <a:tab pos="179066" algn="l"/>
                </a:tabLst>
              </a:pPr>
              <a:r>
                <a:rPr sz="1600" spc="-4" dirty="0">
                  <a:latin typeface="Consolas" panose="020B0609020204030204" pitchFamily="49" charset="0"/>
                  <a:cs typeface="Courier New"/>
                </a:rPr>
                <a:t>a =</a:t>
              </a:r>
              <a:r>
                <a:rPr sz="1600" spc="-41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600" spc="-4" dirty="0">
                  <a:latin typeface="Consolas" panose="020B0609020204030204" pitchFamily="49" charset="0"/>
                  <a:cs typeface="Courier New"/>
                </a:rPr>
                <a:t>Animal(3)  </a:t>
              </a:r>
              <a:endParaRPr lang="en-US" sz="1600" spc="-4" dirty="0">
                <a:latin typeface="Consolas" panose="020B0609020204030204" pitchFamily="49" charset="0"/>
                <a:cs typeface="Courier New"/>
              </a:endParaRPr>
            </a:p>
            <a:p>
              <a:pPr marL="466723" marR="3810" lvl="1">
                <a:lnSpc>
                  <a:spcPts val="2085"/>
                </a:lnSpc>
                <a:spcBef>
                  <a:spcPts val="356"/>
                </a:spcBef>
                <a:buClr>
                  <a:schemeClr val="accent1">
                    <a:lumMod val="75000"/>
                  </a:schemeClr>
                </a:buClr>
                <a:buSzPct val="80000"/>
                <a:tabLst>
                  <a:tab pos="179066" algn="l"/>
                </a:tabLst>
              </a:pPr>
              <a:r>
                <a:rPr sz="1600" spc="-4" dirty="0" err="1">
                  <a:latin typeface="Consolas" panose="020B0609020204030204" pitchFamily="49" charset="0"/>
                  <a:cs typeface="Courier New"/>
                </a:rPr>
                <a:t>a.set_name</a:t>
              </a:r>
              <a:r>
                <a:rPr sz="1600" spc="-4" dirty="0">
                  <a:latin typeface="Consolas" panose="020B0609020204030204" pitchFamily="49" charset="0"/>
                  <a:cs typeface="Courier New"/>
                </a:rPr>
                <a:t>()</a:t>
              </a:r>
              <a:endParaRPr sz="16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752685" y="4451481"/>
              <a:ext cx="4786866" cy="205184"/>
            </a:xfrm>
            <a:prstGeom prst="rect">
              <a:avLst/>
            </a:prstGeom>
            <a:ln w="16001">
              <a:solidFill>
                <a:srgbClr val="FF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50491">
                <a:lnSpc>
                  <a:spcPts val="1579"/>
                </a:lnSpc>
              </a:pPr>
              <a:r>
                <a:rPr sz="1600" spc="-4" dirty="0">
                  <a:latin typeface="Consolas" panose="020B0609020204030204" pitchFamily="49" charset="0"/>
                  <a:cs typeface="Courier New"/>
                </a:rPr>
                <a:t>print(a.get_name())</a:t>
              </a:r>
              <a:endParaRPr sz="16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02111" y="4623671"/>
              <a:ext cx="4913432" cy="1143230"/>
            </a:xfrm>
            <a:prstGeom prst="rect">
              <a:avLst/>
            </a:prstGeom>
          </p:spPr>
          <p:txBody>
            <a:bodyPr vert="horz" wrap="square" lIns="0" tIns="77629" rIns="0" bIns="0" rtlCol="0">
              <a:spAutoFit/>
            </a:bodyPr>
            <a:lstStyle/>
            <a:p>
              <a:pPr marL="270980" indent="-261455">
                <a:spcBef>
                  <a:spcPts val="611"/>
                </a:spcBef>
                <a:buClr>
                  <a:srgbClr val="585858"/>
                </a:buClr>
                <a:buFont typeface="Wingdings"/>
                <a:buChar char=""/>
                <a:tabLst>
                  <a:tab pos="270980" algn="l"/>
                  <a:tab pos="271457" algn="l"/>
                </a:tabLst>
              </a:pPr>
              <a:endParaRPr lang="en-US" sz="1050" spc="-8" dirty="0">
                <a:latin typeface="Calibri"/>
                <a:cs typeface="Calibri"/>
              </a:endParaRPr>
            </a:p>
            <a:p>
              <a:pPr marL="352423" marR="3810" indent="-342900">
                <a:lnSpc>
                  <a:spcPts val="2085"/>
                </a:lnSpc>
                <a:spcBef>
                  <a:spcPts val="356"/>
                </a:spcBef>
                <a:buClr>
                  <a:srgbClr val="C00000"/>
                </a:buClr>
                <a:buSzPct val="85000"/>
                <a:buFont typeface="Century Gothic" panose="020B0502020202020204" pitchFamily="34" charset="0"/>
                <a:buChar char="►"/>
                <a:tabLst>
                  <a:tab pos="179066" algn="l"/>
                </a:tabLst>
              </a:pPr>
              <a:r>
                <a:rPr lang="en-US" sz="195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A</a:t>
              </a:r>
              <a:r>
                <a:rPr sz="1950" b="1" spc="-11" dirty="0">
                  <a:solidFill>
                    <a:srgbClr val="C00000"/>
                  </a:solidFill>
                  <a:latin typeface="Calibri"/>
                  <a:cs typeface="Calibri"/>
                </a:rPr>
                <a:t>rgument passed in is used here</a:t>
              </a:r>
            </a:p>
            <a:p>
              <a:pPr marL="617216" marR="1060106" lvl="1">
                <a:lnSpc>
                  <a:spcPct val="120000"/>
                </a:lnSpc>
                <a:spcBef>
                  <a:spcPts val="56"/>
                </a:spcBef>
              </a:pPr>
              <a:r>
                <a:rPr sz="1600" spc="-4" dirty="0">
                  <a:latin typeface="Consolas" panose="020B0609020204030204" pitchFamily="49" charset="0"/>
                  <a:cs typeface="Courier New"/>
                </a:rPr>
                <a:t>a = Animal(3)  a.set_name("fluffy")</a:t>
              </a:r>
              <a:endParaRPr sz="16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502111" y="5906098"/>
              <a:ext cx="4786866" cy="197042"/>
            </a:xfrm>
            <a:prstGeom prst="rect">
              <a:avLst/>
            </a:prstGeom>
            <a:ln w="16001">
              <a:solidFill>
                <a:srgbClr val="FF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07691" lvl="1">
                <a:lnSpc>
                  <a:spcPts val="1526"/>
                </a:lnSpc>
              </a:pPr>
              <a:r>
                <a:rPr sz="1600" spc="-4" dirty="0">
                  <a:latin typeface="Consolas" panose="020B0609020204030204" pitchFamily="49" charset="0"/>
                  <a:cs typeface="Courier New"/>
                </a:rPr>
                <a:t>print(a.get_name())</a:t>
              </a:r>
              <a:endParaRPr sz="16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 rot="1515520">
              <a:off x="5747591" y="4225344"/>
              <a:ext cx="708738" cy="5526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9" name="object 9"/>
            <p:cNvSpPr/>
            <p:nvPr/>
          </p:nvSpPr>
          <p:spPr>
            <a:xfrm rot="1117885">
              <a:off x="5467082" y="5603721"/>
              <a:ext cx="1173772" cy="5151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64794" y="861231"/>
            <a:ext cx="4814412" cy="480516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 algn="ctr">
              <a:spcBef>
                <a:spcPts val="75"/>
              </a:spcBef>
            </a:pPr>
            <a:r>
              <a:rPr lang="en-US" spc="-38" dirty="0"/>
              <a:t>CLASS </a:t>
            </a:r>
            <a:r>
              <a:rPr spc="-38" dirty="0"/>
              <a:t>HIER</a:t>
            </a:r>
            <a:r>
              <a:rPr spc="-34" dirty="0"/>
              <a:t>A</a:t>
            </a:r>
            <a:r>
              <a:rPr spc="-75" dirty="0"/>
              <a:t>R</a:t>
            </a:r>
            <a:r>
              <a:rPr spc="-38" dirty="0"/>
              <a:t>CHI</a:t>
            </a:r>
            <a:r>
              <a:rPr spc="-75" dirty="0"/>
              <a:t>E</a:t>
            </a:r>
            <a:r>
              <a:rPr dirty="0"/>
              <a:t>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8B2E5D4-335F-4B86-BF1E-CBF8A1C382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69</a:t>
            </a:fld>
            <a:endParaRPr lang="en-US"/>
          </a:p>
        </p:txBody>
      </p:sp>
      <p:sp>
        <p:nvSpPr>
          <p:cNvPr id="8" name="object 8"/>
          <p:cNvSpPr txBox="1"/>
          <p:nvPr/>
        </p:nvSpPr>
        <p:spPr>
          <a:xfrm>
            <a:off x="588229" y="1968072"/>
            <a:ext cx="4611817" cy="296138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2424" indent="-342900">
              <a:lnSpc>
                <a:spcPct val="110000"/>
              </a:lnSpc>
              <a:spcBef>
                <a:spcPts val="75"/>
              </a:spcBef>
              <a:buClr>
                <a:srgbClr val="C00000"/>
              </a:buClr>
              <a:buFont typeface="Century Gothic" panose="020B0502020202020204" pitchFamily="34" charset="0"/>
              <a:buChar char="►"/>
              <a:tabLst>
                <a:tab pos="234309" algn="l"/>
                <a:tab pos="234785" algn="l"/>
              </a:tabLst>
            </a:pPr>
            <a:r>
              <a:rPr lang="en-US" sz="2400" b="1" spc="-11" dirty="0">
                <a:solidFill>
                  <a:srgbClr val="C00000"/>
                </a:solidFill>
                <a:latin typeface="Calibri"/>
                <a:cs typeface="Calibri"/>
              </a:rPr>
              <a:t> P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arent</a:t>
            </a:r>
            <a:r>
              <a:rPr sz="2400" b="1" spc="8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lang="en-US" sz="2400" b="1" spc="-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(superclass)</a:t>
            </a:r>
            <a:endParaRPr lang="en-US" sz="2400" dirty="0">
              <a:latin typeface="Calibri"/>
              <a:cs typeface="Calibri"/>
            </a:endParaRPr>
          </a:p>
          <a:p>
            <a:pPr marL="352424" indent="-342900">
              <a:lnSpc>
                <a:spcPct val="110000"/>
              </a:lnSpc>
              <a:spcBef>
                <a:spcPts val="75"/>
              </a:spcBef>
              <a:buClr>
                <a:srgbClr val="C00000"/>
              </a:buClr>
              <a:buFont typeface="Century Gothic" panose="020B0502020202020204" pitchFamily="34" charset="0"/>
              <a:buChar char="►"/>
              <a:tabLst>
                <a:tab pos="234309" algn="l"/>
                <a:tab pos="234785" algn="l"/>
              </a:tabLst>
            </a:pPr>
            <a:r>
              <a:rPr lang="en-US" sz="2400" b="1" spc="-8" dirty="0">
                <a:solidFill>
                  <a:srgbClr val="C00000"/>
                </a:solidFill>
                <a:latin typeface="Calibri"/>
                <a:cs typeface="Calibri"/>
              </a:rPr>
              <a:t> C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hild</a:t>
            </a:r>
            <a:r>
              <a:rPr sz="2400" b="1" spc="-4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(subclass)</a:t>
            </a:r>
            <a:endParaRPr sz="2400" dirty="0">
              <a:latin typeface="Calibri"/>
              <a:cs typeface="Calibri"/>
            </a:endParaRPr>
          </a:p>
          <a:p>
            <a:pPr marL="902967" marR="303364" lvl="2" indent="-285750">
              <a:lnSpc>
                <a:spcPct val="110000"/>
              </a:lnSpc>
              <a:spcBef>
                <a:spcPts val="338"/>
              </a:spcBef>
              <a:buClr>
                <a:srgbClr val="585858"/>
              </a:buClr>
              <a:buFont typeface="Courier New" panose="02070309020205020404" pitchFamily="49" charset="0"/>
              <a:buChar char="o"/>
              <a:tabLst>
                <a:tab pos="349082" algn="l"/>
              </a:tabLst>
            </a:pP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I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nherits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5" dirty="0">
                <a:latin typeface="Calibri"/>
                <a:cs typeface="Calibri"/>
              </a:rPr>
              <a:t>data 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spc="-11" dirty="0">
                <a:latin typeface="Calibri"/>
                <a:cs typeface="Calibri"/>
              </a:rPr>
              <a:t>behaviors</a:t>
            </a:r>
            <a:r>
              <a:rPr sz="2400" spc="-56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of  </a:t>
            </a:r>
            <a:r>
              <a:rPr sz="2400" spc="-11" dirty="0">
                <a:latin typeface="Calibri"/>
                <a:cs typeface="Calibri"/>
              </a:rPr>
              <a:t>parent</a:t>
            </a:r>
            <a:r>
              <a:rPr sz="2400" spc="-8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</a:p>
          <a:p>
            <a:pPr marL="902965" lvl="2" indent="-285750">
              <a:lnSpc>
                <a:spcPct val="110000"/>
              </a:lnSpc>
              <a:spcBef>
                <a:spcPts val="206"/>
              </a:spcBef>
              <a:buClr>
                <a:srgbClr val="585858"/>
              </a:buClr>
              <a:buFont typeface="Courier New" panose="02070309020205020404" pitchFamily="49" charset="0"/>
              <a:buChar char="o"/>
              <a:tabLst>
                <a:tab pos="348606" algn="l"/>
                <a:tab pos="349082" algn="l"/>
              </a:tabLst>
            </a:pP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dd </a:t>
            </a:r>
            <a:r>
              <a:rPr sz="2400" spc="-8" dirty="0">
                <a:latin typeface="Calibri"/>
                <a:cs typeface="Calibri"/>
              </a:rPr>
              <a:t>more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b="1" spc="-19" dirty="0">
                <a:solidFill>
                  <a:srgbClr val="C00000"/>
                </a:solidFill>
                <a:latin typeface="Calibri"/>
                <a:cs typeface="Calibri"/>
              </a:rPr>
              <a:t>info</a:t>
            </a:r>
            <a:endParaRPr sz="2400" dirty="0">
              <a:latin typeface="Calibri"/>
              <a:cs typeface="Calibri"/>
            </a:endParaRPr>
          </a:p>
          <a:p>
            <a:pPr marL="902965" lvl="2" indent="-285750">
              <a:lnSpc>
                <a:spcPct val="110000"/>
              </a:lnSpc>
              <a:spcBef>
                <a:spcPts val="236"/>
              </a:spcBef>
              <a:buClr>
                <a:srgbClr val="585858"/>
              </a:buClr>
              <a:buFont typeface="Courier New" panose="02070309020205020404" pitchFamily="49" charset="0"/>
              <a:buChar char="o"/>
              <a:tabLst>
                <a:tab pos="348606" algn="l"/>
                <a:tab pos="349082" algn="l"/>
              </a:tabLst>
            </a:pP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dd </a:t>
            </a:r>
            <a:r>
              <a:rPr sz="2400" spc="-8" dirty="0">
                <a:latin typeface="Calibri"/>
                <a:cs typeface="Calibri"/>
              </a:rPr>
              <a:t>more</a:t>
            </a:r>
            <a:r>
              <a:rPr sz="2400" spc="-64" dirty="0">
                <a:latin typeface="Calibri"/>
                <a:cs typeface="Calibri"/>
              </a:rPr>
              <a:t>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behavior</a:t>
            </a:r>
            <a:endParaRPr sz="2400" dirty="0">
              <a:latin typeface="Calibri"/>
              <a:cs typeface="Calibri"/>
            </a:endParaRPr>
          </a:p>
          <a:p>
            <a:pPr marL="1417791" lvl="3" indent="-342900">
              <a:lnSpc>
                <a:spcPct val="110000"/>
              </a:lnSpc>
              <a:spcBef>
                <a:spcPts val="236"/>
              </a:spcBef>
              <a:buClr>
                <a:srgbClr val="585858"/>
              </a:buClr>
              <a:buFont typeface="Arial" panose="020B0604020202020204" pitchFamily="34" charset="0"/>
              <a:buChar char="•"/>
              <a:tabLst>
                <a:tab pos="349082" algn="l"/>
                <a:tab pos="349559" algn="l"/>
              </a:tabLst>
            </a:pPr>
            <a:r>
              <a:rPr lang="en-US" sz="2400" b="1" spc="-8" dirty="0">
                <a:solidFill>
                  <a:srgbClr val="C00000"/>
                </a:solidFill>
                <a:latin typeface="Calibri"/>
                <a:cs typeface="Calibri"/>
              </a:rPr>
              <a:t>O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verride</a:t>
            </a:r>
            <a:r>
              <a:rPr sz="2400" b="1" spc="-1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behavior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D48739-3628-485C-9B95-2130CBB074AA}"/>
              </a:ext>
            </a:extLst>
          </p:cNvPr>
          <p:cNvGrpSpPr/>
          <p:nvPr/>
        </p:nvGrpSpPr>
        <p:grpSpPr>
          <a:xfrm>
            <a:off x="5028344" y="2370742"/>
            <a:ext cx="3587687" cy="2357511"/>
            <a:chOff x="2909793" y="1956953"/>
            <a:chExt cx="3587687" cy="2357511"/>
          </a:xfrm>
        </p:grpSpPr>
        <p:sp>
          <p:nvSpPr>
            <p:cNvPr id="3" name="object 3"/>
            <p:cNvSpPr txBox="1"/>
            <p:nvPr/>
          </p:nvSpPr>
          <p:spPr>
            <a:xfrm>
              <a:off x="3882486" y="1956953"/>
              <a:ext cx="1115854" cy="302486"/>
            </a:xfrm>
            <a:prstGeom prst="rect">
              <a:avLst/>
            </a:prstGeom>
            <a:solidFill>
              <a:srgbClr val="BFBFBF"/>
            </a:solidFill>
            <a:ln w="16001">
              <a:solidFill>
                <a:srgbClr val="3E3E3E"/>
              </a:solidFill>
            </a:ln>
          </p:spPr>
          <p:txBody>
            <a:bodyPr vert="horz" wrap="square" lIns="0" tIns="2381" rIns="0" bIns="0" rtlCol="0">
              <a:spAutoFit/>
            </a:bodyPr>
            <a:lstStyle/>
            <a:p>
              <a:pPr marL="206211">
                <a:spcBef>
                  <a:spcPts val="4"/>
                </a:spcBef>
              </a:pPr>
              <a:r>
                <a:rPr sz="1950" spc="-4" dirty="0">
                  <a:latin typeface="Calibri"/>
                  <a:cs typeface="Calibri"/>
                </a:rPr>
                <a:t>Animal</a:t>
              </a:r>
              <a:endParaRPr sz="1950" dirty="0">
                <a:latin typeface="Calibri"/>
                <a:cs typeface="Calibri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145947" y="2943933"/>
              <a:ext cx="1115378" cy="302486"/>
            </a:xfrm>
            <a:prstGeom prst="rect">
              <a:avLst/>
            </a:prstGeom>
            <a:solidFill>
              <a:srgbClr val="FFFFBF"/>
            </a:solidFill>
            <a:ln w="16001">
              <a:solidFill>
                <a:srgbClr val="3E3E3E"/>
              </a:solidFill>
            </a:ln>
          </p:spPr>
          <p:txBody>
            <a:bodyPr vert="horz" wrap="square" lIns="0" tIns="2381" rIns="0" bIns="0" rtlCol="0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sz="1950" spc="-19" dirty="0">
                  <a:latin typeface="Calibri"/>
                  <a:cs typeface="Calibri"/>
                </a:rPr>
                <a:t>Cat</a:t>
              </a:r>
              <a:endParaRPr sz="1950" dirty="0">
                <a:latin typeface="Calibri"/>
                <a:cs typeface="Calibri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382102" y="2943933"/>
              <a:ext cx="1115378" cy="302486"/>
            </a:xfrm>
            <a:prstGeom prst="rect">
              <a:avLst/>
            </a:prstGeom>
            <a:solidFill>
              <a:srgbClr val="BFEBFB"/>
            </a:solidFill>
            <a:ln w="16001">
              <a:solidFill>
                <a:srgbClr val="3E3E3E"/>
              </a:solidFill>
            </a:ln>
          </p:spPr>
          <p:txBody>
            <a:bodyPr vert="horz" wrap="square" lIns="0" tIns="2381" rIns="0" bIns="0" rtlCol="0">
              <a:spAutoFit/>
            </a:bodyPr>
            <a:lstStyle/>
            <a:p>
              <a:pPr marL="230975"/>
              <a:r>
                <a:rPr sz="1950" spc="-4" dirty="0">
                  <a:latin typeface="Calibri"/>
                  <a:cs typeface="Calibri"/>
                </a:rPr>
                <a:t>Rabbit</a:t>
              </a:r>
              <a:endParaRPr sz="1950" dirty="0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2909793" y="2943933"/>
              <a:ext cx="1115378" cy="302486"/>
            </a:xfrm>
            <a:prstGeom prst="rect">
              <a:avLst/>
            </a:prstGeom>
            <a:solidFill>
              <a:srgbClr val="BFEBD3"/>
            </a:solidFill>
            <a:ln w="16001">
              <a:solidFill>
                <a:srgbClr val="3E3E3E"/>
              </a:solidFill>
            </a:ln>
          </p:spPr>
          <p:txBody>
            <a:bodyPr vert="horz" wrap="square" lIns="0" tIns="2381" rIns="0" bIns="0" rtlCol="0">
              <a:spAutoFit/>
            </a:bodyPr>
            <a:lstStyle/>
            <a:p>
              <a:pPr marL="214308"/>
              <a:r>
                <a:rPr sz="1950" spc="-19" dirty="0">
                  <a:latin typeface="Calibri"/>
                  <a:cs typeface="Calibri"/>
                </a:rPr>
                <a:t>Person</a:t>
              </a:r>
              <a:endParaRPr sz="1950"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3117249" y="4011496"/>
              <a:ext cx="1115854" cy="302968"/>
            </a:xfrm>
            <a:prstGeom prst="rect">
              <a:avLst/>
            </a:prstGeom>
            <a:solidFill>
              <a:srgbClr val="FFBFBF"/>
            </a:solidFill>
            <a:ln w="16001">
              <a:solidFill>
                <a:srgbClr val="3E3E3E"/>
              </a:solidFill>
            </a:ln>
          </p:spPr>
          <p:txBody>
            <a:bodyPr vert="horz" wrap="square" lIns="0" tIns="2858" rIns="0" bIns="0" rtlCol="0">
              <a:spAutoFit/>
            </a:bodyPr>
            <a:lstStyle/>
            <a:p>
              <a:pPr marL="161921"/>
              <a:r>
                <a:rPr sz="1950" spc="-8" dirty="0">
                  <a:latin typeface="Calibri"/>
                  <a:cs typeface="Calibri"/>
                </a:rPr>
                <a:t>Student</a:t>
              </a:r>
              <a:endParaRPr sz="1950" dirty="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463102" y="2258009"/>
              <a:ext cx="562068" cy="688972"/>
            </a:xfrm>
            <a:custGeom>
              <a:avLst/>
              <a:gdLst/>
              <a:ahLst/>
              <a:cxnLst/>
              <a:rect l="l" t="t" r="r" b="b"/>
              <a:pathLst>
                <a:path w="559435" h="775969">
                  <a:moveTo>
                    <a:pt x="509502" y="58045"/>
                  </a:moveTo>
                  <a:lnTo>
                    <a:pt x="0" y="767968"/>
                  </a:lnTo>
                  <a:lnTo>
                    <a:pt x="10413" y="775588"/>
                  </a:lnTo>
                  <a:lnTo>
                    <a:pt x="520063" y="65635"/>
                  </a:lnTo>
                  <a:lnTo>
                    <a:pt x="509502" y="58045"/>
                  </a:lnTo>
                  <a:close/>
                </a:path>
                <a:path w="559435" h="775969">
                  <a:moveTo>
                    <a:pt x="551534" y="47751"/>
                  </a:moveTo>
                  <a:lnTo>
                    <a:pt x="516889" y="47751"/>
                  </a:lnTo>
                  <a:lnTo>
                    <a:pt x="527430" y="55371"/>
                  </a:lnTo>
                  <a:lnTo>
                    <a:pt x="520063" y="65635"/>
                  </a:lnTo>
                  <a:lnTo>
                    <a:pt x="545718" y="84073"/>
                  </a:lnTo>
                  <a:lnTo>
                    <a:pt x="551534" y="47751"/>
                  </a:lnTo>
                  <a:close/>
                </a:path>
                <a:path w="559435" h="775969">
                  <a:moveTo>
                    <a:pt x="516889" y="47751"/>
                  </a:moveTo>
                  <a:lnTo>
                    <a:pt x="509502" y="58045"/>
                  </a:lnTo>
                  <a:lnTo>
                    <a:pt x="520063" y="65635"/>
                  </a:lnTo>
                  <a:lnTo>
                    <a:pt x="527430" y="55371"/>
                  </a:lnTo>
                  <a:lnTo>
                    <a:pt x="516889" y="47751"/>
                  </a:lnTo>
                  <a:close/>
                </a:path>
                <a:path w="559435" h="775969">
                  <a:moveTo>
                    <a:pt x="559180" y="0"/>
                  </a:moveTo>
                  <a:lnTo>
                    <a:pt x="483869" y="39623"/>
                  </a:lnTo>
                  <a:lnTo>
                    <a:pt x="509502" y="58045"/>
                  </a:lnTo>
                  <a:lnTo>
                    <a:pt x="516889" y="47751"/>
                  </a:lnTo>
                  <a:lnTo>
                    <a:pt x="551534" y="47751"/>
                  </a:lnTo>
                  <a:lnTo>
                    <a:pt x="55918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489776" y="2259439"/>
              <a:ext cx="216242" cy="688877"/>
            </a:xfrm>
            <a:custGeom>
              <a:avLst/>
              <a:gdLst/>
              <a:ahLst/>
              <a:cxnLst/>
              <a:rect l="l" t="t" r="r" b="b"/>
              <a:pathLst>
                <a:path w="354329" h="233680">
                  <a:moveTo>
                    <a:pt x="67470" y="36169"/>
                  </a:moveTo>
                  <a:lnTo>
                    <a:pt x="60425" y="47004"/>
                  </a:lnTo>
                  <a:lnTo>
                    <a:pt x="347217" y="233425"/>
                  </a:lnTo>
                  <a:lnTo>
                    <a:pt x="354202" y="222630"/>
                  </a:lnTo>
                  <a:lnTo>
                    <a:pt x="67470" y="36169"/>
                  </a:lnTo>
                  <a:close/>
                </a:path>
                <a:path w="354329" h="233680">
                  <a:moveTo>
                    <a:pt x="0" y="0"/>
                  </a:moveTo>
                  <a:lnTo>
                    <a:pt x="43179" y="73532"/>
                  </a:lnTo>
                  <a:lnTo>
                    <a:pt x="60425" y="47004"/>
                  </a:lnTo>
                  <a:lnTo>
                    <a:pt x="49656" y="40004"/>
                  </a:lnTo>
                  <a:lnTo>
                    <a:pt x="56768" y="29209"/>
                  </a:lnTo>
                  <a:lnTo>
                    <a:pt x="71994" y="29209"/>
                  </a:lnTo>
                  <a:lnTo>
                    <a:pt x="84708" y="9651"/>
                  </a:lnTo>
                  <a:lnTo>
                    <a:pt x="0" y="0"/>
                  </a:lnTo>
                  <a:close/>
                </a:path>
                <a:path w="354329" h="233680">
                  <a:moveTo>
                    <a:pt x="56768" y="29209"/>
                  </a:moveTo>
                  <a:lnTo>
                    <a:pt x="49656" y="40004"/>
                  </a:lnTo>
                  <a:lnTo>
                    <a:pt x="60425" y="47004"/>
                  </a:lnTo>
                  <a:lnTo>
                    <a:pt x="67470" y="36169"/>
                  </a:lnTo>
                  <a:lnTo>
                    <a:pt x="56768" y="29209"/>
                  </a:lnTo>
                  <a:close/>
                </a:path>
                <a:path w="354329" h="233680">
                  <a:moveTo>
                    <a:pt x="71994" y="29209"/>
                  </a:moveTo>
                  <a:lnTo>
                    <a:pt x="56768" y="29209"/>
                  </a:lnTo>
                  <a:lnTo>
                    <a:pt x="67470" y="36169"/>
                  </a:lnTo>
                  <a:lnTo>
                    <a:pt x="71994" y="29209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9160" y="2259439"/>
              <a:ext cx="1033298" cy="688972"/>
            </a:xfrm>
            <a:custGeom>
              <a:avLst/>
              <a:gdLst/>
              <a:ahLst/>
              <a:cxnLst/>
              <a:rect l="l" t="t" r="r" b="b"/>
              <a:pathLst>
                <a:path w="1259204" h="777875">
                  <a:moveTo>
                    <a:pt x="68342" y="34333"/>
                  </a:moveTo>
                  <a:lnTo>
                    <a:pt x="61534" y="45412"/>
                  </a:lnTo>
                  <a:lnTo>
                    <a:pt x="1252093" y="777366"/>
                  </a:lnTo>
                  <a:lnTo>
                    <a:pt x="1258824" y="766317"/>
                  </a:lnTo>
                  <a:lnTo>
                    <a:pt x="68342" y="34333"/>
                  </a:lnTo>
                  <a:close/>
                </a:path>
                <a:path w="1259204" h="777875">
                  <a:moveTo>
                    <a:pt x="0" y="0"/>
                  </a:moveTo>
                  <a:lnTo>
                    <a:pt x="44958" y="72389"/>
                  </a:lnTo>
                  <a:lnTo>
                    <a:pt x="61534" y="45412"/>
                  </a:lnTo>
                  <a:lnTo>
                    <a:pt x="50673" y="38734"/>
                  </a:lnTo>
                  <a:lnTo>
                    <a:pt x="57531" y="27685"/>
                  </a:lnTo>
                  <a:lnTo>
                    <a:pt x="72427" y="27685"/>
                  </a:lnTo>
                  <a:lnTo>
                    <a:pt x="84836" y="7492"/>
                  </a:lnTo>
                  <a:lnTo>
                    <a:pt x="0" y="0"/>
                  </a:lnTo>
                  <a:close/>
                </a:path>
                <a:path w="1259204" h="777875">
                  <a:moveTo>
                    <a:pt x="57531" y="27685"/>
                  </a:moveTo>
                  <a:lnTo>
                    <a:pt x="50673" y="38734"/>
                  </a:lnTo>
                  <a:lnTo>
                    <a:pt x="61534" y="45412"/>
                  </a:lnTo>
                  <a:lnTo>
                    <a:pt x="68342" y="34333"/>
                  </a:lnTo>
                  <a:lnTo>
                    <a:pt x="57531" y="27685"/>
                  </a:lnTo>
                  <a:close/>
                </a:path>
                <a:path w="1259204" h="777875">
                  <a:moveTo>
                    <a:pt x="72427" y="27685"/>
                  </a:moveTo>
                  <a:lnTo>
                    <a:pt x="57531" y="27685"/>
                  </a:lnTo>
                  <a:lnTo>
                    <a:pt x="68342" y="34333"/>
                  </a:lnTo>
                  <a:lnTo>
                    <a:pt x="72427" y="27685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3" name="object 13"/>
            <p:cNvSpPr/>
            <p:nvPr/>
          </p:nvSpPr>
          <p:spPr>
            <a:xfrm>
              <a:off x="3463102" y="3246419"/>
              <a:ext cx="215835" cy="768792"/>
            </a:xfrm>
            <a:custGeom>
              <a:avLst/>
              <a:gdLst/>
              <a:ahLst/>
              <a:cxnLst/>
              <a:rect l="l" t="t" r="r" b="b"/>
              <a:pathLst>
                <a:path w="282575" h="340995">
                  <a:moveTo>
                    <a:pt x="53388" y="54726"/>
                  </a:moveTo>
                  <a:lnTo>
                    <a:pt x="43427" y="62945"/>
                  </a:lnTo>
                  <a:lnTo>
                    <a:pt x="272034" y="340487"/>
                  </a:lnTo>
                  <a:lnTo>
                    <a:pt x="282067" y="332232"/>
                  </a:lnTo>
                  <a:lnTo>
                    <a:pt x="53388" y="54726"/>
                  </a:lnTo>
                  <a:close/>
                </a:path>
                <a:path w="282575" h="340995">
                  <a:moveTo>
                    <a:pt x="0" y="0"/>
                  </a:moveTo>
                  <a:lnTo>
                    <a:pt x="19050" y="83058"/>
                  </a:lnTo>
                  <a:lnTo>
                    <a:pt x="43427" y="62945"/>
                  </a:lnTo>
                  <a:lnTo>
                    <a:pt x="35306" y="53086"/>
                  </a:lnTo>
                  <a:lnTo>
                    <a:pt x="45339" y="44958"/>
                  </a:lnTo>
                  <a:lnTo>
                    <a:pt x="65228" y="44958"/>
                  </a:lnTo>
                  <a:lnTo>
                    <a:pt x="77851" y="34544"/>
                  </a:lnTo>
                  <a:lnTo>
                    <a:pt x="0" y="0"/>
                  </a:lnTo>
                  <a:close/>
                </a:path>
                <a:path w="282575" h="340995">
                  <a:moveTo>
                    <a:pt x="45339" y="44958"/>
                  </a:moveTo>
                  <a:lnTo>
                    <a:pt x="35306" y="53086"/>
                  </a:lnTo>
                  <a:lnTo>
                    <a:pt x="43427" y="62945"/>
                  </a:lnTo>
                  <a:lnTo>
                    <a:pt x="53388" y="54726"/>
                  </a:lnTo>
                  <a:lnTo>
                    <a:pt x="45339" y="44958"/>
                  </a:lnTo>
                  <a:close/>
                </a:path>
                <a:path w="282575" h="340995">
                  <a:moveTo>
                    <a:pt x="65228" y="44958"/>
                  </a:moveTo>
                  <a:lnTo>
                    <a:pt x="45339" y="44958"/>
                  </a:lnTo>
                  <a:lnTo>
                    <a:pt x="53388" y="54726"/>
                  </a:lnTo>
                  <a:lnTo>
                    <a:pt x="65228" y="4495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4066" y="1639787"/>
            <a:ext cx="7935867" cy="29963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45786" indent="-285750">
              <a:lnSpc>
                <a:spcPts val="2044"/>
              </a:lnSpc>
              <a:spcBef>
                <a:spcPts val="75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516242" algn="l"/>
              </a:tabLst>
            </a:pPr>
            <a:r>
              <a:rPr lang="en-US" sz="2000" b="1" spc="-8" dirty="0">
                <a:solidFill>
                  <a:srgbClr val="C00000"/>
                </a:solidFill>
                <a:latin typeface="Calibri"/>
                <a:cs typeface="Calibri"/>
              </a:rPr>
              <a:t>F</a:t>
            </a:r>
            <a:r>
              <a:rPr sz="2000" b="1" spc="-8" dirty="0">
                <a:solidFill>
                  <a:srgbClr val="C00000"/>
                </a:solidFill>
                <a:latin typeface="Calibri"/>
                <a:cs typeface="Calibri"/>
              </a:rPr>
              <a:t>ormal </a:t>
            </a:r>
            <a:r>
              <a:rPr sz="2000" b="1" spc="-11" dirty="0">
                <a:solidFill>
                  <a:srgbClr val="C00000"/>
                </a:solidFill>
                <a:latin typeface="Calibri"/>
                <a:cs typeface="Calibri"/>
              </a:rPr>
              <a:t>parameter </a:t>
            </a:r>
            <a:r>
              <a:rPr sz="2000" spc="-8" dirty="0">
                <a:latin typeface="Calibri"/>
                <a:cs typeface="Calibri"/>
              </a:rPr>
              <a:t>gets </a:t>
            </a:r>
            <a:r>
              <a:rPr sz="2000" spc="-4" dirty="0">
                <a:latin typeface="Calibri"/>
                <a:cs typeface="Calibri"/>
              </a:rPr>
              <a:t>bound </a:t>
            </a:r>
            <a:r>
              <a:rPr sz="2000" spc="-11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8" dirty="0">
                <a:latin typeface="Calibri"/>
                <a:cs typeface="Calibri"/>
              </a:rPr>
              <a:t>value</a:t>
            </a:r>
            <a:r>
              <a:rPr sz="2000" spc="4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of</a:t>
            </a:r>
            <a:r>
              <a:rPr lang="en-US" sz="2000" spc="-4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00000"/>
                </a:solidFill>
                <a:latin typeface="Calibri"/>
                <a:cs typeface="Calibri"/>
              </a:rPr>
              <a:t>actual </a:t>
            </a:r>
            <a:r>
              <a:rPr lang="en-US" sz="2000" b="1" spc="-11" dirty="0">
                <a:solidFill>
                  <a:srgbClr val="C00000"/>
                </a:solidFill>
                <a:latin typeface="Calibri"/>
                <a:cs typeface="Calibri"/>
              </a:rPr>
              <a:t>argument</a:t>
            </a:r>
            <a:r>
              <a:rPr sz="2000" b="1" spc="-1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 </a:t>
            </a:r>
            <a:r>
              <a:rPr sz="2000" spc="-4" dirty="0">
                <a:latin typeface="Calibri"/>
                <a:cs typeface="Calibri"/>
              </a:rPr>
              <a:t>function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" dirty="0">
                <a:latin typeface="Calibri"/>
                <a:cs typeface="Calibri"/>
              </a:rPr>
              <a:t> called</a:t>
            </a:r>
            <a:endParaRPr sz="2000" dirty="0">
              <a:latin typeface="Calibri"/>
              <a:cs typeface="Calibri"/>
            </a:endParaRPr>
          </a:p>
          <a:p>
            <a:pPr marL="645786" indent="-285750">
              <a:spcBef>
                <a:spcPts val="855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516242" algn="l"/>
              </a:tabLst>
            </a:pPr>
            <a:r>
              <a:rPr lang="en-US" sz="2000" spc="-8" dirty="0">
                <a:latin typeface="Calibri"/>
                <a:cs typeface="Calibri"/>
              </a:rPr>
              <a:t>N</a:t>
            </a:r>
            <a:r>
              <a:rPr sz="2000" spc="-8" dirty="0">
                <a:latin typeface="Calibri"/>
                <a:cs typeface="Calibri"/>
              </a:rPr>
              <a:t>ew </a:t>
            </a:r>
            <a:r>
              <a:rPr sz="2000" b="1" spc="-11" dirty="0">
                <a:solidFill>
                  <a:srgbClr val="C00000"/>
                </a:solidFill>
                <a:latin typeface="Calibri"/>
                <a:cs typeface="Calibri"/>
              </a:rPr>
              <a:t>scope/frame/environment </a:t>
            </a:r>
            <a:r>
              <a:rPr sz="2000" spc="-11" dirty="0">
                <a:latin typeface="Calibri"/>
                <a:cs typeface="Calibri"/>
              </a:rPr>
              <a:t>created </a:t>
            </a:r>
            <a:r>
              <a:rPr sz="2000" dirty="0">
                <a:latin typeface="Calibri"/>
                <a:cs typeface="Calibri"/>
              </a:rPr>
              <a:t>when </a:t>
            </a:r>
            <a:r>
              <a:rPr sz="2000" spc="-8" dirty="0">
                <a:latin typeface="Calibri"/>
                <a:cs typeface="Calibri"/>
              </a:rPr>
              <a:t>enter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6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function</a:t>
            </a:r>
            <a:endParaRPr lang="en-US" sz="2000" dirty="0">
              <a:latin typeface="Calibri"/>
              <a:cs typeface="Calibri"/>
            </a:endParaRPr>
          </a:p>
          <a:p>
            <a:pPr marL="645786" indent="-285750">
              <a:spcBef>
                <a:spcPts val="855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516242" algn="l"/>
              </a:tabLst>
            </a:pPr>
            <a:r>
              <a:rPr lang="en-US" sz="2000" b="1" spc="-4" dirty="0">
                <a:solidFill>
                  <a:srgbClr val="C00000"/>
                </a:solidFill>
                <a:latin typeface="Calibri"/>
                <a:cs typeface="Calibri"/>
              </a:rPr>
              <a:t>S</a:t>
            </a:r>
            <a:r>
              <a:rPr sz="2000" b="1" spc="-4" dirty="0">
                <a:solidFill>
                  <a:srgbClr val="C00000"/>
                </a:solidFill>
                <a:latin typeface="Calibri"/>
                <a:cs typeface="Calibri"/>
              </a:rPr>
              <a:t>cope </a:t>
            </a:r>
            <a:r>
              <a:rPr sz="2000" dirty="0">
                <a:latin typeface="Calibri"/>
                <a:cs typeface="Calibri"/>
              </a:rPr>
              <a:t>is mapping </a:t>
            </a:r>
            <a:r>
              <a:rPr sz="2000" spc="-4" dirty="0">
                <a:latin typeface="Calibri"/>
                <a:cs typeface="Calibri"/>
              </a:rPr>
              <a:t>of names </a:t>
            </a:r>
            <a:r>
              <a:rPr sz="2000" spc="-11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4" dirty="0">
                <a:latin typeface="Calibri"/>
                <a:cs typeface="Calibri"/>
              </a:rPr>
              <a:t>objects</a:t>
            </a:r>
            <a:endParaRPr lang="en-US" sz="2000" spc="-4" dirty="0">
              <a:latin typeface="Calibri"/>
              <a:cs typeface="Calibri"/>
            </a:endParaRPr>
          </a:p>
          <a:p>
            <a:pPr marL="360036">
              <a:spcBef>
                <a:spcPts val="855"/>
              </a:spcBef>
              <a:buClr>
                <a:schemeClr val="accent1">
                  <a:lumMod val="75000"/>
                </a:schemeClr>
              </a:buClr>
              <a:buSzPct val="70000"/>
              <a:tabLst>
                <a:tab pos="516242" algn="l"/>
              </a:tabLst>
            </a:pPr>
            <a:endParaRPr dirty="0">
              <a:latin typeface="Calibri"/>
              <a:cs typeface="Calibri"/>
            </a:endParaRPr>
          </a:p>
          <a:p>
            <a:pPr marL="466725" lvl="1">
              <a:spcBef>
                <a:spcPts val="1373"/>
              </a:spcBef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def f( x</a:t>
            </a:r>
            <a:r>
              <a:rPr sz="1500" spc="4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):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923913" lvl="1">
              <a:spcBef>
                <a:spcPts val="360"/>
              </a:spcBef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x = x +</a:t>
            </a:r>
            <a:r>
              <a:rPr sz="1500" spc="4" dirty="0">
                <a:latin typeface="Consolas" panose="020B0609020204030204" pitchFamily="49" charset="0"/>
                <a:cs typeface="Courier New"/>
              </a:rPr>
              <a:t> </a:t>
            </a:r>
            <a:r>
              <a:rPr sz="1500" spc="-4" dirty="0">
                <a:latin typeface="Consolas" panose="020B0609020204030204" pitchFamily="49" charset="0"/>
                <a:cs typeface="Courier New"/>
              </a:rPr>
              <a:t>1</a:t>
            </a:r>
            <a:endParaRPr sz="1500" dirty="0">
              <a:latin typeface="Consolas" panose="020B0609020204030204" pitchFamily="49" charset="0"/>
              <a:cs typeface="Courier New"/>
            </a:endParaRPr>
          </a:p>
          <a:p>
            <a:pPr marL="923913" marR="3146505" lvl="1">
              <a:lnSpc>
                <a:spcPct val="120000"/>
              </a:lnSpc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print('in f(x): x =', x)  </a:t>
            </a:r>
            <a:endParaRPr lang="en-US" sz="1500" spc="-4" dirty="0">
              <a:latin typeface="Consolas" panose="020B0609020204030204" pitchFamily="49" charset="0"/>
              <a:cs typeface="Courier New"/>
            </a:endParaRPr>
          </a:p>
          <a:p>
            <a:pPr marL="923913" marR="3146505" lvl="1">
              <a:lnSpc>
                <a:spcPct val="120000"/>
              </a:lnSpc>
            </a:pPr>
            <a:r>
              <a:rPr sz="1500" spc="-4" dirty="0">
                <a:latin typeface="Consolas" panose="020B0609020204030204" pitchFamily="49" charset="0"/>
                <a:cs typeface="Courier New"/>
              </a:rPr>
              <a:t>return x</a:t>
            </a:r>
            <a:endParaRPr sz="1500"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3470" y="592886"/>
            <a:ext cx="5507435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pc="-41" dirty="0"/>
              <a:t>Function Example</a:t>
            </a:r>
            <a:endParaRPr spc="-41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072E1A4-67D7-4633-A389-C4C0E537D99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040681"/>
              </p:ext>
            </p:extLst>
          </p:nvPr>
        </p:nvGraphicFramePr>
        <p:xfrm>
          <a:off x="1098958" y="4765390"/>
          <a:ext cx="1212811" cy="5972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5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R="36830" algn="ctr">
                        <a:lnSpc>
                          <a:spcPts val="2065"/>
                        </a:lnSpc>
                      </a:pPr>
                      <a:r>
                        <a:rPr lang="en-US" sz="1500" spc="-5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=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065"/>
                        </a:lnSpc>
                      </a:pPr>
                      <a:r>
                        <a:rPr sz="1500" dirty="0">
                          <a:latin typeface="Consolas" panose="020B0609020204030204" pitchFamily="49" charset="0"/>
                          <a:cs typeface="Courier New"/>
                        </a:rPr>
                        <a:t>3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Consolas" panose="020B0609020204030204" pitchFamily="49" charset="0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043">
                <a:tc>
                  <a:txBody>
                    <a:bodyPr/>
                    <a:lstStyle/>
                    <a:p>
                      <a:pPr marR="36830" algn="ctr">
                        <a:lnSpc>
                          <a:spcPts val="2395"/>
                        </a:lnSpc>
                      </a:pP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z</a:t>
                      </a:r>
                      <a:r>
                        <a:rPr sz="1500" spc="-80" dirty="0">
                          <a:latin typeface="Consolas" panose="020B0609020204030204" pitchFamily="49" charset="0"/>
                          <a:cs typeface="Courier New"/>
                        </a:rPr>
                        <a:t> </a:t>
                      </a: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=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2395"/>
                        </a:lnSpc>
                      </a:pPr>
                      <a:r>
                        <a:rPr sz="1500" spc="-5" dirty="0">
                          <a:latin typeface="Consolas" panose="020B0609020204030204" pitchFamily="49" charset="0"/>
                          <a:cs typeface="Courier New"/>
                        </a:rPr>
                        <a:t>f(</a:t>
                      </a:r>
                      <a:endParaRPr sz="1500" dirty="0">
                        <a:latin typeface="Consolas" panose="020B0609020204030204" pitchFamily="49" charset="0"/>
                        <a:cs typeface="Courier New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395"/>
                        </a:lnSpc>
                      </a:pPr>
                      <a:r>
                        <a:rPr sz="1500" dirty="0">
                          <a:latin typeface="Consolas" panose="020B0609020204030204" pitchFamily="49" charset="0"/>
                          <a:cs typeface="Courier New"/>
                        </a:rPr>
                        <a:t>x</a:t>
                      </a: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2395"/>
                        </a:lnSpc>
                      </a:pPr>
                      <a:r>
                        <a:rPr sz="1500" dirty="0">
                          <a:latin typeface="Consolas" panose="020B0609020204030204" pitchFamily="49" charset="0"/>
                          <a:cs typeface="Courier New"/>
                        </a:rPr>
                        <a:t>)</a:t>
                      </a: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 rot="1637330">
            <a:off x="1770215" y="3130819"/>
            <a:ext cx="747998" cy="5095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7" name="object 7"/>
          <p:cNvSpPr/>
          <p:nvPr/>
        </p:nvSpPr>
        <p:spPr>
          <a:xfrm rot="1650705">
            <a:off x="2337526" y="5027813"/>
            <a:ext cx="737806" cy="4936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 dirty="0"/>
          </a:p>
        </p:txBody>
      </p:sp>
      <p:sp>
        <p:nvSpPr>
          <p:cNvPr id="8" name="object 8"/>
          <p:cNvSpPr/>
          <p:nvPr/>
        </p:nvSpPr>
        <p:spPr>
          <a:xfrm rot="1595231">
            <a:off x="4753398" y="3708320"/>
            <a:ext cx="715708" cy="505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404582" y="3385613"/>
            <a:ext cx="258604" cy="1150620"/>
          </a:xfrm>
          <a:custGeom>
            <a:avLst/>
            <a:gdLst/>
            <a:ahLst/>
            <a:cxnLst/>
            <a:rect l="l" t="t" r="r" b="b"/>
            <a:pathLst>
              <a:path w="344804" h="1534160">
                <a:moveTo>
                  <a:pt x="0" y="0"/>
                </a:moveTo>
                <a:lnTo>
                  <a:pt x="45785" y="5826"/>
                </a:lnTo>
                <a:lnTo>
                  <a:pt x="86924" y="22267"/>
                </a:lnTo>
                <a:lnTo>
                  <a:pt x="121777" y="47767"/>
                </a:lnTo>
                <a:lnTo>
                  <a:pt x="148702" y="80771"/>
                </a:lnTo>
                <a:lnTo>
                  <a:pt x="166061" y="119723"/>
                </a:lnTo>
                <a:lnTo>
                  <a:pt x="172212" y="163067"/>
                </a:lnTo>
                <a:lnTo>
                  <a:pt x="172212" y="603884"/>
                </a:lnTo>
                <a:lnTo>
                  <a:pt x="178362" y="647229"/>
                </a:lnTo>
                <a:lnTo>
                  <a:pt x="195721" y="686180"/>
                </a:lnTo>
                <a:lnTo>
                  <a:pt x="222646" y="719185"/>
                </a:lnTo>
                <a:lnTo>
                  <a:pt x="257499" y="744685"/>
                </a:lnTo>
                <a:lnTo>
                  <a:pt x="298638" y="761126"/>
                </a:lnTo>
                <a:lnTo>
                  <a:pt x="344424" y="766952"/>
                </a:lnTo>
                <a:lnTo>
                  <a:pt x="298638" y="772779"/>
                </a:lnTo>
                <a:lnTo>
                  <a:pt x="257499" y="789220"/>
                </a:lnTo>
                <a:lnTo>
                  <a:pt x="222646" y="814720"/>
                </a:lnTo>
                <a:lnTo>
                  <a:pt x="195721" y="847724"/>
                </a:lnTo>
                <a:lnTo>
                  <a:pt x="178362" y="886676"/>
                </a:lnTo>
                <a:lnTo>
                  <a:pt x="172212" y="930020"/>
                </a:lnTo>
                <a:lnTo>
                  <a:pt x="172212" y="1370837"/>
                </a:lnTo>
                <a:lnTo>
                  <a:pt x="166061" y="1414182"/>
                </a:lnTo>
                <a:lnTo>
                  <a:pt x="148702" y="1453133"/>
                </a:lnTo>
                <a:lnTo>
                  <a:pt x="121777" y="1486138"/>
                </a:lnTo>
                <a:lnTo>
                  <a:pt x="86924" y="1511638"/>
                </a:lnTo>
                <a:lnTo>
                  <a:pt x="45785" y="1528079"/>
                </a:lnTo>
                <a:lnTo>
                  <a:pt x="0" y="1533905"/>
                </a:lnTo>
              </a:path>
            </a:pathLst>
          </a:custGeom>
          <a:ln w="129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 rot="1632262">
            <a:off x="4825406" y="4730428"/>
            <a:ext cx="2790539" cy="12643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361491" y="4726814"/>
            <a:ext cx="278594" cy="828684"/>
          </a:xfrm>
          <a:custGeom>
            <a:avLst/>
            <a:gdLst/>
            <a:ahLst/>
            <a:cxnLst/>
            <a:rect l="l" t="t" r="r" b="b"/>
            <a:pathLst>
              <a:path w="344804" h="847725">
                <a:moveTo>
                  <a:pt x="0" y="0"/>
                </a:moveTo>
                <a:lnTo>
                  <a:pt x="45785" y="5825"/>
                </a:lnTo>
                <a:lnTo>
                  <a:pt x="86924" y="22264"/>
                </a:lnTo>
                <a:lnTo>
                  <a:pt x="121777" y="47763"/>
                </a:lnTo>
                <a:lnTo>
                  <a:pt x="148702" y="80766"/>
                </a:lnTo>
                <a:lnTo>
                  <a:pt x="166061" y="119719"/>
                </a:lnTo>
                <a:lnTo>
                  <a:pt x="172212" y="163067"/>
                </a:lnTo>
                <a:lnTo>
                  <a:pt x="172212" y="260603"/>
                </a:lnTo>
                <a:lnTo>
                  <a:pt x="178362" y="303952"/>
                </a:lnTo>
                <a:lnTo>
                  <a:pt x="195721" y="342905"/>
                </a:lnTo>
                <a:lnTo>
                  <a:pt x="222646" y="375908"/>
                </a:lnTo>
                <a:lnTo>
                  <a:pt x="257499" y="401407"/>
                </a:lnTo>
                <a:lnTo>
                  <a:pt x="298638" y="417846"/>
                </a:lnTo>
                <a:lnTo>
                  <a:pt x="344424" y="423671"/>
                </a:lnTo>
                <a:lnTo>
                  <a:pt x="298638" y="429497"/>
                </a:lnTo>
                <a:lnTo>
                  <a:pt x="257499" y="445936"/>
                </a:lnTo>
                <a:lnTo>
                  <a:pt x="222646" y="471435"/>
                </a:lnTo>
                <a:lnTo>
                  <a:pt x="195721" y="504438"/>
                </a:lnTo>
                <a:lnTo>
                  <a:pt x="178362" y="543391"/>
                </a:lnTo>
                <a:lnTo>
                  <a:pt x="172212" y="586739"/>
                </a:lnTo>
                <a:lnTo>
                  <a:pt x="172212" y="684275"/>
                </a:lnTo>
                <a:lnTo>
                  <a:pt x="166061" y="727624"/>
                </a:lnTo>
                <a:lnTo>
                  <a:pt x="148702" y="766577"/>
                </a:lnTo>
                <a:lnTo>
                  <a:pt x="121777" y="799580"/>
                </a:lnTo>
                <a:lnTo>
                  <a:pt x="86924" y="825079"/>
                </a:lnTo>
                <a:lnTo>
                  <a:pt x="45785" y="841518"/>
                </a:lnTo>
                <a:lnTo>
                  <a:pt x="0" y="847343"/>
                </a:lnTo>
              </a:path>
            </a:pathLst>
          </a:custGeom>
          <a:ln w="1295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0968" y="725805"/>
            <a:ext cx="6662410" cy="568745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9525" marR="3810" algn="ctr">
              <a:lnSpc>
                <a:spcPts val="3675"/>
              </a:lnSpc>
              <a:spcBef>
                <a:spcPts val="735"/>
              </a:spcBef>
            </a:pPr>
            <a:r>
              <a:rPr spc="-60" dirty="0"/>
              <a:t>INHERITANCE:  </a:t>
            </a:r>
            <a:r>
              <a:rPr spc="-79" dirty="0"/>
              <a:t>PARENT</a:t>
            </a:r>
            <a:r>
              <a:rPr spc="-143" dirty="0"/>
              <a:t> </a:t>
            </a:r>
            <a:r>
              <a:rPr spc="-34" dirty="0"/>
              <a:t>CLASS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DBEF34-E169-40C9-9FFB-82D633CE7E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70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995194" y="1778039"/>
            <a:ext cx="7595133" cy="426475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9525">
              <a:spcBef>
                <a:spcPts val="240"/>
              </a:spcBef>
            </a:pPr>
            <a:r>
              <a:rPr spc="-8" dirty="0">
                <a:latin typeface="Consolas" panose="020B0609020204030204" pitchFamily="49" charset="0"/>
                <a:cs typeface="Courier New"/>
              </a:rPr>
              <a:t>class</a:t>
            </a:r>
            <a:r>
              <a:rPr spc="-11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Animal(object):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726740" marR="2972679" indent="-410041">
              <a:lnSpc>
                <a:spcPct val="110000"/>
              </a:lnSpc>
            </a:pPr>
            <a:r>
              <a:rPr spc="-8" dirty="0">
                <a:latin typeface="Consolas" panose="020B0609020204030204" pitchFamily="49" charset="0"/>
                <a:cs typeface="Courier New"/>
              </a:rPr>
              <a:t>def</a:t>
            </a:r>
            <a:r>
              <a:rPr u="sng" spc="-8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Courier New"/>
              </a:rPr>
              <a:t> 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init</a:t>
            </a:r>
            <a:r>
              <a:rPr u="sng" spc="-8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Courier New"/>
              </a:rPr>
              <a:t> 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(self, age):  </a:t>
            </a:r>
            <a:endParaRPr lang="en-US" spc="-8" dirty="0">
              <a:latin typeface="Consolas" panose="020B0609020204030204" pitchFamily="49" charset="0"/>
              <a:cs typeface="Courier New"/>
            </a:endParaRPr>
          </a:p>
          <a:p>
            <a:pPr marL="1183940" marR="2972679" lvl="1" indent="-410041">
              <a:lnSpc>
                <a:spcPct val="110000"/>
              </a:lnSpc>
            </a:pPr>
            <a:r>
              <a:rPr spc="-8" dirty="0" err="1">
                <a:latin typeface="Consolas" panose="020B0609020204030204" pitchFamily="49" charset="0"/>
                <a:cs typeface="Courier New"/>
              </a:rPr>
              <a:t>self.age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 </a:t>
            </a:r>
            <a:r>
              <a:rPr dirty="0">
                <a:latin typeface="Consolas" panose="020B0609020204030204" pitchFamily="49" charset="0"/>
                <a:cs typeface="Courier New"/>
              </a:rPr>
              <a:t>= 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age  </a:t>
            </a:r>
            <a:endParaRPr lang="en-US" spc="-8" dirty="0">
              <a:latin typeface="Consolas" panose="020B0609020204030204" pitchFamily="49" charset="0"/>
              <a:cs typeface="Courier New"/>
            </a:endParaRPr>
          </a:p>
          <a:p>
            <a:pPr marL="1183940" marR="2972679" lvl="1" indent="-410041">
              <a:lnSpc>
                <a:spcPct val="110000"/>
              </a:lnSpc>
            </a:pPr>
            <a:r>
              <a:rPr spc="-8" dirty="0">
                <a:latin typeface="Consolas" panose="020B0609020204030204" pitchFamily="49" charset="0"/>
                <a:cs typeface="Courier New"/>
              </a:rPr>
              <a:t>self.name </a:t>
            </a:r>
            <a:r>
              <a:rPr dirty="0">
                <a:latin typeface="Consolas" panose="020B0609020204030204" pitchFamily="49" charset="0"/>
                <a:cs typeface="Courier New"/>
              </a:rPr>
              <a:t>=</a:t>
            </a:r>
            <a:r>
              <a:rPr spc="-30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None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726740" marR="3485111" indent="-410041">
              <a:lnSpc>
                <a:spcPct val="110000"/>
              </a:lnSpc>
            </a:pPr>
            <a:r>
              <a:rPr spc="-8" dirty="0">
                <a:latin typeface="Consolas" panose="020B0609020204030204" pitchFamily="49" charset="0"/>
                <a:cs typeface="Courier New"/>
              </a:rPr>
              <a:t>def get_age(self):  </a:t>
            </a:r>
            <a:endParaRPr lang="en-US" spc="-8" dirty="0">
              <a:latin typeface="Consolas" panose="020B0609020204030204" pitchFamily="49" charset="0"/>
              <a:cs typeface="Courier New"/>
            </a:endParaRPr>
          </a:p>
          <a:p>
            <a:pPr marL="726740" marR="3485111" indent="-410041">
              <a:lnSpc>
                <a:spcPct val="110000"/>
              </a:lnSpc>
            </a:pPr>
            <a:r>
              <a:rPr lang="en-US" spc="-8" dirty="0">
                <a:latin typeface="Consolas" panose="020B0609020204030204" pitchFamily="49" charset="0"/>
                <a:cs typeface="Courier New"/>
              </a:rPr>
              <a:t>	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return</a:t>
            </a:r>
            <a:r>
              <a:rPr lang="en-US" spc="-8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8" dirty="0" err="1">
                <a:latin typeface="Consolas" panose="020B0609020204030204" pitchFamily="49" charset="0"/>
                <a:cs typeface="Courier New"/>
              </a:rPr>
              <a:t>self.age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726740" marR="3382244" indent="-410041">
              <a:lnSpc>
                <a:spcPct val="110000"/>
              </a:lnSpc>
            </a:pPr>
            <a:r>
              <a:rPr spc="-8" dirty="0">
                <a:latin typeface="Consolas" panose="020B0609020204030204" pitchFamily="49" charset="0"/>
                <a:cs typeface="Courier New"/>
              </a:rPr>
              <a:t>def get_name(self):  </a:t>
            </a:r>
            <a:endParaRPr lang="en-US" spc="-8" dirty="0">
              <a:latin typeface="Consolas" panose="020B0609020204030204" pitchFamily="49" charset="0"/>
              <a:cs typeface="Courier New"/>
            </a:endParaRPr>
          </a:p>
          <a:p>
            <a:pPr marL="726740" marR="3382244" indent="-410041">
              <a:lnSpc>
                <a:spcPct val="110000"/>
              </a:lnSpc>
            </a:pPr>
            <a:r>
              <a:rPr lang="en-US" spc="-8" dirty="0">
                <a:latin typeface="Consolas" panose="020B0609020204030204" pitchFamily="49" charset="0"/>
                <a:cs typeface="Courier New"/>
              </a:rPr>
              <a:t>	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return</a:t>
            </a:r>
            <a:r>
              <a:rPr spc="-60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self.name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726740" marR="2769325" indent="-410041">
              <a:lnSpc>
                <a:spcPct val="110000"/>
              </a:lnSpc>
            </a:pPr>
            <a:r>
              <a:rPr spc="-8" dirty="0">
                <a:latin typeface="Consolas" panose="020B0609020204030204" pitchFamily="49" charset="0"/>
                <a:cs typeface="Courier New"/>
              </a:rPr>
              <a:t>def set_age(self, newage):  </a:t>
            </a:r>
            <a:endParaRPr lang="en-US" spc="-8" dirty="0">
              <a:latin typeface="Consolas" panose="020B0609020204030204" pitchFamily="49" charset="0"/>
              <a:cs typeface="Courier New"/>
            </a:endParaRPr>
          </a:p>
          <a:p>
            <a:pPr marL="726740" marR="2769325" indent="-410041">
              <a:lnSpc>
                <a:spcPct val="110000"/>
              </a:lnSpc>
            </a:pPr>
            <a:r>
              <a:rPr lang="en-US" spc="-8" dirty="0">
                <a:latin typeface="Consolas" panose="020B0609020204030204" pitchFamily="49" charset="0"/>
                <a:cs typeface="Courier New"/>
              </a:rPr>
              <a:t>	</a:t>
            </a:r>
            <a:r>
              <a:rPr spc="-8" dirty="0" err="1">
                <a:latin typeface="Consolas" panose="020B0609020204030204" pitchFamily="49" charset="0"/>
                <a:cs typeface="Courier New"/>
              </a:rPr>
              <a:t>self.age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 </a:t>
            </a:r>
            <a:r>
              <a:rPr dirty="0">
                <a:latin typeface="Consolas" panose="020B0609020204030204" pitchFamily="49" charset="0"/>
                <a:cs typeface="Courier New"/>
              </a:rPr>
              <a:t>=</a:t>
            </a:r>
            <a:r>
              <a:rPr spc="-26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newage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726740" marR="2256416" indent="-410041">
              <a:lnSpc>
                <a:spcPct val="110000"/>
              </a:lnSpc>
            </a:pPr>
            <a:r>
              <a:rPr spc="-8" dirty="0">
                <a:latin typeface="Consolas" panose="020B0609020204030204" pitchFamily="49" charset="0"/>
                <a:cs typeface="Courier New"/>
              </a:rPr>
              <a:t>def set_name(self, newname=""):  self.name </a:t>
            </a:r>
            <a:r>
              <a:rPr dirty="0">
                <a:latin typeface="Consolas" panose="020B0609020204030204" pitchFamily="49" charset="0"/>
                <a:cs typeface="Courier New"/>
              </a:rPr>
              <a:t>=</a:t>
            </a:r>
            <a:r>
              <a:rPr spc="-26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newname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316698">
              <a:spcBef>
                <a:spcPts val="164"/>
              </a:spcBef>
            </a:pPr>
            <a:r>
              <a:rPr spc="-8" dirty="0">
                <a:latin typeface="Consolas" panose="020B0609020204030204" pitchFamily="49" charset="0"/>
                <a:cs typeface="Courier New"/>
              </a:rPr>
              <a:t>def</a:t>
            </a:r>
            <a:r>
              <a:rPr u="sng" spc="-8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Courier New"/>
              </a:rPr>
              <a:t> 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str</a:t>
            </a:r>
            <a:r>
              <a:rPr u="sng" spc="-4" dirty="0"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cs typeface="Courier New"/>
              </a:rPr>
              <a:t> 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(self):</a:t>
            </a:r>
            <a:endParaRPr dirty="0">
              <a:latin typeface="Consolas" panose="020B0609020204030204" pitchFamily="49" charset="0"/>
              <a:cs typeface="Courier New"/>
            </a:endParaRPr>
          </a:p>
          <a:p>
            <a:pPr marL="726740">
              <a:spcBef>
                <a:spcPts val="161"/>
              </a:spcBef>
            </a:pPr>
            <a:r>
              <a:rPr lang="en-US" spc="-8" dirty="0">
                <a:latin typeface="Consolas" panose="020B0609020204030204" pitchFamily="49" charset="0"/>
                <a:cs typeface="Courier New"/>
              </a:rPr>
              <a:t>r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eturn</a:t>
            </a:r>
            <a:r>
              <a:rPr lang="en-US" spc="-38" dirty="0">
                <a:latin typeface="Consolas" panose="020B0609020204030204" pitchFamily="49" charset="0"/>
                <a:cs typeface="Courier New"/>
              </a:rPr>
              <a:t> </a:t>
            </a:r>
            <a:r>
              <a:rPr spc="-8" dirty="0">
                <a:latin typeface="Consolas" panose="020B0609020204030204" pitchFamily="49" charset="0"/>
                <a:cs typeface="Courier New"/>
              </a:rPr>
              <a:t>"animal:"+str(self.name)+":"+str(self.age)</a:t>
            </a:r>
            <a:endParaRPr dirty="0">
              <a:latin typeface="Consolas" panose="020B0609020204030204" pitchFamily="49" charset="0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 rot="1660967">
            <a:off x="6416624" y="1789720"/>
            <a:ext cx="1778924" cy="15661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2540382" y="1778039"/>
            <a:ext cx="1054388" cy="282416"/>
          </a:xfrm>
          <a:custGeom>
            <a:avLst/>
            <a:gdLst/>
            <a:ahLst/>
            <a:cxnLst/>
            <a:rect l="l" t="t" r="r" b="b"/>
            <a:pathLst>
              <a:path w="2465070" h="376555">
                <a:moveTo>
                  <a:pt x="0" y="376427"/>
                </a:moveTo>
                <a:lnTo>
                  <a:pt x="2465070" y="376427"/>
                </a:lnTo>
                <a:lnTo>
                  <a:pt x="2465070" y="0"/>
                </a:lnTo>
                <a:lnTo>
                  <a:pt x="0" y="0"/>
                </a:lnTo>
                <a:lnTo>
                  <a:pt x="0" y="376427"/>
                </a:lnTo>
                <a:close/>
              </a:path>
            </a:pathLst>
          </a:custGeom>
          <a:ln w="160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17113" y="738698"/>
            <a:ext cx="6709773" cy="568745"/>
          </a:xfrm>
          <a:prstGeom prst="rect">
            <a:avLst/>
          </a:prstGeom>
        </p:spPr>
        <p:txBody>
          <a:bodyPr vert="horz" wrap="square" lIns="0" tIns="93345" rIns="0" bIns="0" rtlCol="0" anchor="ctr">
            <a:spAutoFit/>
          </a:bodyPr>
          <a:lstStyle/>
          <a:p>
            <a:pPr marL="9525" marR="3810" algn="ctr">
              <a:lnSpc>
                <a:spcPts val="3675"/>
              </a:lnSpc>
              <a:spcBef>
                <a:spcPts val="735"/>
              </a:spcBef>
            </a:pPr>
            <a:r>
              <a:rPr spc="-38" dirty="0"/>
              <a:t>IN</a:t>
            </a:r>
            <a:r>
              <a:rPr spc="-41" dirty="0"/>
              <a:t>H</a:t>
            </a:r>
            <a:r>
              <a:rPr spc="-38" dirty="0"/>
              <a:t>ERI</a:t>
            </a:r>
            <a:r>
              <a:rPr spc="-319" dirty="0"/>
              <a:t>T</a:t>
            </a:r>
            <a:r>
              <a:rPr spc="-38" dirty="0"/>
              <a:t>ANCE</a:t>
            </a:r>
            <a:r>
              <a:rPr dirty="0"/>
              <a:t>:  </a:t>
            </a:r>
            <a:r>
              <a:rPr spc="-34" dirty="0"/>
              <a:t>SUBCLASS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DE1F906-0D07-4CF8-8E8D-5A4BE2FA194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71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1372743" y="2319909"/>
            <a:ext cx="186309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Courier New"/>
                <a:cs typeface="Courier New"/>
              </a:rPr>
              <a:t>class</a:t>
            </a:r>
            <a:r>
              <a:rPr sz="1350" spc="-41" dirty="0"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Cat(Animal):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93450" y="2575466"/>
            <a:ext cx="2803208" cy="208711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953" rIns="0" bIns="0" rtlCol="0">
            <a:spAutoFit/>
          </a:bodyPr>
          <a:lstStyle/>
          <a:p>
            <a:pPr marL="98582">
              <a:spcBef>
                <a:spcPts val="8"/>
              </a:spcBef>
            </a:pPr>
            <a:r>
              <a:rPr sz="1350" spc="-8" dirty="0">
                <a:latin typeface="Courier New"/>
                <a:cs typeface="Courier New"/>
              </a:rPr>
              <a:t>def</a:t>
            </a:r>
            <a:r>
              <a:rPr sz="1350" spc="-15" dirty="0"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speak(self):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92466" y="2814066"/>
            <a:ext cx="135159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Courier New"/>
                <a:cs typeface="Courier New"/>
              </a:rPr>
              <a:t>print("meow")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93453" y="3038952"/>
            <a:ext cx="1978819" cy="239489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31433" rIns="0" bIns="0" rtlCol="0">
            <a:spAutoFit/>
          </a:bodyPr>
          <a:lstStyle/>
          <a:p>
            <a:pPr marL="98582">
              <a:spcBef>
                <a:spcPts val="248"/>
              </a:spcBef>
            </a:pPr>
            <a:r>
              <a:rPr sz="1350" spc="-8" dirty="0">
                <a:latin typeface="Courier New"/>
                <a:cs typeface="Courier New"/>
              </a:rPr>
              <a:t>def</a:t>
            </a:r>
            <a:r>
              <a:rPr sz="1350" u="sng" spc="-8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str</a:t>
            </a:r>
            <a:r>
              <a:rPr sz="1350" u="sng" spc="754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(self):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2466" y="3307843"/>
            <a:ext cx="4731068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latin typeface="Courier New"/>
                <a:cs typeface="Courier New"/>
              </a:rPr>
              <a:t>return</a:t>
            </a:r>
            <a:r>
              <a:rPr sz="1350" spc="-38" dirty="0"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"cat:"+str(self.name)+":"+str(self.age)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9708" y="3985102"/>
            <a:ext cx="7845201" cy="199686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352424" indent="-342900">
              <a:spcBef>
                <a:spcPts val="71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4" dirty="0">
                <a:latin typeface="Calibri"/>
                <a:cs typeface="Calibri"/>
              </a:rPr>
              <a:t>A</a:t>
            </a:r>
            <a:r>
              <a:rPr sz="2400" spc="-4" dirty="0">
                <a:latin typeface="Calibri"/>
                <a:cs typeface="Calibri"/>
              </a:rPr>
              <a:t>dd </a:t>
            </a:r>
            <a:r>
              <a:rPr sz="2400" spc="-8" dirty="0">
                <a:latin typeface="Calibri"/>
                <a:cs typeface="Calibri"/>
              </a:rPr>
              <a:t>new functionality </a:t>
            </a:r>
            <a:r>
              <a:rPr sz="2400" spc="-4" dirty="0">
                <a:latin typeface="Calibri"/>
                <a:cs typeface="Calibri"/>
              </a:rPr>
              <a:t>with</a:t>
            </a:r>
            <a:r>
              <a:rPr sz="2400" spc="38" dirty="0">
                <a:latin typeface="Calibri"/>
                <a:cs typeface="Calibri"/>
              </a:rPr>
              <a:t> </a:t>
            </a:r>
            <a:r>
              <a:rPr sz="2400" spc="-4" dirty="0">
                <a:latin typeface="Courier New"/>
                <a:cs typeface="Courier New"/>
              </a:rPr>
              <a:t>speak()</a:t>
            </a:r>
            <a:endParaRPr sz="2400" dirty="0">
              <a:latin typeface="Courier New"/>
              <a:cs typeface="Courier New"/>
            </a:endParaRPr>
          </a:p>
          <a:p>
            <a:pPr marR="3810" lvl="1" indent="-297183">
              <a:spcBef>
                <a:spcPts val="506"/>
              </a:spcBef>
              <a:buClr>
                <a:srgbClr val="585858"/>
              </a:buClr>
              <a:buFont typeface="Arial"/>
              <a:buChar char="•"/>
              <a:tabLst>
                <a:tab pos="297649" algn="l"/>
              </a:tabLst>
            </a:pPr>
            <a:r>
              <a:rPr sz="2400" spc="-8" dirty="0">
                <a:latin typeface="Calibri"/>
                <a:cs typeface="Calibri"/>
              </a:rPr>
              <a:t>instance of type Cat can be called with new methods</a:t>
            </a:r>
          </a:p>
          <a:p>
            <a:pPr marR="3810" lvl="1" indent="-297183">
              <a:spcBef>
                <a:spcPts val="506"/>
              </a:spcBef>
              <a:buClr>
                <a:srgbClr val="585858"/>
              </a:buClr>
              <a:buFont typeface="Arial"/>
              <a:buChar char="•"/>
              <a:tabLst>
                <a:tab pos="297649" algn="l"/>
              </a:tabLst>
            </a:pPr>
            <a:r>
              <a:rPr sz="2400" spc="-8" dirty="0">
                <a:latin typeface="Calibri"/>
                <a:cs typeface="Calibri"/>
              </a:rPr>
              <a:t>instance </a:t>
            </a:r>
            <a:r>
              <a:rPr sz="2400" spc="-4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4" dirty="0">
                <a:latin typeface="Courier New"/>
                <a:cs typeface="Courier New"/>
              </a:rPr>
              <a:t>Animal</a:t>
            </a:r>
            <a:r>
              <a:rPr sz="2400" spc="-705" dirty="0">
                <a:latin typeface="Courier New"/>
                <a:cs typeface="Courier New"/>
              </a:rPr>
              <a:t> </a:t>
            </a:r>
            <a:r>
              <a:rPr sz="2400" spc="-11" dirty="0">
                <a:latin typeface="Calibri"/>
                <a:cs typeface="Calibri"/>
              </a:rPr>
              <a:t>throws error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4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26" dirty="0">
                <a:latin typeface="Courier New"/>
                <a:cs typeface="Courier New"/>
              </a:rPr>
              <a:t>Cat</a:t>
            </a:r>
            <a:r>
              <a:rPr sz="2400" spc="-26" dirty="0">
                <a:latin typeface="Calibri"/>
                <a:cs typeface="Calibri"/>
              </a:rPr>
              <a:t>’s  </a:t>
            </a:r>
            <a:r>
              <a:rPr sz="2400" spc="-8" dirty="0">
                <a:latin typeface="Calibri"/>
                <a:cs typeface="Calibri"/>
              </a:rPr>
              <a:t>new</a:t>
            </a:r>
            <a:r>
              <a:rPr sz="2400" spc="-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method</a:t>
            </a:r>
          </a:p>
          <a:p>
            <a:pPr marL="352424" indent="-342900">
              <a:spcBef>
                <a:spcPts val="71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2400" spc="-4" dirty="0">
                <a:latin typeface="Calibri"/>
                <a:cs typeface="Calibri"/>
              </a:rPr>
              <a:t> 	</a:t>
            </a:r>
            <a:r>
              <a:rPr lang="en-US" sz="2400" spc="-4" dirty="0">
                <a:latin typeface="Calibri"/>
                <a:cs typeface="Calibri"/>
              </a:rPr>
              <a:t>__</a:t>
            </a:r>
            <a:r>
              <a:rPr sz="2400" spc="-4" dirty="0" err="1">
                <a:latin typeface="Calibri"/>
                <a:cs typeface="Calibri"/>
              </a:rPr>
              <a:t>init</a:t>
            </a:r>
            <a:r>
              <a:rPr lang="en-US" sz="2400" spc="-4" dirty="0">
                <a:latin typeface="Calibri"/>
                <a:cs typeface="Calibri"/>
              </a:rPr>
              <a:t>__ </a:t>
            </a:r>
            <a:r>
              <a:rPr sz="2400" spc="-4" dirty="0">
                <a:latin typeface="Calibri"/>
                <a:cs typeface="Calibri"/>
              </a:rPr>
              <a:t>is not missing, uses the Animal version</a:t>
            </a:r>
          </a:p>
        </p:txBody>
      </p:sp>
      <p:sp>
        <p:nvSpPr>
          <p:cNvPr id="12" name="object 12"/>
          <p:cNvSpPr/>
          <p:nvPr/>
        </p:nvSpPr>
        <p:spPr>
          <a:xfrm>
            <a:off x="1892572" y="2315728"/>
            <a:ext cx="1437323" cy="244793"/>
          </a:xfrm>
          <a:custGeom>
            <a:avLst/>
            <a:gdLst/>
            <a:ahLst/>
            <a:cxnLst/>
            <a:rect l="l" t="t" r="r" b="b"/>
            <a:pathLst>
              <a:path w="1916429" h="326389">
                <a:moveTo>
                  <a:pt x="0" y="326136"/>
                </a:moveTo>
                <a:lnTo>
                  <a:pt x="1916430" y="326136"/>
                </a:lnTo>
                <a:lnTo>
                  <a:pt x="1916430" y="0"/>
                </a:lnTo>
                <a:lnTo>
                  <a:pt x="0" y="0"/>
                </a:lnTo>
                <a:lnTo>
                  <a:pt x="0" y="326136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5" name="object 15"/>
          <p:cNvSpPr/>
          <p:nvPr/>
        </p:nvSpPr>
        <p:spPr>
          <a:xfrm rot="1649192">
            <a:off x="408176" y="2891615"/>
            <a:ext cx="1109606" cy="5341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 rot="1602083">
            <a:off x="6243955" y="2361525"/>
            <a:ext cx="1097327" cy="7467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7247" y="308552"/>
            <a:ext cx="7004540" cy="1475404"/>
          </a:xfrm>
          <a:prstGeom prst="rect">
            <a:avLst/>
          </a:prstGeom>
        </p:spPr>
        <p:txBody>
          <a:bodyPr vert="horz" wrap="square" lIns="0" tIns="485775" rIns="0" bIns="0" rtlCol="0" anchor="ctr">
            <a:spAutoFit/>
          </a:bodyPr>
          <a:lstStyle/>
          <a:p>
            <a:pPr marL="115250">
              <a:spcBef>
                <a:spcPts val="75"/>
              </a:spcBef>
              <a:tabLst>
                <a:tab pos="5706761" algn="l"/>
              </a:tabLst>
            </a:pPr>
            <a:r>
              <a:rPr spc="-30" dirty="0">
                <a:uFill>
                  <a:solidFill>
                    <a:srgbClr val="7E7E7E"/>
                  </a:solidFill>
                </a:uFill>
              </a:rPr>
              <a:t>WHICH </a:t>
            </a:r>
            <a:r>
              <a:rPr spc="-34" dirty="0">
                <a:uFill>
                  <a:solidFill>
                    <a:srgbClr val="7E7E7E"/>
                  </a:solidFill>
                </a:uFill>
              </a:rPr>
              <a:t>METHOD </a:t>
            </a:r>
            <a:r>
              <a:rPr spc="-71" dirty="0">
                <a:uFill>
                  <a:solidFill>
                    <a:srgbClr val="7E7E7E"/>
                  </a:solidFill>
                </a:uFill>
              </a:rPr>
              <a:t>TO</a:t>
            </a:r>
            <a:r>
              <a:rPr spc="-225" dirty="0">
                <a:uFill>
                  <a:solidFill>
                    <a:srgbClr val="7E7E7E"/>
                  </a:solidFill>
                </a:uFill>
              </a:rPr>
              <a:t> </a:t>
            </a:r>
            <a:r>
              <a:rPr spc="-30" dirty="0">
                <a:uFill>
                  <a:solidFill>
                    <a:srgbClr val="7E7E7E"/>
                  </a:solidFill>
                </a:uFill>
              </a:rPr>
              <a:t>USE?</a:t>
            </a:r>
            <a:r>
              <a:rPr lang="en-US" spc="-30" dirty="0">
                <a:uFill>
                  <a:solidFill>
                    <a:srgbClr val="7E7E7E"/>
                  </a:solidFill>
                </a:uFill>
              </a:rPr>
              <a:t> (Polymorphism, overriding)</a:t>
            </a:r>
            <a:r>
              <a:rPr spc="-30" dirty="0">
                <a:uFill>
                  <a:solidFill>
                    <a:srgbClr val="7E7E7E"/>
                  </a:solidFill>
                </a:uFill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0D0F3-C8F3-455E-BAFC-08B5990D25E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72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511728" y="2289393"/>
            <a:ext cx="8330267" cy="3485249"/>
          </a:xfrm>
          <a:prstGeom prst="rect">
            <a:avLst/>
          </a:prstGeom>
        </p:spPr>
        <p:txBody>
          <a:bodyPr vert="horz" wrap="square" lIns="0" tIns="42863" rIns="0" bIns="0" rtlCol="0">
            <a:spAutoFit/>
          </a:bodyPr>
          <a:lstStyle/>
          <a:p>
            <a:pPr marL="352423" marR="621491" indent="-342900">
              <a:spcBef>
                <a:spcPts val="338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52396" algn="l"/>
              </a:tabLst>
            </a:pPr>
            <a:r>
              <a:rPr lang="en-US" sz="2400" spc="-4" dirty="0">
                <a:latin typeface="Calibri"/>
                <a:cs typeface="Calibri"/>
              </a:rPr>
              <a:t>S</a:t>
            </a:r>
            <a:r>
              <a:rPr sz="2400" spc="-4" dirty="0">
                <a:latin typeface="Calibri"/>
                <a:cs typeface="Calibri"/>
              </a:rPr>
              <a:t>ubclass </a:t>
            </a:r>
            <a:r>
              <a:rPr sz="2400" spc="-8" dirty="0">
                <a:latin typeface="Calibri"/>
                <a:cs typeface="Calibri"/>
              </a:rPr>
              <a:t>can </a:t>
            </a:r>
            <a:r>
              <a:rPr sz="2400" spc="-15" dirty="0">
                <a:latin typeface="Calibri"/>
                <a:cs typeface="Calibri"/>
              </a:rPr>
              <a:t>have </a:t>
            </a:r>
            <a:r>
              <a:rPr sz="2400" b="1" spc="-8" dirty="0">
                <a:solidFill>
                  <a:srgbClr val="C00000"/>
                </a:solidFill>
                <a:latin typeface="Calibri"/>
                <a:cs typeface="Calibri"/>
              </a:rPr>
              <a:t>methods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with </a:t>
            </a: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same name </a:t>
            </a:r>
            <a:r>
              <a:rPr sz="2400" spc="-4" dirty="0">
                <a:latin typeface="Calibri"/>
                <a:cs typeface="Calibri"/>
              </a:rPr>
              <a:t>as  </a:t>
            </a:r>
            <a:r>
              <a:rPr sz="2400" spc="-8" dirty="0">
                <a:latin typeface="Calibri"/>
                <a:cs typeface="Calibri"/>
              </a:rPr>
              <a:t>superclass</a:t>
            </a:r>
            <a:endParaRPr sz="2400" dirty="0">
              <a:latin typeface="Calibri"/>
              <a:cs typeface="Calibri"/>
            </a:endParaRPr>
          </a:p>
          <a:p>
            <a:pPr marL="352425" indent="-342900">
              <a:spcBef>
                <a:spcPts val="78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52396" algn="l"/>
              </a:tabLst>
            </a:pPr>
            <a:r>
              <a:rPr lang="en-US" sz="2400" spc="-19" dirty="0">
                <a:latin typeface="Calibri"/>
                <a:cs typeface="Calibri"/>
              </a:rPr>
              <a:t>F</a:t>
            </a:r>
            <a:r>
              <a:rPr sz="2400" spc="-19" dirty="0">
                <a:latin typeface="Calibri"/>
                <a:cs typeface="Calibri"/>
              </a:rPr>
              <a:t>or </a:t>
            </a:r>
            <a:r>
              <a:rPr sz="2400" spc="-4" dirty="0">
                <a:latin typeface="Calibri"/>
                <a:cs typeface="Calibri"/>
              </a:rPr>
              <a:t>an </a:t>
            </a:r>
            <a:r>
              <a:rPr sz="2400" spc="-8" dirty="0">
                <a:latin typeface="Calibri"/>
                <a:cs typeface="Calibri"/>
              </a:rPr>
              <a:t>instance </a:t>
            </a:r>
            <a:r>
              <a:rPr sz="2400" spc="-4" dirty="0">
                <a:latin typeface="Calibri"/>
                <a:cs typeface="Calibri"/>
              </a:rPr>
              <a:t>of a class, look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4" dirty="0">
                <a:latin typeface="Calibri"/>
                <a:cs typeface="Calibri"/>
              </a:rPr>
              <a:t>a method name</a:t>
            </a:r>
            <a:r>
              <a:rPr sz="2400" spc="79" dirty="0"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in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sz="2400" b="1" spc="-11" dirty="0">
                <a:solidFill>
                  <a:srgbClr val="C00000"/>
                </a:solidFill>
                <a:latin typeface="Calibri"/>
                <a:cs typeface="Calibri"/>
              </a:rPr>
              <a:t>current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sz="2400" b="1" spc="1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definition</a:t>
            </a:r>
            <a:endParaRPr sz="2400" dirty="0">
              <a:latin typeface="Calibri"/>
              <a:cs typeface="Calibri"/>
            </a:endParaRPr>
          </a:p>
          <a:p>
            <a:pPr marL="352425" indent="-342900">
              <a:spcBef>
                <a:spcPts val="81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52396" algn="l"/>
              </a:tabLst>
            </a:pPr>
            <a:r>
              <a:rPr lang="en-US" sz="2400" spc="-4" dirty="0">
                <a:latin typeface="Calibri"/>
                <a:cs typeface="Calibri"/>
              </a:rPr>
              <a:t>I</a:t>
            </a:r>
            <a:r>
              <a:rPr sz="2400" spc="-4" dirty="0">
                <a:latin typeface="Calibri"/>
                <a:cs typeface="Calibri"/>
              </a:rPr>
              <a:t>f not </a:t>
            </a:r>
            <a:r>
              <a:rPr sz="2400" spc="-11" dirty="0">
                <a:latin typeface="Calibri"/>
                <a:cs typeface="Calibri"/>
              </a:rPr>
              <a:t>found, </a:t>
            </a:r>
            <a:r>
              <a:rPr sz="2400" spc="-4" dirty="0">
                <a:latin typeface="Calibri"/>
                <a:cs typeface="Calibri"/>
              </a:rPr>
              <a:t>look </a:t>
            </a:r>
            <a:r>
              <a:rPr sz="2400" spc="-19" dirty="0">
                <a:latin typeface="Calibri"/>
                <a:cs typeface="Calibri"/>
              </a:rPr>
              <a:t>for </a:t>
            </a:r>
            <a:r>
              <a:rPr sz="2400" spc="-4" dirty="0">
                <a:latin typeface="Calibri"/>
                <a:cs typeface="Calibri"/>
              </a:rPr>
              <a:t>method </a:t>
            </a:r>
            <a:r>
              <a:rPr sz="2400" dirty="0">
                <a:latin typeface="Calibri"/>
                <a:cs typeface="Calibri"/>
              </a:rPr>
              <a:t>name </a:t>
            </a:r>
            <a:r>
              <a:rPr sz="2400" b="1" spc="-4" dirty="0">
                <a:solidFill>
                  <a:srgbClr val="C00000"/>
                </a:solidFill>
                <a:latin typeface="Calibri"/>
                <a:cs typeface="Calibri"/>
              </a:rPr>
              <a:t>up the</a:t>
            </a:r>
            <a:r>
              <a:rPr sz="2400" b="1" spc="49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C00000"/>
                </a:solidFill>
                <a:latin typeface="Calibri"/>
                <a:cs typeface="Calibri"/>
              </a:rPr>
              <a:t>hierarchy</a:t>
            </a:r>
            <a:r>
              <a:rPr lang="en-US" sz="2400" b="1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spc="-4" dirty="0">
                <a:latin typeface="Calibri"/>
                <a:cs typeface="Calibri"/>
              </a:rPr>
              <a:t>(in </a:t>
            </a:r>
            <a:r>
              <a:rPr sz="2400" spc="-11" dirty="0">
                <a:latin typeface="Calibri"/>
                <a:cs typeface="Calibri"/>
              </a:rPr>
              <a:t>parent, </a:t>
            </a:r>
            <a:r>
              <a:rPr sz="2400" spc="-4" dirty="0">
                <a:latin typeface="Calibri"/>
                <a:cs typeface="Calibri"/>
              </a:rPr>
              <a:t>then </a:t>
            </a:r>
            <a:r>
              <a:rPr sz="2400" spc="-11" dirty="0">
                <a:latin typeface="Calibri"/>
                <a:cs typeface="Calibri"/>
              </a:rPr>
              <a:t>grandparent, </a:t>
            </a:r>
            <a:r>
              <a:rPr sz="2400" spc="-4" dirty="0">
                <a:latin typeface="Calibri"/>
                <a:cs typeface="Calibri"/>
              </a:rPr>
              <a:t>and so</a:t>
            </a:r>
            <a:r>
              <a:rPr sz="2400" spc="3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on)</a:t>
            </a:r>
            <a:endParaRPr sz="2400" dirty="0">
              <a:latin typeface="Calibri"/>
              <a:cs typeface="Calibri"/>
            </a:endParaRPr>
          </a:p>
          <a:p>
            <a:pPr marL="352423" marR="3810" indent="-342900">
              <a:spcBef>
                <a:spcPts val="108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52396" algn="l"/>
              </a:tabLst>
            </a:pPr>
            <a:r>
              <a:rPr lang="en-US" sz="2400" spc="-4" dirty="0">
                <a:latin typeface="Calibri"/>
                <a:cs typeface="Calibri"/>
              </a:rPr>
              <a:t>U</a:t>
            </a:r>
            <a:r>
              <a:rPr sz="2400" spc="-4" dirty="0">
                <a:latin typeface="Calibri"/>
                <a:cs typeface="Calibri"/>
              </a:rPr>
              <a:t>se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4" dirty="0">
                <a:latin typeface="Calibri"/>
                <a:cs typeface="Calibri"/>
              </a:rPr>
              <a:t>method up the </a:t>
            </a:r>
            <a:r>
              <a:rPr sz="2400" spc="-15" dirty="0">
                <a:latin typeface="Calibri"/>
                <a:cs typeface="Calibri"/>
              </a:rPr>
              <a:t>hierarchy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11" dirty="0">
                <a:latin typeface="Calibri"/>
                <a:cs typeface="Calibri"/>
              </a:rPr>
              <a:t>you found </a:t>
            </a:r>
            <a:r>
              <a:rPr sz="2400" spc="-4" dirty="0">
                <a:latin typeface="Calibri"/>
                <a:cs typeface="Calibri"/>
              </a:rPr>
              <a:t>with  </a:t>
            </a:r>
            <a:r>
              <a:rPr sz="2400" spc="-8" dirty="0">
                <a:latin typeface="Calibri"/>
                <a:cs typeface="Calibri"/>
              </a:rPr>
              <a:t>that </a:t>
            </a:r>
            <a:r>
              <a:rPr sz="2400" spc="-4" dirty="0">
                <a:latin typeface="Calibri"/>
                <a:cs typeface="Calibri"/>
              </a:rPr>
              <a:t>method</a:t>
            </a:r>
            <a:r>
              <a:rPr sz="2400" spc="4" dirty="0">
                <a:latin typeface="Calibri"/>
                <a:cs typeface="Calibri"/>
              </a:rPr>
              <a:t> </a:t>
            </a:r>
            <a:r>
              <a:rPr sz="2400" spc="-8" dirty="0">
                <a:latin typeface="Calibri"/>
                <a:cs typeface="Calibri"/>
              </a:rPr>
              <a:t>name</a:t>
            </a:r>
            <a:endParaRPr lang="en-US" sz="2400" spc="-8" dirty="0">
              <a:latin typeface="Calibri"/>
              <a:cs typeface="Calibri"/>
            </a:endParaRPr>
          </a:p>
          <a:p>
            <a:pPr marL="352423" marR="3810" indent="-342900">
              <a:spcBef>
                <a:spcPts val="1084"/>
              </a:spcBef>
              <a:buClr>
                <a:srgbClr val="C00000"/>
              </a:buClr>
              <a:buSzPct val="80000"/>
              <a:buFont typeface="Century Gothic" panose="020B0502020202020204" pitchFamily="34" charset="0"/>
              <a:buChar char="►"/>
              <a:tabLst>
                <a:tab pos="152396" algn="l"/>
              </a:tabLst>
            </a:pPr>
            <a:r>
              <a:rPr lang="en-US" sz="2400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Like Java, by default they are all virtual functions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vs 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7560"/>
            <a:ext cx="8044476" cy="1929777"/>
          </a:xfrm>
        </p:spPr>
        <p:txBody>
          <a:bodyPr>
            <a:noAutofit/>
          </a:bodyPr>
          <a:lstStyle/>
          <a:p>
            <a:r>
              <a:rPr lang="en-US" sz="2200" b="1" dirty="0"/>
              <a:t>Basically, Python keeps only the latest definition of a method you defined. </a:t>
            </a:r>
          </a:p>
          <a:p>
            <a:r>
              <a:rPr lang="en-US" sz="2200" dirty="0"/>
              <a:t>That means </a:t>
            </a:r>
            <a:r>
              <a:rPr lang="en-US" sz="2200" dirty="0">
                <a:solidFill>
                  <a:schemeClr val="accent5">
                    <a:lumMod val="75000"/>
                  </a:schemeClr>
                </a:solidFill>
              </a:rPr>
              <a:t>that Python doesn’t support function overloading</a:t>
            </a:r>
            <a:r>
              <a:rPr lang="en-US" sz="2200" dirty="0"/>
              <a:t>.</a:t>
            </a:r>
          </a:p>
          <a:p>
            <a:r>
              <a:rPr lang="en-US" sz="2200" dirty="0"/>
              <a:t>Try this out 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57320" y="3707007"/>
            <a:ext cx="2945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sum (x, y):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+ y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def</a:t>
            </a:r>
            <a:r>
              <a:rPr lang="en-US" dirty="0">
                <a:latin typeface="Consolas" panose="020B0609020204030204" pitchFamily="49" charset="0"/>
              </a:rPr>
              <a:t> sum (x, y, z):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x + y + z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sum(5, 10)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75648" y="3894113"/>
            <a:ext cx="447306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Traceback</a:t>
            </a:r>
            <a:r>
              <a:rPr lang="en-US" sz="1600" dirty="0"/>
              <a:t> (most recent call last):</a:t>
            </a:r>
            <a:br>
              <a:rPr lang="en-US" sz="1600" dirty="0"/>
            </a:br>
            <a:r>
              <a:rPr lang="en-US" sz="1600" dirty="0"/>
              <a:t> File “&lt;pyshell#8&gt;”, line 1, in &lt;module&gt;</a:t>
            </a:r>
            <a:br>
              <a:rPr lang="en-US" sz="1600" dirty="0"/>
            </a:br>
            <a:r>
              <a:rPr lang="en-US" sz="1600" dirty="0"/>
              <a:t>   sum(2,3)</a:t>
            </a:r>
            <a:br>
              <a:rPr lang="en-US" sz="1600" dirty="0"/>
            </a:br>
            <a:r>
              <a:rPr lang="en-US" sz="1600" dirty="0" err="1"/>
              <a:t>TypeError</a:t>
            </a:r>
            <a:r>
              <a:rPr lang="en-US" sz="1600" dirty="0"/>
              <a:t>: add() missing 1 required positional argument: ‘c’</a:t>
            </a:r>
          </a:p>
        </p:txBody>
      </p:sp>
    </p:spTree>
    <p:extLst>
      <p:ext uri="{BB962C8B-B14F-4D97-AF65-F5344CB8AC3E}">
        <p14:creationId xmlns:p14="http://schemas.microsoft.com/office/powerpoint/2010/main" val="8345521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5556" y="2156394"/>
            <a:ext cx="3502819" cy="504946"/>
          </a:xfrm>
          <a:prstGeom prst="rect">
            <a:avLst/>
          </a:prstGeom>
        </p:spPr>
        <p:txBody>
          <a:bodyPr vert="horz" wrap="square" lIns="0" tIns="50483" rIns="0" bIns="0" rtlCol="0">
            <a:spAutoFit/>
          </a:bodyPr>
          <a:lstStyle/>
          <a:p>
            <a:pPr marL="9525">
              <a:spcBef>
                <a:spcPts val="398"/>
              </a:spcBef>
            </a:pP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35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Person(Animal):</a:t>
            </a:r>
            <a:endParaRPr sz="1350" dirty="0">
              <a:latin typeface="Courier New"/>
              <a:cs typeface="Courier New"/>
            </a:endParaRPr>
          </a:p>
          <a:p>
            <a:pPr marL="419090">
              <a:spcBef>
                <a:spcPts val="326"/>
              </a:spcBef>
            </a:pP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def</a:t>
            </a:r>
            <a:r>
              <a:rPr sz="1350" u="sng" spc="-8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init</a:t>
            </a:r>
            <a:r>
              <a:rPr sz="1350" u="sng" spc="-8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(self, name,</a:t>
            </a:r>
            <a:r>
              <a:rPr sz="1350" spc="-3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age):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5085" y="3679061"/>
            <a:ext cx="1965960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350" spc="-56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self.friends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617" y="3939568"/>
            <a:ext cx="3956685" cy="205826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3839">
              <a:lnSpc>
                <a:spcPts val="1586"/>
              </a:lnSpc>
            </a:pP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def add_friend(self,</a:t>
            </a:r>
            <a:r>
              <a:rPr sz="1350" spc="-23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fname):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5085" y="4131689"/>
            <a:ext cx="3092291" cy="4978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19090" marR="3810" indent="-410041">
              <a:lnSpc>
                <a:spcPct val="120000"/>
              </a:lnSpc>
              <a:spcBef>
                <a:spcPts val="75"/>
              </a:spcBef>
            </a:pPr>
            <a:r>
              <a:rPr sz="1350" spc="-4" dirty="0">
                <a:solidFill>
                  <a:srgbClr val="404040"/>
                </a:solidFill>
                <a:latin typeface="Courier New"/>
                <a:cs typeface="Courier New"/>
              </a:rPr>
              <a:t>if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fname not </a:t>
            </a:r>
            <a:r>
              <a:rPr sz="1350" spc="-4" dirty="0">
                <a:solidFill>
                  <a:srgbClr val="404040"/>
                </a:solidFill>
                <a:latin typeface="Courier New"/>
                <a:cs typeface="Courier New"/>
              </a:rPr>
              <a:t>in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self.friends:  self.friends.append(fname)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617" y="4671089"/>
            <a:ext cx="3956685" cy="212559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4763" rIns="0" bIns="0" rtlCol="0">
            <a:spAutoFit/>
          </a:bodyPr>
          <a:lstStyle/>
          <a:p>
            <a:pPr marL="293839">
              <a:spcBef>
                <a:spcPts val="38"/>
              </a:spcBef>
            </a:pP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def</a:t>
            </a:r>
            <a:r>
              <a:rPr sz="1350" spc="-11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speak(self):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5087" y="4913690"/>
            <a:ext cx="1453991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print("hello")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0617" y="5147720"/>
            <a:ext cx="3956685" cy="230351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22383" rIns="0" bIns="0" rtlCol="0">
            <a:spAutoFit/>
          </a:bodyPr>
          <a:lstStyle/>
          <a:p>
            <a:pPr marL="293839">
              <a:spcBef>
                <a:spcPts val="176"/>
              </a:spcBef>
            </a:pP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def age_diff(self,</a:t>
            </a:r>
            <a:r>
              <a:rPr sz="1350" spc="-1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other):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5087" y="5366320"/>
            <a:ext cx="3605689" cy="4978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marR="3810">
              <a:lnSpc>
                <a:spcPct val="120000"/>
              </a:lnSpc>
              <a:spcBef>
                <a:spcPts val="75"/>
              </a:spcBef>
            </a:pP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diff </a:t>
            </a:r>
            <a:r>
              <a:rPr sz="135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self.age </a:t>
            </a:r>
            <a:r>
              <a:rPr sz="1350" dirty="0">
                <a:solidFill>
                  <a:srgbClr val="404040"/>
                </a:solidFill>
                <a:latin typeface="Courier New"/>
                <a:cs typeface="Courier New"/>
              </a:rPr>
              <a:t>-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other.age  print(abs(diff), "year</a:t>
            </a:r>
            <a:r>
              <a:rPr sz="1350" spc="-45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difference")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0617" y="5911815"/>
            <a:ext cx="5026343" cy="205826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3839">
              <a:lnSpc>
                <a:spcPts val="1613"/>
              </a:lnSpc>
            </a:pP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def</a:t>
            </a:r>
            <a:r>
              <a:rPr sz="1350" u="sng" spc="-8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str</a:t>
            </a:r>
            <a:r>
              <a:rPr sz="1350" u="sng" spc="791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(self):</a:t>
            </a:r>
            <a:endParaRPr sz="13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95087" y="6148131"/>
            <a:ext cx="5038249" cy="21736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350" spc="-38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350" spc="-8" dirty="0">
                <a:solidFill>
                  <a:srgbClr val="404040"/>
                </a:solidFill>
                <a:latin typeface="Courier New"/>
                <a:cs typeface="Courier New"/>
              </a:rPr>
              <a:t>"person:"+str(self.name)+":"+str(self.age)</a:t>
            </a:r>
            <a:endParaRPr sz="1350">
              <a:latin typeface="Courier New"/>
              <a:cs typeface="Courier New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7356"/>
              </p:ext>
            </p:extLst>
          </p:nvPr>
        </p:nvGraphicFramePr>
        <p:xfrm>
          <a:off x="794617" y="2692270"/>
          <a:ext cx="4387214" cy="10004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1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6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288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Animal.</a:t>
                      </a:r>
                      <a:r>
                        <a:rPr sz="1400" u="sng" spc="-10" dirty="0">
                          <a:solidFill>
                            <a:srgbClr val="404040"/>
                          </a:solidFill>
                          <a:uFill>
                            <a:solidFill>
                              <a:srgbClr val="3F3F3F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init</a:t>
                      </a:r>
                      <a:r>
                        <a:rPr sz="1400" u="sng" spc="-10" dirty="0">
                          <a:solidFill>
                            <a:srgbClr val="404040"/>
                          </a:solidFill>
                          <a:uFill>
                            <a:solidFill>
                              <a:srgbClr val="3F3F3F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(self, age)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2381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3855">
                        <a:lnSpc>
                          <a:spcPts val="2125"/>
                        </a:lnSpc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self.set_name(name)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31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63855">
                        <a:lnSpc>
                          <a:spcPts val="1935"/>
                        </a:lnSpc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self.friends </a:t>
                      </a:r>
                      <a:r>
                        <a:rPr sz="140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400" spc="-3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[]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 gridSpan="2">
                  <a:txBody>
                    <a:bodyPr/>
                    <a:lstStyle/>
                    <a:p>
                      <a:pPr marL="391795">
                        <a:lnSpc>
                          <a:spcPts val="1920"/>
                        </a:lnSpc>
                      </a:pPr>
                      <a:r>
                        <a:rPr sz="1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def</a:t>
                      </a:r>
                      <a:r>
                        <a:rPr sz="1400" spc="-15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400" spc="-10" dirty="0">
                          <a:solidFill>
                            <a:srgbClr val="404040"/>
                          </a:solidFill>
                          <a:latin typeface="Courier New"/>
                          <a:cs typeface="Courier New"/>
                        </a:rPr>
                        <a:t>get_friends(self):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FF0000"/>
                      </a:solidFill>
                      <a:prstDash val="solid"/>
                    </a:lnL>
                    <a:lnT w="19050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 rot="20084701">
            <a:off x="3134657" y="1910203"/>
            <a:ext cx="1469802" cy="7672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/>
          <p:nvPr/>
        </p:nvSpPr>
        <p:spPr>
          <a:xfrm>
            <a:off x="2005909" y="2177064"/>
            <a:ext cx="636623" cy="251134"/>
          </a:xfrm>
          <a:custGeom>
            <a:avLst/>
            <a:gdLst/>
            <a:ahLst/>
            <a:cxnLst/>
            <a:rect l="l" t="t" r="r" b="b"/>
            <a:pathLst>
              <a:path w="4966970" h="323215">
                <a:moveTo>
                  <a:pt x="0" y="323088"/>
                </a:moveTo>
                <a:lnTo>
                  <a:pt x="4966716" y="323088"/>
                </a:lnTo>
                <a:lnTo>
                  <a:pt x="4966716" y="0"/>
                </a:lnTo>
                <a:lnTo>
                  <a:pt x="0" y="0"/>
                </a:lnTo>
                <a:lnTo>
                  <a:pt x="0" y="323088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 rot="20098707">
            <a:off x="5261269" y="4458811"/>
            <a:ext cx="868108" cy="471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AA754D5-1DDC-4A9F-B338-26FFCF78F976}"/>
              </a:ext>
            </a:extLst>
          </p:cNvPr>
          <p:cNvGrpSpPr/>
          <p:nvPr/>
        </p:nvGrpSpPr>
        <p:grpSpPr>
          <a:xfrm rot="20085048">
            <a:off x="5553982" y="2423109"/>
            <a:ext cx="1573433" cy="1320737"/>
            <a:chOff x="5413477" y="2740239"/>
            <a:chExt cx="1573433" cy="1320737"/>
          </a:xfrm>
        </p:grpSpPr>
        <p:sp>
          <p:nvSpPr>
            <p:cNvPr id="15" name="object 15"/>
            <p:cNvSpPr/>
            <p:nvPr/>
          </p:nvSpPr>
          <p:spPr>
            <a:xfrm>
              <a:off x="5419192" y="2740239"/>
              <a:ext cx="784097" cy="4376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1389" y="3144100"/>
              <a:ext cx="735521" cy="39242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3477" y="3258781"/>
              <a:ext cx="1553813" cy="8021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19" name="object 19"/>
            <p:cNvSpPr/>
            <p:nvPr/>
          </p:nvSpPr>
          <p:spPr>
            <a:xfrm>
              <a:off x="5442148" y="3012465"/>
              <a:ext cx="784193" cy="43767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0" name="object 20"/>
            <p:cNvSpPr/>
            <p:nvPr/>
          </p:nvSpPr>
          <p:spPr>
            <a:xfrm>
              <a:off x="6280726" y="3351795"/>
              <a:ext cx="619315" cy="38985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3AD9724-E260-4501-BA55-25301950F374}"/>
              </a:ext>
            </a:extLst>
          </p:cNvPr>
          <p:cNvGrpSpPr/>
          <p:nvPr/>
        </p:nvGrpSpPr>
        <p:grpSpPr>
          <a:xfrm rot="20026509">
            <a:off x="6563830" y="5654306"/>
            <a:ext cx="1330546" cy="720844"/>
            <a:chOff x="6348070" y="5756656"/>
            <a:chExt cx="1330546" cy="720844"/>
          </a:xfrm>
        </p:grpSpPr>
        <p:sp>
          <p:nvSpPr>
            <p:cNvPr id="21" name="object 21"/>
            <p:cNvSpPr/>
            <p:nvPr/>
          </p:nvSpPr>
          <p:spPr>
            <a:xfrm>
              <a:off x="6348070" y="5756656"/>
              <a:ext cx="646843" cy="38042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22" name="object 22"/>
            <p:cNvSpPr/>
            <p:nvPr/>
          </p:nvSpPr>
          <p:spPr>
            <a:xfrm>
              <a:off x="6665442" y="6007546"/>
              <a:ext cx="1013174" cy="46995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/>
            </a:p>
          </p:txBody>
        </p:sp>
      </p:grpSp>
      <p:sp>
        <p:nvSpPr>
          <p:cNvPr id="23" name="object 23"/>
          <p:cNvSpPr/>
          <p:nvPr/>
        </p:nvSpPr>
        <p:spPr>
          <a:xfrm>
            <a:off x="4825120" y="3476655"/>
            <a:ext cx="283845" cy="1944529"/>
          </a:xfrm>
          <a:custGeom>
            <a:avLst/>
            <a:gdLst/>
            <a:ahLst/>
            <a:cxnLst/>
            <a:rect l="l" t="t" r="r" b="b"/>
            <a:pathLst>
              <a:path w="378460" h="2592704">
                <a:moveTo>
                  <a:pt x="0" y="0"/>
                </a:moveTo>
                <a:lnTo>
                  <a:pt x="50246" y="5025"/>
                </a:lnTo>
                <a:lnTo>
                  <a:pt x="95391" y="19205"/>
                </a:lnTo>
                <a:lnTo>
                  <a:pt x="133635" y="41195"/>
                </a:lnTo>
                <a:lnTo>
                  <a:pt x="163180" y="69652"/>
                </a:lnTo>
                <a:lnTo>
                  <a:pt x="182227" y="103231"/>
                </a:lnTo>
                <a:lnTo>
                  <a:pt x="188976" y="140589"/>
                </a:lnTo>
                <a:lnTo>
                  <a:pt x="188976" y="1775587"/>
                </a:lnTo>
                <a:lnTo>
                  <a:pt x="195724" y="1812944"/>
                </a:lnTo>
                <a:lnTo>
                  <a:pt x="214771" y="1846523"/>
                </a:lnTo>
                <a:lnTo>
                  <a:pt x="244316" y="1874980"/>
                </a:lnTo>
                <a:lnTo>
                  <a:pt x="282560" y="1896970"/>
                </a:lnTo>
                <a:lnTo>
                  <a:pt x="327705" y="1911150"/>
                </a:lnTo>
                <a:lnTo>
                  <a:pt x="377952" y="1916176"/>
                </a:lnTo>
                <a:lnTo>
                  <a:pt x="327705" y="1921201"/>
                </a:lnTo>
                <a:lnTo>
                  <a:pt x="282560" y="1935385"/>
                </a:lnTo>
                <a:lnTo>
                  <a:pt x="244316" y="1957387"/>
                </a:lnTo>
                <a:lnTo>
                  <a:pt x="214771" y="1985866"/>
                </a:lnTo>
                <a:lnTo>
                  <a:pt x="195724" y="2019481"/>
                </a:lnTo>
                <a:lnTo>
                  <a:pt x="188976" y="2056892"/>
                </a:lnTo>
                <a:lnTo>
                  <a:pt x="188976" y="2451735"/>
                </a:lnTo>
                <a:lnTo>
                  <a:pt x="182227" y="2489092"/>
                </a:lnTo>
                <a:lnTo>
                  <a:pt x="163180" y="2522671"/>
                </a:lnTo>
                <a:lnTo>
                  <a:pt x="133635" y="2551128"/>
                </a:lnTo>
                <a:lnTo>
                  <a:pt x="95391" y="2573118"/>
                </a:lnTo>
                <a:lnTo>
                  <a:pt x="50246" y="2587298"/>
                </a:lnTo>
                <a:lnTo>
                  <a:pt x="0" y="2592324"/>
                </a:lnTo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FDC493A-6E45-4FFC-B29D-59EE312F165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74</a:t>
            </a:fld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2423" y="2238279"/>
            <a:ext cx="5081588" cy="180819"/>
          </a:xfrm>
          <a:prstGeom prst="rect">
            <a:avLst/>
          </a:prstGeom>
          <a:ln w="16001">
            <a:solidFill>
              <a:srgbClr val="FF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">
              <a:lnSpc>
                <a:spcPts val="1379"/>
              </a:lnSpc>
            </a:pP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import random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090" y="2623839"/>
            <a:ext cx="6321266" cy="3970318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9525">
              <a:spcBef>
                <a:spcPts val="360"/>
              </a:spcBef>
            </a:pP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class</a:t>
            </a:r>
            <a:r>
              <a:rPr sz="1200" spc="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Student(Person):</a:t>
            </a:r>
            <a:endParaRPr sz="1200" dirty="0">
              <a:latin typeface="Courier New"/>
              <a:cs typeface="Courier New"/>
            </a:endParaRPr>
          </a:p>
          <a:p>
            <a:pPr marL="742456" marR="2087352" indent="-367179">
              <a:lnSpc>
                <a:spcPts val="1733"/>
              </a:lnSpc>
              <a:spcBef>
                <a:spcPts val="101"/>
              </a:spcBef>
            </a:pP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def</a:t>
            </a:r>
            <a:r>
              <a:rPr sz="1200" u="sng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init</a:t>
            </a:r>
            <a:r>
              <a:rPr sz="1200" u="sng" spc="-4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(self, name, age, major=None):  Person.</a:t>
            </a:r>
            <a:r>
              <a:rPr sz="1200" u="sng" spc="-4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init</a:t>
            </a:r>
            <a:r>
              <a:rPr sz="1200" u="sng" spc="-4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(self, name, age)  self.major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=</a:t>
            </a:r>
            <a:r>
              <a:rPr sz="1200" spc="4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major</a:t>
            </a:r>
            <a:endParaRPr sz="1200" dirty="0">
              <a:latin typeface="Courier New"/>
              <a:cs typeface="Courier New"/>
            </a:endParaRPr>
          </a:p>
          <a:p>
            <a:pPr marL="375752">
              <a:spcBef>
                <a:spcPts val="176"/>
              </a:spcBef>
            </a:pP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def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change_major(self, major):</a:t>
            </a:r>
            <a:endParaRPr sz="1200" dirty="0">
              <a:latin typeface="Courier New"/>
              <a:cs typeface="Courier New"/>
            </a:endParaRPr>
          </a:p>
          <a:p>
            <a:pPr marL="375752" marR="3921821" indent="366704">
              <a:lnSpc>
                <a:spcPct val="120000"/>
              </a:lnSpc>
            </a:pP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self.major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=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major 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def</a:t>
            </a:r>
            <a:r>
              <a:rPr sz="1200" spc="-11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speak(self):</a:t>
            </a:r>
            <a:endParaRPr sz="1200" dirty="0">
              <a:latin typeface="Courier New"/>
              <a:cs typeface="Courier New"/>
            </a:endParaRPr>
          </a:p>
          <a:p>
            <a:pPr marL="742456" marR="3829907">
              <a:lnSpc>
                <a:spcPct val="120000"/>
              </a:lnSpc>
            </a:pP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r =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random.random()  if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r &lt;</a:t>
            </a:r>
            <a:r>
              <a:rPr sz="1200" spc="-8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0.25:</a:t>
            </a:r>
            <a:endParaRPr sz="1200" dirty="0">
              <a:latin typeface="Courier New"/>
              <a:cs typeface="Courier New"/>
            </a:endParaRPr>
          </a:p>
          <a:p>
            <a:pPr marL="1110111">
              <a:spcBef>
                <a:spcPts val="285"/>
              </a:spcBef>
            </a:pP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print("i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have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homework")</a:t>
            </a:r>
            <a:endParaRPr sz="1200" dirty="0">
              <a:latin typeface="Courier New"/>
              <a:cs typeface="Courier New"/>
            </a:endParaRPr>
          </a:p>
          <a:p>
            <a:pPr marL="742456">
              <a:spcBef>
                <a:spcPts val="289"/>
              </a:spcBef>
            </a:pP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elif 0.25 &lt;=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r &lt;</a:t>
            </a:r>
            <a:r>
              <a:rPr sz="1200" spc="-19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0.5:</a:t>
            </a:r>
            <a:endParaRPr sz="1200" dirty="0">
              <a:latin typeface="Courier New"/>
              <a:cs typeface="Courier New"/>
            </a:endParaRPr>
          </a:p>
          <a:p>
            <a:pPr marL="742456" marR="3279852" indent="367179">
              <a:lnSpc>
                <a:spcPct val="120000"/>
              </a:lnSpc>
              <a:spcBef>
                <a:spcPts val="4"/>
              </a:spcBef>
            </a:pP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print("i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need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sleep") 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elif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0.5 &lt;=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r &lt;</a:t>
            </a:r>
            <a:r>
              <a:rPr sz="1200" spc="-11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0.75:</a:t>
            </a:r>
            <a:endParaRPr sz="1200" dirty="0">
              <a:latin typeface="Courier New"/>
              <a:cs typeface="Courier New"/>
            </a:endParaRPr>
          </a:p>
          <a:p>
            <a:pPr marL="742456" marR="3279852" indent="367179">
              <a:lnSpc>
                <a:spcPct val="120000"/>
              </a:lnSpc>
            </a:pP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print("i should eat")  else:</a:t>
            </a:r>
            <a:endParaRPr sz="1200" dirty="0">
              <a:latin typeface="Courier New"/>
              <a:cs typeface="Courier New"/>
            </a:endParaRPr>
          </a:p>
          <a:p>
            <a:pPr marL="375752" marR="2911244" indent="734359">
              <a:lnSpc>
                <a:spcPct val="120000"/>
              </a:lnSpc>
            </a:pP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print("i am watching </a:t>
            </a:r>
            <a:r>
              <a:rPr sz="1200" dirty="0">
                <a:solidFill>
                  <a:srgbClr val="404040"/>
                </a:solidFill>
                <a:latin typeface="Courier New"/>
                <a:cs typeface="Courier New"/>
              </a:rPr>
              <a:t>tv")  def</a:t>
            </a:r>
            <a:r>
              <a:rPr sz="1200" u="sng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str</a:t>
            </a:r>
            <a:r>
              <a:rPr sz="1200" u="sng" spc="705" dirty="0">
                <a:solidFill>
                  <a:srgbClr val="404040"/>
                </a:solidFill>
                <a:uFill>
                  <a:solidFill>
                    <a:srgbClr val="3F3F3F"/>
                  </a:solidFill>
                </a:uFill>
                <a:latin typeface="Courier New"/>
                <a:cs typeface="Courier New"/>
              </a:rPr>
              <a:t> </a:t>
            </a:r>
            <a:r>
              <a:rPr sz="1200" spc="-4" dirty="0">
                <a:solidFill>
                  <a:srgbClr val="404040"/>
                </a:solidFill>
                <a:latin typeface="Courier New"/>
                <a:cs typeface="Courier New"/>
              </a:rPr>
              <a:t>(self):</a:t>
            </a:r>
            <a:endParaRPr sz="1200" dirty="0">
              <a:latin typeface="Courier New"/>
              <a:cs typeface="Courier New"/>
            </a:endParaRPr>
          </a:p>
          <a:p>
            <a:pPr marL="727692">
              <a:spcBef>
                <a:spcPts val="278"/>
              </a:spcBef>
            </a:pPr>
            <a:r>
              <a:rPr sz="1050" spc="-8" dirty="0">
                <a:solidFill>
                  <a:srgbClr val="404040"/>
                </a:solidFill>
                <a:latin typeface="Courier New"/>
                <a:cs typeface="Courier New"/>
              </a:rPr>
              <a:t>return</a:t>
            </a:r>
            <a:r>
              <a:rPr sz="1050" spc="86" dirty="0">
                <a:solidFill>
                  <a:srgbClr val="404040"/>
                </a:solidFill>
                <a:latin typeface="Courier New"/>
                <a:cs typeface="Courier New"/>
              </a:rPr>
              <a:t> </a:t>
            </a:r>
            <a:r>
              <a:rPr sz="1050" spc="-8" dirty="0">
                <a:solidFill>
                  <a:srgbClr val="404040"/>
                </a:solidFill>
                <a:latin typeface="Courier New"/>
                <a:cs typeface="Courier New"/>
              </a:rPr>
              <a:t>"student:"+str(self.name)+":"+str(self.age)+":"+str(self.major)</a:t>
            </a:r>
            <a:endParaRPr sz="105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 rot="20057228">
            <a:off x="5918502" y="2463737"/>
            <a:ext cx="1462754" cy="850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1992869" y="2656619"/>
            <a:ext cx="632885" cy="197799"/>
          </a:xfrm>
          <a:custGeom>
            <a:avLst/>
            <a:gdLst/>
            <a:ahLst/>
            <a:cxnLst/>
            <a:rect l="l" t="t" r="r" b="b"/>
            <a:pathLst>
              <a:path w="5054600" h="329565">
                <a:moveTo>
                  <a:pt x="0" y="329184"/>
                </a:moveTo>
                <a:lnTo>
                  <a:pt x="5054346" y="329184"/>
                </a:lnTo>
                <a:lnTo>
                  <a:pt x="5054346" y="0"/>
                </a:lnTo>
                <a:lnTo>
                  <a:pt x="0" y="0"/>
                </a:lnTo>
                <a:lnTo>
                  <a:pt x="0" y="329184"/>
                </a:lnTo>
                <a:close/>
              </a:path>
            </a:pathLst>
          </a:custGeom>
          <a:ln w="16001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 rot="20096079">
            <a:off x="6042845" y="3180540"/>
            <a:ext cx="915353" cy="4969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1379650" y="3320129"/>
            <a:ext cx="1957884" cy="197800"/>
          </a:xfrm>
          <a:custGeom>
            <a:avLst/>
            <a:gdLst/>
            <a:ahLst/>
            <a:cxnLst/>
            <a:rect l="l" t="t" r="r" b="b"/>
            <a:pathLst>
              <a:path w="5872480" h="307339">
                <a:moveTo>
                  <a:pt x="0" y="307086"/>
                </a:moveTo>
                <a:lnTo>
                  <a:pt x="5871972" y="307086"/>
                </a:lnTo>
                <a:lnTo>
                  <a:pt x="5871972" y="0"/>
                </a:lnTo>
                <a:lnTo>
                  <a:pt x="0" y="0"/>
                </a:lnTo>
                <a:lnTo>
                  <a:pt x="0" y="307086"/>
                </a:lnTo>
                <a:close/>
              </a:path>
            </a:pathLst>
          </a:custGeom>
          <a:ln w="1600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053635" y="4580857"/>
            <a:ext cx="39529" cy="26670"/>
          </a:xfrm>
          <a:custGeom>
            <a:avLst/>
            <a:gdLst/>
            <a:ahLst/>
            <a:cxnLst/>
            <a:rect l="l" t="t" r="r" b="b"/>
            <a:pathLst>
              <a:path w="52704" h="35560">
                <a:moveTo>
                  <a:pt x="7619" y="0"/>
                </a:moveTo>
                <a:lnTo>
                  <a:pt x="6476" y="0"/>
                </a:lnTo>
                <a:lnTo>
                  <a:pt x="4190" y="1523"/>
                </a:lnTo>
                <a:lnTo>
                  <a:pt x="3047" y="3047"/>
                </a:lnTo>
                <a:lnTo>
                  <a:pt x="1904" y="5714"/>
                </a:lnTo>
                <a:lnTo>
                  <a:pt x="634" y="8254"/>
                </a:lnTo>
                <a:lnTo>
                  <a:pt x="0" y="10159"/>
                </a:lnTo>
                <a:lnTo>
                  <a:pt x="253" y="12826"/>
                </a:lnTo>
                <a:lnTo>
                  <a:pt x="888" y="13715"/>
                </a:lnTo>
                <a:lnTo>
                  <a:pt x="2158" y="14350"/>
                </a:lnTo>
                <a:lnTo>
                  <a:pt x="44068" y="34670"/>
                </a:lnTo>
                <a:lnTo>
                  <a:pt x="45211" y="35178"/>
                </a:lnTo>
                <a:lnTo>
                  <a:pt x="46354" y="35178"/>
                </a:lnTo>
                <a:lnTo>
                  <a:pt x="47497" y="34416"/>
                </a:lnTo>
                <a:lnTo>
                  <a:pt x="48513" y="33781"/>
                </a:lnTo>
                <a:lnTo>
                  <a:pt x="52704" y="24383"/>
                </a:lnTo>
                <a:lnTo>
                  <a:pt x="52577" y="23621"/>
                </a:lnTo>
                <a:lnTo>
                  <a:pt x="52577" y="22859"/>
                </a:lnTo>
                <a:lnTo>
                  <a:pt x="52450" y="22351"/>
                </a:lnTo>
                <a:lnTo>
                  <a:pt x="52069" y="21970"/>
                </a:lnTo>
                <a:lnTo>
                  <a:pt x="51688" y="21462"/>
                </a:lnTo>
                <a:lnTo>
                  <a:pt x="51307" y="21208"/>
                </a:lnTo>
                <a:lnTo>
                  <a:pt x="8762" y="634"/>
                </a:lnTo>
                <a:lnTo>
                  <a:pt x="761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 rot="19986743">
            <a:off x="5939404" y="1975684"/>
            <a:ext cx="1228534" cy="8662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DB4D938-AA9C-4D59-8143-13E1126B961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94884" y="676310"/>
            <a:ext cx="4855369" cy="471155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lnSpc>
                <a:spcPts val="3990"/>
              </a:lnSpc>
              <a:spcBef>
                <a:spcPts val="75"/>
              </a:spcBef>
            </a:pPr>
            <a:r>
              <a:rPr spc="-30" dirty="0"/>
              <a:t>CLASS </a:t>
            </a:r>
            <a:r>
              <a:rPr spc="-56" dirty="0"/>
              <a:t>VARIABLES</a:t>
            </a:r>
            <a:endParaRPr spc="-26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AA9A077-78FE-4540-A00E-076067316F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76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587812" y="1499572"/>
            <a:ext cx="8160900" cy="13907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91440" tIns="66675" rIns="91440" bIns="91440" rtlCol="0">
            <a:spAutoFit/>
          </a:bodyPr>
          <a:lstStyle/>
          <a:p>
            <a:pPr marL="9523" marR="3810">
              <a:spcBef>
                <a:spcPts val="525"/>
              </a:spcBef>
              <a:buClr>
                <a:srgbClr val="585858"/>
              </a:buClr>
              <a:tabLst>
                <a:tab pos="179066" algn="l"/>
              </a:tabLst>
            </a:pPr>
            <a:r>
              <a:rPr lang="en-US" sz="2000" b="1" spc="-4" dirty="0">
                <a:solidFill>
                  <a:srgbClr val="C00000"/>
                </a:solidFill>
                <a:latin typeface="Calibri"/>
                <a:cs typeface="Calibri"/>
              </a:rPr>
              <a:t>C</a:t>
            </a:r>
            <a:r>
              <a:rPr sz="2000" b="1" spc="-4" dirty="0">
                <a:solidFill>
                  <a:srgbClr val="C00000"/>
                </a:solidFill>
                <a:latin typeface="Calibri"/>
                <a:cs typeface="Calibri"/>
              </a:rPr>
              <a:t>lass </a:t>
            </a:r>
            <a:r>
              <a:rPr sz="2000" b="1" spc="-8" dirty="0">
                <a:solidFill>
                  <a:srgbClr val="C00000"/>
                </a:solidFill>
                <a:latin typeface="Calibri"/>
                <a:cs typeface="Calibri"/>
              </a:rPr>
              <a:t>variables </a:t>
            </a:r>
            <a:r>
              <a:rPr sz="2000" dirty="0">
                <a:latin typeface="Calibri"/>
                <a:cs typeface="Calibri"/>
              </a:rPr>
              <a:t>and their </a:t>
            </a:r>
            <a:r>
              <a:rPr sz="2000" spc="-8" dirty="0">
                <a:latin typeface="Calibri"/>
                <a:cs typeface="Calibri"/>
              </a:rPr>
              <a:t>values </a:t>
            </a:r>
            <a:r>
              <a:rPr sz="2000" spc="-11" dirty="0">
                <a:latin typeface="Calibri"/>
                <a:cs typeface="Calibri"/>
              </a:rPr>
              <a:t>are </a:t>
            </a:r>
            <a:r>
              <a:rPr sz="2000" spc="-8" dirty="0">
                <a:latin typeface="Calibri"/>
                <a:cs typeface="Calibri"/>
              </a:rPr>
              <a:t>shared between </a:t>
            </a:r>
            <a:r>
              <a:rPr sz="2000" dirty="0">
                <a:latin typeface="Calibri"/>
                <a:cs typeface="Calibri"/>
              </a:rPr>
              <a:t>all  </a:t>
            </a:r>
            <a:r>
              <a:rPr sz="2000" spc="-8" dirty="0">
                <a:latin typeface="Calibri"/>
                <a:cs typeface="Calibri"/>
              </a:rPr>
              <a:t>instances </a:t>
            </a:r>
            <a:r>
              <a:rPr sz="2000" spc="-4" dirty="0">
                <a:latin typeface="Calibri"/>
                <a:cs typeface="Calibri"/>
              </a:rPr>
              <a:t>of a class</a:t>
            </a:r>
            <a:r>
              <a:rPr lang="en-US" sz="2000" spc="-4" dirty="0">
                <a:latin typeface="Calibri"/>
                <a:cs typeface="Calibri"/>
              </a:rPr>
              <a:t>. </a:t>
            </a:r>
            <a:r>
              <a:rPr lang="en-US" sz="2000" spc="-8" dirty="0">
                <a:latin typeface="Calibri"/>
                <a:cs typeface="Calibri"/>
              </a:rPr>
              <a:t>Defined outside of all the methods, class variables are, </a:t>
            </a:r>
            <a:r>
              <a:rPr lang="en-US" sz="2000" spc="-8" dirty="0">
                <a:solidFill>
                  <a:schemeClr val="accent2"/>
                </a:solidFill>
                <a:latin typeface="Calibri"/>
                <a:cs typeface="Calibri"/>
              </a:rPr>
              <a:t>by convention</a:t>
            </a:r>
            <a:r>
              <a:rPr lang="en-US" sz="2000" spc="-8" dirty="0">
                <a:latin typeface="Calibri"/>
                <a:cs typeface="Calibri"/>
              </a:rPr>
              <a:t>, typically placed right below the class header and before the </a:t>
            </a:r>
            <a:r>
              <a:rPr lang="en-US" sz="2000" spc="-8" dirty="0"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constructor method</a:t>
            </a:r>
            <a:r>
              <a:rPr lang="en-US" sz="2000" spc="-8" dirty="0">
                <a:latin typeface="Calibri"/>
                <a:cs typeface="Calibri"/>
              </a:rPr>
              <a:t> and other methods.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54410" y="3639224"/>
            <a:ext cx="5380673" cy="1084111"/>
          </a:xfrm>
          <a:prstGeom prst="rect">
            <a:avLst/>
          </a:prstGeom>
          <a:ln w="16001">
            <a:noFill/>
          </a:ln>
        </p:spPr>
        <p:txBody>
          <a:bodyPr vert="horz" wrap="square" lIns="0" tIns="19526" rIns="0" bIns="0" rtlCol="0">
            <a:spAutoFit/>
          </a:bodyPr>
          <a:lstStyle/>
          <a:p>
            <a:pPr marL="42862">
              <a:spcBef>
                <a:spcPts val="153"/>
              </a:spcBef>
            </a:pPr>
            <a:r>
              <a:rPr sz="1350" b="1" spc="-8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tag </a:t>
            </a:r>
            <a:r>
              <a:rPr sz="1350" b="1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=</a:t>
            </a:r>
            <a:r>
              <a:rPr sz="1350" b="1" spc="-15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 </a:t>
            </a:r>
            <a:r>
              <a:rPr sz="1350" b="1" dirty="0">
                <a:solidFill>
                  <a:schemeClr val="accent5">
                    <a:lumMod val="75000"/>
                  </a:schemeClr>
                </a:solidFill>
                <a:latin typeface="Courier New"/>
                <a:cs typeface="Courier New"/>
              </a:rPr>
              <a:t>1</a:t>
            </a:r>
          </a:p>
          <a:p>
            <a:pPr marL="452903" marR="3810" indent="-410041">
              <a:spcBef>
                <a:spcPts val="4"/>
              </a:spcBef>
            </a:pPr>
            <a:r>
              <a:rPr sz="1350" spc="-8" dirty="0">
                <a:latin typeface="Courier New"/>
                <a:cs typeface="Courier New"/>
              </a:rPr>
              <a:t>def</a:t>
            </a:r>
            <a:r>
              <a:rPr sz="1350" u="sng" spc="-8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init</a:t>
            </a:r>
            <a:r>
              <a:rPr sz="1350" u="sng" spc="-8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(self, age, parent1=None, parent2=None):  Animal.</a:t>
            </a:r>
            <a:r>
              <a:rPr sz="1350" u="sng" spc="-8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init</a:t>
            </a:r>
            <a:r>
              <a:rPr sz="1350" u="sng" spc="-8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(self, age)</a:t>
            </a:r>
            <a:endParaRPr sz="1350" dirty="0">
              <a:latin typeface="Courier New"/>
              <a:cs typeface="Courier New"/>
            </a:endParaRPr>
          </a:p>
          <a:p>
            <a:pPr marL="452903" marR="2666933">
              <a:spcBef>
                <a:spcPts val="195"/>
              </a:spcBef>
            </a:pPr>
            <a:r>
              <a:rPr sz="1350" spc="-8" dirty="0">
                <a:latin typeface="Courier New"/>
                <a:cs typeface="Courier New"/>
              </a:rPr>
              <a:t>self.parent1 </a:t>
            </a:r>
            <a:r>
              <a:rPr sz="1350" dirty="0">
                <a:latin typeface="Courier New"/>
                <a:cs typeface="Courier New"/>
              </a:rPr>
              <a:t>= </a:t>
            </a:r>
            <a:r>
              <a:rPr sz="1350" spc="-8" dirty="0">
                <a:latin typeface="Courier New"/>
                <a:cs typeface="Courier New"/>
              </a:rPr>
              <a:t>parent1  self.parent2 </a:t>
            </a:r>
            <a:r>
              <a:rPr sz="1350" dirty="0">
                <a:latin typeface="Courier New"/>
                <a:cs typeface="Courier New"/>
              </a:rPr>
              <a:t>=</a:t>
            </a:r>
            <a:r>
              <a:rPr sz="1350" spc="-60" dirty="0">
                <a:latin typeface="Courier New"/>
                <a:cs typeface="Courier New"/>
              </a:rPr>
              <a:t> </a:t>
            </a:r>
            <a:r>
              <a:rPr sz="1350" spc="-8" dirty="0">
                <a:latin typeface="Courier New"/>
                <a:cs typeface="Courier New"/>
              </a:rPr>
              <a:t>parent2</a:t>
            </a:r>
            <a:endParaRPr sz="135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6597" y="5542409"/>
            <a:ext cx="8160900" cy="1142781"/>
          </a:xfrm>
          <a:prstGeom prst="rect">
            <a:avLst/>
          </a:prstGeom>
        </p:spPr>
        <p:txBody>
          <a:bodyPr vert="horz" wrap="square" lIns="0" tIns="9049" rIns="0" bIns="0" rtlCol="0">
            <a:spAutoFit/>
          </a:bodyPr>
          <a:lstStyle/>
          <a:p>
            <a:pPr marL="178589" indent="-169065">
              <a:spcBef>
                <a:spcPts val="71"/>
              </a:spcBef>
              <a:buClr>
                <a:srgbClr val="585858"/>
              </a:buClr>
              <a:buFont typeface="Wingdings"/>
              <a:buChar char=""/>
              <a:tabLst>
                <a:tab pos="179066" algn="l"/>
              </a:tabLst>
            </a:pPr>
            <a:r>
              <a:rPr spc="-4" dirty="0">
                <a:latin typeface="Courier New"/>
                <a:cs typeface="Courier New"/>
              </a:rPr>
              <a:t>tag</a:t>
            </a:r>
            <a:r>
              <a:rPr spc="-633" dirty="0">
                <a:latin typeface="Courier New"/>
                <a:cs typeface="Courier New"/>
              </a:rPr>
              <a:t> </a:t>
            </a:r>
            <a:r>
              <a:rPr spc="-4" dirty="0">
                <a:latin typeface="Calibri"/>
                <a:cs typeface="Calibri"/>
              </a:rPr>
              <a:t>used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8" dirty="0">
                <a:latin typeface="Calibri"/>
                <a:cs typeface="Calibri"/>
              </a:rPr>
              <a:t>give </a:t>
            </a:r>
            <a:r>
              <a:rPr b="1" spc="-4" dirty="0">
                <a:solidFill>
                  <a:srgbClr val="C00000"/>
                </a:solidFill>
                <a:latin typeface="Calibri"/>
                <a:cs typeface="Calibri"/>
              </a:rPr>
              <a:t>unique id </a:t>
            </a:r>
            <a:r>
              <a:rPr spc="-11" dirty="0">
                <a:latin typeface="Calibri"/>
                <a:cs typeface="Calibri"/>
              </a:rPr>
              <a:t>to </a:t>
            </a:r>
            <a:r>
              <a:rPr spc="-4" dirty="0">
                <a:latin typeface="Calibri"/>
                <a:cs typeface="Calibri"/>
              </a:rPr>
              <a:t>each </a:t>
            </a:r>
            <a:r>
              <a:rPr spc="-8" dirty="0">
                <a:latin typeface="Calibri"/>
                <a:cs typeface="Calibri"/>
              </a:rPr>
              <a:t>new </a:t>
            </a:r>
            <a:r>
              <a:rPr spc="-11" dirty="0">
                <a:latin typeface="Calibri"/>
                <a:cs typeface="Calibri"/>
              </a:rPr>
              <a:t>rabbit </a:t>
            </a:r>
            <a:r>
              <a:rPr spc="-8" dirty="0">
                <a:latin typeface="Calibri"/>
                <a:cs typeface="Calibri"/>
              </a:rPr>
              <a:t>instance</a:t>
            </a:r>
            <a:endParaRPr lang="en-US" spc="-8" dirty="0">
              <a:latin typeface="Calibri"/>
              <a:cs typeface="Calibri"/>
            </a:endParaRPr>
          </a:p>
          <a:p>
            <a:pPr marL="178589" indent="-169065">
              <a:spcBef>
                <a:spcPts val="71"/>
              </a:spcBef>
              <a:buClr>
                <a:srgbClr val="585858"/>
              </a:buClr>
              <a:buFont typeface="Wingdings"/>
              <a:buChar char=""/>
              <a:tabLst>
                <a:tab pos="179066" algn="l"/>
              </a:tabLst>
            </a:pPr>
            <a:r>
              <a:rPr lang="en-US" spc="-8" dirty="0">
                <a:latin typeface="Calibri"/>
                <a:cs typeface="Calibri"/>
              </a:rPr>
              <a:t>Variable scopes in Python classes:</a:t>
            </a:r>
          </a:p>
          <a:p>
            <a:pPr marL="352416" lvl="1">
              <a:spcBef>
                <a:spcPts val="71"/>
              </a:spcBef>
              <a:buClr>
                <a:srgbClr val="585858"/>
              </a:buClr>
              <a:tabLst>
                <a:tab pos="179066" algn="l"/>
              </a:tabLst>
            </a:pPr>
            <a:r>
              <a:rPr lang="en-US" dirty="0">
                <a:hlinkClick r:id="rId3"/>
              </a:rPr>
              <a:t>https://stackoverflow.com/questions/5690888/variable-scopes-in-python-classes</a:t>
            </a:r>
            <a:endParaRPr dirty="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503515"/>
              </p:ext>
            </p:extLst>
          </p:nvPr>
        </p:nvGraphicFramePr>
        <p:xfrm>
          <a:off x="1454411" y="4826145"/>
          <a:ext cx="2562383" cy="510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self.rid</a:t>
                      </a:r>
                      <a:endParaRPr sz="1200" dirty="0">
                        <a:latin typeface="Courier New"/>
                        <a:cs typeface="Courier New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dirty="0">
                          <a:latin typeface="Courier New"/>
                          <a:cs typeface="Courier New"/>
                        </a:rPr>
                        <a:t>=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Rabbit.tag</a:t>
                      </a:r>
                      <a:endParaRPr sz="1200">
                        <a:latin typeface="Courier New"/>
                        <a:cs typeface="Courier New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804">
                <a:tc gridSpan="3"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200" spc="-10" dirty="0">
                          <a:latin typeface="Courier New"/>
                          <a:cs typeface="Courier New"/>
                        </a:rPr>
                        <a:t>Rabbit.tag </a:t>
                      </a:r>
                      <a:r>
                        <a:rPr sz="1200" spc="-5" dirty="0"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12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200" dirty="0">
                          <a:latin typeface="Courier New"/>
                          <a:cs typeface="Courier New"/>
                        </a:rPr>
                        <a:t>1</a:t>
                      </a:r>
                    </a:p>
                  </a:txBody>
                  <a:tcPr marL="0" marR="0" marT="58579" marB="0">
                    <a:lnL w="19050">
                      <a:solidFill>
                        <a:srgbClr val="FF0000"/>
                      </a:solidFill>
                      <a:prstDash val="solid"/>
                    </a:lnL>
                    <a:lnR w="19050">
                      <a:solidFill>
                        <a:srgbClr val="FF0000"/>
                      </a:solidFill>
                      <a:prstDash val="solid"/>
                    </a:lnR>
                    <a:lnT w="19050">
                      <a:solidFill>
                        <a:srgbClr val="FF0000"/>
                      </a:solidFill>
                      <a:prstDash val="solid"/>
                    </a:lnT>
                    <a:lnB w="1905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 rot="1587351">
            <a:off x="481815" y="3554152"/>
            <a:ext cx="823312" cy="4682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00"/>
          </a:p>
        </p:txBody>
      </p:sp>
      <p:sp>
        <p:nvSpPr>
          <p:cNvPr id="10" name="object 10"/>
          <p:cNvSpPr/>
          <p:nvPr/>
        </p:nvSpPr>
        <p:spPr>
          <a:xfrm rot="1691758">
            <a:off x="4214599" y="4607978"/>
            <a:ext cx="2447948" cy="14576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04B93D-3EA8-44AC-9159-390B326BCE68}"/>
              </a:ext>
            </a:extLst>
          </p:cNvPr>
          <p:cNvSpPr txBox="1"/>
          <p:nvPr/>
        </p:nvSpPr>
        <p:spPr>
          <a:xfrm>
            <a:off x="756597" y="3310868"/>
            <a:ext cx="71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pc="-8" dirty="0">
                <a:latin typeface="Courier New"/>
                <a:cs typeface="Courier New"/>
              </a:rPr>
              <a:t> </a:t>
            </a:r>
            <a:r>
              <a:rPr lang="en-US" sz="1400" spc="-8" dirty="0">
                <a:latin typeface="Courier New"/>
                <a:cs typeface="Courier New"/>
              </a:rPr>
              <a:t>class</a:t>
            </a:r>
            <a:r>
              <a:rPr lang="en-US" sz="1400" spc="-15" dirty="0">
                <a:latin typeface="Courier New"/>
                <a:cs typeface="Courier New"/>
              </a:rPr>
              <a:t> </a:t>
            </a:r>
            <a:r>
              <a:rPr lang="en-US" sz="1400" spc="-8" dirty="0">
                <a:latin typeface="Courier New"/>
                <a:cs typeface="Courier New"/>
              </a:rPr>
              <a:t>Rabbit(Animal):</a:t>
            </a:r>
            <a:endParaRPr lang="en-US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6FB9-DBDF-4A1D-9BDA-58F7B00CD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4973" y="2642135"/>
            <a:ext cx="6675120" cy="1663476"/>
          </a:xfrm>
          <a:solidFill>
            <a:schemeClr val="tx1"/>
          </a:solidFill>
        </p:spPr>
        <p:txBody>
          <a:bodyPr anchor="ctr"/>
          <a:lstStyle/>
          <a:p>
            <a:r>
              <a:rPr lang="en-US" spc="-38" dirty="0">
                <a:solidFill>
                  <a:schemeClr val="bg1"/>
                </a:solidFill>
              </a:rPr>
              <a:t>Module, Packaging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C8C9C7E-B0F1-42D3-8712-100C439DAD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827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6BF3-ED35-4146-86A4-E38BF9B4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638" y="419743"/>
            <a:ext cx="5383023" cy="58964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B324-008B-42C7-B93E-7310D6D7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092" y="1260909"/>
            <a:ext cx="8396712" cy="5123113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Module allows to logically organize Python definitions and statements in a file.  The file name is module name with the suffix 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r>
              <a:rPr lang="en-US" b="1" dirty="0" err="1">
                <a:solidFill>
                  <a:srgbClr val="FF0000"/>
                </a:solidFill>
              </a:rPr>
              <a:t>py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appended.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dirty="0"/>
              <a:t>Functions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dirty="0"/>
              <a:t>Classes</a:t>
            </a:r>
          </a:p>
          <a:p>
            <a:pPr lvl="1">
              <a:spcBef>
                <a:spcPts val="0"/>
              </a:spcBef>
              <a:buFontTx/>
              <a:buChar char="-"/>
            </a:pPr>
            <a:r>
              <a:rPr lang="en-US" dirty="0"/>
              <a:t>Variables</a:t>
            </a:r>
          </a:p>
          <a:p>
            <a:pPr>
              <a:spcBef>
                <a:spcPts val="0"/>
              </a:spcBef>
            </a:pPr>
            <a:r>
              <a:rPr lang="en-US" dirty="0"/>
              <a:t>Importing definitions in a module</a:t>
            </a:r>
          </a:p>
          <a:p>
            <a:pPr lvl="1" indent="-257168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&gt;&gt;&gt; import </a:t>
            </a:r>
            <a:r>
              <a:rPr lang="en-US" sz="1800" dirty="0" err="1">
                <a:latin typeface="Consolas" panose="020B0609020204030204" pitchFamily="49" charset="0"/>
              </a:rPr>
              <a:t>myModule</a:t>
            </a:r>
            <a:endParaRPr lang="en-US" sz="1800" dirty="0">
              <a:latin typeface="Consolas" panose="020B0609020204030204" pitchFamily="49" charset="0"/>
            </a:endParaRPr>
          </a:p>
          <a:p>
            <a:pPr marL="514337" lvl="2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myModule.func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lvl="1" indent="-257168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&gt;&gt;&gt; from </a:t>
            </a:r>
            <a:r>
              <a:rPr lang="en-US" sz="1800" dirty="0" err="1">
                <a:latin typeface="Consolas" panose="020B0609020204030204" pitchFamily="49" charset="0"/>
              </a:rPr>
              <a:t>myModule</a:t>
            </a:r>
            <a:r>
              <a:rPr lang="en-US" sz="1800" dirty="0">
                <a:latin typeface="Consolas" panose="020B0609020204030204" pitchFamily="49" charset="0"/>
              </a:rPr>
              <a:t> import 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endParaRPr lang="en-US" sz="1800" dirty="0">
              <a:latin typeface="Consolas" panose="020B0609020204030204" pitchFamily="49" charset="0"/>
            </a:endParaRPr>
          </a:p>
          <a:p>
            <a:pPr marL="514337" lvl="2" indent="0"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lvl="1" indent="-257168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</a:rPr>
              <a:t>&gt;&gt;&gt; from </a:t>
            </a:r>
            <a:r>
              <a:rPr lang="en-US" sz="1800" dirty="0" err="1">
                <a:latin typeface="Consolas" panose="020B0609020204030204" pitchFamily="49" charset="0"/>
              </a:rPr>
              <a:t>myModule</a:t>
            </a:r>
            <a:r>
              <a:rPr lang="en-US" sz="1800" dirty="0">
                <a:latin typeface="Consolas" panose="020B0609020204030204" pitchFamily="49" charset="0"/>
              </a:rPr>
              <a:t> import *</a:t>
            </a:r>
          </a:p>
          <a:p>
            <a:pPr marL="257168" lvl="1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func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lvl="1" indent="-257168">
              <a:spcBef>
                <a:spcPts val="0"/>
              </a:spcBef>
              <a:buFont typeface="+mj-lt"/>
              <a:buAutoNum type="arabicPeriod" startAt="4"/>
            </a:pPr>
            <a:r>
              <a:rPr lang="en-US" sz="1800" dirty="0">
                <a:latin typeface="Consolas" panose="020B0609020204030204" pitchFamily="49" charset="0"/>
              </a:rPr>
              <a:t>&gt;&gt;&gt; import </a:t>
            </a:r>
            <a:r>
              <a:rPr lang="en-US" sz="1800" dirty="0" err="1">
                <a:latin typeface="Consolas" panose="020B0609020204030204" pitchFamily="49" charset="0"/>
              </a:rPr>
              <a:t>myModule</a:t>
            </a:r>
            <a:r>
              <a:rPr lang="en-US" sz="1800" dirty="0">
                <a:latin typeface="Consolas" panose="020B0609020204030204" pitchFamily="49" charset="0"/>
              </a:rPr>
              <a:t> as mod</a:t>
            </a:r>
          </a:p>
          <a:p>
            <a:pPr marL="257168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mod.func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lvl="1" indent="-257168">
              <a:spcBef>
                <a:spcPts val="0"/>
              </a:spcBef>
              <a:buFont typeface="+mj-lt"/>
              <a:buAutoNum type="arabicPeriod" startAt="5"/>
            </a:pPr>
            <a:r>
              <a:rPr lang="en-US" sz="1800" dirty="0">
                <a:latin typeface="Consolas" panose="020B0609020204030204" pitchFamily="49" charset="0"/>
              </a:rPr>
              <a:t>&gt;&gt;&gt; from </a:t>
            </a:r>
            <a:r>
              <a:rPr lang="en-US" sz="1800" dirty="0" err="1">
                <a:latin typeface="Consolas" panose="020B0609020204030204" pitchFamily="49" charset="0"/>
              </a:rPr>
              <a:t>myModule</a:t>
            </a:r>
            <a:r>
              <a:rPr lang="en-US" sz="1800" dirty="0">
                <a:latin typeface="Consolas" panose="020B0609020204030204" pitchFamily="49" charset="0"/>
              </a:rPr>
              <a:t> import </a:t>
            </a:r>
            <a:r>
              <a:rPr lang="en-US" sz="1800" dirty="0" err="1">
                <a:latin typeface="Consolas" panose="020B0609020204030204" pitchFamily="49" charset="0"/>
              </a:rPr>
              <a:t>func</a:t>
            </a:r>
            <a:r>
              <a:rPr lang="en-US" sz="1800" dirty="0">
                <a:latin typeface="Consolas" panose="020B0609020204030204" pitchFamily="49" charset="0"/>
              </a:rPr>
              <a:t> as </a:t>
            </a:r>
            <a:r>
              <a:rPr lang="en-US" sz="1800" dirty="0" err="1">
                <a:latin typeface="Consolas" panose="020B0609020204030204" pitchFamily="49" charset="0"/>
              </a:rPr>
              <a:t>myFunc</a:t>
            </a:r>
            <a:endParaRPr lang="en-US" sz="1800" dirty="0">
              <a:latin typeface="Consolas" panose="020B0609020204030204" pitchFamily="49" charset="0"/>
            </a:endParaRPr>
          </a:p>
          <a:p>
            <a:pPr marL="257168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	</a:t>
            </a:r>
            <a:r>
              <a:rPr lang="en-US" sz="1600" dirty="0" err="1">
                <a:latin typeface="Consolas" panose="020B0609020204030204" pitchFamily="49" charset="0"/>
              </a:rPr>
              <a:t>myFunc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82792-5A33-4C1D-B63F-0E1D9DC2B11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78</a:t>
            </a:fld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E96327C-BD29-4311-AE4B-72CECC5EC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829" y="1977684"/>
            <a:ext cx="3223714" cy="328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6088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6BF3-ED35-4146-86A4-E38BF9B4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225" y="623549"/>
            <a:ext cx="4095549" cy="63881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B324-008B-42C7-B93E-7310D6D7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948" y="1636296"/>
            <a:ext cx="8110660" cy="280391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Packages allows for a hierarchical structuring of the module namespace using </a:t>
            </a:r>
            <a:r>
              <a:rPr lang="en-US" sz="2400" b="1" dirty="0"/>
              <a:t>dot notation</a:t>
            </a:r>
            <a:r>
              <a:rPr lang="en-US" sz="2400" dirty="0"/>
              <a:t>. In the same way that </a:t>
            </a:r>
            <a:r>
              <a:rPr lang="en-US" sz="2400" b="1" dirty="0"/>
              <a:t>modules</a:t>
            </a:r>
            <a:r>
              <a:rPr lang="en-US" sz="2400" dirty="0"/>
              <a:t> help avoid collisions between global variable names, </a:t>
            </a:r>
            <a:r>
              <a:rPr lang="en-US" sz="2400" b="1" dirty="0"/>
              <a:t>packages</a:t>
            </a:r>
            <a:r>
              <a:rPr lang="en-US" sz="2400" dirty="0"/>
              <a:t> help </a:t>
            </a:r>
            <a:r>
              <a:rPr lang="en-US" sz="2400" dirty="0">
                <a:solidFill>
                  <a:srgbClr val="C00000"/>
                </a:solidFill>
              </a:rPr>
              <a:t>avoid collisions between module names</a:t>
            </a:r>
          </a:p>
          <a:p>
            <a:r>
              <a:rPr lang="en-US" sz="2400" dirty="0"/>
              <a:t> It makes use of the operating system’s inherent hierarchical file structure.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2EE80-2215-441C-92EC-0D4DA4099DB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79</a:t>
            </a:fld>
            <a:endParaRPr lang="en-US"/>
          </a:p>
        </p:txBody>
      </p:sp>
      <p:pic>
        <p:nvPicPr>
          <p:cNvPr id="1026" name="Picture 2" descr="Image of a Python package">
            <a:extLst>
              <a:ext uri="{FF2B5EF4-FFF2-40B4-BE49-F238E27FC236}">
                <a16:creationId xmlns:a16="http://schemas.microsoft.com/office/drawing/2014/main" id="{22BC389C-CF73-492A-899E-6A52505ED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913" y="4440209"/>
            <a:ext cx="1611191" cy="126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39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037" y="679450"/>
            <a:ext cx="5663853" cy="502061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9525">
              <a:spcBef>
                <a:spcPts val="75"/>
              </a:spcBef>
            </a:pPr>
            <a:r>
              <a:rPr spc="-56" dirty="0"/>
              <a:t>VARIABLE</a:t>
            </a:r>
            <a:r>
              <a:rPr spc="-109" dirty="0"/>
              <a:t> </a:t>
            </a:r>
            <a:r>
              <a:rPr spc="-41" dirty="0"/>
              <a:t>SCOPE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E63A4C0-C23D-4BA6-B28D-225BFBDD4F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8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295962-8568-4029-800A-381BB1C8702E}"/>
              </a:ext>
            </a:extLst>
          </p:cNvPr>
          <p:cNvGrpSpPr/>
          <p:nvPr/>
        </p:nvGrpSpPr>
        <p:grpSpPr>
          <a:xfrm>
            <a:off x="694037" y="2627218"/>
            <a:ext cx="8166150" cy="2654272"/>
            <a:chOff x="694037" y="2627218"/>
            <a:chExt cx="8166150" cy="2654272"/>
          </a:xfrm>
        </p:grpSpPr>
        <p:sp>
          <p:nvSpPr>
            <p:cNvPr id="4" name="object 4"/>
            <p:cNvSpPr/>
            <p:nvPr/>
          </p:nvSpPr>
          <p:spPr>
            <a:xfrm>
              <a:off x="4709765" y="2719263"/>
              <a:ext cx="1757868" cy="2305974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0" y="2561843"/>
                  </a:moveTo>
                  <a:lnTo>
                    <a:pt x="1866137" y="2561843"/>
                  </a:lnTo>
                  <a:lnTo>
                    <a:pt x="1866137" y="0"/>
                  </a:lnTo>
                  <a:lnTo>
                    <a:pt x="0" y="0"/>
                  </a:lnTo>
                  <a:lnTo>
                    <a:pt x="0" y="2561843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65954" y="2710643"/>
              <a:ext cx="1399698" cy="1921669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0" y="2561843"/>
                  </a:moveTo>
                  <a:lnTo>
                    <a:pt x="1866137" y="2561843"/>
                  </a:lnTo>
                  <a:lnTo>
                    <a:pt x="1866137" y="0"/>
                  </a:lnTo>
                  <a:lnTo>
                    <a:pt x="0" y="0"/>
                  </a:lnTo>
                  <a:lnTo>
                    <a:pt x="0" y="2561843"/>
                  </a:lnTo>
                  <a:close/>
                </a:path>
              </a:pathLst>
            </a:custGeom>
            <a:ln w="16002">
              <a:solidFill>
                <a:srgbClr val="00134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839791" y="2842791"/>
              <a:ext cx="1303477" cy="286617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</a:pPr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Global</a:t>
              </a:r>
              <a:r>
                <a:rPr spc="-49" dirty="0">
                  <a:solidFill>
                    <a:srgbClr val="FFFFFF"/>
                  </a:solidFill>
                  <a:latin typeface="Calibri"/>
                  <a:cs typeface="Calibri"/>
                </a:rPr>
                <a:t> </a:t>
              </a:r>
              <a:r>
                <a:rPr spc="-8" dirty="0">
                  <a:solidFill>
                    <a:srgbClr val="FFFFFF"/>
                  </a:solidFill>
                  <a:latin typeface="Calibri"/>
                  <a:cs typeface="Calibri"/>
                </a:rPr>
                <a:t>scope</a:t>
              </a:r>
              <a:endParaRPr dirty="0">
                <a:latin typeface="Calibri"/>
                <a:cs typeface="Calibri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4824934" y="3331858"/>
              <a:ext cx="150732" cy="286617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</a:pPr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f</a:t>
              </a:r>
              <a:endParaRPr dirty="0">
                <a:latin typeface="Calibri"/>
                <a:cs typeface="Calibri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4839791" y="3748155"/>
              <a:ext cx="93345" cy="286617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</a:pPr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x</a:t>
              </a:r>
              <a:endParaRPr dirty="0">
                <a:latin typeface="Calibri"/>
                <a:cs typeface="Calibri"/>
              </a:endParaRPr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4839792" y="4365374"/>
              <a:ext cx="87154" cy="286617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marL="9525">
                <a:spcBef>
                  <a:spcPts val="75"/>
                </a:spcBef>
              </a:pPr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z</a:t>
              </a:r>
              <a:endParaRPr dirty="0">
                <a:latin typeface="Calibri"/>
                <a:cs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191484" y="3281218"/>
              <a:ext cx="894398" cy="408146"/>
            </a:xfrm>
            <a:custGeom>
              <a:avLst/>
              <a:gdLst/>
              <a:ahLst/>
              <a:cxnLst/>
              <a:rect l="l" t="t" r="r" b="b"/>
              <a:pathLst>
                <a:path w="1192529" h="544195">
                  <a:moveTo>
                    <a:pt x="0" y="544067"/>
                  </a:moveTo>
                  <a:lnTo>
                    <a:pt x="1192529" y="544067"/>
                  </a:lnTo>
                  <a:lnTo>
                    <a:pt x="1192529" y="0"/>
                  </a:lnTo>
                  <a:lnTo>
                    <a:pt x="0" y="0"/>
                  </a:lnTo>
                  <a:lnTo>
                    <a:pt x="0" y="544067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5197437" y="3302055"/>
              <a:ext cx="945831" cy="438582"/>
            </a:xfrm>
            <a:prstGeom prst="rect">
              <a:avLst/>
            </a:prstGeom>
            <a:solidFill>
              <a:srgbClr val="585858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245263">
                <a:lnSpc>
                  <a:spcPts val="1473"/>
                </a:lnSpc>
              </a:pPr>
              <a:r>
                <a:rPr sz="1600" spc="-4" dirty="0">
                  <a:solidFill>
                    <a:srgbClr val="FFFFFF"/>
                  </a:solidFill>
                  <a:latin typeface="Calibri"/>
                  <a:cs typeface="Calibri"/>
                </a:rPr>
                <a:t>Some</a:t>
              </a:r>
              <a:endParaRPr sz="1600" dirty="0">
                <a:latin typeface="Calibri"/>
                <a:cs typeface="Calibri"/>
              </a:endParaRPr>
            </a:p>
            <a:p>
              <a:pPr marL="272408"/>
              <a:r>
                <a:rPr sz="1600" spc="-8" dirty="0">
                  <a:solidFill>
                    <a:srgbClr val="FFFFFF"/>
                  </a:solidFill>
                  <a:latin typeface="Calibri"/>
                  <a:cs typeface="Calibri"/>
                </a:rPr>
                <a:t>code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191484" y="3845624"/>
              <a:ext cx="894398" cy="408145"/>
            </a:xfrm>
            <a:custGeom>
              <a:avLst/>
              <a:gdLst/>
              <a:ahLst/>
              <a:cxnLst/>
              <a:rect l="l" t="t" r="r" b="b"/>
              <a:pathLst>
                <a:path w="1192529" h="544195">
                  <a:moveTo>
                    <a:pt x="0" y="544068"/>
                  </a:moveTo>
                  <a:lnTo>
                    <a:pt x="1192529" y="544068"/>
                  </a:lnTo>
                  <a:lnTo>
                    <a:pt x="1192529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0280" y="3835784"/>
              <a:ext cx="894398" cy="408146"/>
            </a:xfrm>
            <a:custGeom>
              <a:avLst/>
              <a:gdLst/>
              <a:ahLst/>
              <a:cxnLst/>
              <a:rect l="l" t="t" r="r" b="b"/>
              <a:pathLst>
                <a:path w="1192529" h="544195">
                  <a:moveTo>
                    <a:pt x="0" y="544068"/>
                  </a:moveTo>
                  <a:lnTo>
                    <a:pt x="1192529" y="544068"/>
                  </a:lnTo>
                  <a:lnTo>
                    <a:pt x="1192529" y="0"/>
                  </a:lnTo>
                  <a:lnTo>
                    <a:pt x="0" y="0"/>
                  </a:lnTo>
                  <a:lnTo>
                    <a:pt x="0" y="544068"/>
                  </a:lnTo>
                  <a:close/>
                </a:path>
              </a:pathLst>
            </a:custGeom>
            <a:ln w="16002">
              <a:solidFill>
                <a:srgbClr val="3E3E3E"/>
              </a:solidFill>
            </a:ln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141500" y="3907268"/>
              <a:ext cx="894398" cy="286617"/>
            </a:xfrm>
            <a:prstGeom prst="rect">
              <a:avLst/>
            </a:prstGeom>
          </p:spPr>
          <p:txBody>
            <a:bodyPr vert="horz" wrap="square" lIns="0" tIns="9525" rIns="0" bIns="0" rtlCol="0">
              <a:spAutoFit/>
            </a:bodyPr>
            <a:lstStyle/>
            <a:p>
              <a:pPr algn="ctr">
                <a:spcBef>
                  <a:spcPts val="75"/>
                </a:spcBef>
              </a:pPr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3</a:t>
              </a:r>
              <a:endParaRPr dirty="0">
                <a:latin typeface="Calibri"/>
                <a:cs typeface="Calibri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7279297" y="2719263"/>
              <a:ext cx="1580890" cy="2233932"/>
            </a:xfrm>
            <a:custGeom>
              <a:avLst/>
              <a:gdLst/>
              <a:ahLst/>
              <a:cxnLst/>
              <a:rect l="l" t="t" r="r" b="b"/>
              <a:pathLst>
                <a:path w="1866265" h="2562225">
                  <a:moveTo>
                    <a:pt x="0" y="2561843"/>
                  </a:moveTo>
                  <a:lnTo>
                    <a:pt x="1866137" y="2561843"/>
                  </a:lnTo>
                  <a:lnTo>
                    <a:pt x="1866137" y="0"/>
                  </a:lnTo>
                  <a:lnTo>
                    <a:pt x="0" y="0"/>
                  </a:lnTo>
                  <a:lnTo>
                    <a:pt x="0" y="2561843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6" name="object 16"/>
            <p:cNvSpPr txBox="1"/>
            <p:nvPr/>
          </p:nvSpPr>
          <p:spPr>
            <a:xfrm>
              <a:off x="7556042" y="3208207"/>
              <a:ext cx="893921" cy="367889"/>
            </a:xfrm>
            <a:prstGeom prst="rect">
              <a:avLst/>
            </a:prstGeom>
            <a:solidFill>
              <a:srgbClr val="585858"/>
            </a:solidFill>
            <a:ln w="16001">
              <a:solidFill>
                <a:srgbClr val="3E3E3E"/>
              </a:solidFill>
            </a:ln>
          </p:spPr>
          <p:txBody>
            <a:bodyPr vert="horz" wrap="square" lIns="0" tIns="90011" rIns="0" bIns="0" rtlCol="0">
              <a:spAutoFit/>
            </a:bodyPr>
            <a:lstStyle/>
            <a:p>
              <a:pPr algn="ctr">
                <a:spcBef>
                  <a:spcPts val="708"/>
                </a:spcBef>
              </a:pPr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4</a:t>
              </a:r>
              <a:endParaRPr>
                <a:latin typeface="Calibri"/>
                <a:cs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990522" y="3576096"/>
              <a:ext cx="2565520" cy="1383823"/>
            </a:xfrm>
            <a:custGeom>
              <a:avLst/>
              <a:gdLst/>
              <a:ahLst/>
              <a:cxnLst/>
              <a:rect l="l" t="t" r="r" b="b"/>
              <a:pathLst>
                <a:path w="3131820" h="1672590">
                  <a:moveTo>
                    <a:pt x="174630" y="1378699"/>
                  </a:moveTo>
                  <a:lnTo>
                    <a:pt x="155551" y="1411681"/>
                  </a:lnTo>
                  <a:lnTo>
                    <a:pt x="203707" y="1437525"/>
                  </a:lnTo>
                  <a:lnTo>
                    <a:pt x="260731" y="1463954"/>
                  </a:lnTo>
                  <a:lnTo>
                    <a:pt x="319150" y="1488833"/>
                  </a:lnTo>
                  <a:lnTo>
                    <a:pt x="378841" y="1512277"/>
                  </a:lnTo>
                  <a:lnTo>
                    <a:pt x="439547" y="1534071"/>
                  </a:lnTo>
                  <a:lnTo>
                    <a:pt x="501269" y="1554327"/>
                  </a:lnTo>
                  <a:lnTo>
                    <a:pt x="564261" y="1573034"/>
                  </a:lnTo>
                  <a:lnTo>
                    <a:pt x="627888" y="1590116"/>
                  </a:lnTo>
                  <a:lnTo>
                    <a:pt x="692531" y="1605661"/>
                  </a:lnTo>
                  <a:lnTo>
                    <a:pt x="757808" y="1619554"/>
                  </a:lnTo>
                  <a:lnTo>
                    <a:pt x="823849" y="1631937"/>
                  </a:lnTo>
                  <a:lnTo>
                    <a:pt x="890524" y="1642567"/>
                  </a:lnTo>
                  <a:lnTo>
                    <a:pt x="957833" y="1651673"/>
                  </a:lnTo>
                  <a:lnTo>
                    <a:pt x="1025525" y="1659153"/>
                  </a:lnTo>
                  <a:lnTo>
                    <a:pt x="1093597" y="1664995"/>
                  </a:lnTo>
                  <a:lnTo>
                    <a:pt x="1162050" y="1669110"/>
                  </a:lnTo>
                  <a:lnTo>
                    <a:pt x="1230757" y="1671701"/>
                  </a:lnTo>
                  <a:lnTo>
                    <a:pt x="1299718" y="1672551"/>
                  </a:lnTo>
                  <a:lnTo>
                    <a:pt x="1368552" y="1671688"/>
                  </a:lnTo>
                  <a:lnTo>
                    <a:pt x="1437640" y="1669186"/>
                  </a:lnTo>
                  <a:lnTo>
                    <a:pt x="1506728" y="1664970"/>
                  </a:lnTo>
                  <a:lnTo>
                    <a:pt x="1575562" y="1659102"/>
                  </a:lnTo>
                  <a:lnTo>
                    <a:pt x="1644269" y="1651431"/>
                  </a:lnTo>
                  <a:lnTo>
                    <a:pt x="1712722" y="1642122"/>
                  </a:lnTo>
                  <a:lnTo>
                    <a:pt x="1759990" y="1634464"/>
                  </a:lnTo>
                  <a:lnTo>
                    <a:pt x="1299210" y="1634464"/>
                  </a:lnTo>
                  <a:lnTo>
                    <a:pt x="1231264" y="1633601"/>
                  </a:lnTo>
                  <a:lnTo>
                    <a:pt x="1163447" y="1631035"/>
                  </a:lnTo>
                  <a:lnTo>
                    <a:pt x="1095883" y="1626971"/>
                  </a:lnTo>
                  <a:lnTo>
                    <a:pt x="1028700" y="1621193"/>
                  </a:lnTo>
                  <a:lnTo>
                    <a:pt x="961898" y="1613801"/>
                  </a:lnTo>
                  <a:lnTo>
                    <a:pt x="895604" y="1604822"/>
                  </a:lnTo>
                  <a:lnTo>
                    <a:pt x="829944" y="1594307"/>
                  </a:lnTo>
                  <a:lnTo>
                    <a:pt x="764920" y="1582115"/>
                  </a:lnTo>
                  <a:lnTo>
                    <a:pt x="700405" y="1568386"/>
                  </a:lnTo>
                  <a:lnTo>
                    <a:pt x="636905" y="1553070"/>
                  </a:lnTo>
                  <a:lnTo>
                    <a:pt x="574039" y="1536242"/>
                  </a:lnTo>
                  <a:lnTo>
                    <a:pt x="512191" y="1517802"/>
                  </a:lnTo>
                  <a:lnTo>
                    <a:pt x="451485" y="1497863"/>
                  </a:lnTo>
                  <a:lnTo>
                    <a:pt x="391668" y="1476413"/>
                  </a:lnTo>
                  <a:lnTo>
                    <a:pt x="333120" y="1453375"/>
                  </a:lnTo>
                  <a:lnTo>
                    <a:pt x="275717" y="1428902"/>
                  </a:lnTo>
                  <a:lnTo>
                    <a:pt x="219710" y="1402956"/>
                  </a:lnTo>
                  <a:lnTo>
                    <a:pt x="174630" y="1378699"/>
                  </a:lnTo>
                  <a:close/>
                </a:path>
                <a:path w="3131820" h="1672590">
                  <a:moveTo>
                    <a:pt x="2968625" y="0"/>
                  </a:moveTo>
                  <a:lnTo>
                    <a:pt x="2937129" y="21336"/>
                  </a:lnTo>
                  <a:lnTo>
                    <a:pt x="2955798" y="48895"/>
                  </a:lnTo>
                  <a:lnTo>
                    <a:pt x="2972816" y="76073"/>
                  </a:lnTo>
                  <a:lnTo>
                    <a:pt x="3003550" y="130810"/>
                  </a:lnTo>
                  <a:lnTo>
                    <a:pt x="3029585" y="185801"/>
                  </a:lnTo>
                  <a:lnTo>
                    <a:pt x="3051048" y="241046"/>
                  </a:lnTo>
                  <a:lnTo>
                    <a:pt x="3068193" y="296545"/>
                  </a:lnTo>
                  <a:lnTo>
                    <a:pt x="3080766" y="352044"/>
                  </a:lnTo>
                  <a:lnTo>
                    <a:pt x="3089148" y="407416"/>
                  </a:lnTo>
                  <a:lnTo>
                    <a:pt x="3093085" y="462915"/>
                  </a:lnTo>
                  <a:lnTo>
                    <a:pt x="3093593" y="490473"/>
                  </a:lnTo>
                  <a:lnTo>
                    <a:pt x="3092958" y="517906"/>
                  </a:lnTo>
                  <a:lnTo>
                    <a:pt x="3088640" y="572897"/>
                  </a:lnTo>
                  <a:lnTo>
                    <a:pt x="3080004" y="627507"/>
                  </a:lnTo>
                  <a:lnTo>
                    <a:pt x="3067431" y="681697"/>
                  </a:lnTo>
                  <a:lnTo>
                    <a:pt x="3050921" y="735317"/>
                  </a:lnTo>
                  <a:lnTo>
                    <a:pt x="3030347" y="788555"/>
                  </a:lnTo>
                  <a:lnTo>
                    <a:pt x="3005836" y="840841"/>
                  </a:lnTo>
                  <a:lnTo>
                    <a:pt x="2977515" y="892568"/>
                  </a:lnTo>
                  <a:lnTo>
                    <a:pt x="2945384" y="943267"/>
                  </a:lnTo>
                  <a:lnTo>
                    <a:pt x="2909443" y="993114"/>
                  </a:lnTo>
                  <a:lnTo>
                    <a:pt x="2869565" y="1041768"/>
                  </a:lnTo>
                  <a:lnTo>
                    <a:pt x="2826258" y="1089367"/>
                  </a:lnTo>
                  <a:lnTo>
                    <a:pt x="2779268" y="1135583"/>
                  </a:lnTo>
                  <a:lnTo>
                    <a:pt x="2728595" y="1180592"/>
                  </a:lnTo>
                  <a:lnTo>
                    <a:pt x="2674493" y="1223975"/>
                  </a:lnTo>
                  <a:lnTo>
                    <a:pt x="2616835" y="1265809"/>
                  </a:lnTo>
                  <a:lnTo>
                    <a:pt x="2555748" y="1306131"/>
                  </a:lnTo>
                  <a:lnTo>
                    <a:pt x="2491359" y="1344536"/>
                  </a:lnTo>
                  <a:lnTo>
                    <a:pt x="2457958" y="1362989"/>
                  </a:lnTo>
                  <a:lnTo>
                    <a:pt x="2423541" y="1381099"/>
                  </a:lnTo>
                  <a:lnTo>
                    <a:pt x="2388489" y="1398625"/>
                  </a:lnTo>
                  <a:lnTo>
                    <a:pt x="2352675" y="1415707"/>
                  </a:lnTo>
                  <a:lnTo>
                    <a:pt x="2315972" y="1432204"/>
                  </a:lnTo>
                  <a:lnTo>
                    <a:pt x="2278380" y="1448244"/>
                  </a:lnTo>
                  <a:lnTo>
                    <a:pt x="2240153" y="1463624"/>
                  </a:lnTo>
                  <a:lnTo>
                    <a:pt x="2201037" y="1478546"/>
                  </a:lnTo>
                  <a:lnTo>
                    <a:pt x="2161286" y="1492910"/>
                  </a:lnTo>
                  <a:lnTo>
                    <a:pt x="2120646" y="1506689"/>
                  </a:lnTo>
                  <a:lnTo>
                    <a:pt x="2079244" y="1519809"/>
                  </a:lnTo>
                  <a:lnTo>
                    <a:pt x="2037207" y="1532382"/>
                  </a:lnTo>
                  <a:lnTo>
                    <a:pt x="1972183" y="1550581"/>
                  </a:lnTo>
                  <a:lnTo>
                    <a:pt x="1906651" y="1566710"/>
                  </a:lnTo>
                  <a:lnTo>
                    <a:pt x="1840484" y="1580972"/>
                  </a:lnTo>
                  <a:lnTo>
                    <a:pt x="1773682" y="1593646"/>
                  </a:lnTo>
                  <a:lnTo>
                    <a:pt x="1706626" y="1604505"/>
                  </a:lnTo>
                  <a:lnTo>
                    <a:pt x="1639062" y="1613674"/>
                  </a:lnTo>
                  <a:lnTo>
                    <a:pt x="1571371" y="1621243"/>
                  </a:lnTo>
                  <a:lnTo>
                    <a:pt x="1503426" y="1626997"/>
                  </a:lnTo>
                  <a:lnTo>
                    <a:pt x="1435354" y="1631162"/>
                  </a:lnTo>
                  <a:lnTo>
                    <a:pt x="1367282" y="1633613"/>
                  </a:lnTo>
                  <a:lnTo>
                    <a:pt x="1299210" y="1634464"/>
                  </a:lnTo>
                  <a:lnTo>
                    <a:pt x="1759990" y="1634464"/>
                  </a:lnTo>
                  <a:lnTo>
                    <a:pt x="1848485" y="1618221"/>
                  </a:lnTo>
                  <a:lnTo>
                    <a:pt x="1915795" y="1603705"/>
                  </a:lnTo>
                  <a:lnTo>
                    <a:pt x="1982470" y="1587271"/>
                  </a:lnTo>
                  <a:lnTo>
                    <a:pt x="2048128" y="1568894"/>
                  </a:lnTo>
                  <a:lnTo>
                    <a:pt x="2090801" y="1556131"/>
                  </a:lnTo>
                  <a:lnTo>
                    <a:pt x="2132838" y="1542770"/>
                  </a:lnTo>
                  <a:lnTo>
                    <a:pt x="2174240" y="1528737"/>
                  </a:lnTo>
                  <a:lnTo>
                    <a:pt x="2214626" y="1514144"/>
                  </a:lnTo>
                  <a:lnTo>
                    <a:pt x="2254377" y="1498968"/>
                  </a:lnTo>
                  <a:lnTo>
                    <a:pt x="2293366" y="1483283"/>
                  </a:lnTo>
                  <a:lnTo>
                    <a:pt x="2331593" y="1466951"/>
                  </a:lnTo>
                  <a:lnTo>
                    <a:pt x="2369058" y="1450111"/>
                  </a:lnTo>
                  <a:lnTo>
                    <a:pt x="2405507" y="1432712"/>
                  </a:lnTo>
                  <a:lnTo>
                    <a:pt x="2441321" y="1414805"/>
                  </a:lnTo>
                  <a:lnTo>
                    <a:pt x="2476373" y="1396339"/>
                  </a:lnTo>
                  <a:lnTo>
                    <a:pt x="2510536" y="1377442"/>
                  </a:lnTo>
                  <a:lnTo>
                    <a:pt x="2543810" y="1358023"/>
                  </a:lnTo>
                  <a:lnTo>
                    <a:pt x="2576449" y="1338135"/>
                  </a:lnTo>
                  <a:lnTo>
                    <a:pt x="2638806" y="1296911"/>
                  </a:lnTo>
                  <a:lnTo>
                    <a:pt x="2697861" y="1253985"/>
                  </a:lnTo>
                  <a:lnTo>
                    <a:pt x="2753487" y="1209357"/>
                  </a:lnTo>
                  <a:lnTo>
                    <a:pt x="2805557" y="1163116"/>
                  </a:lnTo>
                  <a:lnTo>
                    <a:pt x="2853944" y="1115415"/>
                  </a:lnTo>
                  <a:lnTo>
                    <a:pt x="2898775" y="1066241"/>
                  </a:lnTo>
                  <a:lnTo>
                    <a:pt x="2939923" y="1015834"/>
                  </a:lnTo>
                  <a:lnTo>
                    <a:pt x="2977134" y="964145"/>
                  </a:lnTo>
                  <a:lnTo>
                    <a:pt x="3010662" y="911402"/>
                  </a:lnTo>
                  <a:lnTo>
                    <a:pt x="3040126" y="857592"/>
                  </a:lnTo>
                  <a:lnTo>
                    <a:pt x="3065653" y="802817"/>
                  </a:lnTo>
                  <a:lnTo>
                    <a:pt x="3087116" y="747280"/>
                  </a:lnTo>
                  <a:lnTo>
                    <a:pt x="3104388" y="690968"/>
                  </a:lnTo>
                  <a:lnTo>
                    <a:pt x="3117596" y="634111"/>
                  </a:lnTo>
                  <a:lnTo>
                    <a:pt x="3126486" y="576707"/>
                  </a:lnTo>
                  <a:lnTo>
                    <a:pt x="3130931" y="518922"/>
                  </a:lnTo>
                  <a:lnTo>
                    <a:pt x="3131693" y="489839"/>
                  </a:lnTo>
                  <a:lnTo>
                    <a:pt x="3131185" y="460756"/>
                  </a:lnTo>
                  <a:lnTo>
                    <a:pt x="3126867" y="402463"/>
                  </a:lnTo>
                  <a:lnTo>
                    <a:pt x="3118104" y="344170"/>
                  </a:lnTo>
                  <a:lnTo>
                    <a:pt x="3104769" y="286004"/>
                  </a:lnTo>
                  <a:lnTo>
                    <a:pt x="3086862" y="227965"/>
                  </a:lnTo>
                  <a:lnTo>
                    <a:pt x="3064383" y="170180"/>
                  </a:lnTo>
                  <a:lnTo>
                    <a:pt x="3037078" y="112776"/>
                  </a:lnTo>
                  <a:lnTo>
                    <a:pt x="3005074" y="55880"/>
                  </a:lnTo>
                  <a:lnTo>
                    <a:pt x="2987294" y="27559"/>
                  </a:lnTo>
                  <a:lnTo>
                    <a:pt x="2968625" y="0"/>
                  </a:lnTo>
                  <a:close/>
                </a:path>
                <a:path w="3131820" h="1672590">
                  <a:moveTo>
                    <a:pt x="0" y="1300314"/>
                  </a:moveTo>
                  <a:lnTo>
                    <a:pt x="117093" y="1478165"/>
                  </a:lnTo>
                  <a:lnTo>
                    <a:pt x="155551" y="1411681"/>
                  </a:lnTo>
                  <a:lnTo>
                    <a:pt x="139319" y="1402969"/>
                  </a:lnTo>
                  <a:lnTo>
                    <a:pt x="157352" y="1369402"/>
                  </a:lnTo>
                  <a:lnTo>
                    <a:pt x="180007" y="1369402"/>
                  </a:lnTo>
                  <a:lnTo>
                    <a:pt x="212470" y="1313281"/>
                  </a:lnTo>
                  <a:lnTo>
                    <a:pt x="0" y="1300314"/>
                  </a:lnTo>
                  <a:close/>
                </a:path>
                <a:path w="3131820" h="1672590">
                  <a:moveTo>
                    <a:pt x="157352" y="1369402"/>
                  </a:moveTo>
                  <a:lnTo>
                    <a:pt x="139319" y="1402969"/>
                  </a:lnTo>
                  <a:lnTo>
                    <a:pt x="155551" y="1411681"/>
                  </a:lnTo>
                  <a:lnTo>
                    <a:pt x="174630" y="1378699"/>
                  </a:lnTo>
                  <a:lnTo>
                    <a:pt x="157352" y="1369402"/>
                  </a:lnTo>
                  <a:close/>
                </a:path>
                <a:path w="3131820" h="1672590">
                  <a:moveTo>
                    <a:pt x="180007" y="1369402"/>
                  </a:moveTo>
                  <a:lnTo>
                    <a:pt x="157352" y="1369402"/>
                  </a:lnTo>
                  <a:lnTo>
                    <a:pt x="174630" y="1378699"/>
                  </a:lnTo>
                  <a:lnTo>
                    <a:pt x="180007" y="136940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1200"/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694037" y="2627218"/>
              <a:ext cx="3856099" cy="1312026"/>
            </a:xfrm>
            <a:prstGeom prst="rect">
              <a:avLst/>
            </a:prstGeom>
          </p:spPr>
          <p:txBody>
            <a:bodyPr vert="horz" wrap="square" lIns="0" tIns="55245" rIns="0" bIns="0" rtlCol="0">
              <a:spAutoFit/>
            </a:bodyPr>
            <a:lstStyle/>
            <a:p>
              <a:pPr marL="9525">
                <a:spcBef>
                  <a:spcPts val="435"/>
                </a:spcBef>
              </a:pPr>
              <a:r>
                <a:rPr b="1" spc="-4" dirty="0">
                  <a:latin typeface="Consolas" panose="020B0609020204030204" pitchFamily="49" charset="0"/>
                  <a:cs typeface="Courier New"/>
                </a:rPr>
                <a:t>def f( x ):</a:t>
              </a:r>
              <a:endParaRPr b="1" dirty="0">
                <a:latin typeface="Consolas" panose="020B0609020204030204" pitchFamily="49" charset="0"/>
                <a:cs typeface="Courier New"/>
              </a:endParaRPr>
            </a:p>
            <a:p>
              <a:pPr marL="466713">
                <a:spcBef>
                  <a:spcPts val="360"/>
                </a:spcBef>
              </a:pPr>
              <a:r>
                <a:rPr b="1" spc="-4" dirty="0">
                  <a:latin typeface="Consolas" panose="020B0609020204030204" pitchFamily="49" charset="0"/>
                  <a:cs typeface="Courier New"/>
                </a:rPr>
                <a:t>x = x + 1</a:t>
              </a:r>
              <a:endParaRPr b="1" dirty="0">
                <a:latin typeface="Consolas" panose="020B0609020204030204" pitchFamily="49" charset="0"/>
                <a:cs typeface="Courier New"/>
              </a:endParaRPr>
            </a:p>
            <a:p>
              <a:pPr marL="466713" marR="3810">
                <a:lnSpc>
                  <a:spcPct val="120000"/>
                </a:lnSpc>
              </a:pPr>
              <a:r>
                <a:rPr b="1" spc="-4" dirty="0">
                  <a:latin typeface="Consolas" panose="020B0609020204030204" pitchFamily="49" charset="0"/>
                  <a:cs typeface="Courier New"/>
                </a:rPr>
                <a:t>print('in f(x): x =', x)  </a:t>
              </a:r>
              <a:endParaRPr lang="en-US" b="1" spc="-4" dirty="0">
                <a:latin typeface="Consolas" panose="020B0609020204030204" pitchFamily="49" charset="0"/>
                <a:cs typeface="Courier New"/>
              </a:endParaRPr>
            </a:p>
            <a:p>
              <a:pPr marL="466713" marR="3810">
                <a:lnSpc>
                  <a:spcPct val="120000"/>
                </a:lnSpc>
              </a:pPr>
              <a:r>
                <a:rPr b="1" spc="-4" dirty="0">
                  <a:latin typeface="Consolas" panose="020B0609020204030204" pitchFamily="49" charset="0"/>
                  <a:cs typeface="Courier New"/>
                </a:rPr>
                <a:t>return x</a:t>
              </a:r>
              <a:endParaRPr b="1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694037" y="4289231"/>
              <a:ext cx="3358199" cy="992259"/>
            </a:xfrm>
            <a:prstGeom prst="rect">
              <a:avLst/>
            </a:prstGeom>
          </p:spPr>
          <p:txBody>
            <a:bodyPr vert="horz" wrap="square" lIns="0" tIns="58103" rIns="0" bIns="0" rtlCol="0">
              <a:spAutoFit/>
            </a:bodyPr>
            <a:lstStyle/>
            <a:p>
              <a:pPr marL="9525">
                <a:spcBef>
                  <a:spcPts val="458"/>
                </a:spcBef>
              </a:pPr>
              <a:r>
                <a:rPr b="1" spc="-4" dirty="0">
                  <a:latin typeface="Consolas" panose="020B0609020204030204" pitchFamily="49" charset="0"/>
                  <a:cs typeface="Courier New"/>
                </a:rPr>
                <a:t>x =</a:t>
              </a:r>
              <a:r>
                <a:rPr b="1" spc="-15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b="1" spc="-4" dirty="0">
                  <a:latin typeface="Consolas" panose="020B0609020204030204" pitchFamily="49" charset="0"/>
                  <a:cs typeface="Courier New"/>
                </a:rPr>
                <a:t>3</a:t>
              </a:r>
              <a:endParaRPr b="1" dirty="0">
                <a:latin typeface="Consolas" panose="020B0609020204030204" pitchFamily="49" charset="0"/>
                <a:cs typeface="Courier New"/>
              </a:endParaRPr>
            </a:p>
            <a:p>
              <a:pPr marL="9525">
                <a:spcBef>
                  <a:spcPts val="382"/>
                </a:spcBef>
              </a:pPr>
              <a:r>
                <a:rPr b="1" spc="-4" dirty="0">
                  <a:latin typeface="Consolas" panose="020B0609020204030204" pitchFamily="49" charset="0"/>
                  <a:cs typeface="Courier New"/>
                </a:rPr>
                <a:t>z = f( x</a:t>
              </a:r>
              <a:r>
                <a:rPr b="1" spc="-49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b="1" spc="-4" dirty="0">
                  <a:latin typeface="Consolas" panose="020B0609020204030204" pitchFamily="49" charset="0"/>
                  <a:cs typeface="Courier New"/>
                </a:rPr>
                <a:t>)</a:t>
              </a:r>
              <a:endParaRPr lang="en-US" b="1" spc="-4" dirty="0">
                <a:latin typeface="Consolas" panose="020B0609020204030204" pitchFamily="49" charset="0"/>
                <a:cs typeface="Courier New"/>
              </a:endParaRPr>
            </a:p>
            <a:p>
              <a:pPr marL="9525">
                <a:spcBef>
                  <a:spcPts val="382"/>
                </a:spcBef>
              </a:pPr>
              <a:r>
                <a:rPr lang="en-US" b="1" spc="-4" dirty="0">
                  <a:latin typeface="Consolas" panose="020B0609020204030204" pitchFamily="49" charset="0"/>
                  <a:cs typeface="Courier New"/>
                </a:rPr>
                <a:t>Print ('z:', z) # 3 or 4?</a:t>
              </a:r>
              <a:endParaRPr b="1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270666" y="2710643"/>
              <a:ext cx="1294376" cy="1838965"/>
            </a:xfrm>
            <a:prstGeom prst="rect">
              <a:avLst/>
            </a:prstGeom>
            <a:ln w="16001">
              <a:solidFill>
                <a:srgbClr val="001344"/>
              </a:solidFill>
            </a:ln>
          </p:spPr>
          <p:txBody>
            <a:bodyPr vert="horz" wrap="square" lIns="0" tIns="22860" rIns="0" bIns="0" rtlCol="0">
              <a:spAutoFit/>
            </a:bodyPr>
            <a:lstStyle/>
            <a:p>
              <a:pPr marL="68579">
                <a:spcBef>
                  <a:spcPts val="180"/>
                </a:spcBef>
              </a:pPr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f</a:t>
              </a:r>
              <a:r>
                <a:rPr spc="-8" dirty="0">
                  <a:solidFill>
                    <a:srgbClr val="FFFFFF"/>
                  </a:solidFill>
                  <a:latin typeface="Calibri"/>
                  <a:cs typeface="Calibri"/>
                </a:rPr>
                <a:t> scope</a:t>
              </a:r>
              <a:endParaRPr dirty="0">
                <a:latin typeface="Calibri"/>
                <a:cs typeface="Calibri"/>
              </a:endParaRPr>
            </a:p>
            <a:p>
              <a:pPr>
                <a:spcBef>
                  <a:spcPts val="26"/>
                </a:spcBef>
              </a:pPr>
              <a:endParaRPr dirty="0">
                <a:latin typeface="Times New Roman"/>
                <a:cs typeface="Times New Roman"/>
              </a:endParaRPr>
            </a:p>
            <a:p>
              <a:pPr marL="68579"/>
              <a:r>
                <a:rPr dirty="0">
                  <a:solidFill>
                    <a:srgbClr val="FFFFFF"/>
                  </a:solidFill>
                  <a:latin typeface="Calibri"/>
                  <a:cs typeface="Calibri"/>
                </a:rPr>
                <a:t>x</a:t>
              </a:r>
              <a:endParaRPr dirty="0">
                <a:latin typeface="Calibri"/>
                <a:cs typeface="Calibri"/>
              </a:endParaRPr>
            </a:p>
            <a:p>
              <a:pPr>
                <a:lnSpc>
                  <a:spcPct val="100000"/>
                </a:lnSpc>
              </a:pPr>
              <a:endParaRPr dirty="0">
                <a:latin typeface="Times New Roman"/>
                <a:cs typeface="Times New Roman"/>
              </a:endParaRPr>
            </a:p>
            <a:p>
              <a:pPr>
                <a:spcBef>
                  <a:spcPts val="30"/>
                </a:spcBef>
              </a:pPr>
              <a:endParaRPr sz="2800" dirty="0">
                <a:latin typeface="Times New Roman"/>
                <a:cs typeface="Times New Roman"/>
              </a:endParaRPr>
            </a:p>
            <a:p>
              <a:pPr marL="200020"/>
              <a:r>
                <a:rPr spc="-8" dirty="0">
                  <a:solidFill>
                    <a:srgbClr val="FF0000"/>
                  </a:solidFill>
                  <a:latin typeface="Calibri"/>
                  <a:cs typeface="Calibri"/>
                </a:rPr>
                <a:t>returns</a:t>
              </a:r>
              <a:r>
                <a:rPr dirty="0">
                  <a:solidFill>
                    <a:srgbClr val="FF0000"/>
                  </a:solidFill>
                  <a:latin typeface="Calibri"/>
                  <a:cs typeface="Calibri"/>
                </a:rPr>
                <a:t> 4</a:t>
              </a:r>
              <a:endParaRPr dirty="0">
                <a:latin typeface="Calibri"/>
                <a:cs typeface="Calibri"/>
              </a:endParaRPr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6BF3-ED35-4146-86A4-E38BF9B4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641" y="679450"/>
            <a:ext cx="5915025" cy="360875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 Modules/Packages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7B324-008B-42C7-B93E-7310D6D75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92" y="1549668"/>
            <a:ext cx="8039507" cy="4533498"/>
          </a:xfrm>
        </p:spPr>
        <p:txBody>
          <a:bodyPr>
            <a:normAutofit/>
          </a:bodyPr>
          <a:lstStyle/>
          <a:p>
            <a:r>
              <a:rPr lang="en-US" dirty="0"/>
              <a:t>Standard Library Modules:  </a:t>
            </a:r>
          </a:p>
          <a:p>
            <a:pPr marL="257168" lvl="1" indent="0">
              <a:buNone/>
            </a:pPr>
            <a:r>
              <a:rPr lang="en-US" sz="1900" dirty="0">
                <a:hlinkClick r:id="rId2"/>
              </a:rPr>
              <a:t>https://docs.python.org/3/library/</a:t>
            </a:r>
            <a:endParaRPr lang="en-US" sz="1900" dirty="0"/>
          </a:p>
          <a:p>
            <a:pPr marL="257168" lvl="1" indent="0">
              <a:buNone/>
            </a:pPr>
            <a:r>
              <a:rPr lang="en-US" sz="1900" dirty="0">
                <a:hlinkClick r:id="rId3"/>
              </a:rPr>
              <a:t>https://docs.python.org/3/py-modindex.html</a:t>
            </a:r>
            <a:r>
              <a:rPr lang="en-US" sz="1900" dirty="0"/>
              <a:t>  (in alphabetical order)</a:t>
            </a:r>
          </a:p>
          <a:p>
            <a:r>
              <a:rPr lang="en-US" dirty="0">
                <a:hlinkClick r:id="rId4"/>
              </a:rPr>
              <a:t>Python Built-in Functions </a:t>
            </a:r>
            <a:endParaRPr lang="en-US" dirty="0"/>
          </a:p>
          <a:p>
            <a:r>
              <a:rPr lang="en-US" dirty="0"/>
              <a:t>Popular modules and packages: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hlinkClick r:id="rId5"/>
              </a:rPr>
              <a:t>https://wiki.python.org/moin/UsefulModules</a:t>
            </a:r>
            <a:endParaRPr 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900" dirty="0">
                <a:hlinkClick r:id="rId6"/>
              </a:rPr>
              <a:t>https://pythontips.com/2013/07/30/20-python-libraries-you-cant-live-without/</a:t>
            </a:r>
            <a:r>
              <a:rPr lang="en-US" sz="1900" dirty="0"/>
              <a:t>  (Top 20 libraries)</a:t>
            </a:r>
          </a:p>
          <a:p>
            <a:r>
              <a:rPr lang="en-US" sz="1900" dirty="0"/>
              <a:t>import  &lt;</a:t>
            </a:r>
            <a:r>
              <a:rPr lang="en-US" sz="1900" dirty="0" err="1"/>
              <a:t>module_name</a:t>
            </a:r>
            <a:r>
              <a:rPr lang="en-US" sz="1900" dirty="0"/>
              <a:t>&gt;; </a:t>
            </a:r>
            <a:r>
              <a:rPr lang="en-US" sz="1900" dirty="0" err="1">
                <a:solidFill>
                  <a:srgbClr val="C00000"/>
                </a:solidFill>
              </a:rPr>
              <a:t>dir</a:t>
            </a:r>
            <a:r>
              <a:rPr lang="en-US" sz="1900" dirty="0"/>
              <a:t>(</a:t>
            </a:r>
            <a:r>
              <a:rPr lang="en-US" sz="1900" dirty="0" err="1"/>
              <a:t>module_name</a:t>
            </a:r>
            <a:r>
              <a:rPr lang="en-US" sz="1900" dirty="0"/>
              <a:t>) lists the names of all the functions in the module</a:t>
            </a:r>
          </a:p>
          <a:p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Second language is always good</a:t>
            </a:r>
          </a:p>
          <a:p>
            <a:r>
              <a:rPr lang="en-US" sz="1900" dirty="0">
                <a:solidFill>
                  <a:schemeClr val="accent5">
                    <a:lumMod val="75000"/>
                  </a:schemeClr>
                </a:solidFill>
              </a:rPr>
              <a:t>But different communication mechanisms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59EE4-B757-486B-833D-C5C360D988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82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E1A99-A697-4B61-BD04-F43C5FB5B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87" y="679451"/>
            <a:ext cx="8034221" cy="5573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To learn for future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6C738-CD0B-43B9-B586-F6646734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88" y="1588556"/>
            <a:ext cx="8464493" cy="47111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Decorators ++ : </a:t>
            </a:r>
            <a:r>
              <a:rPr lang="en-US" dirty="0">
                <a:hlinkClick r:id="rId2"/>
              </a:rPr>
              <a:t>https://realpython.com/primer-on-python-decorators/</a:t>
            </a:r>
            <a:endParaRPr lang="en-US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First class objects, function as parameters with arguments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b="1" dirty="0" err="1"/>
              <a:t>Args</a:t>
            </a:r>
            <a:r>
              <a:rPr lang="en-US" sz="1800" b="1" dirty="0"/>
              <a:t>: </a:t>
            </a:r>
            <a:r>
              <a:rPr lang="en-US" sz="1800" b="1" dirty="0" err="1"/>
              <a:t>kwargs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https://realpython.com/courses/python-kwargs-and-args/</a:t>
            </a:r>
            <a:endParaRPr lang="en-US" sz="1800" dirty="0"/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Inner functions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Meaning of Decorators and Decorator Patterns</a:t>
            </a:r>
          </a:p>
          <a:p>
            <a:pPr lvl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FF0000"/>
                </a:solidFill>
              </a:rPr>
              <a:t>At least up to “ A Few Real World Examples”  ( you will know why it’s a bonus.  ^^)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US" dirty="0"/>
              <a:t>Lambda  expression/function(from Lambda Calculus, Anonymous function)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https://realpython.com/python-lambda/</a:t>
            </a:r>
            <a:endParaRPr lang="en-US" dirty="0"/>
          </a:p>
          <a:p>
            <a:pPr marL="345186" indent="-285750">
              <a:buFont typeface="Century Gothic" panose="020B0502020202020204" pitchFamily="34" charset="0"/>
              <a:buChar char="►"/>
            </a:pPr>
            <a:r>
              <a:rPr lang="en-US" dirty="0"/>
              <a:t>Map, Filter, Reduce functions : paradigms of functional programming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5"/>
              </a:rPr>
              <a:t>https://www.learnpython.org/en/Map,_Filter,_Reduce</a:t>
            </a:r>
            <a:endParaRPr lang="en-US" dirty="0"/>
          </a:p>
          <a:p>
            <a:pPr marL="345186" indent="-285750">
              <a:buFont typeface="Century Gothic" panose="020B0502020202020204" pitchFamily="34" charset="0"/>
              <a:buChar char="►"/>
            </a:pPr>
            <a:r>
              <a:rPr lang="en-US" dirty="0"/>
              <a:t>f-Strings Formatting: </a:t>
            </a:r>
            <a:r>
              <a:rPr lang="en-US" dirty="0">
                <a:hlinkClick r:id="rId6"/>
              </a:rPr>
              <a:t>https://realpython.com/python-string-formatting/</a:t>
            </a:r>
            <a:endParaRPr lang="en-US" dirty="0"/>
          </a:p>
          <a:p>
            <a:pPr marL="345186" indent="-285750">
              <a:buFont typeface="Century Gothic" panose="020B0502020202020204" pitchFamily="34" charset="0"/>
              <a:buChar char="►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EA2DA-6907-4FEE-92DE-A62BE571F33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81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413" y="678398"/>
            <a:ext cx="8563587" cy="522579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15250">
              <a:lnSpc>
                <a:spcPts val="3990"/>
              </a:lnSpc>
              <a:spcBef>
                <a:spcPts val="75"/>
              </a:spcBef>
            </a:pPr>
            <a:r>
              <a:rPr lang="en-US" spc="-19" dirty="0"/>
              <a:t>No </a:t>
            </a:r>
            <a:r>
              <a:rPr spc="-34" dirty="0">
                <a:uFill>
                  <a:solidFill>
                    <a:srgbClr val="7E7E7E"/>
                  </a:solidFill>
                </a:uFill>
                <a:latin typeface="Courier New"/>
                <a:cs typeface="Courier New"/>
              </a:rPr>
              <a:t>return</a:t>
            </a:r>
            <a:r>
              <a:rPr spc="-1481" dirty="0">
                <a:uFill>
                  <a:solidFill>
                    <a:srgbClr val="7E7E7E"/>
                  </a:solidFill>
                </a:uFill>
                <a:latin typeface="Courier New"/>
                <a:cs typeface="Courier New"/>
              </a:rPr>
              <a:t> </a:t>
            </a:r>
            <a:r>
              <a:rPr spc="-101" dirty="0">
                <a:uFill>
                  <a:solidFill>
                    <a:srgbClr val="7E7E7E"/>
                  </a:solidFill>
                </a:uFill>
              </a:rPr>
              <a:t>STATEMENT	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A12B2A-78EA-4B21-AD45-D945FAE530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353425" y="295275"/>
            <a:ext cx="790575" cy="768350"/>
          </a:xfrm>
          <a:prstGeom prst="rect">
            <a:avLst/>
          </a:prstGeom>
        </p:spPr>
        <p:txBody>
          <a:bodyPr/>
          <a:lstStyle/>
          <a:p>
            <a:fld id="{71D73388-25A5-4F64-A6E2-B296E1C8FF4A}" type="slidenum">
              <a:rPr lang="en-US" smtClean="0"/>
              <a:t>9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893814" y="4620216"/>
            <a:ext cx="7671228" cy="1450558"/>
          </a:xfrm>
          <a:prstGeom prst="rect">
            <a:avLst/>
          </a:prstGeom>
        </p:spPr>
        <p:txBody>
          <a:bodyPr vert="horz" wrap="square" lIns="0" tIns="115729" rIns="0" bIns="0" rtlCol="0">
            <a:spAutoFit/>
          </a:bodyPr>
          <a:lstStyle/>
          <a:p>
            <a:pPr marL="352424" indent="-342900">
              <a:spcBef>
                <a:spcPts val="911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sz="2400" dirty="0">
                <a:latin typeface="Calibri"/>
                <a:cs typeface="Calibri"/>
              </a:rPr>
              <a:t>Python </a:t>
            </a:r>
            <a:r>
              <a:rPr sz="2400" spc="-8" dirty="0">
                <a:latin typeface="Calibri"/>
                <a:cs typeface="Calibri"/>
              </a:rPr>
              <a:t>returns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value </a:t>
            </a:r>
            <a:r>
              <a:rPr sz="2400" b="1" spc="-4" dirty="0">
                <a:solidFill>
                  <a:srgbClr val="FF0000"/>
                </a:solidFill>
                <a:latin typeface="Calibri"/>
                <a:cs typeface="Calibri"/>
              </a:rPr>
              <a:t>None</a:t>
            </a:r>
            <a:r>
              <a:rPr lang="en-US" sz="2400" b="1" spc="-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z="2400" spc="-4" dirty="0">
                <a:latin typeface="Calibri"/>
                <a:cs typeface="Calibri"/>
              </a:rPr>
              <a:t>(void in C++)</a:t>
            </a:r>
            <a:r>
              <a:rPr sz="2800" b="1" spc="-4" dirty="0">
                <a:solidFill>
                  <a:srgbClr val="C00000"/>
                </a:solidFill>
                <a:latin typeface="Calibri"/>
                <a:cs typeface="Calibri"/>
              </a:rPr>
              <a:t>, </a:t>
            </a:r>
            <a:r>
              <a:rPr sz="2800" spc="-8" dirty="0">
                <a:solidFill>
                  <a:srgbClr val="FF0000"/>
                </a:solidFill>
                <a:latin typeface="Calibri"/>
                <a:cs typeface="Calibri"/>
              </a:rPr>
              <a:t>if no return </a:t>
            </a:r>
            <a:r>
              <a:rPr lang="en-US" sz="2800" spc="-8" dirty="0">
                <a:solidFill>
                  <a:srgbClr val="FF0000"/>
                </a:solidFill>
                <a:latin typeface="Calibri"/>
                <a:cs typeface="Calibri"/>
              </a:rPr>
              <a:t>statement  is </a:t>
            </a:r>
            <a:r>
              <a:rPr sz="2800" spc="-8" dirty="0">
                <a:solidFill>
                  <a:srgbClr val="FF0000"/>
                </a:solidFill>
                <a:latin typeface="Calibri"/>
                <a:cs typeface="Calibri"/>
              </a:rPr>
              <a:t>given</a:t>
            </a:r>
            <a:endParaRPr sz="2400" spc="-8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352424" indent="-342900">
              <a:spcBef>
                <a:spcPts val="836"/>
              </a:spcBef>
              <a:buClr>
                <a:schemeClr val="accent1">
                  <a:lumMod val="75000"/>
                </a:schemeClr>
              </a:buClr>
              <a:buSzPct val="70000"/>
              <a:buFont typeface="Century Gothic" panose="020B0502020202020204" pitchFamily="34" charset="0"/>
              <a:buChar char="►"/>
              <a:tabLst>
                <a:tab pos="179066" algn="l"/>
              </a:tabLst>
            </a:pPr>
            <a:r>
              <a:rPr lang="en-US" sz="2400" spc="-11" dirty="0">
                <a:latin typeface="Calibri"/>
                <a:cs typeface="Calibri"/>
              </a:rPr>
              <a:t>R</a:t>
            </a:r>
            <a:r>
              <a:rPr sz="2400" spc="-11" dirty="0">
                <a:latin typeface="Calibri"/>
                <a:cs typeface="Calibri"/>
              </a:rPr>
              <a:t>epresents </a:t>
            </a:r>
            <a:r>
              <a:rPr sz="2400" spc="-4" dirty="0">
                <a:latin typeface="Calibri"/>
                <a:cs typeface="Calibri"/>
              </a:rPr>
              <a:t>the </a:t>
            </a:r>
            <a:r>
              <a:rPr sz="2400" spc="-8" dirty="0">
                <a:latin typeface="Calibri"/>
                <a:cs typeface="Calibri"/>
              </a:rPr>
              <a:t>absence </a:t>
            </a:r>
            <a:r>
              <a:rPr sz="2400" spc="-4" dirty="0">
                <a:latin typeface="Calibri"/>
                <a:cs typeface="Calibri"/>
              </a:rPr>
              <a:t>of a </a:t>
            </a:r>
            <a:r>
              <a:rPr sz="2400" spc="-8" dirty="0">
                <a:latin typeface="Calibri"/>
                <a:cs typeface="Calibri"/>
              </a:rPr>
              <a:t>value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3402705-FD42-4AB3-8906-6C7862D0CBD6}"/>
              </a:ext>
            </a:extLst>
          </p:cNvPr>
          <p:cNvGrpSpPr/>
          <p:nvPr/>
        </p:nvGrpSpPr>
        <p:grpSpPr>
          <a:xfrm>
            <a:off x="1352074" y="2237784"/>
            <a:ext cx="3110869" cy="2382432"/>
            <a:chOff x="1750696" y="2115964"/>
            <a:chExt cx="3219926" cy="2250000"/>
          </a:xfrm>
        </p:grpSpPr>
        <p:sp>
          <p:nvSpPr>
            <p:cNvPr id="3" name="object 3"/>
            <p:cNvSpPr txBox="1"/>
            <p:nvPr/>
          </p:nvSpPr>
          <p:spPr>
            <a:xfrm>
              <a:off x="1750696" y="2115964"/>
              <a:ext cx="3219926" cy="1270826"/>
            </a:xfrm>
            <a:prstGeom prst="rect">
              <a:avLst/>
            </a:prstGeom>
          </p:spPr>
          <p:txBody>
            <a:bodyPr vert="horz" wrap="square" lIns="0" tIns="120015" rIns="0" bIns="0" rtlCol="0">
              <a:spAutoFit/>
            </a:bodyPr>
            <a:lstStyle/>
            <a:p>
              <a:pPr marL="9525">
                <a:spcBef>
                  <a:spcPts val="945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def is_even( </a:t>
              </a:r>
              <a:r>
                <a:rPr sz="1500" dirty="0">
                  <a:latin typeface="Consolas" panose="020B0609020204030204" pitchFamily="49" charset="0"/>
                  <a:cs typeface="Courier New"/>
                </a:rPr>
                <a:t>i</a:t>
              </a:r>
              <a:r>
                <a:rPr sz="1500" spc="-19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):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  <a:p>
              <a:pPr marL="466713">
                <a:spcBef>
                  <a:spcPts val="870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"""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  <a:p>
              <a:pPr marL="466713" marR="3810" algn="just">
                <a:lnSpc>
                  <a:spcPct val="148300"/>
                </a:lnSpc>
                <a:spcBef>
                  <a:spcPts val="4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Input: i, a positive int  Does not return anything  """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2219422" y="3853672"/>
              <a:ext cx="1313021" cy="249338"/>
            </a:xfrm>
            <a:prstGeom prst="rect">
              <a:avLst/>
            </a:prstGeom>
            <a:ln w="16001">
              <a:solidFill>
                <a:srgbClr val="FF0000"/>
              </a:solidFill>
            </a:ln>
          </p:spPr>
          <p:txBody>
            <a:bodyPr vert="horz" wrap="square" lIns="0" tIns="32861" rIns="0" bIns="0" rtlCol="0">
              <a:spAutoFit/>
            </a:bodyPr>
            <a:lstStyle/>
            <a:p>
              <a:pPr marL="97151">
                <a:spcBef>
                  <a:spcPts val="259"/>
                </a:spcBef>
              </a:pPr>
              <a:r>
                <a:rPr sz="1500" spc="-4" dirty="0">
                  <a:latin typeface="Consolas" panose="020B0609020204030204" pitchFamily="49" charset="0"/>
                  <a:cs typeface="Courier New"/>
                </a:rPr>
                <a:t>i%2 ==</a:t>
              </a:r>
              <a:r>
                <a:rPr sz="1500" spc="-23" dirty="0">
                  <a:latin typeface="Consolas" panose="020B0609020204030204" pitchFamily="49" charset="0"/>
                  <a:cs typeface="Courier New"/>
                </a:rPr>
                <a:t> </a:t>
              </a:r>
              <a:r>
                <a:rPr sz="1500" spc="-4" dirty="0">
                  <a:latin typeface="Consolas" panose="020B0609020204030204" pitchFamily="49" charset="0"/>
                  <a:cs typeface="Courier New"/>
                </a:rPr>
                <a:t>0</a:t>
              </a:r>
              <a:endParaRPr sz="1500" dirty="0">
                <a:latin typeface="Consolas" panose="020B0609020204030204" pitchFamily="49" charset="0"/>
                <a:cs typeface="Courier New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 rot="1809051">
              <a:off x="3800890" y="3605393"/>
              <a:ext cx="1039558" cy="76057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1350">
                <a:latin typeface="Consolas" panose="020B0609020204030204" pitchFamily="49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64344</TotalTime>
  <Words>6601</Words>
  <Application>Microsoft Office PowerPoint</Application>
  <PresentationFormat>On-screen Show (4:3)</PresentationFormat>
  <Paragraphs>980</Paragraphs>
  <Slides>81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3" baseType="lpstr">
      <vt:lpstr>inherit</vt:lpstr>
      <vt:lpstr>walsheim-medium</vt:lpstr>
      <vt:lpstr>Arial</vt:lpstr>
      <vt:lpstr>Calibri</vt:lpstr>
      <vt:lpstr>Calibri Light</vt:lpstr>
      <vt:lpstr>Century Gothic</vt:lpstr>
      <vt:lpstr>Consolas</vt:lpstr>
      <vt:lpstr>Courier New</vt:lpstr>
      <vt:lpstr>Garamond</vt:lpstr>
      <vt:lpstr>Times New Roman</vt:lpstr>
      <vt:lpstr>Wingdings</vt:lpstr>
      <vt:lpstr>Office Theme</vt:lpstr>
      <vt:lpstr>CSCI 3412  Algorithm</vt:lpstr>
      <vt:lpstr>Installation &amp; Documentation</vt:lpstr>
      <vt:lpstr>Functions</vt:lpstr>
      <vt:lpstr>GOOD PROGRAMMING</vt:lpstr>
      <vt:lpstr>Python FUNCTIONS</vt:lpstr>
      <vt:lpstr>WRITE and  CALL/INVOKE A FUNCTION</vt:lpstr>
      <vt:lpstr>Function Example</vt:lpstr>
      <vt:lpstr>VARIABLE SCOPE</vt:lpstr>
      <vt:lpstr>No return STATEMENT </vt:lpstr>
      <vt:lpstr>FUNCTIONS AS ARGUMENTS</vt:lpstr>
      <vt:lpstr>SCOPE EXAMPLE</vt:lpstr>
      <vt:lpstr>Data Structures</vt:lpstr>
      <vt:lpstr>TUPLES</vt:lpstr>
      <vt:lpstr>TUPLES</vt:lpstr>
      <vt:lpstr>LISTS (similar to C++ vector)</vt:lpstr>
      <vt:lpstr>INDICES AND ORDERING</vt:lpstr>
      <vt:lpstr>CHANGING ELEMENTS</vt:lpstr>
      <vt:lpstr>ITERATING OVER A LIST </vt:lpstr>
      <vt:lpstr>OPERATIONS ON LISTS - ADD</vt:lpstr>
      <vt:lpstr>OPERATIONS ON LISTS - ADD</vt:lpstr>
      <vt:lpstr>OPERATIONS ON LISTS -  REMOVE</vt:lpstr>
      <vt:lpstr>CONVERT LISTS TO STRINGS  AND BACK</vt:lpstr>
      <vt:lpstr>OTHER LIST OPERATIONS </vt:lpstr>
      <vt:lpstr>LISTS IN MEMORY</vt:lpstr>
      <vt:lpstr>ALIASES  (Shallow copy)</vt:lpstr>
      <vt:lpstr>CLONING A LIST (Deep copy)</vt:lpstr>
      <vt:lpstr>SORTING LISTS</vt:lpstr>
      <vt:lpstr>L.sort() vs sorted(L)</vt:lpstr>
      <vt:lpstr> LISTS OF LISTS OF LISTS OF…. </vt:lpstr>
      <vt:lpstr>MUTATION AND ITERATION</vt:lpstr>
      <vt:lpstr>HOW TO STORE STUDENT INFO </vt:lpstr>
      <vt:lpstr>UPDATE/RETRIEVE  STUDENT INFO </vt:lpstr>
      <vt:lpstr>A BETTER WAY – A DICTIONARY </vt:lpstr>
      <vt:lpstr>PYTHON DICTIONARY </vt:lpstr>
      <vt:lpstr>DICTIONARY LOOKUP </vt:lpstr>
      <vt:lpstr>PowerPoint Presentation</vt:lpstr>
      <vt:lpstr>PowerPoint Presentation</vt:lpstr>
      <vt:lpstr>DICTIONARY KEYS and VALUES</vt:lpstr>
      <vt:lpstr>TESTING, DEBUGGING,  EXCEPTIONS, ASSERTIONS</vt:lpstr>
      <vt:lpstr>EXCEPTIONS AND ASSERTIONS</vt:lpstr>
      <vt:lpstr>OTHER TYPES OF EXCEPTIONS</vt:lpstr>
      <vt:lpstr>DEALING WITH EXCEPTIONS</vt:lpstr>
      <vt:lpstr>HANDLING SPECIFIC  EXCEPTIONS</vt:lpstr>
      <vt:lpstr>OTHER EXCEPTIONS</vt:lpstr>
      <vt:lpstr>WHAT TO DO WITH  EXCEPTIONS?</vt:lpstr>
      <vt:lpstr>EXCEPTIONS AS CONTROL  FLOW</vt:lpstr>
      <vt:lpstr>EXAMPLE: RAISING AN  EXCEPTION</vt:lpstr>
      <vt:lpstr>ASSERTIONS (Bug prevention)</vt:lpstr>
      <vt:lpstr>EXAMPLE</vt:lpstr>
      <vt:lpstr>ASSERTIONS</vt:lpstr>
      <vt:lpstr>OBJECT-ORIENTED  PROGRAMMING</vt:lpstr>
      <vt:lpstr>OBJECT ORIENTED  PROGRAMMING (OOP)</vt:lpstr>
      <vt:lpstr>WHAT ARE OBJECTS?</vt:lpstr>
      <vt:lpstr>EXAMPLE:  List [1,2,3,4]</vt:lpstr>
      <vt:lpstr>DEFINE YOUR OWN TYPES (CLASS) </vt:lpstr>
      <vt:lpstr>WHAT ARE ATTRIBUTES?</vt:lpstr>
      <vt:lpstr>CREATING AN  INSTANCE OF A CLASS</vt:lpstr>
      <vt:lpstr>CREATING AN  INSTANCE OF A CLASS</vt:lpstr>
      <vt:lpstr>WHAT IS A METHOD?</vt:lpstr>
      <vt:lpstr>Methods of class Coordinate</vt:lpstr>
      <vt:lpstr>PRINT REPRESENTATION OF  AN OBJECT</vt:lpstr>
      <vt:lpstr>DEFINING YOUR OWN PRINT  METHOD</vt:lpstr>
      <vt:lpstr>TYPES AND CLASSES</vt:lpstr>
      <vt:lpstr>SPECIAL OPERATORS (Operator Overloading) </vt:lpstr>
      <vt:lpstr>GETTER AND SETTER METHODS</vt:lpstr>
      <vt:lpstr>INFORMATION HIDING</vt:lpstr>
      <vt:lpstr>PYTHON NOT GREAT AT  INFORMATION HIDING</vt:lpstr>
      <vt:lpstr>DEFAULT ARGUMENTS</vt:lpstr>
      <vt:lpstr>CLASS HIERARCHIES</vt:lpstr>
      <vt:lpstr>INHERITANCE:  PARENT CLASS</vt:lpstr>
      <vt:lpstr>INHERITANCE:  SUBCLASS</vt:lpstr>
      <vt:lpstr>WHICH METHOD TO USE? (Polymorphism, overriding) </vt:lpstr>
      <vt:lpstr>Overloading vs Overriding</vt:lpstr>
      <vt:lpstr>PowerPoint Presentation</vt:lpstr>
      <vt:lpstr>PowerPoint Presentation</vt:lpstr>
      <vt:lpstr>CLASS VARIABLES</vt:lpstr>
      <vt:lpstr>Module, Packaging</vt:lpstr>
      <vt:lpstr>Module</vt:lpstr>
      <vt:lpstr>Packages</vt:lpstr>
      <vt:lpstr>Standard Modules/Packages</vt:lpstr>
      <vt:lpstr>To learn for future 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3412  Algorithm</dc:title>
  <dc:creator>Sung Nam</dc:creator>
  <cp:lastModifiedBy>Nam, Sung-Hee</cp:lastModifiedBy>
  <cp:revision>282</cp:revision>
  <dcterms:created xsi:type="dcterms:W3CDTF">2019-08-07T03:17:15Z</dcterms:created>
  <dcterms:modified xsi:type="dcterms:W3CDTF">2024-01-22T02:12:17Z</dcterms:modified>
</cp:coreProperties>
</file>