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6"/>
  </p:handoutMasterIdLst>
  <p:sldIdLst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0" autoAdjust="0"/>
    <p:restoredTop sz="93733" autoAdjust="0"/>
  </p:normalViewPr>
  <p:slideViewPr>
    <p:cSldViewPr snapToGrid="0">
      <p:cViewPr varScale="1">
        <p:scale>
          <a:sx n="63" d="100"/>
          <a:sy n="63" d="100"/>
        </p:scale>
        <p:origin x="776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1020FF-BDD3-AA92-D874-A72A265A75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E3090-1376-CC81-D119-E8CC9DB539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E4097-31B7-4545-B6E4-FA385015653B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E2AD2-130E-D2DA-0AD4-855F8AF415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B0047-A737-C0B0-363C-3C6CBA14AF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47481-BDCB-46DC-861E-113F199B4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43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B345-9D15-4D91-A298-8D8A60222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B59CD-DF65-40C1-A23C-3D8D65E9B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D2B58-80E4-4B11-B075-42D9A091B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468-A09D-4EFF-8D0B-637B90CBE7E8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7735F-59C3-4D8F-80AD-35BC8750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19476-873B-432B-8E3D-0BCA4017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6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77BA-3685-4569-89DE-A977ED1C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B0A45-BB3F-4620-B9B2-E8CFD71AB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EC050-E85A-44A5-8E91-F97C5DEE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468-A09D-4EFF-8D0B-637B90CBE7E8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50D17-9033-46FD-9E1A-04BE254B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D0FC8-A759-4153-BEF7-33855BD7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3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94E8B-537B-43EE-995A-9D9D6EA09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30234-9D6E-4A7C-B355-14599FF31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2073E-BF9B-41BB-B447-6C12AD69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468-A09D-4EFF-8D0B-637B90CBE7E8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B0637-42A3-469F-9467-17330273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69A03-B74A-447C-B92E-D391B0A4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8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F3D0-DB31-4B0F-84E7-148D87E0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3D454-EA39-47DB-9237-EBDA8F74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BB575-559A-4527-8891-D72DE93B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468-A09D-4EFF-8D0B-637B90CBE7E8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EB367-A1BD-4F16-A4E1-1FED72D5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922ED-8BDC-4780-9534-359D0BD3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6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367C-1AEC-4DD3-AACF-69E75962B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78AFF-5305-4ACD-9459-F20187240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7E1CE-2B56-411A-8BC9-4A0C2D90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468-A09D-4EFF-8D0B-637B90CBE7E8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B6AAA-EDB4-46FC-9BEC-470228E4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FA18-ADB7-4A8C-A1A8-FBC0963C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18AB-6B54-448D-90AB-B9102D47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BCA8-878C-44CF-A79A-5A71F2E14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2E097-D3BD-481F-8FAA-12E340707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93275-2BAE-4834-8200-2BD317AA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468-A09D-4EFF-8D0B-637B90CBE7E8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D5D0F-F11E-4E7D-A1B7-6A18FE57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25331-4196-4947-BA9A-E0A0A632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8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C577-00FE-417E-936C-BEDA1760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7535C-527E-4A48-B635-736D2B94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0D374-4764-443F-998F-4106D3099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25FFE-E9E9-495F-8F7F-A9ECEFCD0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9F4A9-05D5-4421-ACB0-FB1980798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60F8B-742E-4492-9656-DED59173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468-A09D-4EFF-8D0B-637B90CBE7E8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B3ADE-A382-41BF-A171-494413E7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870CE-F53E-4661-86FF-70279AB7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4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C4F1-9462-4BE1-8550-4E0BDA6D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971BE-ADC3-4771-8C78-743619DD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468-A09D-4EFF-8D0B-637B90CBE7E8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19514-B0A5-42F7-A216-08EC9DF3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C01D8-240C-4D0D-881B-302F2070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8C3D1-067A-4FA7-806B-7D379294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468-A09D-4EFF-8D0B-637B90CBE7E8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14073-3A6B-4C0A-BC9E-36B46947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C5213-7D90-402E-9E8D-5E751730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D033-CA03-4CA1-A536-74DC5290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31049-EBCC-4ABB-AEF7-7429EF31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66F41-1857-48EA-9A2D-BD34840A1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83D6A-E6F4-41A4-9201-65E8045E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468-A09D-4EFF-8D0B-637B90CBE7E8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F6105-BFD7-4A21-B401-934CDDC9B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B9911-B65E-4FE5-88D9-E5C48A25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7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1E41-D43E-4797-B7F3-CC3D0C046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CB4D5-2748-4111-AF1E-A45C27B20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34AFE-94C2-48A9-A3F0-13643C8B5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D6931-1BFD-4264-9D57-A0037763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A468-A09D-4EFF-8D0B-637B90CBE7E8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B136A-B8E6-47F7-8AFF-C8B0A36A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AF2CE-5514-4F63-955E-7B2D5CE0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2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EF5503-67EF-4259-8DB1-B3379C14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FB594-010D-4FAB-AB81-0387F03ED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5DB52-D883-4760-8B37-80DF54CD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1A468-A09D-4EFF-8D0B-637B90CBE7E8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7DF58-F465-4285-8E94-D6B73D302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1CA05-3616-4C48-9EC2-5772E8C83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F1A33-05E4-4C19-8392-8C721E94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3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ronalyn05.github.io/RG-DevFolio/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s://academy.tricentis.com/legacy/lms/index.php?r=GamificationApp%2FGamificationApp%2FMyBadges" TargetMode="External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hyperlink" Target="https://github.com/ronalyn0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46000">
              <a:schemeClr val="accent3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C58A42C2-6A11-4505-9A4B-6EFDD3520125}"/>
              </a:ext>
            </a:extLst>
          </p:cNvPr>
          <p:cNvSpPr/>
          <p:nvPr/>
        </p:nvSpPr>
        <p:spPr>
          <a:xfrm>
            <a:off x="2211706" y="1008893"/>
            <a:ext cx="9980294" cy="5861220"/>
          </a:xfrm>
          <a:custGeom>
            <a:avLst/>
            <a:gdLst>
              <a:gd name="connsiteX0" fmla="*/ 393112 w 10043358"/>
              <a:gd name="connsiteY0" fmla="*/ 0 h 5563337"/>
              <a:gd name="connsiteX1" fmla="*/ 10043358 w 10043358"/>
              <a:gd name="connsiteY1" fmla="*/ 0 h 5563337"/>
              <a:gd name="connsiteX2" fmla="*/ 10043358 w 10043358"/>
              <a:gd name="connsiteY2" fmla="*/ 5563337 h 5563337"/>
              <a:gd name="connsiteX3" fmla="*/ 0 w 10043358"/>
              <a:gd name="connsiteY3" fmla="*/ 5563337 h 5563337"/>
              <a:gd name="connsiteX4" fmla="*/ 0 w 10043358"/>
              <a:gd name="connsiteY4" fmla="*/ 393112 h 5563337"/>
              <a:gd name="connsiteX5" fmla="*/ 393112 w 10043358"/>
              <a:gd name="connsiteY5" fmla="*/ 0 h 556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43358" h="5563337">
                <a:moveTo>
                  <a:pt x="393112" y="0"/>
                </a:moveTo>
                <a:lnTo>
                  <a:pt x="10043358" y="0"/>
                </a:lnTo>
                <a:lnTo>
                  <a:pt x="10043358" y="5563337"/>
                </a:lnTo>
                <a:lnTo>
                  <a:pt x="0" y="5563337"/>
                </a:lnTo>
                <a:lnTo>
                  <a:pt x="0" y="393112"/>
                </a:lnTo>
                <a:cubicBezTo>
                  <a:pt x="0" y="176002"/>
                  <a:pt x="176002" y="0"/>
                  <a:pt x="3931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F896F774-E789-496A-8A8F-A86400A61F5B}"/>
              </a:ext>
            </a:extLst>
          </p:cNvPr>
          <p:cNvSpPr/>
          <p:nvPr/>
        </p:nvSpPr>
        <p:spPr>
          <a:xfrm>
            <a:off x="0" y="1355994"/>
            <a:ext cx="271486" cy="5502005"/>
          </a:xfrm>
          <a:custGeom>
            <a:avLst/>
            <a:gdLst>
              <a:gd name="connsiteX0" fmla="*/ 0 w 271486"/>
              <a:gd name="connsiteY0" fmla="*/ 0 h 5546162"/>
              <a:gd name="connsiteX1" fmla="*/ 34888 w 271486"/>
              <a:gd name="connsiteY1" fmla="*/ 10830 h 5546162"/>
              <a:gd name="connsiteX2" fmla="*/ 271486 w 271486"/>
              <a:gd name="connsiteY2" fmla="*/ 367773 h 5546162"/>
              <a:gd name="connsiteX3" fmla="*/ 271486 w 271486"/>
              <a:gd name="connsiteY3" fmla="*/ 5546162 h 5546162"/>
              <a:gd name="connsiteX4" fmla="*/ 0 w 271486"/>
              <a:gd name="connsiteY4" fmla="*/ 5546162 h 5546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86" h="5546162">
                <a:moveTo>
                  <a:pt x="0" y="0"/>
                </a:moveTo>
                <a:lnTo>
                  <a:pt x="34888" y="10830"/>
                </a:lnTo>
                <a:cubicBezTo>
                  <a:pt x="173927" y="69638"/>
                  <a:pt x="271486" y="207313"/>
                  <a:pt x="271486" y="367773"/>
                </a:cubicBezTo>
                <a:lnTo>
                  <a:pt x="271486" y="5546162"/>
                </a:lnTo>
                <a:lnTo>
                  <a:pt x="0" y="55461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Graphik" panose="020B050303020206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2FCD72-A942-4536-B260-49A4A57F9C2D}"/>
              </a:ext>
            </a:extLst>
          </p:cNvPr>
          <p:cNvSpPr/>
          <p:nvPr/>
        </p:nvSpPr>
        <p:spPr>
          <a:xfrm>
            <a:off x="1" y="0"/>
            <a:ext cx="12192000" cy="2063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endParaRPr lang="en-US">
              <a:latin typeface="Graphik" panose="020B050303020206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C5C741-1974-46C0-AA2F-01C0A011B7D5}"/>
              </a:ext>
            </a:extLst>
          </p:cNvPr>
          <p:cNvSpPr/>
          <p:nvPr/>
        </p:nvSpPr>
        <p:spPr>
          <a:xfrm>
            <a:off x="514720" y="34924"/>
            <a:ext cx="1453858" cy="1491711"/>
          </a:xfrm>
          <a:prstGeom prst="roundRect">
            <a:avLst>
              <a:gd name="adj" fmla="val 20454"/>
            </a:avLst>
          </a:prstGeom>
          <a:solidFill>
            <a:schemeClr val="accent2"/>
          </a:solidFill>
          <a:ln>
            <a:noFill/>
          </a:ln>
          <a:effectLst>
            <a:outerShdw blurRad="50800" dist="889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raphik" panose="020B0503030202060203" pitchFamily="34" charset="0"/>
            </a:endParaRP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DF4A4F3C-30FD-416A-B6D7-312441A5AF27}"/>
              </a:ext>
            </a:extLst>
          </p:cNvPr>
          <p:cNvGrpSpPr/>
          <p:nvPr/>
        </p:nvGrpSpPr>
        <p:grpSpPr>
          <a:xfrm>
            <a:off x="1963816" y="103980"/>
            <a:ext cx="102559" cy="102395"/>
            <a:chOff x="-294842" y="0"/>
            <a:chExt cx="6350000" cy="6339840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A4FC24E7-FA76-4946-BCD9-D148017813CE}"/>
                </a:ext>
              </a:extLst>
            </p:cNvPr>
            <p:cNvSpPr/>
            <p:nvPr/>
          </p:nvSpPr>
          <p:spPr>
            <a:xfrm>
              <a:off x="-294842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2">
            <a:extLst>
              <a:ext uri="{FF2B5EF4-FFF2-40B4-BE49-F238E27FC236}">
                <a16:creationId xmlns:a16="http://schemas.microsoft.com/office/drawing/2014/main" id="{4C0128F2-A792-40E7-A816-0A2359351BF3}"/>
              </a:ext>
            </a:extLst>
          </p:cNvPr>
          <p:cNvGrpSpPr/>
          <p:nvPr/>
        </p:nvGrpSpPr>
        <p:grpSpPr>
          <a:xfrm flipH="1">
            <a:off x="414542" y="103980"/>
            <a:ext cx="102559" cy="102395"/>
            <a:chOff x="-294842" y="0"/>
            <a:chExt cx="6350000" cy="6339840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E5646B07-5473-4255-9E19-7304D586A899}"/>
                </a:ext>
              </a:extLst>
            </p:cNvPr>
            <p:cNvSpPr/>
            <p:nvPr/>
          </p:nvSpPr>
          <p:spPr>
            <a:xfrm>
              <a:off x="-294842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15CEE0-EB31-4D3F-9961-BBE92C5DB75D}"/>
              </a:ext>
            </a:extLst>
          </p:cNvPr>
          <p:cNvSpPr/>
          <p:nvPr/>
        </p:nvSpPr>
        <p:spPr>
          <a:xfrm>
            <a:off x="514720" y="34923"/>
            <a:ext cx="1453858" cy="409577"/>
          </a:xfrm>
          <a:prstGeom prst="roundRect">
            <a:avLst>
              <a:gd name="adj" fmla="val 204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raphik" panose="020B0503030202060203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E436560-98CD-4DE8-9B48-DDE0093A0C8B}"/>
              </a:ext>
            </a:extLst>
          </p:cNvPr>
          <p:cNvGrpSpPr/>
          <p:nvPr/>
        </p:nvGrpSpPr>
        <p:grpSpPr>
          <a:xfrm>
            <a:off x="112988" y="1585911"/>
            <a:ext cx="2029827" cy="507494"/>
            <a:chOff x="3835103" y="1631950"/>
            <a:chExt cx="2041821" cy="50749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8DE2740-A1CE-41F2-B118-3CAA66D3046F}"/>
                </a:ext>
              </a:extLst>
            </p:cNvPr>
            <p:cNvSpPr/>
            <p:nvPr/>
          </p:nvSpPr>
          <p:spPr>
            <a:xfrm>
              <a:off x="3835400" y="1631950"/>
              <a:ext cx="2041524" cy="349250"/>
            </a:xfrm>
            <a:prstGeom prst="roundRect">
              <a:avLst>
                <a:gd name="adj" fmla="val 2939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raphik" panose="020B0503030202060203" pitchFamily="34" charset="0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F993B3A-8049-43D5-A19A-24AC37308AB5}"/>
                </a:ext>
              </a:extLst>
            </p:cNvPr>
            <p:cNvSpPr/>
            <p:nvPr/>
          </p:nvSpPr>
          <p:spPr>
            <a:xfrm>
              <a:off x="3835400" y="1631950"/>
              <a:ext cx="1892300" cy="34925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raphik" panose="020B0503030202060203" pitchFamily="34" charset="0"/>
              </a:endParaRPr>
            </a:p>
          </p:txBody>
        </p:sp>
        <p:grpSp>
          <p:nvGrpSpPr>
            <p:cNvPr id="33" name="Group 2">
              <a:extLst>
                <a:ext uri="{FF2B5EF4-FFF2-40B4-BE49-F238E27FC236}">
                  <a16:creationId xmlns:a16="http://schemas.microsoft.com/office/drawing/2014/main" id="{5D739B68-6160-4B70-ACD4-3AB49E87C9AE}"/>
                </a:ext>
              </a:extLst>
            </p:cNvPr>
            <p:cNvGrpSpPr/>
            <p:nvPr/>
          </p:nvGrpSpPr>
          <p:grpSpPr>
            <a:xfrm rot="10800000">
              <a:off x="3835103" y="1981200"/>
              <a:ext cx="158497" cy="158244"/>
              <a:chOff x="598520" y="891881"/>
              <a:chExt cx="5456672" cy="5447959"/>
            </a:xfrm>
          </p:grpSpPr>
          <p:sp>
            <p:nvSpPr>
              <p:cNvPr id="34" name="Freeform 3">
                <a:extLst>
                  <a:ext uri="{FF2B5EF4-FFF2-40B4-BE49-F238E27FC236}">
                    <a16:creationId xmlns:a16="http://schemas.microsoft.com/office/drawing/2014/main" id="{8E569F63-0C75-4F23-B34B-12FC1F936C1B}"/>
                  </a:ext>
                </a:extLst>
              </p:cNvPr>
              <p:cNvSpPr/>
              <p:nvPr/>
            </p:nvSpPr>
            <p:spPr>
              <a:xfrm>
                <a:off x="598520" y="891881"/>
                <a:ext cx="5456672" cy="5447959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lnTo>
                      <a:pt x="6350000" y="6339840"/>
                    </a:lnTo>
                    <a:close/>
                  </a:path>
                </a:pathLst>
              </a:custGeom>
              <a:solidFill>
                <a:schemeClr val="accent3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3731160-1B91-4164-B8FE-3331E2F1A168}"/>
              </a:ext>
            </a:extLst>
          </p:cNvPr>
          <p:cNvGrpSpPr/>
          <p:nvPr/>
        </p:nvGrpSpPr>
        <p:grpSpPr>
          <a:xfrm>
            <a:off x="112988" y="3162300"/>
            <a:ext cx="2029827" cy="507494"/>
            <a:chOff x="3835103" y="1631950"/>
            <a:chExt cx="2041821" cy="507494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4CDBD96-0B27-4B35-B142-0EBAE73EAB7E}"/>
                </a:ext>
              </a:extLst>
            </p:cNvPr>
            <p:cNvSpPr/>
            <p:nvPr/>
          </p:nvSpPr>
          <p:spPr>
            <a:xfrm>
              <a:off x="3835400" y="1631950"/>
              <a:ext cx="2041524" cy="349250"/>
            </a:xfrm>
            <a:prstGeom prst="roundRect">
              <a:avLst>
                <a:gd name="adj" fmla="val 2939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raphik" panose="020B0503030202060203" pitchFamily="34" charset="0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E8B4EFE-D17A-4239-B6B0-24D1C1832355}"/>
                </a:ext>
              </a:extLst>
            </p:cNvPr>
            <p:cNvSpPr/>
            <p:nvPr/>
          </p:nvSpPr>
          <p:spPr>
            <a:xfrm>
              <a:off x="3835400" y="1631950"/>
              <a:ext cx="1892300" cy="34925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raphik" panose="020B0503030202060203" pitchFamily="34" charset="0"/>
              </a:endParaRPr>
            </a:p>
          </p:txBody>
        </p:sp>
        <p:grpSp>
          <p:nvGrpSpPr>
            <p:cNvPr id="39" name="Group 2">
              <a:extLst>
                <a:ext uri="{FF2B5EF4-FFF2-40B4-BE49-F238E27FC236}">
                  <a16:creationId xmlns:a16="http://schemas.microsoft.com/office/drawing/2014/main" id="{420DBC83-1834-48EA-A5C9-2160D433427E}"/>
                </a:ext>
              </a:extLst>
            </p:cNvPr>
            <p:cNvGrpSpPr/>
            <p:nvPr/>
          </p:nvGrpSpPr>
          <p:grpSpPr>
            <a:xfrm rot="10800000">
              <a:off x="3835103" y="1981200"/>
              <a:ext cx="158497" cy="158244"/>
              <a:chOff x="598520" y="891881"/>
              <a:chExt cx="5456672" cy="5447959"/>
            </a:xfrm>
          </p:grpSpPr>
          <p:sp>
            <p:nvSpPr>
              <p:cNvPr id="40" name="Freeform 3">
                <a:extLst>
                  <a:ext uri="{FF2B5EF4-FFF2-40B4-BE49-F238E27FC236}">
                    <a16:creationId xmlns:a16="http://schemas.microsoft.com/office/drawing/2014/main" id="{8739103D-3B8B-4325-B6B7-B214398A4BDC}"/>
                  </a:ext>
                </a:extLst>
              </p:cNvPr>
              <p:cNvSpPr/>
              <p:nvPr/>
            </p:nvSpPr>
            <p:spPr>
              <a:xfrm>
                <a:off x="598520" y="891881"/>
                <a:ext cx="5456672" cy="5447959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lnTo>
                      <a:pt x="6350000" y="6339840"/>
                    </a:lnTo>
                    <a:close/>
                  </a:path>
                </a:pathLst>
              </a:custGeom>
              <a:solidFill>
                <a:schemeClr val="accent3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5" name="TextBox 41">
            <a:extLst>
              <a:ext uri="{FF2B5EF4-FFF2-40B4-BE49-F238E27FC236}">
                <a16:creationId xmlns:a16="http://schemas.microsoft.com/office/drawing/2014/main" id="{2A3213EA-A0E2-4C14-8E12-B1348382EFF3}"/>
              </a:ext>
            </a:extLst>
          </p:cNvPr>
          <p:cNvSpPr txBox="1"/>
          <p:nvPr/>
        </p:nvSpPr>
        <p:spPr>
          <a:xfrm>
            <a:off x="182570" y="1669338"/>
            <a:ext cx="1857374" cy="184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Graphik" panose="020B0503030202060203" pitchFamily="34" charset="0"/>
              </a:rPr>
              <a:t>CONTACT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0C7BEE6-DBC9-4DC2-BDCF-91E722F887BC}"/>
              </a:ext>
            </a:extLst>
          </p:cNvPr>
          <p:cNvSpPr/>
          <p:nvPr/>
        </p:nvSpPr>
        <p:spPr>
          <a:xfrm>
            <a:off x="362518" y="2185890"/>
            <a:ext cx="234778" cy="2347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E38AF63-5BBA-4989-8D87-A49BB9E73436}"/>
              </a:ext>
            </a:extLst>
          </p:cNvPr>
          <p:cNvSpPr/>
          <p:nvPr/>
        </p:nvSpPr>
        <p:spPr>
          <a:xfrm>
            <a:off x="362518" y="2450669"/>
            <a:ext cx="234778" cy="2347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55688F2-9F16-4C09-8EF4-880EB0C40D70}"/>
              </a:ext>
            </a:extLst>
          </p:cNvPr>
          <p:cNvSpPr/>
          <p:nvPr/>
        </p:nvSpPr>
        <p:spPr>
          <a:xfrm>
            <a:off x="362518" y="2712458"/>
            <a:ext cx="234778" cy="2347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raphic 74" descr="Home with solid fill">
            <a:extLst>
              <a:ext uri="{FF2B5EF4-FFF2-40B4-BE49-F238E27FC236}">
                <a16:creationId xmlns:a16="http://schemas.microsoft.com/office/drawing/2014/main" id="{EA3DBB2C-A8F6-44BD-B911-9021881A1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467" y="2736515"/>
            <a:ext cx="182880" cy="182880"/>
          </a:xfrm>
          <a:prstGeom prst="rect">
            <a:avLst/>
          </a:prstGeom>
        </p:spPr>
      </p:pic>
      <p:pic>
        <p:nvPicPr>
          <p:cNvPr id="76" name="Graphic 75" descr="Building with solid fill">
            <a:extLst>
              <a:ext uri="{FF2B5EF4-FFF2-40B4-BE49-F238E27FC236}">
                <a16:creationId xmlns:a16="http://schemas.microsoft.com/office/drawing/2014/main" id="{B3FFEBF5-6B3C-40A2-8657-34EACC0F3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467" y="2476237"/>
            <a:ext cx="182880" cy="182880"/>
          </a:xfrm>
          <a:prstGeom prst="rect">
            <a:avLst/>
          </a:prstGeom>
        </p:spPr>
      </p:pic>
      <p:pic>
        <p:nvPicPr>
          <p:cNvPr id="78" name="Graphic 77" descr="Envelope with solid fill">
            <a:extLst>
              <a:ext uri="{FF2B5EF4-FFF2-40B4-BE49-F238E27FC236}">
                <a16:creationId xmlns:a16="http://schemas.microsoft.com/office/drawing/2014/main" id="{7E99498C-EB6F-40F5-B18A-1CCA07A568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467" y="2211839"/>
            <a:ext cx="182880" cy="182880"/>
          </a:xfrm>
          <a:prstGeom prst="rect">
            <a:avLst/>
          </a:prstGeom>
        </p:spPr>
      </p:pic>
      <p:sp>
        <p:nvSpPr>
          <p:cNvPr id="84" name="TextBox 41">
            <a:extLst>
              <a:ext uri="{FF2B5EF4-FFF2-40B4-BE49-F238E27FC236}">
                <a16:creationId xmlns:a16="http://schemas.microsoft.com/office/drawing/2014/main" id="{855A59E7-F889-469D-815D-7F31C67D8485}"/>
              </a:ext>
            </a:extLst>
          </p:cNvPr>
          <p:cNvSpPr txBox="1"/>
          <p:nvPr/>
        </p:nvSpPr>
        <p:spPr>
          <a:xfrm>
            <a:off x="200976" y="3254612"/>
            <a:ext cx="1857374" cy="184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Graphik" panose="020B0503030202060203" pitchFamily="34" charset="0"/>
              </a:rPr>
              <a:t>TECHNICAL EXPERTISE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54A1D2A-2783-41DC-A6DD-8496732048F8}"/>
              </a:ext>
            </a:extLst>
          </p:cNvPr>
          <p:cNvGrpSpPr/>
          <p:nvPr/>
        </p:nvGrpSpPr>
        <p:grpSpPr>
          <a:xfrm>
            <a:off x="132781" y="5685157"/>
            <a:ext cx="2029532" cy="507493"/>
            <a:chOff x="3835104" y="1631950"/>
            <a:chExt cx="2041820" cy="507493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DA516D5B-0675-40A8-9D23-1A19E1EB3A6E}"/>
                </a:ext>
              </a:extLst>
            </p:cNvPr>
            <p:cNvSpPr/>
            <p:nvPr/>
          </p:nvSpPr>
          <p:spPr>
            <a:xfrm>
              <a:off x="3835400" y="1631950"/>
              <a:ext cx="2041524" cy="349250"/>
            </a:xfrm>
            <a:prstGeom prst="roundRect">
              <a:avLst>
                <a:gd name="adj" fmla="val 2939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raphik" panose="020B0503030202060203" pitchFamily="34" charset="0"/>
              </a:endParaRP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5F10C253-FFCF-41F9-BC56-E43A0641B4AF}"/>
                </a:ext>
              </a:extLst>
            </p:cNvPr>
            <p:cNvSpPr/>
            <p:nvPr/>
          </p:nvSpPr>
          <p:spPr>
            <a:xfrm>
              <a:off x="3835400" y="1631950"/>
              <a:ext cx="1892300" cy="34925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raphik" panose="020B0503030202060203" pitchFamily="34" charset="0"/>
              </a:endParaRPr>
            </a:p>
          </p:txBody>
        </p:sp>
        <p:grpSp>
          <p:nvGrpSpPr>
            <p:cNvPr id="117" name="Group 2">
              <a:extLst>
                <a:ext uri="{FF2B5EF4-FFF2-40B4-BE49-F238E27FC236}">
                  <a16:creationId xmlns:a16="http://schemas.microsoft.com/office/drawing/2014/main" id="{9DEA4AC1-77D3-4950-B268-CBEADCB9570A}"/>
                </a:ext>
              </a:extLst>
            </p:cNvPr>
            <p:cNvGrpSpPr/>
            <p:nvPr/>
          </p:nvGrpSpPr>
          <p:grpSpPr>
            <a:xfrm rot="10800000">
              <a:off x="3835104" y="1981200"/>
              <a:ext cx="158496" cy="158243"/>
              <a:chOff x="598520" y="891915"/>
              <a:chExt cx="5456638" cy="5447925"/>
            </a:xfrm>
          </p:grpSpPr>
          <p:sp>
            <p:nvSpPr>
              <p:cNvPr id="118" name="Freeform 3">
                <a:extLst>
                  <a:ext uri="{FF2B5EF4-FFF2-40B4-BE49-F238E27FC236}">
                    <a16:creationId xmlns:a16="http://schemas.microsoft.com/office/drawing/2014/main" id="{2225A92B-7463-47B0-B3CD-EB75A8E6C2D7}"/>
                  </a:ext>
                </a:extLst>
              </p:cNvPr>
              <p:cNvSpPr/>
              <p:nvPr/>
            </p:nvSpPr>
            <p:spPr>
              <a:xfrm>
                <a:off x="598520" y="891915"/>
                <a:ext cx="5456638" cy="5447925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lnTo>
                      <a:pt x="6350000" y="6339840"/>
                    </a:lnTo>
                    <a:close/>
                  </a:path>
                </a:pathLst>
              </a:custGeom>
              <a:solidFill>
                <a:schemeClr val="accent3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41">
            <a:extLst>
              <a:ext uri="{FF2B5EF4-FFF2-40B4-BE49-F238E27FC236}">
                <a16:creationId xmlns:a16="http://schemas.microsoft.com/office/drawing/2014/main" id="{E4A54D4F-5C2E-43A4-98C8-EE3CEF3D6CDA}"/>
              </a:ext>
            </a:extLst>
          </p:cNvPr>
          <p:cNvSpPr txBox="1"/>
          <p:nvPr/>
        </p:nvSpPr>
        <p:spPr>
          <a:xfrm>
            <a:off x="173385" y="5828200"/>
            <a:ext cx="1857374" cy="184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Graphik" panose="020B0503030202060203" pitchFamily="34" charset="0"/>
              </a:rPr>
              <a:t>LANGUAGE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CAF5697-086B-45AE-A922-CD8128340534}"/>
              </a:ext>
            </a:extLst>
          </p:cNvPr>
          <p:cNvGrpSpPr/>
          <p:nvPr/>
        </p:nvGrpSpPr>
        <p:grpSpPr>
          <a:xfrm>
            <a:off x="328827" y="6187661"/>
            <a:ext cx="1737548" cy="128016"/>
            <a:chOff x="4084633" y="3660315"/>
            <a:chExt cx="1737548" cy="128016"/>
          </a:xfrm>
        </p:grpSpPr>
        <p:sp>
          <p:nvSpPr>
            <p:cNvPr id="121" name="TextBox 41">
              <a:extLst>
                <a:ext uri="{FF2B5EF4-FFF2-40B4-BE49-F238E27FC236}">
                  <a16:creationId xmlns:a16="http://schemas.microsoft.com/office/drawing/2014/main" id="{9FF1A3AB-6198-4CD4-A47E-61E83F9F0D65}"/>
                </a:ext>
              </a:extLst>
            </p:cNvPr>
            <p:cNvSpPr txBox="1"/>
            <p:nvPr/>
          </p:nvSpPr>
          <p:spPr>
            <a:xfrm>
              <a:off x="4084633" y="3660315"/>
              <a:ext cx="1044580" cy="123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  <a:latin typeface="Graphik" panose="020B0503030202060203" pitchFamily="34" charset="77"/>
                </a:rPr>
                <a:t>English</a:t>
              </a:r>
              <a:endParaRPr lang="en-US" sz="80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pic>
          <p:nvPicPr>
            <p:cNvPr id="122" name="Graphic 121" descr="Star with solid fill">
              <a:extLst>
                <a:ext uri="{FF2B5EF4-FFF2-40B4-BE49-F238E27FC236}">
                  <a16:creationId xmlns:a16="http://schemas.microsoft.com/office/drawing/2014/main" id="{76100E04-A669-4DB0-8261-05A408AF5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41207" y="3660315"/>
              <a:ext cx="128016" cy="128016"/>
            </a:xfrm>
            <a:prstGeom prst="rect">
              <a:avLst/>
            </a:prstGeom>
          </p:spPr>
        </p:pic>
        <p:pic>
          <p:nvPicPr>
            <p:cNvPr id="123" name="Graphic 122" descr="Star with solid fill">
              <a:extLst>
                <a:ext uri="{FF2B5EF4-FFF2-40B4-BE49-F238E27FC236}">
                  <a16:creationId xmlns:a16="http://schemas.microsoft.com/office/drawing/2014/main" id="{571BD917-4054-4A31-AFF0-2E3823851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81217" y="3660315"/>
              <a:ext cx="128016" cy="128016"/>
            </a:xfrm>
            <a:prstGeom prst="rect">
              <a:avLst/>
            </a:prstGeom>
          </p:spPr>
        </p:pic>
        <p:pic>
          <p:nvPicPr>
            <p:cNvPr id="124" name="Graphic 123" descr="Star with solid fill">
              <a:extLst>
                <a:ext uri="{FF2B5EF4-FFF2-40B4-BE49-F238E27FC236}">
                  <a16:creationId xmlns:a16="http://schemas.microsoft.com/office/drawing/2014/main" id="{4D2F52D8-2983-439A-8968-CE55D4AB8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21711" y="3660315"/>
              <a:ext cx="128016" cy="128016"/>
            </a:xfrm>
            <a:prstGeom prst="rect">
              <a:avLst/>
            </a:prstGeom>
          </p:spPr>
        </p:pic>
        <p:pic>
          <p:nvPicPr>
            <p:cNvPr id="125" name="Graphic 124" descr="Star with solid fill">
              <a:extLst>
                <a:ext uri="{FF2B5EF4-FFF2-40B4-BE49-F238E27FC236}">
                  <a16:creationId xmlns:a16="http://schemas.microsoft.com/office/drawing/2014/main" id="{5A5B37D6-E0A9-4CD6-BADC-D079B1CFE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59037" y="3660315"/>
              <a:ext cx="128016" cy="128016"/>
            </a:xfrm>
            <a:prstGeom prst="rect">
              <a:avLst/>
            </a:prstGeom>
          </p:spPr>
        </p:pic>
        <p:pic>
          <p:nvPicPr>
            <p:cNvPr id="126" name="Graphic 125" descr="Star with solid fill">
              <a:extLst>
                <a:ext uri="{FF2B5EF4-FFF2-40B4-BE49-F238E27FC236}">
                  <a16:creationId xmlns:a16="http://schemas.microsoft.com/office/drawing/2014/main" id="{C7BD3AC0-42FC-460A-A854-8C8EE49C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94165" y="3660315"/>
              <a:ext cx="128016" cy="128016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EFE968A-FF48-47B6-AD30-B67F3E783D57}"/>
              </a:ext>
            </a:extLst>
          </p:cNvPr>
          <p:cNvGrpSpPr/>
          <p:nvPr/>
        </p:nvGrpSpPr>
        <p:grpSpPr>
          <a:xfrm>
            <a:off x="328827" y="6338507"/>
            <a:ext cx="1737548" cy="128016"/>
            <a:chOff x="4084633" y="3660315"/>
            <a:chExt cx="1737548" cy="128016"/>
          </a:xfrm>
        </p:grpSpPr>
        <p:sp>
          <p:nvSpPr>
            <p:cNvPr id="128" name="TextBox 41">
              <a:extLst>
                <a:ext uri="{FF2B5EF4-FFF2-40B4-BE49-F238E27FC236}">
                  <a16:creationId xmlns:a16="http://schemas.microsoft.com/office/drawing/2014/main" id="{1DF280F6-9416-4855-9D68-1A4D65DA7EBC}"/>
                </a:ext>
              </a:extLst>
            </p:cNvPr>
            <p:cNvSpPr txBox="1"/>
            <p:nvPr/>
          </p:nvSpPr>
          <p:spPr>
            <a:xfrm>
              <a:off x="4084633" y="3660315"/>
              <a:ext cx="1044580" cy="123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  <a:latin typeface="Graphik" panose="020B0503030202060203" pitchFamily="34" charset="77"/>
                </a:rPr>
                <a:t>Tagalog</a:t>
              </a:r>
              <a:endParaRPr lang="en-US" sz="80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pic>
          <p:nvPicPr>
            <p:cNvPr id="129" name="Graphic 128" descr="Star with solid fill">
              <a:extLst>
                <a:ext uri="{FF2B5EF4-FFF2-40B4-BE49-F238E27FC236}">
                  <a16:creationId xmlns:a16="http://schemas.microsoft.com/office/drawing/2014/main" id="{D0421BE1-F99F-43FF-86DC-B150BB484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41207" y="3660315"/>
              <a:ext cx="128016" cy="128016"/>
            </a:xfrm>
            <a:prstGeom prst="rect">
              <a:avLst/>
            </a:prstGeom>
          </p:spPr>
        </p:pic>
        <p:pic>
          <p:nvPicPr>
            <p:cNvPr id="130" name="Graphic 129" descr="Star with solid fill">
              <a:extLst>
                <a:ext uri="{FF2B5EF4-FFF2-40B4-BE49-F238E27FC236}">
                  <a16:creationId xmlns:a16="http://schemas.microsoft.com/office/drawing/2014/main" id="{36D44222-4BC8-4B70-8BC6-AF2902A2D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81217" y="3660315"/>
              <a:ext cx="128016" cy="128016"/>
            </a:xfrm>
            <a:prstGeom prst="rect">
              <a:avLst/>
            </a:prstGeom>
          </p:spPr>
        </p:pic>
        <p:pic>
          <p:nvPicPr>
            <p:cNvPr id="131" name="Graphic 130" descr="Star with solid fill">
              <a:extLst>
                <a:ext uri="{FF2B5EF4-FFF2-40B4-BE49-F238E27FC236}">
                  <a16:creationId xmlns:a16="http://schemas.microsoft.com/office/drawing/2014/main" id="{8E1BF0EF-EB6B-4B34-899A-68FB9B9E0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21711" y="3660315"/>
              <a:ext cx="128016" cy="128016"/>
            </a:xfrm>
            <a:prstGeom prst="rect">
              <a:avLst/>
            </a:prstGeom>
          </p:spPr>
        </p:pic>
        <p:pic>
          <p:nvPicPr>
            <p:cNvPr id="132" name="Graphic 131" descr="Star with solid fill">
              <a:extLst>
                <a:ext uri="{FF2B5EF4-FFF2-40B4-BE49-F238E27FC236}">
                  <a16:creationId xmlns:a16="http://schemas.microsoft.com/office/drawing/2014/main" id="{73BA76A0-207A-4D2B-B4DE-967C3119D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59037" y="3660315"/>
              <a:ext cx="128016" cy="128016"/>
            </a:xfrm>
            <a:prstGeom prst="rect">
              <a:avLst/>
            </a:prstGeom>
          </p:spPr>
        </p:pic>
        <p:pic>
          <p:nvPicPr>
            <p:cNvPr id="133" name="Graphic 132" descr="Star with solid fill">
              <a:extLst>
                <a:ext uri="{FF2B5EF4-FFF2-40B4-BE49-F238E27FC236}">
                  <a16:creationId xmlns:a16="http://schemas.microsoft.com/office/drawing/2014/main" id="{6167F0F2-BA88-4C20-B2D1-0133593DA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94165" y="3660315"/>
              <a:ext cx="128016" cy="128016"/>
            </a:xfrm>
            <a:prstGeom prst="rect">
              <a:avLst/>
            </a:prstGeom>
          </p:spPr>
        </p:pic>
      </p:grpSp>
      <p:pic>
        <p:nvPicPr>
          <p:cNvPr id="172" name="Picture 4">
            <a:extLst>
              <a:ext uri="{FF2B5EF4-FFF2-40B4-BE49-F238E27FC236}">
                <a16:creationId xmlns:a16="http://schemas.microsoft.com/office/drawing/2014/main" id="{640E10B2-596D-4A6C-9A35-D63938854D55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0120975" y="664661"/>
            <a:ext cx="1851950" cy="16927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547279A-B83F-806A-3B21-68958B851026}"/>
              </a:ext>
            </a:extLst>
          </p:cNvPr>
          <p:cNvSpPr txBox="1"/>
          <p:nvPr/>
        </p:nvSpPr>
        <p:spPr>
          <a:xfrm>
            <a:off x="660706" y="2244392"/>
            <a:ext cx="1550081" cy="1077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Graphik"/>
              </a:rPr>
              <a:t>ronalyn.giducos@accenture.com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CD0F68-6567-F21D-C858-21E69D454397}"/>
              </a:ext>
            </a:extLst>
          </p:cNvPr>
          <p:cNvSpPr txBox="1"/>
          <p:nvPr/>
        </p:nvSpPr>
        <p:spPr>
          <a:xfrm>
            <a:off x="662747" y="2461951"/>
            <a:ext cx="1499419" cy="1077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Graphik" panose="020B0503030202060203" pitchFamily="34" charset="0"/>
              </a:rPr>
              <a:t>Cebu City, Ebloc Tower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5E6DEA-CE3F-C403-9E71-B72A5437794C}"/>
              </a:ext>
            </a:extLst>
          </p:cNvPr>
          <p:cNvSpPr txBox="1"/>
          <p:nvPr/>
        </p:nvSpPr>
        <p:spPr>
          <a:xfrm>
            <a:off x="654547" y="2774221"/>
            <a:ext cx="1275271" cy="1077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Graphik" panose="020B0503030202060203" pitchFamily="34" charset="0"/>
              </a:rPr>
              <a:t>Basak San Nicolas, Cebu City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0B8275-8CCD-946A-35A3-08FA67BC6C2B}"/>
              </a:ext>
            </a:extLst>
          </p:cNvPr>
          <p:cNvGrpSpPr/>
          <p:nvPr/>
        </p:nvGrpSpPr>
        <p:grpSpPr>
          <a:xfrm>
            <a:off x="331485" y="6499709"/>
            <a:ext cx="1737548" cy="128016"/>
            <a:chOff x="4084633" y="3660315"/>
            <a:chExt cx="1737548" cy="128016"/>
          </a:xfrm>
        </p:grpSpPr>
        <p:sp>
          <p:nvSpPr>
            <p:cNvPr id="99" name="TextBox 41">
              <a:extLst>
                <a:ext uri="{FF2B5EF4-FFF2-40B4-BE49-F238E27FC236}">
                  <a16:creationId xmlns:a16="http://schemas.microsoft.com/office/drawing/2014/main" id="{0C0C22C9-1EF9-6262-1FA7-DF962889A4DE}"/>
                </a:ext>
              </a:extLst>
            </p:cNvPr>
            <p:cNvSpPr txBox="1"/>
            <p:nvPr/>
          </p:nvSpPr>
          <p:spPr>
            <a:xfrm>
              <a:off x="4084633" y="3660315"/>
              <a:ext cx="1044580" cy="123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Graphik" panose="020B0503030202060203" pitchFamily="34" charset="77"/>
                </a:rPr>
                <a:t>Cebuano</a:t>
              </a:r>
              <a:endParaRPr lang="en-US" sz="800" dirty="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pic>
          <p:nvPicPr>
            <p:cNvPr id="105" name="Graphic 104" descr="Star with solid fill">
              <a:extLst>
                <a:ext uri="{FF2B5EF4-FFF2-40B4-BE49-F238E27FC236}">
                  <a16:creationId xmlns:a16="http://schemas.microsoft.com/office/drawing/2014/main" id="{F3925D74-7925-E208-85D2-3C0F19A05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41207" y="3660315"/>
              <a:ext cx="128016" cy="128016"/>
            </a:xfrm>
            <a:prstGeom prst="rect">
              <a:avLst/>
            </a:prstGeom>
          </p:spPr>
        </p:pic>
        <p:pic>
          <p:nvPicPr>
            <p:cNvPr id="106" name="Graphic 105" descr="Star with solid fill">
              <a:extLst>
                <a:ext uri="{FF2B5EF4-FFF2-40B4-BE49-F238E27FC236}">
                  <a16:creationId xmlns:a16="http://schemas.microsoft.com/office/drawing/2014/main" id="{5ACFE02B-6868-DB71-02DA-35873845E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81217" y="3660315"/>
              <a:ext cx="128016" cy="128016"/>
            </a:xfrm>
            <a:prstGeom prst="rect">
              <a:avLst/>
            </a:prstGeom>
          </p:spPr>
        </p:pic>
        <p:pic>
          <p:nvPicPr>
            <p:cNvPr id="112" name="Graphic 111" descr="Star with solid fill">
              <a:extLst>
                <a:ext uri="{FF2B5EF4-FFF2-40B4-BE49-F238E27FC236}">
                  <a16:creationId xmlns:a16="http://schemas.microsoft.com/office/drawing/2014/main" id="{84AB7A72-A23A-A77F-A704-2446FE1AE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21711" y="3660315"/>
              <a:ext cx="128016" cy="128016"/>
            </a:xfrm>
            <a:prstGeom prst="rect">
              <a:avLst/>
            </a:prstGeom>
          </p:spPr>
        </p:pic>
        <p:pic>
          <p:nvPicPr>
            <p:cNvPr id="113" name="Graphic 112" descr="Star with solid fill">
              <a:extLst>
                <a:ext uri="{FF2B5EF4-FFF2-40B4-BE49-F238E27FC236}">
                  <a16:creationId xmlns:a16="http://schemas.microsoft.com/office/drawing/2014/main" id="{0A1A22BC-9FCC-B69C-F4C5-9A48E9ADA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59037" y="3660315"/>
              <a:ext cx="128016" cy="128016"/>
            </a:xfrm>
            <a:prstGeom prst="rect">
              <a:avLst/>
            </a:prstGeom>
          </p:spPr>
        </p:pic>
        <p:pic>
          <p:nvPicPr>
            <p:cNvPr id="134" name="Graphic 133" descr="Star with solid fill">
              <a:extLst>
                <a:ext uri="{FF2B5EF4-FFF2-40B4-BE49-F238E27FC236}">
                  <a16:creationId xmlns:a16="http://schemas.microsoft.com/office/drawing/2014/main" id="{E883FD36-E38E-07B2-516E-EAB252320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94165" y="3660315"/>
              <a:ext cx="128016" cy="128016"/>
            </a:xfrm>
            <a:prstGeom prst="rect">
              <a:avLst/>
            </a:prstGeom>
          </p:spPr>
        </p:pic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3387B16-CABF-094C-99A5-3D59F7F59FAB}"/>
              </a:ext>
            </a:extLst>
          </p:cNvPr>
          <p:cNvGrpSpPr/>
          <p:nvPr/>
        </p:nvGrpSpPr>
        <p:grpSpPr>
          <a:xfrm>
            <a:off x="2406195" y="1066776"/>
            <a:ext cx="4741861" cy="2442016"/>
            <a:chOff x="2439147" y="1239774"/>
            <a:chExt cx="4741861" cy="2442016"/>
          </a:xfrm>
        </p:grpSpPr>
        <p:sp>
          <p:nvSpPr>
            <p:cNvPr id="41" name="TextBox 41">
              <a:extLst>
                <a:ext uri="{FF2B5EF4-FFF2-40B4-BE49-F238E27FC236}">
                  <a16:creationId xmlns:a16="http://schemas.microsoft.com/office/drawing/2014/main" id="{85E34952-DEFF-40D8-A95C-B67FAB1FCAAA}"/>
                </a:ext>
              </a:extLst>
            </p:cNvPr>
            <p:cNvSpPr txBox="1"/>
            <p:nvPr/>
          </p:nvSpPr>
          <p:spPr>
            <a:xfrm>
              <a:off x="2453419" y="1239774"/>
              <a:ext cx="1767953" cy="24622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  <a:latin typeface="Graphik" panose="020B0503030202060203" pitchFamily="34" charset="0"/>
                </a:rPr>
                <a:t>BACKGROUND</a:t>
              </a:r>
            </a:p>
          </p:txBody>
        </p:sp>
        <p:sp>
          <p:nvSpPr>
            <p:cNvPr id="136" name="TextBox 47">
              <a:extLst>
                <a:ext uri="{FF2B5EF4-FFF2-40B4-BE49-F238E27FC236}">
                  <a16:creationId xmlns:a16="http://schemas.microsoft.com/office/drawing/2014/main" id="{548A115A-1087-99F3-C8BE-290C997B3E38}"/>
                </a:ext>
              </a:extLst>
            </p:cNvPr>
            <p:cNvSpPr txBox="1"/>
            <p:nvPr/>
          </p:nvSpPr>
          <p:spPr>
            <a:xfrm>
              <a:off x="2439147" y="1527354"/>
              <a:ext cx="4741861" cy="215443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000" dirty="0"/>
                <a:t>As a newbie in the field, I focus on developing and executing test scripts, documenting issues, and collaborating with teams to ensure product quality gained through the company’s training courses and through coursework at bootcamp. While I don’t have project experience yet, I’m continuously upskilling and growing my expertise in software testing through effective test automation and functional testing.</a:t>
              </a:r>
            </a:p>
            <a:p>
              <a:pPr algn="just"/>
              <a:r>
                <a:rPr lang="en-US" sz="1000" dirty="0"/>
                <a:t>In addition to my strong focus on testing, I am a full-stack web developer experienced in building responsive, user-centric websites using ReactJS and NodeJS, as well as ASP.Net Web Form-based applications gained through academic projects and internship. </a:t>
              </a:r>
            </a:p>
            <a:p>
              <a:pPr algn="just"/>
              <a:r>
                <a:rPr lang="en-US" sz="1000" dirty="0"/>
                <a:t>My background in backend development with C# further complements my skill set, enabling me to understand both the development and testing aspects of software projects.</a:t>
              </a:r>
            </a:p>
            <a:p>
              <a:pPr algn="just"/>
              <a:r>
                <a:rPr lang="en-US" sz="1000" dirty="0"/>
                <a:t>I am committed to delivering innovative solutions that exceed client expectations while driving technology initiatives to success. Continuous learning is essential to my approach, and I actively seek to expand my knowledge of programming languages and methodologies, including C#, C, Java, HTML, CSS, and JavaScript.</a:t>
              </a:r>
            </a:p>
          </p:txBody>
        </p:sp>
      </p:grpSp>
      <p:sp>
        <p:nvSpPr>
          <p:cNvPr id="138" name="TextBox 41">
            <a:extLst>
              <a:ext uri="{FF2B5EF4-FFF2-40B4-BE49-F238E27FC236}">
                <a16:creationId xmlns:a16="http://schemas.microsoft.com/office/drawing/2014/main" id="{C4EC74E8-F78C-9616-2867-28E94B9E3AA0}"/>
              </a:ext>
            </a:extLst>
          </p:cNvPr>
          <p:cNvSpPr txBox="1"/>
          <p:nvPr/>
        </p:nvSpPr>
        <p:spPr>
          <a:xfrm>
            <a:off x="7332825" y="5226788"/>
            <a:ext cx="2097885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Graphik" panose="020B0503030202060203" pitchFamily="34" charset="0"/>
              </a:rPr>
              <a:t>CERTIFICATION</a:t>
            </a:r>
          </a:p>
        </p:txBody>
      </p:sp>
      <p:sp>
        <p:nvSpPr>
          <p:cNvPr id="141" name="TextBox 47">
            <a:extLst>
              <a:ext uri="{FF2B5EF4-FFF2-40B4-BE49-F238E27FC236}">
                <a16:creationId xmlns:a16="http://schemas.microsoft.com/office/drawing/2014/main" id="{AFE13711-84BC-C55B-5ACF-2BFAFD2644AE}"/>
              </a:ext>
            </a:extLst>
          </p:cNvPr>
          <p:cNvSpPr txBox="1"/>
          <p:nvPr/>
        </p:nvSpPr>
        <p:spPr>
          <a:xfrm>
            <a:off x="7319590" y="5429868"/>
            <a:ext cx="4784739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>
                <a:ea typeface="+mn-lt"/>
                <a:cs typeface="+mn-lt"/>
              </a:rPr>
              <a:t>Tricentis Tosca Fundamentals – Automating Web Applications Testing (AS1)</a:t>
            </a:r>
          </a:p>
          <a:p>
            <a:r>
              <a:rPr lang="en-US" sz="900" dirty="0">
                <a:ea typeface="+mn-lt"/>
                <a:cs typeface="+mn-lt"/>
              </a:rPr>
              <a:t>October 2024</a:t>
            </a:r>
          </a:p>
          <a:p>
            <a:r>
              <a:rPr lang="en-US" sz="900" b="1" dirty="0">
                <a:ea typeface="+mn-lt"/>
                <a:cs typeface="+mn-lt"/>
              </a:rPr>
              <a:t>Tricentis Tosca Fundamentals − Optimizing Test Automation with Centralized Test Data (AS2)</a:t>
            </a:r>
          </a:p>
          <a:p>
            <a:r>
              <a:rPr lang="en-US" sz="900" dirty="0">
                <a:ea typeface="+mn-lt"/>
                <a:cs typeface="+mn-lt"/>
              </a:rPr>
              <a:t>October 2024</a:t>
            </a:r>
          </a:p>
          <a:p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Tosca Badge (AS1 &amp; AS2): 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hlinkClick r:id="rId11"/>
              </a:rPr>
              <a:t>https://academy.tricentis.com/legacy/lms/index.php?r=GamificationApp%2FGamificationApp%2FMyBadges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900" dirty="0">
              <a:ea typeface="+mn-lt"/>
              <a:cs typeface="+mn-lt"/>
            </a:endParaRPr>
          </a:p>
          <a:p>
            <a:r>
              <a:rPr lang="en-US" sz="900" b="1" dirty="0" err="1">
                <a:ea typeface="+mn-lt"/>
                <a:cs typeface="+mn-lt"/>
              </a:rPr>
              <a:t>Javascript</a:t>
            </a:r>
            <a:r>
              <a:rPr lang="en-US" sz="900" b="1" dirty="0">
                <a:ea typeface="+mn-lt"/>
                <a:cs typeface="+mn-lt"/>
              </a:rPr>
              <a:t> Programming</a:t>
            </a:r>
          </a:p>
          <a:p>
            <a:r>
              <a:rPr lang="en-US" sz="900" dirty="0">
                <a:ea typeface="+mn-lt"/>
                <a:cs typeface="+mn-lt"/>
              </a:rPr>
              <a:t>March 2023</a:t>
            </a:r>
          </a:p>
          <a:p>
            <a:r>
              <a:rPr lang="en-US" sz="900" dirty="0">
                <a:ea typeface="+mn-lt"/>
                <a:cs typeface="+mn-lt"/>
              </a:rPr>
              <a:t>Bayan Academy Supported by J.P. Morgan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5041669-2AE0-46DE-578A-E59EDA73340B}"/>
              </a:ext>
            </a:extLst>
          </p:cNvPr>
          <p:cNvGrpSpPr/>
          <p:nvPr/>
        </p:nvGrpSpPr>
        <p:grpSpPr>
          <a:xfrm>
            <a:off x="2344661" y="247854"/>
            <a:ext cx="6096000" cy="652449"/>
            <a:chOff x="2171665" y="264330"/>
            <a:chExt cx="6096000" cy="652449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5CEE78C-B729-BDC6-3350-8C49311F1169}"/>
                </a:ext>
              </a:extLst>
            </p:cNvPr>
            <p:cNvSpPr txBox="1"/>
            <p:nvPr/>
          </p:nvSpPr>
          <p:spPr>
            <a:xfrm>
              <a:off x="2171665" y="264330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i="0" u="none" strike="noStrike" dirty="0">
                  <a:solidFill>
                    <a:srgbClr val="FAF2FF"/>
                  </a:solidFill>
                  <a:effectLst/>
                  <a:latin typeface="Graphik" panose="020B0503030202060203" pitchFamily="34" charset="0"/>
                </a:rPr>
                <a:t>Giducos, Ronalyn Derder</a:t>
              </a:r>
              <a:endParaRPr lang="en-US" dirty="0"/>
            </a:p>
          </p:txBody>
        </p:sp>
        <p:sp>
          <p:nvSpPr>
            <p:cNvPr id="152" name="TextBox 41">
              <a:extLst>
                <a:ext uri="{FF2B5EF4-FFF2-40B4-BE49-F238E27FC236}">
                  <a16:creationId xmlns:a16="http://schemas.microsoft.com/office/drawing/2014/main" id="{174F21E9-75EF-4BE7-98F7-E3B9D2AF21E5}"/>
                </a:ext>
              </a:extLst>
            </p:cNvPr>
            <p:cNvSpPr txBox="1"/>
            <p:nvPr/>
          </p:nvSpPr>
          <p:spPr>
            <a:xfrm>
              <a:off x="2282255" y="582572"/>
              <a:ext cx="4953000" cy="1538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bg1"/>
                  </a:solidFill>
                  <a:latin typeface="Graphik" panose="020B0503030202060203" pitchFamily="34" charset="77"/>
                </a:rPr>
                <a:t>Quality Engineering Associate</a:t>
              </a:r>
              <a:endParaRPr lang="en-US" sz="1000" dirty="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  <p:sp>
          <p:nvSpPr>
            <p:cNvPr id="153" name="TextBox 41">
              <a:extLst>
                <a:ext uri="{FF2B5EF4-FFF2-40B4-BE49-F238E27FC236}">
                  <a16:creationId xmlns:a16="http://schemas.microsoft.com/office/drawing/2014/main" id="{C97D22D7-B9AD-4366-8484-0A66BA8B1442}"/>
                </a:ext>
              </a:extLst>
            </p:cNvPr>
            <p:cNvSpPr txBox="1"/>
            <p:nvPr/>
          </p:nvSpPr>
          <p:spPr>
            <a:xfrm>
              <a:off x="2282251" y="762891"/>
              <a:ext cx="4953000" cy="1538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chemeClr val="bg1"/>
                  </a:solidFill>
                  <a:latin typeface="Graphik" panose="020B0503030202060203" pitchFamily="34" charset="77"/>
                </a:rPr>
                <a:t>Career Level 12</a:t>
              </a:r>
              <a:endParaRPr lang="en-US" sz="1000" dirty="0">
                <a:solidFill>
                  <a:schemeClr val="bg1"/>
                </a:solidFill>
                <a:latin typeface="Graphik" panose="020B0503030202060203" pitchFamily="34" charset="0"/>
              </a:endParaRPr>
            </a:p>
          </p:txBody>
        </p:sp>
      </p:grpSp>
      <p:sp>
        <p:nvSpPr>
          <p:cNvPr id="160" name="TextBox 41">
            <a:extLst>
              <a:ext uri="{FF2B5EF4-FFF2-40B4-BE49-F238E27FC236}">
                <a16:creationId xmlns:a16="http://schemas.microsoft.com/office/drawing/2014/main" id="{2BBF10EE-BEE4-5C44-CB50-C9E3CB00CE0B}"/>
              </a:ext>
            </a:extLst>
          </p:cNvPr>
          <p:cNvSpPr txBox="1"/>
          <p:nvPr/>
        </p:nvSpPr>
        <p:spPr>
          <a:xfrm>
            <a:off x="7308474" y="1007950"/>
            <a:ext cx="3358257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Graphik" panose="020B0503030202060203" pitchFamily="34" charset="0"/>
              </a:rPr>
              <a:t>PROFESSIONAL EXPERIENCE</a:t>
            </a:r>
          </a:p>
        </p:txBody>
      </p:sp>
      <p:sp>
        <p:nvSpPr>
          <p:cNvPr id="161" name="TextBox 47">
            <a:extLst>
              <a:ext uri="{FF2B5EF4-FFF2-40B4-BE49-F238E27FC236}">
                <a16:creationId xmlns:a16="http://schemas.microsoft.com/office/drawing/2014/main" id="{813088B3-A7B2-91B1-85E6-C25F230414E6}"/>
              </a:ext>
            </a:extLst>
          </p:cNvPr>
          <p:cNvSpPr txBox="1"/>
          <p:nvPr/>
        </p:nvSpPr>
        <p:spPr>
          <a:xfrm>
            <a:off x="7318230" y="2288440"/>
            <a:ext cx="4804904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/>
              <a:t>FULL STACK WEB DEVELOPER – Internship (Non - Accenture)</a:t>
            </a:r>
          </a:p>
          <a:p>
            <a:r>
              <a:rPr lang="en-US" sz="1000" dirty="0"/>
              <a:t>Role: Full Stack Web developer</a:t>
            </a:r>
          </a:p>
          <a:p>
            <a:r>
              <a:rPr lang="en-US" sz="1000" dirty="0"/>
              <a:t>Technology Platform: ReactJS, Postman, MSSQL</a:t>
            </a:r>
          </a:p>
          <a:p>
            <a:r>
              <a:rPr lang="en-US" sz="1000" dirty="0"/>
              <a:t>Responsibilities: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/>
              <a:t>Developed backend systems ensuring seamless data integration for HR applications, enabling the upload and management of employee databases.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/>
              <a:t>Maintained frontend elements and monitored system performance.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/>
              <a:t>Managed server updates and client communications. Gained hands-on experience in ERP implementation and support.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/>
              <a:t>Independently handled all project tasks development</a:t>
            </a:r>
          </a:p>
        </p:txBody>
      </p:sp>
      <p:sp>
        <p:nvSpPr>
          <p:cNvPr id="1025" name="TextBox 47">
            <a:extLst>
              <a:ext uri="{FF2B5EF4-FFF2-40B4-BE49-F238E27FC236}">
                <a16:creationId xmlns:a16="http://schemas.microsoft.com/office/drawing/2014/main" id="{0E42D9B8-B93C-C3C1-0CB1-36B6AAE6148B}"/>
              </a:ext>
            </a:extLst>
          </p:cNvPr>
          <p:cNvSpPr txBox="1"/>
          <p:nvPr/>
        </p:nvSpPr>
        <p:spPr>
          <a:xfrm>
            <a:off x="7342578" y="3848077"/>
            <a:ext cx="4804904" cy="1392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/>
              <a:t>WEB DEVELOPER – Capstone Project (Non – Accenture)</a:t>
            </a:r>
          </a:p>
          <a:p>
            <a:r>
              <a:rPr lang="en-US" sz="1000" dirty="0"/>
              <a:t>Role: Web Developer</a:t>
            </a:r>
          </a:p>
          <a:p>
            <a:r>
              <a:rPr lang="en-US" sz="1000" dirty="0"/>
              <a:t>Technology Platform: ASP.Net Web- based Application, Firebase</a:t>
            </a:r>
          </a:p>
          <a:p>
            <a:r>
              <a:rPr lang="en-US" sz="1000" dirty="0"/>
              <a:t>Responsibilities: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/>
              <a:t>Developed backend systems ensuring seamless data integration.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/>
              <a:t>Maintained frontend elements and monitored system performance.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/>
              <a:t>Managed server updates and client communications. Gained hands-on experience in ERP implementation and support.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/>
              <a:t>Collaborated with the team on project tasks.</a:t>
            </a:r>
          </a:p>
        </p:txBody>
      </p:sp>
      <p:sp>
        <p:nvSpPr>
          <p:cNvPr id="2" name="TextBox 41">
            <a:extLst>
              <a:ext uri="{FF2B5EF4-FFF2-40B4-BE49-F238E27FC236}">
                <a16:creationId xmlns:a16="http://schemas.microsoft.com/office/drawing/2014/main" id="{2C7BA938-FE90-D313-19DC-4E284B82CFB2}"/>
              </a:ext>
            </a:extLst>
          </p:cNvPr>
          <p:cNvSpPr txBox="1"/>
          <p:nvPr/>
        </p:nvSpPr>
        <p:spPr>
          <a:xfrm>
            <a:off x="2419161" y="5820261"/>
            <a:ext cx="2097885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Graphik" panose="020B0503030202060203" pitchFamily="34" charset="0"/>
              </a:rPr>
              <a:t>LinkedIN</a:t>
            </a:r>
          </a:p>
        </p:txBody>
      </p:sp>
      <p:pic>
        <p:nvPicPr>
          <p:cNvPr id="5" name="Picture 4" descr="A person in a graduation gown&#10;&#10;Description automatically generated">
            <a:extLst>
              <a:ext uri="{FF2B5EF4-FFF2-40B4-BE49-F238E27FC236}">
                <a16:creationId xmlns:a16="http://schemas.microsoft.com/office/drawing/2014/main" id="{366159C3-7C6D-9F2B-27B0-56D0F1F161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40" y="160949"/>
            <a:ext cx="1257883" cy="1257883"/>
          </a:xfrm>
          <a:prstGeom prst="rect">
            <a:avLst/>
          </a:prstGeom>
        </p:spPr>
      </p:pic>
      <p:sp>
        <p:nvSpPr>
          <p:cNvPr id="22" name="TextBox 41">
            <a:extLst>
              <a:ext uri="{FF2B5EF4-FFF2-40B4-BE49-F238E27FC236}">
                <a16:creationId xmlns:a16="http://schemas.microsoft.com/office/drawing/2014/main" id="{453F65E1-3441-E470-73B5-624D504C8D20}"/>
              </a:ext>
            </a:extLst>
          </p:cNvPr>
          <p:cNvSpPr txBox="1"/>
          <p:nvPr/>
        </p:nvSpPr>
        <p:spPr>
          <a:xfrm>
            <a:off x="5022704" y="6323530"/>
            <a:ext cx="209788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latin typeface="Graphik" panose="020B0503030202060203" pitchFamily="34" charset="0"/>
              </a:rPr>
              <a:t>PORTFOLIO</a:t>
            </a:r>
          </a:p>
        </p:txBody>
      </p:sp>
      <p:sp>
        <p:nvSpPr>
          <p:cNvPr id="23" name="TextBox 47">
            <a:extLst>
              <a:ext uri="{FF2B5EF4-FFF2-40B4-BE49-F238E27FC236}">
                <a16:creationId xmlns:a16="http://schemas.microsoft.com/office/drawing/2014/main" id="{8FCF4E4C-0B7F-83F3-BA94-0AC4AA9F107E}"/>
              </a:ext>
            </a:extLst>
          </p:cNvPr>
          <p:cNvSpPr txBox="1"/>
          <p:nvPr/>
        </p:nvSpPr>
        <p:spPr>
          <a:xfrm>
            <a:off x="5034709" y="6565888"/>
            <a:ext cx="2349400" cy="153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hlinkClick r:id="rId13" tooltip="https://ronalyn05.github.io/rg-devfolio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https://ronalyn05.github.io/RG-DevFolio/</a:t>
            </a:r>
            <a:endParaRPr lang="en-US" sz="1000" dirty="0">
              <a:ea typeface="+mn-lt"/>
              <a:cs typeface="+mn-lt"/>
            </a:endParaRPr>
          </a:p>
        </p:txBody>
      </p:sp>
      <p:sp>
        <p:nvSpPr>
          <p:cNvPr id="24" name="TextBox 47">
            <a:extLst>
              <a:ext uri="{FF2B5EF4-FFF2-40B4-BE49-F238E27FC236}">
                <a16:creationId xmlns:a16="http://schemas.microsoft.com/office/drawing/2014/main" id="{D8087729-BE08-29D3-D0C4-AF7FA50A927A}"/>
              </a:ext>
            </a:extLst>
          </p:cNvPr>
          <p:cNvSpPr txBox="1"/>
          <p:nvPr/>
        </p:nvSpPr>
        <p:spPr>
          <a:xfrm>
            <a:off x="2406195" y="6127183"/>
            <a:ext cx="4376737" cy="153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https://www.linkedin.com/in/giducos-ronalyn-0794922b0/</a:t>
            </a:r>
            <a:endParaRPr lang="en-US" sz="1000" dirty="0">
              <a:ea typeface="+mn-lt"/>
              <a:cs typeface="+mn-lt"/>
            </a:endParaRPr>
          </a:p>
        </p:txBody>
      </p:sp>
      <p:sp>
        <p:nvSpPr>
          <p:cNvPr id="3" name="TextBox 41">
            <a:extLst>
              <a:ext uri="{FF2B5EF4-FFF2-40B4-BE49-F238E27FC236}">
                <a16:creationId xmlns:a16="http://schemas.microsoft.com/office/drawing/2014/main" id="{3CAB786E-F43F-859A-D531-D82B353BBAAA}"/>
              </a:ext>
            </a:extLst>
          </p:cNvPr>
          <p:cNvSpPr txBox="1"/>
          <p:nvPr/>
        </p:nvSpPr>
        <p:spPr>
          <a:xfrm>
            <a:off x="7347045" y="2050036"/>
            <a:ext cx="3358257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Graphik" panose="020B0503030202060203" pitchFamily="34" charset="0"/>
              </a:rPr>
              <a:t>OTHERS</a:t>
            </a:r>
          </a:p>
        </p:txBody>
      </p:sp>
      <p:sp>
        <p:nvSpPr>
          <p:cNvPr id="4" name="TextBox 47">
            <a:extLst>
              <a:ext uri="{FF2B5EF4-FFF2-40B4-BE49-F238E27FC236}">
                <a16:creationId xmlns:a16="http://schemas.microsoft.com/office/drawing/2014/main" id="{2EC4FD84-8E70-6212-9CA1-34643788EEB5}"/>
              </a:ext>
            </a:extLst>
          </p:cNvPr>
          <p:cNvSpPr txBox="1"/>
          <p:nvPr/>
        </p:nvSpPr>
        <p:spPr>
          <a:xfrm>
            <a:off x="7316244" y="1265269"/>
            <a:ext cx="4831238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/>
              <a:t>Quality Engineering Associate – Accenture Cebu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ATAS Completer – September 2024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Tricentis Tosca Fundamentals − Automation Specialist Level 1 &amp; 2 (AS1 and AS2) Completer  – October 2024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Automated Testing ASE Bootcamp (w/ Selenium) Completer </a:t>
            </a:r>
            <a:r>
              <a:rPr lang="en-US" sz="1000" dirty="0">
                <a:latin typeface="Graphik" panose="020B0503030202060203" pitchFamily="34" charset="0"/>
              </a:rPr>
              <a:t>– </a:t>
            </a:r>
            <a:r>
              <a:rPr lang="en-US" sz="1000" dirty="0"/>
              <a:t>October 2024</a:t>
            </a:r>
          </a:p>
        </p:txBody>
      </p:sp>
      <p:sp>
        <p:nvSpPr>
          <p:cNvPr id="143" name="TextBox 41">
            <a:extLst>
              <a:ext uri="{FF2B5EF4-FFF2-40B4-BE49-F238E27FC236}">
                <a16:creationId xmlns:a16="http://schemas.microsoft.com/office/drawing/2014/main" id="{36FFDF7D-D0B4-9653-2C62-19D0D7FC301D}"/>
              </a:ext>
            </a:extLst>
          </p:cNvPr>
          <p:cNvSpPr txBox="1"/>
          <p:nvPr/>
        </p:nvSpPr>
        <p:spPr>
          <a:xfrm>
            <a:off x="2419161" y="3626343"/>
            <a:ext cx="2097885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Graphik" panose="020B0503030202060203" pitchFamily="34" charset="0"/>
              </a:rPr>
              <a:t>SKILLS</a:t>
            </a:r>
          </a:p>
        </p:txBody>
      </p:sp>
      <p:sp>
        <p:nvSpPr>
          <p:cNvPr id="159" name="TextBox 47">
            <a:extLst>
              <a:ext uri="{FF2B5EF4-FFF2-40B4-BE49-F238E27FC236}">
                <a16:creationId xmlns:a16="http://schemas.microsoft.com/office/drawing/2014/main" id="{D20AE88E-D05F-FC80-6E65-F744692FD787}"/>
              </a:ext>
            </a:extLst>
          </p:cNvPr>
          <p:cNvSpPr txBox="1"/>
          <p:nvPr/>
        </p:nvSpPr>
        <p:spPr>
          <a:xfrm>
            <a:off x="2410887" y="3919801"/>
            <a:ext cx="4765914" cy="1077218"/>
          </a:xfrm>
          <a:prstGeom prst="rect">
            <a:avLst/>
          </a:prstGeom>
        </p:spPr>
        <p:txBody>
          <a:bodyPr wrap="square" lIns="0" tIns="0" rIns="0" bIns="0" numCol="2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Functional Automation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TOSCA Test Automation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Test Plan and Test Case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Analyzing the Requirement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Client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Selenium Web Driver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Software Development Life Cycle (SDLC)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Accenture Delivery Methods (ADM)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Accenture Delivery Suite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FORM Methodology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Collaboration and Communication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Code Debugging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16" name="TextBox 47">
            <a:extLst>
              <a:ext uri="{FF2B5EF4-FFF2-40B4-BE49-F238E27FC236}">
                <a16:creationId xmlns:a16="http://schemas.microsoft.com/office/drawing/2014/main" id="{9DFFBD01-F26F-BD95-B18E-4818CBB8798A}"/>
              </a:ext>
            </a:extLst>
          </p:cNvPr>
          <p:cNvSpPr txBox="1"/>
          <p:nvPr/>
        </p:nvSpPr>
        <p:spPr>
          <a:xfrm>
            <a:off x="2408595" y="4987802"/>
            <a:ext cx="4765914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ea typeface="+mn-lt"/>
                <a:cs typeface="+mn-lt"/>
              </a:rPr>
              <a:t>Languages</a:t>
            </a:r>
            <a:r>
              <a:rPr lang="en-US" sz="1000" dirty="0">
                <a:ea typeface="+mn-lt"/>
                <a:cs typeface="+mn-lt"/>
              </a:rPr>
              <a:t>: HTML, CSS, JavaScript, C#, C, Basic Java </a:t>
            </a:r>
          </a:p>
          <a:p>
            <a:r>
              <a:rPr lang="en-US" sz="1000" b="1" dirty="0">
                <a:ea typeface="+mn-lt"/>
                <a:cs typeface="+mn-lt"/>
              </a:rPr>
              <a:t>Framework</a:t>
            </a:r>
            <a:r>
              <a:rPr lang="en-US" sz="1000" dirty="0">
                <a:ea typeface="+mn-lt"/>
                <a:cs typeface="+mn-lt"/>
              </a:rPr>
              <a:t>: ReactJS, ASP.Net (Web -  based Application)</a:t>
            </a:r>
          </a:p>
          <a:p>
            <a:r>
              <a:rPr lang="en-US" sz="1000" b="1" dirty="0">
                <a:ea typeface="+mn-lt"/>
                <a:cs typeface="+mn-lt"/>
              </a:rPr>
              <a:t>Tools</a:t>
            </a:r>
            <a:r>
              <a:rPr lang="en-US" sz="1000" dirty="0">
                <a:ea typeface="+mn-lt"/>
                <a:cs typeface="+mn-lt"/>
              </a:rPr>
              <a:t>: Tosca Commander, Selenium, GitHub, Figma, VS Code, Visual Studio, Sublime Text, Postman, Git</a:t>
            </a:r>
          </a:p>
          <a:p>
            <a:r>
              <a:rPr lang="en-US" sz="1000" b="1" dirty="0">
                <a:ea typeface="+mn-lt"/>
                <a:cs typeface="+mn-lt"/>
              </a:rPr>
              <a:t>Database</a:t>
            </a:r>
            <a:r>
              <a:rPr lang="en-US" sz="1000" dirty="0">
                <a:ea typeface="+mn-lt"/>
                <a:cs typeface="+mn-lt"/>
              </a:rPr>
              <a:t>: MySQL, MSSQL, NoSQL(Firebase) </a:t>
            </a:r>
            <a:endParaRPr lang="en-US" sz="10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49D4D51-8EA3-8D77-17B1-0532DF6BD5E4}"/>
              </a:ext>
            </a:extLst>
          </p:cNvPr>
          <p:cNvGrpSpPr/>
          <p:nvPr/>
        </p:nvGrpSpPr>
        <p:grpSpPr>
          <a:xfrm>
            <a:off x="1395183" y="3779804"/>
            <a:ext cx="678764" cy="133025"/>
            <a:chOff x="1395183" y="3722138"/>
            <a:chExt cx="678764" cy="133025"/>
          </a:xfrm>
        </p:grpSpPr>
        <p:pic>
          <p:nvPicPr>
            <p:cNvPr id="18" name="Graphic 17" descr="Star with solid fill">
              <a:extLst>
                <a:ext uri="{FF2B5EF4-FFF2-40B4-BE49-F238E27FC236}">
                  <a16:creationId xmlns:a16="http://schemas.microsoft.com/office/drawing/2014/main" id="{1F7C2300-C52D-3EA8-22F1-22B4F9534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95183" y="3723280"/>
              <a:ext cx="128016" cy="128016"/>
            </a:xfrm>
            <a:prstGeom prst="rect">
              <a:avLst/>
            </a:prstGeom>
          </p:spPr>
        </p:pic>
        <p:pic>
          <p:nvPicPr>
            <p:cNvPr id="19" name="Graphic 18" descr="Star with solid fill">
              <a:extLst>
                <a:ext uri="{FF2B5EF4-FFF2-40B4-BE49-F238E27FC236}">
                  <a16:creationId xmlns:a16="http://schemas.microsoft.com/office/drawing/2014/main" id="{ACF9F305-A9FC-4CDA-FA23-D41745699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32347" y="3722255"/>
              <a:ext cx="128016" cy="128016"/>
            </a:xfrm>
            <a:prstGeom prst="rect">
              <a:avLst/>
            </a:prstGeom>
          </p:spPr>
        </p:pic>
        <p:pic>
          <p:nvPicPr>
            <p:cNvPr id="20" name="Graphic 19" descr="Star with solid fill">
              <a:extLst>
                <a:ext uri="{FF2B5EF4-FFF2-40B4-BE49-F238E27FC236}">
                  <a16:creationId xmlns:a16="http://schemas.microsoft.com/office/drawing/2014/main" id="{A67205E9-E62E-B073-42C3-30ED0A61C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65643" y="3722138"/>
              <a:ext cx="128016" cy="128016"/>
            </a:xfrm>
            <a:prstGeom prst="rect">
              <a:avLst/>
            </a:prstGeom>
          </p:spPr>
        </p:pic>
        <p:pic>
          <p:nvPicPr>
            <p:cNvPr id="21" name="Graphic 20" descr="Star with solid fill">
              <a:extLst>
                <a:ext uri="{FF2B5EF4-FFF2-40B4-BE49-F238E27FC236}">
                  <a16:creationId xmlns:a16="http://schemas.microsoft.com/office/drawing/2014/main" id="{EFE44CD8-7314-8069-8A9C-8D13AC197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01760" y="3726403"/>
              <a:ext cx="128016" cy="128016"/>
            </a:xfrm>
            <a:prstGeom prst="rect">
              <a:avLst/>
            </a:prstGeom>
          </p:spPr>
        </p:pic>
        <p:pic>
          <p:nvPicPr>
            <p:cNvPr id="25" name="Graphic 24" descr="Star with solid fill">
              <a:extLst>
                <a:ext uri="{FF2B5EF4-FFF2-40B4-BE49-F238E27FC236}">
                  <a16:creationId xmlns:a16="http://schemas.microsoft.com/office/drawing/2014/main" id="{FE9B7D64-FFAF-E01B-6A9D-AA3B2BD80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945931" y="3727147"/>
              <a:ext cx="128016" cy="128016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A03C263-E1CB-C73C-AAED-6CE024F720AA}"/>
              </a:ext>
            </a:extLst>
          </p:cNvPr>
          <p:cNvGrpSpPr/>
          <p:nvPr/>
        </p:nvGrpSpPr>
        <p:grpSpPr>
          <a:xfrm>
            <a:off x="1364921" y="4035843"/>
            <a:ext cx="695787" cy="129662"/>
            <a:chOff x="1364921" y="3994653"/>
            <a:chExt cx="695787" cy="129662"/>
          </a:xfrm>
        </p:grpSpPr>
        <p:pic>
          <p:nvPicPr>
            <p:cNvPr id="48" name="Graphic 47" descr="Star with solid fill">
              <a:extLst>
                <a:ext uri="{FF2B5EF4-FFF2-40B4-BE49-F238E27FC236}">
                  <a16:creationId xmlns:a16="http://schemas.microsoft.com/office/drawing/2014/main" id="{93062DCE-A5B8-0EE0-E812-B7506AAD8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02034" y="3996030"/>
              <a:ext cx="128016" cy="128016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6DBF358-60B7-D16B-421A-6138A74634F5}"/>
                </a:ext>
              </a:extLst>
            </p:cNvPr>
            <p:cNvGrpSpPr/>
            <p:nvPr/>
          </p:nvGrpSpPr>
          <p:grpSpPr>
            <a:xfrm>
              <a:off x="1364921" y="3994653"/>
              <a:ext cx="695787" cy="129662"/>
              <a:chOff x="1390514" y="3920242"/>
              <a:chExt cx="695787" cy="129662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001DBCB-7A5F-41A9-A116-D4F2E6336892}"/>
                  </a:ext>
                </a:extLst>
              </p:cNvPr>
              <p:cNvGrpSpPr/>
              <p:nvPr/>
            </p:nvGrpSpPr>
            <p:grpSpPr>
              <a:xfrm>
                <a:off x="1390514" y="3920242"/>
                <a:ext cx="408520" cy="129662"/>
                <a:chOff x="5141207" y="3658669"/>
                <a:chExt cx="408520" cy="129662"/>
              </a:xfrm>
            </p:grpSpPr>
            <p:pic>
              <p:nvPicPr>
                <p:cNvPr id="95" name="Graphic 94" descr="Star with solid fill">
                  <a:extLst>
                    <a:ext uri="{FF2B5EF4-FFF2-40B4-BE49-F238E27FC236}">
                      <a16:creationId xmlns:a16="http://schemas.microsoft.com/office/drawing/2014/main" id="{DC9DD2BD-DA00-4D8B-8266-688B26B963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41207" y="3660315"/>
                  <a:ext cx="128016" cy="128016"/>
                </a:xfrm>
                <a:prstGeom prst="rect">
                  <a:avLst/>
                </a:prstGeom>
              </p:spPr>
            </p:pic>
            <p:pic>
              <p:nvPicPr>
                <p:cNvPr id="96" name="Graphic 95" descr="Star with solid fill">
                  <a:extLst>
                    <a:ext uri="{FF2B5EF4-FFF2-40B4-BE49-F238E27FC236}">
                      <a16:creationId xmlns:a16="http://schemas.microsoft.com/office/drawing/2014/main" id="{B3718F5B-19D7-424B-8475-257C0AD7D9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82565" y="3658669"/>
                  <a:ext cx="128016" cy="128016"/>
                </a:xfrm>
                <a:prstGeom prst="rect">
                  <a:avLst/>
                </a:prstGeom>
              </p:spPr>
            </p:pic>
            <p:pic>
              <p:nvPicPr>
                <p:cNvPr id="97" name="Graphic 96" descr="Star with solid fill">
                  <a:extLst>
                    <a:ext uri="{FF2B5EF4-FFF2-40B4-BE49-F238E27FC236}">
                      <a16:creationId xmlns:a16="http://schemas.microsoft.com/office/drawing/2014/main" id="{A84DA1C2-52FB-4BD9-90C0-BD3C5036AE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1711" y="3658669"/>
                  <a:ext cx="128016" cy="128016"/>
                </a:xfrm>
                <a:prstGeom prst="rect">
                  <a:avLst/>
                </a:prstGeom>
              </p:spPr>
            </p:pic>
          </p:grpSp>
          <p:pic>
            <p:nvPicPr>
              <p:cNvPr id="26" name="Graphic 25" descr="Star with solid fill">
                <a:extLst>
                  <a:ext uri="{FF2B5EF4-FFF2-40B4-BE49-F238E27FC236}">
                    <a16:creationId xmlns:a16="http://schemas.microsoft.com/office/drawing/2014/main" id="{59EF62FD-798A-E1D8-C0F6-6D5D8041B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958285" y="3920737"/>
                <a:ext cx="128016" cy="128016"/>
              </a:xfrm>
              <a:prstGeom prst="rect">
                <a:avLst/>
              </a:prstGeom>
            </p:spPr>
          </p:pic>
        </p:grpSp>
      </p:grpSp>
      <p:sp>
        <p:nvSpPr>
          <p:cNvPr id="27" name="TextBox 41">
            <a:extLst>
              <a:ext uri="{FF2B5EF4-FFF2-40B4-BE49-F238E27FC236}">
                <a16:creationId xmlns:a16="http://schemas.microsoft.com/office/drawing/2014/main" id="{99B50988-EE92-8DDA-FB34-99C3E54DB1F7}"/>
              </a:ext>
            </a:extLst>
          </p:cNvPr>
          <p:cNvSpPr txBox="1"/>
          <p:nvPr/>
        </p:nvSpPr>
        <p:spPr>
          <a:xfrm>
            <a:off x="344983" y="3717110"/>
            <a:ext cx="104458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Graphik" panose="020B0503030202060203" pitchFamily="34" charset="0"/>
              </a:rPr>
              <a:t>Selenium Web Automation</a:t>
            </a:r>
          </a:p>
        </p:txBody>
      </p:sp>
      <p:sp>
        <p:nvSpPr>
          <p:cNvPr id="45" name="TextBox 41">
            <a:extLst>
              <a:ext uri="{FF2B5EF4-FFF2-40B4-BE49-F238E27FC236}">
                <a16:creationId xmlns:a16="http://schemas.microsoft.com/office/drawing/2014/main" id="{9D1BB1F0-93F6-864E-EDE5-4E09B739E0F9}"/>
              </a:ext>
            </a:extLst>
          </p:cNvPr>
          <p:cNvSpPr txBox="1"/>
          <p:nvPr/>
        </p:nvSpPr>
        <p:spPr>
          <a:xfrm>
            <a:off x="342410" y="4036014"/>
            <a:ext cx="1044580" cy="123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Graphik" panose="020B0503030202060203" pitchFamily="34" charset="0"/>
              </a:rPr>
              <a:t>Manual Testing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DD69090-B738-CB4B-3214-5A4D7A8D26CD}"/>
              </a:ext>
            </a:extLst>
          </p:cNvPr>
          <p:cNvGrpSpPr/>
          <p:nvPr/>
        </p:nvGrpSpPr>
        <p:grpSpPr>
          <a:xfrm>
            <a:off x="315367" y="4508541"/>
            <a:ext cx="1737782" cy="1051973"/>
            <a:chOff x="315367" y="4220219"/>
            <a:chExt cx="1737782" cy="1051973"/>
          </a:xfrm>
        </p:grpSpPr>
        <p:sp>
          <p:nvSpPr>
            <p:cNvPr id="192" name="TextBox 41">
              <a:extLst>
                <a:ext uri="{FF2B5EF4-FFF2-40B4-BE49-F238E27FC236}">
                  <a16:creationId xmlns:a16="http://schemas.microsoft.com/office/drawing/2014/main" id="{A039999B-873F-42B8-9763-EC69A5ADE91C}"/>
                </a:ext>
              </a:extLst>
            </p:cNvPr>
            <p:cNvSpPr txBox="1"/>
            <p:nvPr/>
          </p:nvSpPr>
          <p:spPr>
            <a:xfrm>
              <a:off x="315367" y="4403629"/>
              <a:ext cx="1306657" cy="3693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Graphik"/>
                </a:rPr>
                <a:t> ASP.Net C#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Graphik"/>
                </a:rPr>
                <a:t> (Web Form-based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Graphik"/>
                </a:rPr>
                <a:t> Application)</a:t>
              </a:r>
            </a:p>
          </p:txBody>
        </p:sp>
        <p:sp>
          <p:nvSpPr>
            <p:cNvPr id="51" name="TextBox 41">
              <a:extLst>
                <a:ext uri="{FF2B5EF4-FFF2-40B4-BE49-F238E27FC236}">
                  <a16:creationId xmlns:a16="http://schemas.microsoft.com/office/drawing/2014/main" id="{508CCE2A-9951-0CCC-DBBE-ADDDBBDC91F3}"/>
                </a:ext>
              </a:extLst>
            </p:cNvPr>
            <p:cNvSpPr txBox="1"/>
            <p:nvPr/>
          </p:nvSpPr>
          <p:spPr>
            <a:xfrm>
              <a:off x="346168" y="4848857"/>
              <a:ext cx="1044580" cy="123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Graphik" panose="020B0503030202060203" pitchFamily="34" charset="0"/>
                </a:rPr>
                <a:t>ReactJS</a:t>
              </a:r>
            </a:p>
          </p:txBody>
        </p:sp>
        <p:sp>
          <p:nvSpPr>
            <p:cNvPr id="52" name="TextBox 41">
              <a:extLst>
                <a:ext uri="{FF2B5EF4-FFF2-40B4-BE49-F238E27FC236}">
                  <a16:creationId xmlns:a16="http://schemas.microsoft.com/office/drawing/2014/main" id="{89AF0497-2A3F-ED81-2610-74910A3977B6}"/>
                </a:ext>
              </a:extLst>
            </p:cNvPr>
            <p:cNvSpPr txBox="1"/>
            <p:nvPr/>
          </p:nvSpPr>
          <p:spPr>
            <a:xfrm>
              <a:off x="350603" y="4223782"/>
              <a:ext cx="1044580" cy="123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Graphik" panose="020B0503030202060203" pitchFamily="34" charset="0"/>
                </a:rPr>
                <a:t>Basic Java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090FA1-C77A-ADBD-5F46-BFFB2AC46AE3}"/>
                </a:ext>
              </a:extLst>
            </p:cNvPr>
            <p:cNvGrpSpPr/>
            <p:nvPr/>
          </p:nvGrpSpPr>
          <p:grpSpPr>
            <a:xfrm>
              <a:off x="1367924" y="4220219"/>
              <a:ext cx="565129" cy="129662"/>
              <a:chOff x="1364921" y="3969486"/>
              <a:chExt cx="565129" cy="129662"/>
            </a:xfrm>
          </p:grpSpPr>
          <p:pic>
            <p:nvPicPr>
              <p:cNvPr id="59" name="Graphic 58" descr="Star with solid fill">
                <a:extLst>
                  <a:ext uri="{FF2B5EF4-FFF2-40B4-BE49-F238E27FC236}">
                    <a16:creationId xmlns:a16="http://schemas.microsoft.com/office/drawing/2014/main" id="{2790284A-01EA-4B1D-1ECE-14E05DC8F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802034" y="3970863"/>
                <a:ext cx="128016" cy="128016"/>
              </a:xfrm>
              <a:prstGeom prst="rect">
                <a:avLst/>
              </a:prstGeom>
            </p:spPr>
          </p:pic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CDAB2292-EA06-B02A-A2FB-3FCE8F118583}"/>
                  </a:ext>
                </a:extLst>
              </p:cNvPr>
              <p:cNvGrpSpPr/>
              <p:nvPr/>
            </p:nvGrpSpPr>
            <p:grpSpPr>
              <a:xfrm>
                <a:off x="1364921" y="3969486"/>
                <a:ext cx="408520" cy="129662"/>
                <a:chOff x="5141207" y="3633502"/>
                <a:chExt cx="408520" cy="129662"/>
              </a:xfrm>
            </p:grpSpPr>
            <p:pic>
              <p:nvPicPr>
                <p:cNvPr id="77" name="Graphic 76" descr="Star with solid fill">
                  <a:extLst>
                    <a:ext uri="{FF2B5EF4-FFF2-40B4-BE49-F238E27FC236}">
                      <a16:creationId xmlns:a16="http://schemas.microsoft.com/office/drawing/2014/main" id="{FE5D8FE1-54FD-C89F-A889-4503C2C4E1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41207" y="3635148"/>
                  <a:ext cx="128016" cy="128016"/>
                </a:xfrm>
                <a:prstGeom prst="rect">
                  <a:avLst/>
                </a:prstGeom>
              </p:spPr>
            </p:pic>
            <p:pic>
              <p:nvPicPr>
                <p:cNvPr id="79" name="Graphic 78" descr="Star with solid fill">
                  <a:extLst>
                    <a:ext uri="{FF2B5EF4-FFF2-40B4-BE49-F238E27FC236}">
                      <a16:creationId xmlns:a16="http://schemas.microsoft.com/office/drawing/2014/main" id="{D4F6F6AC-A790-9386-CDEC-0E84F9131F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82565" y="3633502"/>
                  <a:ext cx="128016" cy="128016"/>
                </a:xfrm>
                <a:prstGeom prst="rect">
                  <a:avLst/>
                </a:prstGeom>
              </p:spPr>
            </p:pic>
            <p:pic>
              <p:nvPicPr>
                <p:cNvPr id="81" name="Graphic 80" descr="Star with solid fill">
                  <a:extLst>
                    <a:ext uri="{FF2B5EF4-FFF2-40B4-BE49-F238E27FC236}">
                      <a16:creationId xmlns:a16="http://schemas.microsoft.com/office/drawing/2014/main" id="{5A73F9C2-FA54-BC0D-B23B-B88A7F5ADE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1711" y="3633502"/>
                  <a:ext cx="128016" cy="12801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EE5C35E-488C-5E59-F959-E89C320A3872}"/>
                </a:ext>
              </a:extLst>
            </p:cNvPr>
            <p:cNvGrpSpPr/>
            <p:nvPr/>
          </p:nvGrpSpPr>
          <p:grpSpPr>
            <a:xfrm>
              <a:off x="1357106" y="4510683"/>
              <a:ext cx="695787" cy="137405"/>
              <a:chOff x="1364921" y="3986910"/>
              <a:chExt cx="695787" cy="137405"/>
            </a:xfrm>
          </p:grpSpPr>
          <p:pic>
            <p:nvPicPr>
              <p:cNvPr id="83" name="Graphic 82" descr="Star with solid fill">
                <a:extLst>
                  <a:ext uri="{FF2B5EF4-FFF2-40B4-BE49-F238E27FC236}">
                    <a16:creationId xmlns:a16="http://schemas.microsoft.com/office/drawing/2014/main" id="{51CD7C9C-CF48-BF58-3CFC-F2A741B8C8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802034" y="3987792"/>
                <a:ext cx="128016" cy="128016"/>
              </a:xfrm>
              <a:prstGeom prst="rect">
                <a:avLst/>
              </a:prstGeom>
            </p:spPr>
          </p:pic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DD78E164-41E9-8352-7C62-610745FA8509}"/>
                  </a:ext>
                </a:extLst>
              </p:cNvPr>
              <p:cNvGrpSpPr/>
              <p:nvPr/>
            </p:nvGrpSpPr>
            <p:grpSpPr>
              <a:xfrm>
                <a:off x="1364921" y="3986910"/>
                <a:ext cx="695787" cy="137405"/>
                <a:chOff x="1390514" y="3912499"/>
                <a:chExt cx="695787" cy="137405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04EEEC8F-F63B-5F85-6D9B-D3D00CD6C35B}"/>
                    </a:ext>
                  </a:extLst>
                </p:cNvPr>
                <p:cNvGrpSpPr/>
                <p:nvPr/>
              </p:nvGrpSpPr>
              <p:grpSpPr>
                <a:xfrm>
                  <a:off x="1390514" y="3920242"/>
                  <a:ext cx="408520" cy="129662"/>
                  <a:chOff x="5141207" y="3658669"/>
                  <a:chExt cx="408520" cy="129662"/>
                </a:xfrm>
              </p:grpSpPr>
              <p:pic>
                <p:nvPicPr>
                  <p:cNvPr id="88" name="Graphic 87" descr="Star with solid fill">
                    <a:extLst>
                      <a:ext uri="{FF2B5EF4-FFF2-40B4-BE49-F238E27FC236}">
                        <a16:creationId xmlns:a16="http://schemas.microsoft.com/office/drawing/2014/main" id="{BD44B259-1573-BE5B-E1AE-972B607B25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41207" y="3660315"/>
                    <a:ext cx="128016" cy="128016"/>
                  </a:xfrm>
                  <a:prstGeom prst="rect">
                    <a:avLst/>
                  </a:prstGeom>
                </p:spPr>
              </p:pic>
              <p:pic>
                <p:nvPicPr>
                  <p:cNvPr id="89" name="Graphic 88" descr="Star with solid fill">
                    <a:extLst>
                      <a:ext uri="{FF2B5EF4-FFF2-40B4-BE49-F238E27FC236}">
                        <a16:creationId xmlns:a16="http://schemas.microsoft.com/office/drawing/2014/main" id="{116D7B48-8025-F111-B74E-0D2F884D42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82565" y="3658669"/>
                    <a:ext cx="128016" cy="128016"/>
                  </a:xfrm>
                  <a:prstGeom prst="rect">
                    <a:avLst/>
                  </a:prstGeom>
                </p:spPr>
              </p:pic>
              <p:pic>
                <p:nvPicPr>
                  <p:cNvPr id="90" name="Graphic 89" descr="Star with solid fill">
                    <a:extLst>
                      <a:ext uri="{FF2B5EF4-FFF2-40B4-BE49-F238E27FC236}">
                        <a16:creationId xmlns:a16="http://schemas.microsoft.com/office/drawing/2014/main" id="{45EEE2B6-164B-60E0-5349-2A6F864DD8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21711" y="3658669"/>
                    <a:ext cx="128016" cy="12801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7" name="Graphic 86" descr="Star with solid fill">
                  <a:extLst>
                    <a:ext uri="{FF2B5EF4-FFF2-40B4-BE49-F238E27FC236}">
                      <a16:creationId xmlns:a16="http://schemas.microsoft.com/office/drawing/2014/main" id="{A5A7B354-5AD4-0E18-CCD7-47DF414864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8285" y="3912499"/>
                  <a:ext cx="128016" cy="12801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5A7853D-DA7C-672D-F00E-0D10794E621F}"/>
                </a:ext>
              </a:extLst>
            </p:cNvPr>
            <p:cNvGrpSpPr/>
            <p:nvPr/>
          </p:nvGrpSpPr>
          <p:grpSpPr>
            <a:xfrm>
              <a:off x="1357362" y="4815253"/>
              <a:ext cx="695787" cy="129662"/>
              <a:chOff x="1364921" y="3994653"/>
              <a:chExt cx="695787" cy="129662"/>
            </a:xfrm>
          </p:grpSpPr>
          <p:pic>
            <p:nvPicPr>
              <p:cNvPr id="92" name="Graphic 91" descr="Star with solid fill">
                <a:extLst>
                  <a:ext uri="{FF2B5EF4-FFF2-40B4-BE49-F238E27FC236}">
                    <a16:creationId xmlns:a16="http://schemas.microsoft.com/office/drawing/2014/main" id="{EF87A630-3663-008D-A8D3-9A95FABDFB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802034" y="3996030"/>
                <a:ext cx="128016" cy="128016"/>
              </a:xfrm>
              <a:prstGeom prst="rect">
                <a:avLst/>
              </a:prstGeom>
            </p:spPr>
          </p:pic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D036B505-B524-29A1-E547-5F5881A8195C}"/>
                  </a:ext>
                </a:extLst>
              </p:cNvPr>
              <p:cNvGrpSpPr/>
              <p:nvPr/>
            </p:nvGrpSpPr>
            <p:grpSpPr>
              <a:xfrm>
                <a:off x="1364921" y="3994653"/>
                <a:ext cx="695787" cy="129662"/>
                <a:chOff x="1390514" y="3920242"/>
                <a:chExt cx="695787" cy="129662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B3C84105-5A14-D1DF-FB94-91618B71FF05}"/>
                    </a:ext>
                  </a:extLst>
                </p:cNvPr>
                <p:cNvGrpSpPr/>
                <p:nvPr/>
              </p:nvGrpSpPr>
              <p:grpSpPr>
                <a:xfrm>
                  <a:off x="1390514" y="3920242"/>
                  <a:ext cx="408520" cy="129662"/>
                  <a:chOff x="5141207" y="3658669"/>
                  <a:chExt cx="408520" cy="129662"/>
                </a:xfrm>
              </p:grpSpPr>
              <p:pic>
                <p:nvPicPr>
                  <p:cNvPr id="140" name="Graphic 139" descr="Star with solid fill">
                    <a:extLst>
                      <a:ext uri="{FF2B5EF4-FFF2-40B4-BE49-F238E27FC236}">
                        <a16:creationId xmlns:a16="http://schemas.microsoft.com/office/drawing/2014/main" id="{629A6813-2CBF-D289-9732-A1A65EAB12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41207" y="3660315"/>
                    <a:ext cx="128016" cy="128016"/>
                  </a:xfrm>
                  <a:prstGeom prst="rect">
                    <a:avLst/>
                  </a:prstGeom>
                </p:spPr>
              </p:pic>
              <p:pic>
                <p:nvPicPr>
                  <p:cNvPr id="142" name="Graphic 141" descr="Star with solid fill">
                    <a:extLst>
                      <a:ext uri="{FF2B5EF4-FFF2-40B4-BE49-F238E27FC236}">
                        <a16:creationId xmlns:a16="http://schemas.microsoft.com/office/drawing/2014/main" id="{4C94826D-82BD-4CDD-0020-60D0E2FBCD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82565" y="3658669"/>
                    <a:ext cx="128016" cy="128016"/>
                  </a:xfrm>
                  <a:prstGeom prst="rect">
                    <a:avLst/>
                  </a:prstGeom>
                </p:spPr>
              </p:pic>
              <p:pic>
                <p:nvPicPr>
                  <p:cNvPr id="144" name="Graphic 143" descr="Star with solid fill">
                    <a:extLst>
                      <a:ext uri="{FF2B5EF4-FFF2-40B4-BE49-F238E27FC236}">
                        <a16:creationId xmlns:a16="http://schemas.microsoft.com/office/drawing/2014/main" id="{4FC54FAA-3A0E-C314-CFFF-ED1FCBB28C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21711" y="3658669"/>
                    <a:ext cx="128016" cy="12801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9" name="Graphic 138" descr="Star with solid fill">
                  <a:extLst>
                    <a:ext uri="{FF2B5EF4-FFF2-40B4-BE49-F238E27FC236}">
                      <a16:creationId xmlns:a16="http://schemas.microsoft.com/office/drawing/2014/main" id="{DC0A859C-37B8-E042-05B3-E74652CB87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8285" y="3920737"/>
                  <a:ext cx="128016" cy="128016"/>
                </a:xfrm>
                <a:prstGeom prst="rect">
                  <a:avLst/>
                </a:prstGeom>
              </p:spPr>
            </p:pic>
          </p:grpSp>
        </p:grpSp>
        <p:sp>
          <p:nvSpPr>
            <p:cNvPr id="146" name="TextBox 41">
              <a:extLst>
                <a:ext uri="{FF2B5EF4-FFF2-40B4-BE49-F238E27FC236}">
                  <a16:creationId xmlns:a16="http://schemas.microsoft.com/office/drawing/2014/main" id="{C393CBB3-2AAE-D9FC-FCDC-534D2F82252F}"/>
                </a:ext>
              </a:extLst>
            </p:cNvPr>
            <p:cNvSpPr txBox="1"/>
            <p:nvPr/>
          </p:nvSpPr>
          <p:spPr>
            <a:xfrm>
              <a:off x="350284" y="5025971"/>
              <a:ext cx="1044580" cy="24622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Graphik" panose="020B0503030202060203" pitchFamily="34" charset="0"/>
                </a:rPr>
                <a:t>API Testing (Postman)</a:t>
              </a:r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1FE05304-34DE-7886-ED2A-A2A6327E59C9}"/>
                </a:ext>
              </a:extLst>
            </p:cNvPr>
            <p:cNvGrpSpPr/>
            <p:nvPr/>
          </p:nvGrpSpPr>
          <p:grpSpPr>
            <a:xfrm>
              <a:off x="1350584" y="5032563"/>
              <a:ext cx="695787" cy="129662"/>
              <a:chOff x="1364921" y="3994653"/>
              <a:chExt cx="695787" cy="129662"/>
            </a:xfrm>
          </p:grpSpPr>
          <p:pic>
            <p:nvPicPr>
              <p:cNvPr id="148" name="Graphic 147" descr="Star with solid fill">
                <a:extLst>
                  <a:ext uri="{FF2B5EF4-FFF2-40B4-BE49-F238E27FC236}">
                    <a16:creationId xmlns:a16="http://schemas.microsoft.com/office/drawing/2014/main" id="{65A0DD6D-A557-91FB-3225-D466BBE519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802034" y="3996030"/>
                <a:ext cx="128016" cy="128016"/>
              </a:xfrm>
              <a:prstGeom prst="rect">
                <a:avLst/>
              </a:prstGeom>
            </p:spPr>
          </p:pic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B898506F-44F8-1EA0-431B-BACA32ADB040}"/>
                  </a:ext>
                </a:extLst>
              </p:cNvPr>
              <p:cNvGrpSpPr/>
              <p:nvPr/>
            </p:nvGrpSpPr>
            <p:grpSpPr>
              <a:xfrm>
                <a:off x="1364921" y="3994653"/>
                <a:ext cx="695787" cy="129662"/>
                <a:chOff x="1390514" y="3920242"/>
                <a:chExt cx="695787" cy="129662"/>
              </a:xfrm>
            </p:grpSpPr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648B2F23-F93C-F9ED-60CA-B8F4EFD4C3B0}"/>
                    </a:ext>
                  </a:extLst>
                </p:cNvPr>
                <p:cNvGrpSpPr/>
                <p:nvPr/>
              </p:nvGrpSpPr>
              <p:grpSpPr>
                <a:xfrm>
                  <a:off x="1390514" y="3920242"/>
                  <a:ext cx="408520" cy="129662"/>
                  <a:chOff x="5141207" y="3658669"/>
                  <a:chExt cx="408520" cy="129662"/>
                </a:xfrm>
              </p:grpSpPr>
              <p:pic>
                <p:nvPicPr>
                  <p:cNvPr id="154" name="Graphic 153" descr="Star with solid fill">
                    <a:extLst>
                      <a:ext uri="{FF2B5EF4-FFF2-40B4-BE49-F238E27FC236}">
                        <a16:creationId xmlns:a16="http://schemas.microsoft.com/office/drawing/2014/main" id="{3793F8BD-21AE-2702-99F5-C688F3790E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41207" y="3660315"/>
                    <a:ext cx="128016" cy="128016"/>
                  </a:xfrm>
                  <a:prstGeom prst="rect">
                    <a:avLst/>
                  </a:prstGeom>
                </p:spPr>
              </p:pic>
              <p:pic>
                <p:nvPicPr>
                  <p:cNvPr id="155" name="Graphic 154" descr="Star with solid fill">
                    <a:extLst>
                      <a:ext uri="{FF2B5EF4-FFF2-40B4-BE49-F238E27FC236}">
                        <a16:creationId xmlns:a16="http://schemas.microsoft.com/office/drawing/2014/main" id="{86FF840F-C552-7984-4312-BF518E3F63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82565" y="3658669"/>
                    <a:ext cx="128016" cy="128016"/>
                  </a:xfrm>
                  <a:prstGeom prst="rect">
                    <a:avLst/>
                  </a:prstGeom>
                </p:spPr>
              </p:pic>
              <p:pic>
                <p:nvPicPr>
                  <p:cNvPr id="156" name="Graphic 155" descr="Star with solid fill">
                    <a:extLst>
                      <a:ext uri="{FF2B5EF4-FFF2-40B4-BE49-F238E27FC236}">
                        <a16:creationId xmlns:a16="http://schemas.microsoft.com/office/drawing/2014/main" id="{4BC28A65-F4F2-2BEF-0D6A-97BE5CE00F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21711" y="3658669"/>
                    <a:ext cx="128016" cy="12801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51" name="Graphic 150" descr="Star with solid fill">
                  <a:extLst>
                    <a:ext uri="{FF2B5EF4-FFF2-40B4-BE49-F238E27FC236}">
                      <a16:creationId xmlns:a16="http://schemas.microsoft.com/office/drawing/2014/main" id="{FDDF889A-728E-6903-CD4E-B182B4B7B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8285" y="3920737"/>
                  <a:ext cx="128016" cy="12801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63" name="TextBox 41">
            <a:extLst>
              <a:ext uri="{FF2B5EF4-FFF2-40B4-BE49-F238E27FC236}">
                <a16:creationId xmlns:a16="http://schemas.microsoft.com/office/drawing/2014/main" id="{F5733043-967F-F780-FD5C-C908FA41519C}"/>
              </a:ext>
            </a:extLst>
          </p:cNvPr>
          <p:cNvSpPr txBox="1"/>
          <p:nvPr/>
        </p:nvSpPr>
        <p:spPr>
          <a:xfrm>
            <a:off x="338847" y="4295614"/>
            <a:ext cx="105190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Graphik" panose="020B0503030202060203" pitchFamily="34" charset="0"/>
              </a:rPr>
              <a:t>TOSCA Test Automation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29D9AAD-E885-4117-9EB7-F5458E4A3F96}"/>
              </a:ext>
            </a:extLst>
          </p:cNvPr>
          <p:cNvGrpSpPr/>
          <p:nvPr/>
        </p:nvGrpSpPr>
        <p:grpSpPr>
          <a:xfrm>
            <a:off x="1360799" y="4287099"/>
            <a:ext cx="695787" cy="129662"/>
            <a:chOff x="1364921" y="3994653"/>
            <a:chExt cx="695787" cy="129662"/>
          </a:xfrm>
        </p:grpSpPr>
        <p:pic>
          <p:nvPicPr>
            <p:cNvPr id="165" name="Graphic 164" descr="Star with solid fill">
              <a:extLst>
                <a:ext uri="{FF2B5EF4-FFF2-40B4-BE49-F238E27FC236}">
                  <a16:creationId xmlns:a16="http://schemas.microsoft.com/office/drawing/2014/main" id="{80FC3899-815D-B824-06D6-885E97200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02034" y="3996030"/>
              <a:ext cx="128016" cy="128016"/>
            </a:xfrm>
            <a:prstGeom prst="rect">
              <a:avLst/>
            </a:prstGeom>
          </p:spPr>
        </p:pic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2A125AF4-E1EC-D3FA-8361-549AC1FB8280}"/>
                </a:ext>
              </a:extLst>
            </p:cNvPr>
            <p:cNvGrpSpPr/>
            <p:nvPr/>
          </p:nvGrpSpPr>
          <p:grpSpPr>
            <a:xfrm>
              <a:off x="1364921" y="3994653"/>
              <a:ext cx="695787" cy="129662"/>
              <a:chOff x="1390514" y="3920242"/>
              <a:chExt cx="695787" cy="129662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0216402F-36CE-867F-B3EC-907C4CC45A52}"/>
                  </a:ext>
                </a:extLst>
              </p:cNvPr>
              <p:cNvGrpSpPr/>
              <p:nvPr/>
            </p:nvGrpSpPr>
            <p:grpSpPr>
              <a:xfrm>
                <a:off x="1390514" y="3920242"/>
                <a:ext cx="408520" cy="129662"/>
                <a:chOff x="5141207" y="3658669"/>
                <a:chExt cx="408520" cy="129662"/>
              </a:xfrm>
            </p:grpSpPr>
            <p:pic>
              <p:nvPicPr>
                <p:cNvPr id="169" name="Graphic 168" descr="Star with solid fill">
                  <a:extLst>
                    <a:ext uri="{FF2B5EF4-FFF2-40B4-BE49-F238E27FC236}">
                      <a16:creationId xmlns:a16="http://schemas.microsoft.com/office/drawing/2014/main" id="{B58103C3-6EAB-4261-1424-C0E64AC215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41207" y="3660315"/>
                  <a:ext cx="128016" cy="128016"/>
                </a:xfrm>
                <a:prstGeom prst="rect">
                  <a:avLst/>
                </a:prstGeom>
              </p:spPr>
            </p:pic>
            <p:pic>
              <p:nvPicPr>
                <p:cNvPr id="170" name="Graphic 169" descr="Star with solid fill">
                  <a:extLst>
                    <a:ext uri="{FF2B5EF4-FFF2-40B4-BE49-F238E27FC236}">
                      <a16:creationId xmlns:a16="http://schemas.microsoft.com/office/drawing/2014/main" id="{C09FBF91-E4A4-1925-4791-B9FE954EFE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82565" y="3658669"/>
                  <a:ext cx="128016" cy="128016"/>
                </a:xfrm>
                <a:prstGeom prst="rect">
                  <a:avLst/>
                </a:prstGeom>
              </p:spPr>
            </p:pic>
            <p:pic>
              <p:nvPicPr>
                <p:cNvPr id="171" name="Graphic 170" descr="Star with solid fill">
                  <a:extLst>
                    <a:ext uri="{FF2B5EF4-FFF2-40B4-BE49-F238E27FC236}">
                      <a16:creationId xmlns:a16="http://schemas.microsoft.com/office/drawing/2014/main" id="{51E40582-205E-2D6E-0E8A-7564E43A3F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1711" y="3658669"/>
                  <a:ext cx="128016" cy="128016"/>
                </a:xfrm>
                <a:prstGeom prst="rect">
                  <a:avLst/>
                </a:prstGeom>
              </p:spPr>
            </p:pic>
          </p:grpSp>
          <p:pic>
            <p:nvPicPr>
              <p:cNvPr id="168" name="Graphic 167" descr="Star with solid fill">
                <a:extLst>
                  <a:ext uri="{FF2B5EF4-FFF2-40B4-BE49-F238E27FC236}">
                    <a16:creationId xmlns:a16="http://schemas.microsoft.com/office/drawing/2014/main" id="{010D70D9-A0DF-139F-29EB-22272CF1D1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958285" y="3920737"/>
                <a:ext cx="128016" cy="128016"/>
              </a:xfrm>
              <a:prstGeom prst="rect">
                <a:avLst/>
              </a:prstGeom>
            </p:spPr>
          </p:pic>
        </p:grpSp>
      </p:grpSp>
      <p:sp>
        <p:nvSpPr>
          <p:cNvPr id="173" name="TextBox 41">
            <a:extLst>
              <a:ext uri="{FF2B5EF4-FFF2-40B4-BE49-F238E27FC236}">
                <a16:creationId xmlns:a16="http://schemas.microsoft.com/office/drawing/2014/main" id="{293DF259-45EE-0682-A16E-80C0B8D336DB}"/>
              </a:ext>
            </a:extLst>
          </p:cNvPr>
          <p:cNvSpPr txBox="1"/>
          <p:nvPr/>
        </p:nvSpPr>
        <p:spPr>
          <a:xfrm>
            <a:off x="2385669" y="6315677"/>
            <a:ext cx="2605072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latin typeface="Graphik" panose="020B0503030202060203" pitchFamily="34" charset="0"/>
              </a:rPr>
              <a:t>GITHUB – PROJECT REPO</a:t>
            </a:r>
          </a:p>
        </p:txBody>
      </p:sp>
      <p:sp>
        <p:nvSpPr>
          <p:cNvPr id="174" name="TextBox 47">
            <a:hlinkClick r:id="rId14"/>
            <a:extLst>
              <a:ext uri="{FF2B5EF4-FFF2-40B4-BE49-F238E27FC236}">
                <a16:creationId xmlns:a16="http://schemas.microsoft.com/office/drawing/2014/main" id="{FCC99E8C-58C9-C83F-75AC-66428C0BAF05}"/>
              </a:ext>
            </a:extLst>
          </p:cNvPr>
          <p:cNvSpPr txBox="1"/>
          <p:nvPr/>
        </p:nvSpPr>
        <p:spPr>
          <a:xfrm>
            <a:off x="2399485" y="6550781"/>
            <a:ext cx="2228472" cy="153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u="sng" dirty="0"/>
              <a:t>https://github.com/ronalyn05</a:t>
            </a:r>
            <a:endParaRPr lang="en-US" sz="1000" u="sng" dirty="0">
              <a:ea typeface="+mn-lt"/>
              <a:cs typeface="+mn-lt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7DC052B8-3F1C-BFF2-FFCB-F720012F1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ccenture Brand Color">
      <a:dk1>
        <a:srgbClr val="000000"/>
      </a:dk1>
      <a:lt1>
        <a:sysClr val="window" lastClr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A055F5"/>
      </a:accent5>
      <a:accent6>
        <a:srgbClr val="BE82FF"/>
      </a:accent6>
      <a:hlink>
        <a:srgbClr val="DCAFFF"/>
      </a:hlink>
      <a:folHlink>
        <a:srgbClr val="E6DC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08F1327AC43141A0A59363524F97D9" ma:contentTypeVersion="14" ma:contentTypeDescription="Create a new document." ma:contentTypeScope="" ma:versionID="f358102000807d21f8b38994d8956a43">
  <xsd:schema xmlns:xsd="http://www.w3.org/2001/XMLSchema" xmlns:xs="http://www.w3.org/2001/XMLSchema" xmlns:p="http://schemas.microsoft.com/office/2006/metadata/properties" xmlns:ns2="f42fa430-f76a-4f82-a9c9-fa43c20cefd1" xmlns:ns3="3039d1d0-174e-4fa7-b68a-22a51cc562bb" targetNamespace="http://schemas.microsoft.com/office/2006/metadata/properties" ma:root="true" ma:fieldsID="49e99a06ae2b8e5b3d4af593e1679ff1" ns2:_="" ns3:_="">
    <xsd:import namespace="f42fa430-f76a-4f82-a9c9-fa43c20cefd1"/>
    <xsd:import namespace="3039d1d0-174e-4fa7-b68a-22a51cc562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2fa430-f76a-4f82-a9c9-fa43c20cef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39d1d0-174e-4fa7-b68a-22a51cc562bb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e67ad55f-71fb-4998-88b9-7cee6363e794}" ma:internalName="TaxCatchAll" ma:showField="CatchAllData" ma:web="3039d1d0-174e-4fa7-b68a-22a51cc562b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039d1d0-174e-4fa7-b68a-22a51cc562bb" xsi:nil="true"/>
    <lcf76f155ced4ddcb4097134ff3c332f xmlns="f42fa430-f76a-4f82-a9c9-fa43c20cefd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A079CE3-7F34-42DC-8E64-703A5CC4EB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D87B8C-AAC8-4632-9D4F-B123148D2B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2fa430-f76a-4f82-a9c9-fa43c20cefd1"/>
    <ds:schemaRef ds:uri="3039d1d0-174e-4fa7-b68a-22a51cc562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0A0D8A-88A2-4CB7-A2E3-EA1E7270C9D9}">
  <ds:schemaRefs>
    <ds:schemaRef ds:uri="3039d1d0-174e-4fa7-b68a-22a51cc562bb"/>
    <ds:schemaRef ds:uri="b8846792-85b7-4fed-a11e-14faecc6c3a7"/>
    <ds:schemaRef ds:uri="e6e9a58a-ab70-4952-b9f9-1707f1798c44"/>
    <ds:schemaRef ds:uri="f42fa430-f76a-4f82-a9c9-fa43c20cefd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659</Words>
  <Application>Microsoft Office PowerPoint</Application>
  <PresentationFormat>Widescreen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Graphik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Jhon Asley Marcelo</dc:creator>
  <cp:lastModifiedBy>GIDUCOS, Ronalyn D.</cp:lastModifiedBy>
  <cp:revision>16</cp:revision>
  <dcterms:created xsi:type="dcterms:W3CDTF">2023-01-16T03:22:41Z</dcterms:created>
  <dcterms:modified xsi:type="dcterms:W3CDTF">2024-10-18T14:44:15Z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0x0101008B08F1327AC43141A0A59363524F97D9</vt:lpwstr>
  </property>
  <property fmtid="{D5CDD505-2E9C-101B-9397-08002B2CF9AE}" pid="3" name="MediaServiceImageTags">
    <vt:lpwstr/>
  </property>
</Properties>
</file>