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7" r:id="rId4"/>
    <p:sldId id="273" r:id="rId5"/>
    <p:sldId id="274" r:id="rId6"/>
    <p:sldId id="275" r:id="rId7"/>
    <p:sldId id="272" r:id="rId8"/>
    <p:sldId id="258" r:id="rId9"/>
    <p:sldId id="271" r:id="rId10"/>
    <p:sldId id="270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D00"/>
    <a:srgbClr val="B0965C"/>
    <a:srgbClr val="A86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6.4914299999999994E-2"/>
          <c:y val="7.4211100000000002E-2"/>
          <c:w val="0.93008599999999997"/>
          <c:h val="0.71631599999999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season 1</c:v>
                </c:pt>
              </c:strCache>
            </c:strRef>
          </c:tx>
          <c:spPr>
            <a:solidFill>
              <a:srgbClr val="EE7D00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2020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BA5-4071-BA96-EDFFDFFA80E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season 2</c:v>
                </c:pt>
              </c:strCache>
            </c:strRef>
          </c:tx>
          <c:spPr>
            <a:solidFill>
              <a:srgbClr val="EE7D00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2020</c:v>
                </c:pt>
              </c:strCache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BA5-4071-BA96-EDFFDFFA80E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season 3</c:v>
                </c:pt>
              </c:strCache>
            </c:strRef>
          </c:tx>
          <c:spPr>
            <a:solidFill>
              <a:srgbClr val="EE7D00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2020</c:v>
                </c:pt>
              </c:strCache>
            </c:strRef>
          </c:cat>
          <c:val>
            <c:numRef>
              <c:f>Sheet1!$B$4:$B$4</c:f>
              <c:numCache>
                <c:formatCode>General</c:formatCode>
                <c:ptCount val="1"/>
                <c:pt idx="0">
                  <c:v>125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BA5-4071-BA96-EDFFDFFA80E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season 4</c:v>
                </c:pt>
              </c:strCache>
            </c:strRef>
          </c:tx>
          <c:spPr>
            <a:solidFill>
              <a:srgbClr val="EE7D00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2020</c:v>
                </c:pt>
              </c:strCache>
            </c:strRef>
          </c:cat>
          <c:val>
            <c:numRef>
              <c:f>Sheet1!$B$5:$B$5</c:f>
              <c:numCache>
                <c:formatCode>General</c:formatCode>
                <c:ptCount val="1"/>
                <c:pt idx="0">
                  <c:v>200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BA5-4071-BA96-EDFFDFFA80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-100"/>
        <c:axId val="1726723280"/>
        <c:axId val="1726736336"/>
      </c:barChart>
      <c:catAx>
        <c:axId val="17267232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929292"/>
            </a:solidFill>
            <a:prstDash val="solid"/>
            <a:miter lim="400000"/>
          </a:ln>
        </c:spPr>
        <c:txPr>
          <a:bodyPr rot="0"/>
          <a:lstStyle/>
          <a:p>
            <a:pPr>
              <a:defRPr sz="3000" b="1" i="0" u="none" strike="noStrike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pPr>
            <a:endParaRPr lang="zh-CN"/>
          </a:p>
        </c:txPr>
        <c:crossAx val="1726736336"/>
        <c:crosses val="autoZero"/>
        <c:auto val="1"/>
        <c:lblAlgn val="ctr"/>
        <c:lblOffset val="100"/>
        <c:noMultiLvlLbl val="1"/>
      </c:catAx>
      <c:valAx>
        <c:axId val="172673633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prstDash val="solid"/>
              <a:miter lim="400000"/>
            </a:ln>
          </c:spPr>
        </c:majorGridlines>
        <c:numFmt formatCode="#,##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000" b="1" i="0" u="none" strike="noStrike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pPr>
            <a:endParaRPr lang="zh-CN"/>
          </a:p>
        </c:txPr>
        <c:crossAx val="1726723280"/>
        <c:crosses val="autoZero"/>
        <c:crossBetween val="between"/>
        <c:majorUnit val="50"/>
        <c:minorUnit val="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0659599999999999E-2"/>
          <c:y val="5.0000000000000001E-3"/>
          <c:w val="0.89868099999999995"/>
          <c:h val="0.8556240000000000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</c:strCache>
            </c:strRef>
          </c:tx>
          <c:spPr>
            <a:solidFill>
              <a:srgbClr val="B9805E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rgbClr val="A86E4A"/>
              </a:solidFill>
              <a:ln w="12700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F38-4E01-B96D-38162F5A87F7}"/>
              </c:ext>
            </c:extLst>
          </c:dPt>
          <c:dPt>
            <c:idx val="1"/>
            <c:bubble3D val="0"/>
            <c:spPr>
              <a:solidFill>
                <a:srgbClr val="FFBA15"/>
              </a:solidFill>
              <a:ln w="12700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F38-4E01-B96D-38162F5A87F7}"/>
              </c:ext>
            </c:extLst>
          </c:dPt>
          <c:dPt>
            <c:idx val="2"/>
            <c:bubble3D val="0"/>
            <c:spPr>
              <a:solidFill>
                <a:srgbClr val="EE7D00"/>
              </a:solidFill>
              <a:ln w="12700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F38-4E01-B96D-38162F5A87F7}"/>
              </c:ext>
            </c:extLst>
          </c:dPt>
          <c:dPt>
            <c:idx val="3"/>
            <c:bubble3D val="0"/>
            <c:spPr>
              <a:solidFill>
                <a:srgbClr val="B0965C"/>
              </a:solidFill>
              <a:ln w="12700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F38-4E01-B96D-38162F5A87F7}"/>
              </c:ext>
            </c:extLst>
          </c:dPt>
          <c:dLbls>
            <c:dLbl>
              <c:idx val="0"/>
              <c:numFmt formatCode="#,##0%" sourceLinked="0"/>
              <c:spPr/>
              <c:txPr>
                <a:bodyPr/>
                <a:lstStyle/>
                <a:p>
                  <a:pPr>
                    <a:defRPr sz="20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zh-CN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spPr/>
              <c:txPr>
                <a:bodyPr/>
                <a:lstStyle/>
                <a:p>
                  <a:pPr>
                    <a:defRPr sz="20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zh-CN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spPr/>
              <c:txPr>
                <a:bodyPr/>
                <a:lstStyle/>
                <a:p>
                  <a:pPr>
                    <a:defRPr sz="20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zh-CN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spPr/>
              <c:txPr>
                <a:bodyPr/>
                <a:lstStyle/>
                <a:p>
                  <a:pPr>
                    <a:defRPr sz="2000" b="1" i="0" u="none" strike="noStrike">
                      <a:solidFill>
                        <a:srgbClr val="FFFFFF"/>
                      </a:solidFill>
                      <a:latin typeface="Helvetica"/>
                    </a:defRPr>
                  </a:pPr>
                  <a:endParaRPr lang="zh-CN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 b="1" i="0" u="none" strike="noStrike">
                    <a:solidFill>
                      <a:srgbClr val="FFFFFF"/>
                    </a:solidFill>
                    <a:latin typeface="Helvetica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Sheet1!$B$1:$E$1</c:f>
              <c:strCach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75</c:v>
                </c:pt>
                <c:pt idx="1">
                  <c:v>50</c:v>
                </c:pt>
                <c:pt idx="2">
                  <c:v>100</c:v>
                </c:pt>
                <c:pt idx="3">
                  <c:v>85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5F38-4E01-B96D-38162F5A87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"/>
          <c:y val="0.92535400000000001"/>
          <c:w val="1"/>
          <c:h val="7.4646199999999996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3000" b="1" i="0" u="none" strike="noStrike">
              <a:solidFill>
                <a:srgbClr val="FFFFFF"/>
              </a:solidFill>
              <a:latin typeface="Helvetica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34819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pt模版_2.0.jpg" descr="ppt模版_2.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pt模版_2.0.jpg" descr="ppt模版_2.0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pt模版_2.0-2.jpg" descr="ppt模版_2.0-2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5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45187"/>
            <a:ext cx="14716126" cy="9683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图像"/>
          <p:cNvSpPr>
            <a:spLocks noGrp="1"/>
          </p:cNvSpPr>
          <p:nvPr>
            <p:ph type="pic" idx="13"/>
          </p:nvPr>
        </p:nvSpPr>
        <p:spPr>
          <a:xfrm>
            <a:off x="1712269" y="0"/>
            <a:ext cx="20959463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像"/>
          <p:cNvSpPr>
            <a:spLocks noGrp="1"/>
          </p:cNvSpPr>
          <p:nvPr>
            <p:ph type="pic" sz="half" idx="13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" name="标题文本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文本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图像"/>
          <p:cNvSpPr>
            <a:spLocks noGrp="1"/>
          </p:cNvSpPr>
          <p:nvPr>
            <p:ph type="pic" idx="13"/>
          </p:nvPr>
        </p:nvSpPr>
        <p:spPr>
          <a:xfrm>
            <a:off x="6231433" y="863203"/>
            <a:ext cx="17439681" cy="116264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0" name="标题文本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图像"/>
          <p:cNvSpPr>
            <a:spLocks noGrp="1"/>
          </p:cNvSpPr>
          <p:nvPr>
            <p:ph type="pic" sz="half" idx="13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图像"/>
          <p:cNvSpPr>
            <a:spLocks noGrp="1"/>
          </p:cNvSpPr>
          <p:nvPr>
            <p:ph type="pic" sz="quarter" idx="13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quarter" idx="14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图像"/>
          <p:cNvSpPr>
            <a:spLocks noGrp="1"/>
          </p:cNvSpPr>
          <p:nvPr>
            <p:ph type="pic" idx="15"/>
          </p:nvPr>
        </p:nvSpPr>
        <p:spPr>
          <a:xfrm>
            <a:off x="-291704" y="1250156"/>
            <a:ext cx="16850320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Ziroom Keynote Mockup"/>
          <p:cNvSpPr txBox="1"/>
          <p:nvPr/>
        </p:nvSpPr>
        <p:spPr>
          <a:xfrm>
            <a:off x="1455414" y="864838"/>
            <a:ext cx="18639717" cy="3222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1000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知其然，</a:t>
            </a:r>
            <a:endParaRPr lang="en-US" altLang="zh-CN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VueCli</a:t>
            </a:r>
            <a:r>
              <a:rPr lang="zh-CN" alt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什代码会被打包到</a:t>
            </a:r>
            <a:r>
              <a:rPr lang="en-US" altLang="zh-CN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vender</a:t>
            </a:r>
          </a:p>
        </p:txBody>
      </p:sp>
      <p:pic>
        <p:nvPicPr>
          <p:cNvPr id="121" name="三视图_正.png" descr="三视图_正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4972" y="7495557"/>
            <a:ext cx="3129347" cy="5560582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ubheading"/>
          <p:cNvSpPr txBox="1"/>
          <p:nvPr/>
        </p:nvSpPr>
        <p:spPr>
          <a:xfrm>
            <a:off x="1455414" y="4813402"/>
            <a:ext cx="9366346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5000" b="0">
                <a:solidFill>
                  <a:srgbClr val="FFFFFF"/>
                </a:solidFill>
              </a:defRPr>
            </a:lvl1pPr>
          </a:lstStyle>
          <a:p>
            <a:r>
              <a:rPr lang="en-US" altLang="zh-CN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Webapck4 vs </a:t>
            </a:r>
            <a:r>
              <a:rPr lang="en-US" altLang="zh-CN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vite</a:t>
            </a:r>
            <a:r>
              <a:rPr lang="en-US" altLang="zh-CN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altLang="zh-CN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esm</a:t>
            </a:r>
            <a:r>
              <a:rPr lang="zh-CN" alt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构建工具</a:t>
            </a:r>
            <a:r>
              <a:rPr lang="en-US" altLang="zh-CN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23" name="ziroom_logo_color_inverse.png" descr="ziroom_logo_color_invers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69710" y="12461259"/>
            <a:ext cx="2635443" cy="5739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1"/>
          <p:cNvSpPr txBox="1"/>
          <p:nvPr/>
        </p:nvSpPr>
        <p:spPr>
          <a:xfrm>
            <a:off x="5787015" y="6201090"/>
            <a:ext cx="686084" cy="1313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600">
                <a:solidFill>
                  <a:srgbClr val="FFFFFF"/>
                </a:solidFill>
              </a:defRPr>
            </a:lvl1pPr>
          </a:lstStyle>
          <a:p>
            <a:r>
              <a:rPr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43" name="Keyword"/>
          <p:cNvSpPr txBox="1"/>
          <p:nvPr/>
        </p:nvSpPr>
        <p:spPr>
          <a:xfrm>
            <a:off x="14247228" y="4565363"/>
            <a:ext cx="1638268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3000" b="0">
                <a:solidFill>
                  <a:srgbClr val="FF961E"/>
                </a:solidFill>
              </a:defRPr>
            </a:lvl1pPr>
          </a:lstStyle>
          <a:p>
            <a:r>
              <a:rPr dirty="0">
                <a:solidFill>
                  <a:srgbClr val="EE7D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Keyword</a:t>
            </a:r>
          </a:p>
        </p:txBody>
      </p:sp>
      <p:sp>
        <p:nvSpPr>
          <p:cNvPr id="144" name="Project one"/>
          <p:cNvSpPr txBox="1"/>
          <p:nvPr/>
        </p:nvSpPr>
        <p:spPr>
          <a:xfrm>
            <a:off x="7142322" y="6918329"/>
            <a:ext cx="2936700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r>
              <a:rPr>
                <a:latin typeface="Helvetica" panose="020B0604020202020204" pitchFamily="34" charset="0"/>
                <a:cs typeface="Helvetica" panose="020B0604020202020204" pitchFamily="34" charset="0"/>
              </a:rPr>
              <a:t>Project one</a:t>
            </a:r>
          </a:p>
        </p:txBody>
      </p:sp>
      <p:sp>
        <p:nvSpPr>
          <p:cNvPr id="145" name="项目名称"/>
          <p:cNvSpPr txBox="1"/>
          <p:nvPr/>
        </p:nvSpPr>
        <p:spPr>
          <a:xfrm>
            <a:off x="7142322" y="6110389"/>
            <a:ext cx="2196113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4000" b="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rPr dirty="0" err="1">
                <a:latin typeface="黑体" panose="02010609060101010101" pitchFamily="49" charset="-122"/>
                <a:ea typeface="黑体" panose="02010609060101010101" pitchFamily="49" charset="-122"/>
              </a:rPr>
              <a:t>项目名称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" name="关键词"/>
          <p:cNvSpPr txBox="1"/>
          <p:nvPr/>
        </p:nvSpPr>
        <p:spPr>
          <a:xfrm>
            <a:off x="14247228" y="3931741"/>
            <a:ext cx="1298431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3000" b="0">
                <a:solidFill>
                  <a:srgbClr val="FF961E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rPr>
                <a:solidFill>
                  <a:srgbClr val="EE7D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关键词</a:t>
            </a:r>
          </a:p>
        </p:txBody>
      </p:sp>
      <p:sp>
        <p:nvSpPr>
          <p:cNvPr id="147" name="Keyword"/>
          <p:cNvSpPr txBox="1"/>
          <p:nvPr/>
        </p:nvSpPr>
        <p:spPr>
          <a:xfrm>
            <a:off x="14247228" y="6893561"/>
            <a:ext cx="1638268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3000" b="0">
                <a:solidFill>
                  <a:srgbClr val="FFFFFF"/>
                </a:solidFill>
              </a:defRPr>
            </a:lvl1pPr>
          </a:lstStyle>
          <a:p>
            <a:r>
              <a:rPr>
                <a:latin typeface="Helvetica" panose="020B0604020202020204" pitchFamily="34" charset="0"/>
                <a:cs typeface="Helvetica" panose="020B0604020202020204" pitchFamily="34" charset="0"/>
              </a:rPr>
              <a:t>Keyword</a:t>
            </a:r>
          </a:p>
        </p:txBody>
      </p:sp>
      <p:sp>
        <p:nvSpPr>
          <p:cNvPr id="148" name="关键词"/>
          <p:cNvSpPr txBox="1"/>
          <p:nvPr/>
        </p:nvSpPr>
        <p:spPr>
          <a:xfrm>
            <a:off x="14247228" y="6259939"/>
            <a:ext cx="1298431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3000" b="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rPr>
                <a:latin typeface="黑体" panose="02010609060101010101" pitchFamily="49" charset="-122"/>
                <a:ea typeface="黑体" panose="02010609060101010101" pitchFamily="49" charset="-122"/>
              </a:rPr>
              <a:t>关键词</a:t>
            </a:r>
          </a:p>
        </p:txBody>
      </p:sp>
      <p:sp>
        <p:nvSpPr>
          <p:cNvPr id="149" name="Keyword"/>
          <p:cNvSpPr txBox="1"/>
          <p:nvPr/>
        </p:nvSpPr>
        <p:spPr>
          <a:xfrm>
            <a:off x="14247228" y="9221759"/>
            <a:ext cx="1638268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3000" b="0">
                <a:solidFill>
                  <a:srgbClr val="FFFFFF"/>
                </a:solidFill>
              </a:defRPr>
            </a:lvl1pPr>
          </a:lstStyle>
          <a:p>
            <a:r>
              <a:rPr>
                <a:latin typeface="Helvetica" panose="020B0604020202020204" pitchFamily="34" charset="0"/>
                <a:cs typeface="Helvetica" panose="020B0604020202020204" pitchFamily="34" charset="0"/>
              </a:rPr>
              <a:t>Keyword</a:t>
            </a:r>
          </a:p>
        </p:txBody>
      </p:sp>
      <p:sp>
        <p:nvSpPr>
          <p:cNvPr id="150" name="关键词"/>
          <p:cNvSpPr txBox="1"/>
          <p:nvPr/>
        </p:nvSpPr>
        <p:spPr>
          <a:xfrm>
            <a:off x="14247228" y="8588136"/>
            <a:ext cx="1298431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3000" b="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rPr>
                <a:latin typeface="黑体" panose="02010609060101010101" pitchFamily="49" charset="-122"/>
                <a:ea typeface="黑体" panose="02010609060101010101" pitchFamily="49" charset="-122"/>
              </a:rPr>
              <a:t>关键词</a:t>
            </a:r>
          </a:p>
        </p:txBody>
      </p:sp>
      <p:sp>
        <p:nvSpPr>
          <p:cNvPr id="151" name="Title"/>
          <p:cNvSpPr txBox="1"/>
          <p:nvPr/>
        </p:nvSpPr>
        <p:spPr>
          <a:xfrm>
            <a:off x="1559264" y="557774"/>
            <a:ext cx="2146420" cy="1313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7600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Title</a:t>
            </a:r>
          </a:p>
        </p:txBody>
      </p:sp>
      <p:sp>
        <p:nvSpPr>
          <p:cNvPr id="152" name="Subheading"/>
          <p:cNvSpPr txBox="1"/>
          <p:nvPr/>
        </p:nvSpPr>
        <p:spPr>
          <a:xfrm>
            <a:off x="1559264" y="1861169"/>
            <a:ext cx="288219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4000" b="0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Subheading</a:t>
            </a:r>
          </a:p>
        </p:txBody>
      </p:sp>
      <p:sp>
        <p:nvSpPr>
          <p:cNvPr id="153" name="矩形"/>
          <p:cNvSpPr/>
          <p:nvPr/>
        </p:nvSpPr>
        <p:spPr>
          <a:xfrm>
            <a:off x="918985" y="886082"/>
            <a:ext cx="217020" cy="676276"/>
          </a:xfrm>
          <a:prstGeom prst="rect">
            <a:avLst/>
          </a:prstGeom>
          <a:solidFill>
            <a:srgbClr val="EE7D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000" b="0">
              <a:solidFill>
                <a:srgbClr val="EE7D00"/>
              </a:solidFill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154" name="02"/>
          <p:cNvSpPr txBox="1"/>
          <p:nvPr/>
        </p:nvSpPr>
        <p:spPr>
          <a:xfrm>
            <a:off x="814384" y="12265674"/>
            <a:ext cx="153653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457200">
              <a:defRPr sz="4800">
                <a:solidFill>
                  <a:srgbClr val="FF961E"/>
                </a:solidFill>
                <a:uFill>
                  <a:solidFill>
                    <a:srgbClr val="010101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>
                <a:solidFill>
                  <a:srgbClr val="EE7D00"/>
                </a:solidFill>
              </a:rPr>
              <a:t>0</a:t>
            </a:r>
            <a:r>
              <a:rPr lang="en-US" dirty="0" smtClean="0">
                <a:solidFill>
                  <a:srgbClr val="EE7D00"/>
                </a:solidFill>
              </a:rPr>
              <a:t>3</a:t>
            </a:r>
            <a:endParaRPr dirty="0">
              <a:solidFill>
                <a:srgbClr val="EE7D00"/>
              </a:solidFill>
            </a:endParaRPr>
          </a:p>
        </p:txBody>
      </p:sp>
      <p:pic>
        <p:nvPicPr>
          <p:cNvPr id="155" name="ziroom_logo_color_inverse.png" descr="ziroom_logo_color_invers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69710" y="12461259"/>
            <a:ext cx="2635443" cy="5739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0161840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交互式柱形图"/>
          <p:cNvGraphicFramePr/>
          <p:nvPr>
            <p:extLst>
              <p:ext uri="{D42A27DB-BD31-4B8C-83A1-F6EECF244321}">
                <p14:modId xmlns:p14="http://schemas.microsoft.com/office/powerpoint/2010/main" val="4245659735"/>
              </p:ext>
            </p:extLst>
          </p:nvPr>
        </p:nvGraphicFramePr>
        <p:xfrm>
          <a:off x="4961051" y="3849472"/>
          <a:ext cx="14461898" cy="6017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8" name="矩形"/>
          <p:cNvSpPr/>
          <p:nvPr/>
        </p:nvSpPr>
        <p:spPr>
          <a:xfrm>
            <a:off x="918985" y="886082"/>
            <a:ext cx="217020" cy="676276"/>
          </a:xfrm>
          <a:prstGeom prst="rect">
            <a:avLst/>
          </a:prstGeom>
          <a:solidFill>
            <a:srgbClr val="EE7D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9" name="03"/>
          <p:cNvSpPr txBox="1"/>
          <p:nvPr/>
        </p:nvSpPr>
        <p:spPr>
          <a:xfrm>
            <a:off x="814384" y="12265674"/>
            <a:ext cx="153653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457200">
              <a:defRPr sz="4800">
                <a:solidFill>
                  <a:srgbClr val="FF961E"/>
                </a:solidFill>
                <a:uFill>
                  <a:solidFill>
                    <a:srgbClr val="010101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>
                <a:solidFill>
                  <a:srgbClr val="EE7D00"/>
                </a:solidFill>
              </a:rPr>
              <a:t>0</a:t>
            </a:r>
            <a:r>
              <a:rPr lang="en-US" dirty="0" smtClean="0">
                <a:solidFill>
                  <a:srgbClr val="EE7D00"/>
                </a:solidFill>
              </a:rPr>
              <a:t>4</a:t>
            </a:r>
            <a:endParaRPr dirty="0">
              <a:solidFill>
                <a:srgbClr val="EE7D00"/>
              </a:solidFill>
            </a:endParaRPr>
          </a:p>
        </p:txBody>
      </p:sp>
      <p:pic>
        <p:nvPicPr>
          <p:cNvPr id="160" name="ziroom_logo_color_inverse.png" descr="ziroom_logo_color_invers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69710" y="12461259"/>
            <a:ext cx="2635443" cy="57393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此处编辑副标题&amp;结论"/>
          <p:cNvSpPr txBox="1"/>
          <p:nvPr/>
        </p:nvSpPr>
        <p:spPr>
          <a:xfrm>
            <a:off x="1642369" y="805837"/>
            <a:ext cx="5626539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4500" b="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rPr dirty="0" err="1">
                <a:latin typeface="黑体" panose="02010609060101010101" pitchFamily="49" charset="-122"/>
                <a:ea typeface="黑体" panose="02010609060101010101" pitchFamily="49" charset="-122"/>
              </a:rPr>
              <a:t>此处编辑副标题&amp;结论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二维饼图"/>
          <p:cNvGraphicFramePr/>
          <p:nvPr>
            <p:extLst>
              <p:ext uri="{D42A27DB-BD31-4B8C-83A1-F6EECF244321}">
                <p14:modId xmlns:p14="http://schemas.microsoft.com/office/powerpoint/2010/main" val="1304819892"/>
              </p:ext>
            </p:extLst>
          </p:nvPr>
        </p:nvGraphicFramePr>
        <p:xfrm>
          <a:off x="13215868" y="3664673"/>
          <a:ext cx="7106697" cy="7356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4" name="Title"/>
          <p:cNvSpPr txBox="1"/>
          <p:nvPr/>
        </p:nvSpPr>
        <p:spPr>
          <a:xfrm>
            <a:off x="1559264" y="557774"/>
            <a:ext cx="2146420" cy="1313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7600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Title</a:t>
            </a:r>
          </a:p>
        </p:txBody>
      </p:sp>
      <p:sp>
        <p:nvSpPr>
          <p:cNvPr id="165" name="Subheading"/>
          <p:cNvSpPr txBox="1"/>
          <p:nvPr/>
        </p:nvSpPr>
        <p:spPr>
          <a:xfrm>
            <a:off x="1559264" y="1861169"/>
            <a:ext cx="288219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4000" b="0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Subheading</a:t>
            </a:r>
          </a:p>
        </p:txBody>
      </p:sp>
      <p:sp>
        <p:nvSpPr>
          <p:cNvPr id="166" name="矩形"/>
          <p:cNvSpPr/>
          <p:nvPr/>
        </p:nvSpPr>
        <p:spPr>
          <a:xfrm>
            <a:off x="918985" y="886082"/>
            <a:ext cx="217020" cy="676276"/>
          </a:xfrm>
          <a:prstGeom prst="rect">
            <a:avLst/>
          </a:prstGeom>
          <a:solidFill>
            <a:srgbClr val="EE7D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7" name="自如是一家提供高品质居住产品与生活服务的科技公司，成立于2011年10月18日。…"/>
          <p:cNvSpPr txBox="1"/>
          <p:nvPr/>
        </p:nvSpPr>
        <p:spPr>
          <a:xfrm>
            <a:off x="1613360" y="3665789"/>
            <a:ext cx="9209159" cy="5324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127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100" b="0" spc="38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自如是一家提供高品质居住产品与生活服务的科技公司，成立于2011年10月18日。</a:t>
            </a:r>
          </a:p>
          <a:p>
            <a:pPr algn="l" defTabSz="127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100" b="0" spc="38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发展至今七年，自如已在北京、上海、深圳、杭州、南京、广州、成都、天津、武汉九 座城市布局，服务近200万租客。自如旗下拥有自如友家、自如整租、业主直租、自如 豪宅、自如寓、自如驿、自如ZSPACE等产品。</a:t>
            </a:r>
          </a:p>
        </p:txBody>
      </p:sp>
      <p:sp>
        <p:nvSpPr>
          <p:cNvPr id="168" name="04"/>
          <p:cNvSpPr txBox="1"/>
          <p:nvPr/>
        </p:nvSpPr>
        <p:spPr>
          <a:xfrm>
            <a:off x="814384" y="12265674"/>
            <a:ext cx="153653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457200">
              <a:defRPr sz="4800">
                <a:solidFill>
                  <a:srgbClr val="FF961E"/>
                </a:solidFill>
                <a:uFill>
                  <a:solidFill>
                    <a:srgbClr val="010101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>
                <a:solidFill>
                  <a:srgbClr val="EE7D00"/>
                </a:solidFill>
              </a:rPr>
              <a:t>0</a:t>
            </a:r>
            <a:r>
              <a:rPr lang="en-US" dirty="0" smtClean="0">
                <a:solidFill>
                  <a:srgbClr val="EE7D00"/>
                </a:solidFill>
              </a:rPr>
              <a:t>5</a:t>
            </a:r>
            <a:endParaRPr dirty="0">
              <a:solidFill>
                <a:srgbClr val="EE7D00"/>
              </a:solidFill>
            </a:endParaRPr>
          </a:p>
        </p:txBody>
      </p:sp>
      <p:pic>
        <p:nvPicPr>
          <p:cNvPr id="169" name="ziroom_logo_color_inverse.png" descr="ziroom_logo_color_invers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69710" y="12461259"/>
            <a:ext cx="2635443" cy="5739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2"/>
          <p:cNvSpPr txBox="1"/>
          <p:nvPr/>
        </p:nvSpPr>
        <p:spPr>
          <a:xfrm>
            <a:off x="5787015" y="6201090"/>
            <a:ext cx="686084" cy="1313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600">
                <a:solidFill>
                  <a:srgbClr val="FFFFFF"/>
                </a:solidFill>
              </a:defRPr>
            </a:lvl1pPr>
          </a:lstStyle>
          <a:p>
            <a:r>
              <a:rPr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72" name="Keyword"/>
          <p:cNvSpPr txBox="1"/>
          <p:nvPr/>
        </p:nvSpPr>
        <p:spPr>
          <a:xfrm>
            <a:off x="14247228" y="4565363"/>
            <a:ext cx="1638268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3000" b="0">
                <a:solidFill>
                  <a:srgbClr val="FF961E"/>
                </a:solidFill>
              </a:defRPr>
            </a:lvl1pPr>
          </a:lstStyle>
          <a:p>
            <a:r>
              <a:rPr>
                <a:solidFill>
                  <a:srgbClr val="EE7D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Keyword</a:t>
            </a:r>
          </a:p>
        </p:txBody>
      </p:sp>
      <p:sp>
        <p:nvSpPr>
          <p:cNvPr id="173" name="Project one"/>
          <p:cNvSpPr txBox="1"/>
          <p:nvPr/>
        </p:nvSpPr>
        <p:spPr>
          <a:xfrm>
            <a:off x="7142322" y="6918329"/>
            <a:ext cx="2936700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r>
              <a:rPr>
                <a:latin typeface="Helvetica" panose="020B0604020202020204" pitchFamily="34" charset="0"/>
                <a:cs typeface="Helvetica" panose="020B0604020202020204" pitchFamily="34" charset="0"/>
              </a:rPr>
              <a:t>Project one</a:t>
            </a:r>
          </a:p>
        </p:txBody>
      </p:sp>
      <p:sp>
        <p:nvSpPr>
          <p:cNvPr id="174" name="项目名称"/>
          <p:cNvSpPr txBox="1"/>
          <p:nvPr/>
        </p:nvSpPr>
        <p:spPr>
          <a:xfrm>
            <a:off x="7142322" y="6110389"/>
            <a:ext cx="2196113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4000" b="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rPr>
                <a:latin typeface="黑体" panose="02010609060101010101" pitchFamily="49" charset="-122"/>
                <a:ea typeface="黑体" panose="02010609060101010101" pitchFamily="49" charset="-122"/>
              </a:rPr>
              <a:t>项目名称</a:t>
            </a:r>
          </a:p>
        </p:txBody>
      </p:sp>
      <p:sp>
        <p:nvSpPr>
          <p:cNvPr id="175" name="关键词"/>
          <p:cNvSpPr txBox="1"/>
          <p:nvPr/>
        </p:nvSpPr>
        <p:spPr>
          <a:xfrm>
            <a:off x="14247228" y="3931741"/>
            <a:ext cx="1298431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3000" b="0">
                <a:solidFill>
                  <a:srgbClr val="FF961E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rPr dirty="0" err="1">
                <a:solidFill>
                  <a:srgbClr val="EE7D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关键词</a:t>
            </a:r>
            <a:endParaRPr dirty="0">
              <a:solidFill>
                <a:srgbClr val="EE7D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6" name="Keyword"/>
          <p:cNvSpPr txBox="1"/>
          <p:nvPr/>
        </p:nvSpPr>
        <p:spPr>
          <a:xfrm>
            <a:off x="14247228" y="6893561"/>
            <a:ext cx="1638268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3000" b="0">
                <a:solidFill>
                  <a:srgbClr val="FFFFFF"/>
                </a:solidFill>
              </a:defRPr>
            </a:lvl1pPr>
          </a:lstStyle>
          <a:p>
            <a:r>
              <a:rPr>
                <a:latin typeface="Helvetica" panose="020B0604020202020204" pitchFamily="34" charset="0"/>
                <a:cs typeface="Helvetica" panose="020B0604020202020204" pitchFamily="34" charset="0"/>
              </a:rPr>
              <a:t>Keyword</a:t>
            </a:r>
          </a:p>
        </p:txBody>
      </p:sp>
      <p:sp>
        <p:nvSpPr>
          <p:cNvPr id="177" name="关键词"/>
          <p:cNvSpPr txBox="1"/>
          <p:nvPr/>
        </p:nvSpPr>
        <p:spPr>
          <a:xfrm>
            <a:off x="14247228" y="6259939"/>
            <a:ext cx="1298431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3000" b="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rPr>
                <a:latin typeface="黑体" panose="02010609060101010101" pitchFamily="49" charset="-122"/>
                <a:ea typeface="黑体" panose="02010609060101010101" pitchFamily="49" charset="-122"/>
              </a:rPr>
              <a:t>关键词</a:t>
            </a:r>
          </a:p>
        </p:txBody>
      </p:sp>
      <p:sp>
        <p:nvSpPr>
          <p:cNvPr id="178" name="Keyword"/>
          <p:cNvSpPr txBox="1"/>
          <p:nvPr/>
        </p:nvSpPr>
        <p:spPr>
          <a:xfrm>
            <a:off x="14247228" y="9221759"/>
            <a:ext cx="1638268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3000" b="0">
                <a:solidFill>
                  <a:srgbClr val="FFFFFF"/>
                </a:solidFill>
              </a:defRPr>
            </a:lvl1pPr>
          </a:lstStyle>
          <a:p>
            <a:r>
              <a:rPr>
                <a:latin typeface="Helvetica" panose="020B0604020202020204" pitchFamily="34" charset="0"/>
                <a:cs typeface="Helvetica" panose="020B0604020202020204" pitchFamily="34" charset="0"/>
              </a:rPr>
              <a:t>Keyword</a:t>
            </a:r>
          </a:p>
        </p:txBody>
      </p:sp>
      <p:sp>
        <p:nvSpPr>
          <p:cNvPr id="179" name="关键词"/>
          <p:cNvSpPr txBox="1"/>
          <p:nvPr/>
        </p:nvSpPr>
        <p:spPr>
          <a:xfrm>
            <a:off x="14247228" y="8588136"/>
            <a:ext cx="1298431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3000" b="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rPr>
                <a:latin typeface="黑体" panose="02010609060101010101" pitchFamily="49" charset="-122"/>
                <a:ea typeface="黑体" panose="02010609060101010101" pitchFamily="49" charset="-122"/>
              </a:rPr>
              <a:t>关键词</a:t>
            </a:r>
          </a:p>
        </p:txBody>
      </p:sp>
      <p:sp>
        <p:nvSpPr>
          <p:cNvPr id="180" name="矩形"/>
          <p:cNvSpPr/>
          <p:nvPr/>
        </p:nvSpPr>
        <p:spPr>
          <a:xfrm>
            <a:off x="918985" y="886082"/>
            <a:ext cx="217020" cy="676276"/>
          </a:xfrm>
          <a:prstGeom prst="rect">
            <a:avLst/>
          </a:prstGeom>
          <a:solidFill>
            <a:srgbClr val="EE7D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81" name="ziroom_logo_color_inverse.png" descr="ziroom_logo_color_invers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69710" y="12461259"/>
            <a:ext cx="2635443" cy="573930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此处编辑副标题&amp;结论"/>
          <p:cNvSpPr txBox="1"/>
          <p:nvPr/>
        </p:nvSpPr>
        <p:spPr>
          <a:xfrm>
            <a:off x="1642369" y="805837"/>
            <a:ext cx="5626539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sz="4500" b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冬青黑体简体中文 W3"/>
              </a:defRPr>
            </a:lvl1pPr>
          </a:lstStyle>
          <a:p>
            <a:r>
              <a:rPr dirty="0" err="1"/>
              <a:t>此处编辑副标题&amp;结论</a:t>
            </a:r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05"/>
          <p:cNvSpPr txBox="1"/>
          <p:nvPr/>
        </p:nvSpPr>
        <p:spPr>
          <a:xfrm>
            <a:off x="814384" y="12265674"/>
            <a:ext cx="153653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457200">
              <a:defRPr sz="4800">
                <a:solidFill>
                  <a:srgbClr val="FF961E"/>
                </a:solidFill>
                <a:uFill>
                  <a:solidFill>
                    <a:srgbClr val="010101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>
                <a:solidFill>
                  <a:srgbClr val="EE7D00"/>
                </a:solidFill>
              </a:rPr>
              <a:t>0</a:t>
            </a:r>
            <a:r>
              <a:rPr lang="en-US" dirty="0" smtClean="0">
                <a:solidFill>
                  <a:srgbClr val="EE7D00"/>
                </a:solidFill>
              </a:rPr>
              <a:t>7</a:t>
            </a:r>
            <a:endParaRPr dirty="0">
              <a:solidFill>
                <a:srgbClr val="EE7D00"/>
              </a:solidFill>
            </a:endParaRPr>
          </a:p>
        </p:txBody>
      </p:sp>
      <p:sp>
        <p:nvSpPr>
          <p:cNvPr id="185" name="自如是一家提供高品质居住产品与生活服务的科技公司，成立于2011年10月18日。…"/>
          <p:cNvSpPr txBox="1"/>
          <p:nvPr/>
        </p:nvSpPr>
        <p:spPr>
          <a:xfrm>
            <a:off x="1613360" y="3665788"/>
            <a:ext cx="21157279" cy="3730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127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100" b="0" spc="38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自如是一家提供高品质居住产品与生活服务的科技公司，成立于2011年10月18日。</a:t>
            </a:r>
          </a:p>
          <a:p>
            <a:pPr algn="l" defTabSz="127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100" b="0" spc="38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dirty="0" err="1">
                <a:latin typeface="黑体" panose="02010609060101010101" pitchFamily="49" charset="-122"/>
                <a:ea typeface="黑体" panose="02010609060101010101" pitchFamily="49" charset="-122"/>
              </a:rPr>
              <a:t>发展至今七年，自如已在北京、上海、深圳、杭州、南京、广州、成都、天津、武汉九</a:t>
            </a:r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 座城市布局，服务近200万租客。自如旗下拥有自如友家、自如整租、业主直租、自如 </a:t>
            </a:r>
            <a:r>
              <a:rPr dirty="0" err="1">
                <a:latin typeface="黑体" panose="02010609060101010101" pitchFamily="49" charset="-122"/>
                <a:ea typeface="黑体" panose="02010609060101010101" pitchFamily="49" charset="-122"/>
              </a:rPr>
              <a:t>豪宅、自如寓、自如驿、自如ZSPACE等产品，为用户提供保洁、搬家、维修等服务</a:t>
            </a:r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dirty="0" err="1">
                <a:latin typeface="黑体" panose="02010609060101010101" pitchFamily="49" charset="-122"/>
                <a:ea typeface="黑体" panose="02010609060101010101" pitchFamily="49" charset="-122"/>
              </a:rPr>
              <a:t>自如通过现代科技的广泛应用，为人们提供了更美好的居住体验，更会引领居住消费市场向高质量发展</a:t>
            </a:r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86" name="Title"/>
          <p:cNvSpPr txBox="1"/>
          <p:nvPr/>
        </p:nvSpPr>
        <p:spPr>
          <a:xfrm>
            <a:off x="1559264" y="557774"/>
            <a:ext cx="2146420" cy="1313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7600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Title</a:t>
            </a:r>
          </a:p>
        </p:txBody>
      </p:sp>
      <p:sp>
        <p:nvSpPr>
          <p:cNvPr id="187" name="Subheading"/>
          <p:cNvSpPr txBox="1"/>
          <p:nvPr/>
        </p:nvSpPr>
        <p:spPr>
          <a:xfrm>
            <a:off x="1559264" y="1861169"/>
            <a:ext cx="288219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4000" b="0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Subheading</a:t>
            </a:r>
          </a:p>
        </p:txBody>
      </p:sp>
      <p:sp>
        <p:nvSpPr>
          <p:cNvPr id="188" name="矩形"/>
          <p:cNvSpPr/>
          <p:nvPr/>
        </p:nvSpPr>
        <p:spPr>
          <a:xfrm>
            <a:off x="918985" y="886082"/>
            <a:ext cx="217020" cy="676276"/>
          </a:xfrm>
          <a:prstGeom prst="rect">
            <a:avLst/>
          </a:prstGeom>
          <a:solidFill>
            <a:srgbClr val="EE7D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89" name="ziroom_logo_color_inverse.png" descr="ziroom_logo_color_invers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69710" y="12461259"/>
            <a:ext cx="2635443" cy="5739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06"/>
          <p:cNvSpPr txBox="1"/>
          <p:nvPr/>
        </p:nvSpPr>
        <p:spPr>
          <a:xfrm>
            <a:off x="814384" y="12265674"/>
            <a:ext cx="153653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457200">
              <a:defRPr sz="4800">
                <a:solidFill>
                  <a:srgbClr val="FF961E"/>
                </a:solidFill>
                <a:uFill>
                  <a:solidFill>
                    <a:srgbClr val="010101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>
                <a:solidFill>
                  <a:srgbClr val="EE7D00"/>
                </a:solidFill>
              </a:rPr>
              <a:t>0</a:t>
            </a:r>
            <a:r>
              <a:rPr lang="en-US" dirty="0" smtClean="0">
                <a:solidFill>
                  <a:srgbClr val="EE7D00"/>
                </a:solidFill>
              </a:rPr>
              <a:t>8</a:t>
            </a:r>
            <a:endParaRPr dirty="0">
              <a:solidFill>
                <a:srgbClr val="EE7D00"/>
              </a:solidFill>
            </a:endParaRPr>
          </a:p>
        </p:txBody>
      </p:sp>
      <p:sp>
        <p:nvSpPr>
          <p:cNvPr id="192" name="自如是一家提供高品质居住产品与生活服务的科技公司，成立于2011年10月18日。…"/>
          <p:cNvSpPr txBox="1"/>
          <p:nvPr/>
        </p:nvSpPr>
        <p:spPr>
          <a:xfrm>
            <a:off x="1613360" y="3665789"/>
            <a:ext cx="9209159" cy="5041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 defTabSz="127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100" b="0" spc="38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自如是一家提供高品质居住产品与生活服务的科技公司，成立于2011年10月18日。</a:t>
            </a:r>
          </a:p>
          <a:p>
            <a:pPr algn="l" defTabSz="127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100" b="0" spc="38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dirty="0" err="1">
                <a:latin typeface="黑体" panose="02010609060101010101" pitchFamily="49" charset="-122"/>
                <a:ea typeface="黑体" panose="02010609060101010101" pitchFamily="49" charset="-122"/>
              </a:rPr>
              <a:t>发展至今七年，自如已在北京、上海、深圳、杭州、南京、广州、成都、天津、武汉九</a:t>
            </a:r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 座城市布局，服务近200万租客。自如旗下拥有自如友家、自如整租、业主直租、自如 </a:t>
            </a:r>
            <a:r>
              <a:rPr dirty="0" err="1">
                <a:latin typeface="黑体" panose="02010609060101010101" pitchFamily="49" charset="-122"/>
                <a:ea typeface="黑体" panose="02010609060101010101" pitchFamily="49" charset="-122"/>
              </a:rPr>
              <a:t>豪宅、自如寓、自如驿、自如ZSPACE等产品</a:t>
            </a:r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93" name="Title"/>
          <p:cNvSpPr txBox="1"/>
          <p:nvPr/>
        </p:nvSpPr>
        <p:spPr>
          <a:xfrm>
            <a:off x="1559264" y="557774"/>
            <a:ext cx="2146420" cy="1313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7600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Title</a:t>
            </a:r>
          </a:p>
        </p:txBody>
      </p:sp>
      <p:sp>
        <p:nvSpPr>
          <p:cNvPr id="194" name="Subheading"/>
          <p:cNvSpPr txBox="1"/>
          <p:nvPr/>
        </p:nvSpPr>
        <p:spPr>
          <a:xfrm>
            <a:off x="1559264" y="1861169"/>
            <a:ext cx="288219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4000" b="0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Subheading</a:t>
            </a:r>
          </a:p>
        </p:txBody>
      </p:sp>
      <p:sp>
        <p:nvSpPr>
          <p:cNvPr id="195" name="矩形"/>
          <p:cNvSpPr/>
          <p:nvPr/>
        </p:nvSpPr>
        <p:spPr>
          <a:xfrm>
            <a:off x="918985" y="886082"/>
            <a:ext cx="217020" cy="676276"/>
          </a:xfrm>
          <a:prstGeom prst="rect">
            <a:avLst/>
          </a:prstGeom>
          <a:solidFill>
            <a:srgbClr val="EE7D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96" name="ziroom_logo_color_inverse.png" descr="ziroom_logo_color_invers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69710" y="12461259"/>
            <a:ext cx="2635443" cy="573930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矩形"/>
          <p:cNvSpPr/>
          <p:nvPr/>
        </p:nvSpPr>
        <p:spPr>
          <a:xfrm>
            <a:off x="12218930" y="3372861"/>
            <a:ext cx="10206370" cy="7378164"/>
          </a:xfrm>
          <a:prstGeom prst="rect">
            <a:avLst/>
          </a:prstGeom>
          <a:solidFill>
            <a:srgbClr val="D6D5D5">
              <a:alpha val="9620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D6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矩形"/>
          <p:cNvSpPr/>
          <p:nvPr/>
        </p:nvSpPr>
        <p:spPr>
          <a:xfrm>
            <a:off x="846215" y="2442981"/>
            <a:ext cx="10968452" cy="7488838"/>
          </a:xfrm>
          <a:prstGeom prst="rect">
            <a:avLst/>
          </a:prstGeom>
          <a:solidFill>
            <a:srgbClr val="D6D5D5">
              <a:alpha val="9620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D6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0" name="自如是一家提供高品质居住产品与生活服务的科技公司，成立于2011年10月18日。"/>
          <p:cNvSpPr txBox="1"/>
          <p:nvPr/>
        </p:nvSpPr>
        <p:spPr>
          <a:xfrm>
            <a:off x="846215" y="10292644"/>
            <a:ext cx="9554421" cy="1298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spAutoFit/>
          </a:bodyPr>
          <a:lstStyle>
            <a:lvl1pPr algn="l" defTabSz="12700">
              <a:lnSpc>
                <a:spcPct val="11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 b="0" spc="31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>
              <a:lnSpc>
                <a:spcPct val="150000"/>
              </a:lnSpc>
            </a:pPr>
            <a:r>
              <a:rPr>
                <a:latin typeface="黑体" panose="02010609060101010101" pitchFamily="49" charset="-122"/>
                <a:ea typeface="黑体" panose="02010609060101010101" pitchFamily="49" charset="-122"/>
              </a:rPr>
              <a:t>自如是一家提供高品质居住产品与生活服务的科技公司，成立于2011年10月18日。</a:t>
            </a:r>
          </a:p>
        </p:txBody>
      </p:sp>
      <p:sp>
        <p:nvSpPr>
          <p:cNvPr id="201" name="矩形"/>
          <p:cNvSpPr/>
          <p:nvPr/>
        </p:nvSpPr>
        <p:spPr>
          <a:xfrm>
            <a:off x="12509026" y="2442981"/>
            <a:ext cx="10968452" cy="7488838"/>
          </a:xfrm>
          <a:prstGeom prst="rect">
            <a:avLst/>
          </a:prstGeom>
          <a:solidFill>
            <a:srgbClr val="D6D5D5">
              <a:alpha val="9620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D6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2" name="自如是一家提供高品质居住产品与生活服务的科技公司，"/>
          <p:cNvSpPr txBox="1"/>
          <p:nvPr/>
        </p:nvSpPr>
        <p:spPr>
          <a:xfrm>
            <a:off x="12482556" y="10292644"/>
            <a:ext cx="9554421" cy="631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spAutoFit/>
          </a:bodyPr>
          <a:lstStyle>
            <a:lvl1pPr algn="l" defTabSz="12700">
              <a:lnSpc>
                <a:spcPct val="11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 b="0" spc="31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>
              <a:lnSpc>
                <a:spcPct val="150000"/>
              </a:lnSpc>
            </a:pPr>
            <a:r>
              <a:rPr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自如是一家提供高品质居住产品与生活服务的科技公司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3" name="09"/>
          <p:cNvSpPr txBox="1"/>
          <p:nvPr/>
        </p:nvSpPr>
        <p:spPr>
          <a:xfrm>
            <a:off x="814384" y="12265674"/>
            <a:ext cx="153653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457200">
              <a:defRPr sz="4800">
                <a:solidFill>
                  <a:srgbClr val="FF961E"/>
                </a:solidFill>
                <a:uFill>
                  <a:solidFill>
                    <a:srgbClr val="010101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>
                <a:solidFill>
                  <a:srgbClr val="EE7D00"/>
                </a:solidFill>
              </a:rPr>
              <a:t>09</a:t>
            </a:r>
          </a:p>
        </p:txBody>
      </p:sp>
      <p:sp>
        <p:nvSpPr>
          <p:cNvPr id="204" name="此处编辑副标题&amp;结论"/>
          <p:cNvSpPr txBox="1"/>
          <p:nvPr/>
        </p:nvSpPr>
        <p:spPr>
          <a:xfrm>
            <a:off x="1642369" y="805837"/>
            <a:ext cx="5626539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4500" b="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rPr dirty="0" err="1">
                <a:latin typeface="黑体" panose="02010609060101010101" pitchFamily="49" charset="-122"/>
                <a:ea typeface="黑体" panose="02010609060101010101" pitchFamily="49" charset="-122"/>
              </a:rPr>
              <a:t>此处编辑副标题&amp;结论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" name="矩形"/>
          <p:cNvSpPr/>
          <p:nvPr/>
        </p:nvSpPr>
        <p:spPr>
          <a:xfrm>
            <a:off x="918985" y="886082"/>
            <a:ext cx="217020" cy="676276"/>
          </a:xfrm>
          <a:prstGeom prst="rect">
            <a:avLst/>
          </a:prstGeom>
          <a:solidFill>
            <a:srgbClr val="EE7D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EE7D00"/>
              </a:solidFill>
            </a:endParaRPr>
          </a:p>
        </p:txBody>
      </p:sp>
      <p:pic>
        <p:nvPicPr>
          <p:cNvPr id="206" name="ziroom_logo_color_inverse.png" descr="ziroom_logo_color_invers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69710" y="12461259"/>
            <a:ext cx="2635443" cy="5739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07"/>
          <p:cNvSpPr txBox="1"/>
          <p:nvPr/>
        </p:nvSpPr>
        <p:spPr>
          <a:xfrm>
            <a:off x="814384" y="12265674"/>
            <a:ext cx="153653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457200">
              <a:defRPr sz="4800">
                <a:solidFill>
                  <a:srgbClr val="FF961E"/>
                </a:solidFill>
                <a:uFill>
                  <a:solidFill>
                    <a:srgbClr val="010101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smtClean="0">
                <a:solidFill>
                  <a:srgbClr val="EE7D00"/>
                </a:solidFill>
              </a:rPr>
              <a:t>10</a:t>
            </a:r>
            <a:endParaRPr dirty="0">
              <a:solidFill>
                <a:srgbClr val="EE7D00"/>
              </a:solidFill>
            </a:endParaRPr>
          </a:p>
        </p:txBody>
      </p:sp>
      <p:sp>
        <p:nvSpPr>
          <p:cNvPr id="209" name="Title"/>
          <p:cNvSpPr txBox="1"/>
          <p:nvPr/>
        </p:nvSpPr>
        <p:spPr>
          <a:xfrm>
            <a:off x="1559264" y="557774"/>
            <a:ext cx="2146420" cy="1313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7600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Title</a:t>
            </a:r>
          </a:p>
        </p:txBody>
      </p:sp>
      <p:sp>
        <p:nvSpPr>
          <p:cNvPr id="210" name="Subheading"/>
          <p:cNvSpPr txBox="1"/>
          <p:nvPr/>
        </p:nvSpPr>
        <p:spPr>
          <a:xfrm>
            <a:off x="1559264" y="1861169"/>
            <a:ext cx="288219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4000" b="0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Subheading</a:t>
            </a:r>
          </a:p>
        </p:txBody>
      </p:sp>
      <p:sp>
        <p:nvSpPr>
          <p:cNvPr id="211" name="矩形"/>
          <p:cNvSpPr/>
          <p:nvPr/>
        </p:nvSpPr>
        <p:spPr>
          <a:xfrm>
            <a:off x="918985" y="886082"/>
            <a:ext cx="217020" cy="676276"/>
          </a:xfrm>
          <a:prstGeom prst="rect">
            <a:avLst/>
          </a:prstGeom>
          <a:solidFill>
            <a:srgbClr val="EE7D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12" name="ziroom_logo_color_inverse.png" descr="ziroom_logo_color_invers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69710" y="12461259"/>
            <a:ext cx="2635443" cy="573930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Text…"/>
          <p:cNvSpPr/>
          <p:nvPr/>
        </p:nvSpPr>
        <p:spPr>
          <a:xfrm>
            <a:off x="1579970" y="5928938"/>
            <a:ext cx="5353489" cy="1858124"/>
          </a:xfrm>
          <a:prstGeom prst="rect">
            <a:avLst/>
          </a:prstGeom>
          <a:ln w="38100">
            <a:solidFill>
              <a:srgbClr val="D6D5D5">
                <a:alpha val="30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>
              <a:defRPr sz="5000">
                <a:solidFill>
                  <a:srgbClr val="FFFFFF"/>
                </a:solidFill>
              </a:defRPr>
            </a:pPr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Text</a:t>
            </a:r>
          </a:p>
          <a:p>
            <a:pPr>
              <a:defRPr sz="3000" b="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content</a:t>
            </a:r>
          </a:p>
        </p:txBody>
      </p:sp>
      <p:sp>
        <p:nvSpPr>
          <p:cNvPr id="214" name="Text…"/>
          <p:cNvSpPr/>
          <p:nvPr/>
        </p:nvSpPr>
        <p:spPr>
          <a:xfrm>
            <a:off x="9515255" y="5928938"/>
            <a:ext cx="5353489" cy="1858124"/>
          </a:xfrm>
          <a:prstGeom prst="rect">
            <a:avLst/>
          </a:prstGeom>
          <a:ln w="38100">
            <a:solidFill>
              <a:srgbClr val="D6D5D5">
                <a:alpha val="30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>
              <a:defRPr sz="5000">
                <a:solidFill>
                  <a:srgbClr val="FFFFFF"/>
                </a:solidFill>
              </a:defRPr>
            </a:pPr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Text</a:t>
            </a:r>
          </a:p>
          <a:p>
            <a:pPr>
              <a:defRPr sz="3000" b="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content</a:t>
            </a:r>
          </a:p>
        </p:txBody>
      </p:sp>
      <p:sp>
        <p:nvSpPr>
          <p:cNvPr id="215" name="Text…"/>
          <p:cNvSpPr/>
          <p:nvPr/>
        </p:nvSpPr>
        <p:spPr>
          <a:xfrm>
            <a:off x="17450541" y="5928938"/>
            <a:ext cx="5353489" cy="1858124"/>
          </a:xfrm>
          <a:prstGeom prst="rect">
            <a:avLst/>
          </a:prstGeom>
          <a:ln w="38100">
            <a:solidFill>
              <a:srgbClr val="D6D5D5">
                <a:alpha val="30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>
              <a:defRPr sz="5000">
                <a:solidFill>
                  <a:srgbClr val="FFFFFF"/>
                </a:solidFill>
              </a:defRPr>
            </a:pPr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Text</a:t>
            </a:r>
          </a:p>
          <a:p>
            <a:pPr>
              <a:defRPr sz="3000" b="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>
                <a:latin typeface="黑体" panose="02010609060101010101" pitchFamily="49" charset="-122"/>
                <a:ea typeface="黑体" panose="02010609060101010101" pitchFamily="49" charset="-122"/>
              </a:rPr>
              <a:t>content</a:t>
            </a:r>
          </a:p>
        </p:txBody>
      </p:sp>
      <p:sp>
        <p:nvSpPr>
          <p:cNvPr id="216" name="线条"/>
          <p:cNvSpPr/>
          <p:nvPr/>
        </p:nvSpPr>
        <p:spPr>
          <a:xfrm>
            <a:off x="7918348" y="6970014"/>
            <a:ext cx="612019" cy="1"/>
          </a:xfrm>
          <a:prstGeom prst="line">
            <a:avLst/>
          </a:prstGeom>
          <a:ln w="25400">
            <a:solidFill>
              <a:srgbClr val="FF961E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7" name="线条"/>
          <p:cNvSpPr/>
          <p:nvPr/>
        </p:nvSpPr>
        <p:spPr>
          <a:xfrm>
            <a:off x="15853633" y="6970014"/>
            <a:ext cx="612019" cy="1"/>
          </a:xfrm>
          <a:prstGeom prst="line">
            <a:avLst/>
          </a:prstGeom>
          <a:ln w="25400">
            <a:solidFill>
              <a:srgbClr val="FF961E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hanks"/>
          <p:cNvSpPr txBox="1"/>
          <p:nvPr/>
        </p:nvSpPr>
        <p:spPr>
          <a:xfrm>
            <a:off x="9903142" y="2571577"/>
            <a:ext cx="4635883" cy="1683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10000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Thanks</a:t>
            </a:r>
          </a:p>
        </p:txBody>
      </p:sp>
      <p:sp>
        <p:nvSpPr>
          <p:cNvPr id="220" name="Subheading"/>
          <p:cNvSpPr txBox="1"/>
          <p:nvPr/>
        </p:nvSpPr>
        <p:spPr>
          <a:xfrm>
            <a:off x="10408602" y="4249836"/>
            <a:ext cx="3561872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5000" b="0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Subheading</a:t>
            </a:r>
          </a:p>
        </p:txBody>
      </p:sp>
      <p:pic>
        <p:nvPicPr>
          <p:cNvPr id="221" name="ziroom_mumu_Wave_color.png" descr="ziroom_mumu_Wave_colo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0190" y="6825825"/>
            <a:ext cx="3308654" cy="58791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1"/>
          <p:cNvSpPr txBox="1"/>
          <p:nvPr/>
        </p:nvSpPr>
        <p:spPr>
          <a:xfrm>
            <a:off x="6821951" y="4140687"/>
            <a:ext cx="686084" cy="1313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600">
                <a:solidFill>
                  <a:srgbClr val="FF961E"/>
                </a:solidFill>
              </a:defRPr>
            </a:lvl1pPr>
          </a:lstStyle>
          <a:p>
            <a:r>
              <a:rPr dirty="0">
                <a:solidFill>
                  <a:srgbClr val="EE7D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26" name="2"/>
          <p:cNvSpPr txBox="1"/>
          <p:nvPr/>
        </p:nvSpPr>
        <p:spPr>
          <a:xfrm>
            <a:off x="6821951" y="6201090"/>
            <a:ext cx="686084" cy="1313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600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27" name="3"/>
          <p:cNvSpPr txBox="1"/>
          <p:nvPr/>
        </p:nvSpPr>
        <p:spPr>
          <a:xfrm>
            <a:off x="6821951" y="8261494"/>
            <a:ext cx="686084" cy="1313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600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28" name="Project one"/>
          <p:cNvSpPr txBox="1"/>
          <p:nvPr/>
        </p:nvSpPr>
        <p:spPr>
          <a:xfrm>
            <a:off x="8177259" y="4417686"/>
            <a:ext cx="2936700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4000">
                <a:solidFill>
                  <a:srgbClr val="FF961E"/>
                </a:solidFill>
              </a:defRPr>
            </a:lvl1pPr>
          </a:lstStyle>
          <a:p>
            <a:r>
              <a:rPr dirty="0">
                <a:solidFill>
                  <a:srgbClr val="EE7D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Project one</a:t>
            </a:r>
          </a:p>
        </p:txBody>
      </p:sp>
      <p:sp>
        <p:nvSpPr>
          <p:cNvPr id="129" name="Project two"/>
          <p:cNvSpPr txBox="1"/>
          <p:nvPr/>
        </p:nvSpPr>
        <p:spPr>
          <a:xfrm>
            <a:off x="8177259" y="6478089"/>
            <a:ext cx="2909450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Project two</a:t>
            </a:r>
          </a:p>
        </p:txBody>
      </p:sp>
      <p:sp>
        <p:nvSpPr>
          <p:cNvPr id="130" name="Project three"/>
          <p:cNvSpPr txBox="1"/>
          <p:nvPr/>
        </p:nvSpPr>
        <p:spPr>
          <a:xfrm>
            <a:off x="8177258" y="8538493"/>
            <a:ext cx="3651575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Project three</a:t>
            </a:r>
          </a:p>
        </p:txBody>
      </p:sp>
      <p:sp>
        <p:nvSpPr>
          <p:cNvPr id="131" name="4"/>
          <p:cNvSpPr txBox="1"/>
          <p:nvPr/>
        </p:nvSpPr>
        <p:spPr>
          <a:xfrm>
            <a:off x="14022237" y="4140687"/>
            <a:ext cx="686084" cy="1313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600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32" name="5"/>
          <p:cNvSpPr txBox="1"/>
          <p:nvPr/>
        </p:nvSpPr>
        <p:spPr>
          <a:xfrm>
            <a:off x="14022236" y="6201090"/>
            <a:ext cx="686084" cy="1313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600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133" name="6"/>
          <p:cNvSpPr txBox="1"/>
          <p:nvPr/>
        </p:nvSpPr>
        <p:spPr>
          <a:xfrm>
            <a:off x="14022236" y="8261494"/>
            <a:ext cx="686084" cy="1313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600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134" name="项目名称"/>
          <p:cNvSpPr txBox="1"/>
          <p:nvPr/>
        </p:nvSpPr>
        <p:spPr>
          <a:xfrm>
            <a:off x="15377545" y="4417686"/>
            <a:ext cx="2196113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4000" b="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rPr dirty="0" err="1">
                <a:latin typeface="黑体" panose="02010609060101010101" pitchFamily="49" charset="-122"/>
                <a:ea typeface="黑体" panose="02010609060101010101" pitchFamily="49" charset="-122"/>
              </a:rPr>
              <a:t>项目名称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" name="项目名称"/>
          <p:cNvSpPr txBox="1"/>
          <p:nvPr/>
        </p:nvSpPr>
        <p:spPr>
          <a:xfrm>
            <a:off x="15377545" y="6478089"/>
            <a:ext cx="2202525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r>
              <a:rPr dirty="0" err="1">
                <a:latin typeface="黑体" panose="02010609060101010101" pitchFamily="49" charset="-122"/>
                <a:ea typeface="黑体" panose="02010609060101010101" pitchFamily="49" charset="-122"/>
              </a:rPr>
              <a:t>项目名称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6" name="项目名称"/>
          <p:cNvSpPr txBox="1"/>
          <p:nvPr/>
        </p:nvSpPr>
        <p:spPr>
          <a:xfrm>
            <a:off x="15377545" y="8538493"/>
            <a:ext cx="2202525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r>
              <a:rPr dirty="0" err="1">
                <a:latin typeface="黑体" panose="02010609060101010101" pitchFamily="49" charset="-122"/>
                <a:ea typeface="黑体" panose="02010609060101010101" pitchFamily="49" charset="-122"/>
              </a:rPr>
              <a:t>项目名称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" name="Title"/>
          <p:cNvSpPr txBox="1"/>
          <p:nvPr/>
        </p:nvSpPr>
        <p:spPr>
          <a:xfrm>
            <a:off x="1559264" y="557774"/>
            <a:ext cx="3499119" cy="1313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7600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Title</a:t>
            </a:r>
          </a:p>
        </p:txBody>
      </p:sp>
      <p:sp>
        <p:nvSpPr>
          <p:cNvPr id="138" name="Subheading"/>
          <p:cNvSpPr txBox="1"/>
          <p:nvPr/>
        </p:nvSpPr>
        <p:spPr>
          <a:xfrm>
            <a:off x="1559264" y="1861169"/>
            <a:ext cx="288219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4000" b="0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Subheading</a:t>
            </a:r>
          </a:p>
        </p:txBody>
      </p:sp>
      <p:sp>
        <p:nvSpPr>
          <p:cNvPr id="139" name="矩形"/>
          <p:cNvSpPr/>
          <p:nvPr/>
        </p:nvSpPr>
        <p:spPr>
          <a:xfrm>
            <a:off x="918985" y="886082"/>
            <a:ext cx="217020" cy="676276"/>
          </a:xfrm>
          <a:prstGeom prst="rect">
            <a:avLst/>
          </a:prstGeom>
          <a:solidFill>
            <a:srgbClr val="EE7D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40" name="ziroom_logo_color_inverse.png" descr="ziroom_logo_color_invers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69710" y="12461259"/>
            <a:ext cx="2635443" cy="5739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062" y="4876800"/>
            <a:ext cx="81438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5046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"/>
          <p:cNvSpPr txBox="1"/>
          <p:nvPr/>
        </p:nvSpPr>
        <p:spPr>
          <a:xfrm>
            <a:off x="1559264" y="557774"/>
            <a:ext cx="19011614" cy="1313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760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哪种</a:t>
            </a:r>
            <a:r>
              <a:rPr lang="en-US" altLang="zh-CN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</a:t>
            </a:r>
            <a:r>
              <a:rPr lang="zh-CN" alt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些 </a:t>
            </a:r>
            <a:r>
              <a:rPr lang="en-US" altLang="zh-CN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code </a:t>
            </a:r>
            <a:r>
              <a:rPr lang="zh-CN" alt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会被打包到</a:t>
            </a:r>
            <a:r>
              <a:rPr lang="en-US" altLang="zh-CN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chunk-vendors</a:t>
            </a:r>
            <a:r>
              <a:rPr lang="zh-CN" alt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中</a:t>
            </a:r>
            <a:endParaRPr lang="en-US" altLang="zh-CN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" name="矩形"/>
          <p:cNvSpPr/>
          <p:nvPr/>
        </p:nvSpPr>
        <p:spPr>
          <a:xfrm>
            <a:off x="918985" y="886082"/>
            <a:ext cx="217020" cy="676276"/>
          </a:xfrm>
          <a:prstGeom prst="rect">
            <a:avLst/>
          </a:prstGeom>
          <a:solidFill>
            <a:srgbClr val="EE7D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000" b="0">
              <a:solidFill>
                <a:srgbClr val="EE7D00"/>
              </a:solidFill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154" name="02"/>
          <p:cNvSpPr txBox="1"/>
          <p:nvPr/>
        </p:nvSpPr>
        <p:spPr>
          <a:xfrm>
            <a:off x="814384" y="12265674"/>
            <a:ext cx="153653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457200">
              <a:defRPr sz="4800">
                <a:solidFill>
                  <a:srgbClr val="FF961E"/>
                </a:solidFill>
                <a:uFill>
                  <a:solidFill>
                    <a:srgbClr val="010101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>
                <a:solidFill>
                  <a:srgbClr val="EE7D00"/>
                </a:solidFill>
              </a:rPr>
              <a:t>0</a:t>
            </a:r>
            <a:r>
              <a:rPr lang="en-US" dirty="0" smtClean="0">
                <a:solidFill>
                  <a:srgbClr val="EE7D00"/>
                </a:solidFill>
              </a:rPr>
              <a:t>3</a:t>
            </a:r>
            <a:endParaRPr dirty="0">
              <a:solidFill>
                <a:srgbClr val="EE7D00"/>
              </a:solidFill>
            </a:endParaRPr>
          </a:p>
        </p:txBody>
      </p:sp>
      <p:pic>
        <p:nvPicPr>
          <p:cNvPr id="155" name="ziroom_logo_color_inverse.png" descr="ziroom_logo_color_invers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69710" y="12461259"/>
            <a:ext cx="2635443" cy="5739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95" y="2077662"/>
            <a:ext cx="8503295" cy="967270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747969" y="2057185"/>
            <a:ext cx="12112289" cy="109780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algn="l"/>
            <a:r>
              <a:rPr lang="en-US" altLang="zh-CN" dirty="0" err="1">
                <a:solidFill>
                  <a:schemeClr val="bg1"/>
                </a:solidFill>
              </a:rPr>
              <a:t>cacheGroups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zh-CN" altLang="en-US" dirty="0">
                <a:solidFill>
                  <a:schemeClr val="bg1"/>
                </a:solidFill>
              </a:rPr>
              <a:t>缓存</a:t>
            </a:r>
            <a:r>
              <a:rPr lang="zh-CN" altLang="en-US" dirty="0" smtClean="0">
                <a:solidFill>
                  <a:schemeClr val="bg1"/>
                </a:solidFill>
              </a:rPr>
              <a:t>组，可以继承或覆盖</a:t>
            </a:r>
            <a:r>
              <a:rPr lang="en-US" altLang="zh-CN" dirty="0" smtClean="0">
                <a:solidFill>
                  <a:schemeClr val="bg1"/>
                </a:solidFill>
              </a:rPr>
              <a:t>splitChunks.*</a:t>
            </a:r>
            <a:r>
              <a:rPr lang="zh-CN" altLang="en-US" dirty="0" smtClean="0">
                <a:solidFill>
                  <a:schemeClr val="bg1"/>
                </a:solidFill>
              </a:rPr>
              <a:t>的任何配置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Name: </a:t>
            </a:r>
            <a:r>
              <a:rPr lang="zh-CN" altLang="en-US" dirty="0" smtClean="0">
                <a:solidFill>
                  <a:schemeClr val="bg1"/>
                </a:solidFill>
              </a:rPr>
              <a:t>拆分</a:t>
            </a:r>
            <a:r>
              <a:rPr lang="en-US" altLang="zh-CN" dirty="0" smtClean="0">
                <a:solidFill>
                  <a:schemeClr val="bg1"/>
                </a:solidFill>
              </a:rPr>
              <a:t>chunk</a:t>
            </a:r>
            <a:r>
              <a:rPr lang="zh-CN" altLang="en-US" dirty="0" smtClean="0">
                <a:solidFill>
                  <a:schemeClr val="bg1"/>
                </a:solidFill>
              </a:rPr>
              <a:t>的名称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Test: </a:t>
            </a:r>
            <a:r>
              <a:rPr lang="zh-CN" altLang="en-US" dirty="0" smtClean="0">
                <a:solidFill>
                  <a:schemeClr val="bg1"/>
                </a:solidFill>
              </a:rPr>
              <a:t>控制缓存组选择的模块，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省略的话，将匹配所有模块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Priority</a:t>
            </a:r>
            <a:r>
              <a:rPr kumimoji="0" lang="zh-CN" altLang="en-US" sz="3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：优先级</a:t>
            </a:r>
            <a:endParaRPr kumimoji="0" lang="en-US" altLang="zh-CN" sz="32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一个模块可以属于多个缓存组</a:t>
            </a:r>
            <a:endParaRPr kumimoji="0" lang="en-US" altLang="zh-CN" sz="32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2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bg1"/>
                </a:solidFill>
              </a:rPr>
              <a:t>Chunks: 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bg1"/>
                </a:solidFill>
              </a:rPr>
              <a:t>表明选择哪些</a:t>
            </a:r>
            <a:r>
              <a:rPr lang="en-US" altLang="zh-CN" dirty="0" smtClean="0">
                <a:solidFill>
                  <a:schemeClr val="bg1"/>
                </a:solidFill>
              </a:rPr>
              <a:t>chunk</a:t>
            </a:r>
            <a:r>
              <a:rPr lang="zh-CN" altLang="en-US" dirty="0" smtClean="0">
                <a:solidFill>
                  <a:schemeClr val="bg1"/>
                </a:solidFill>
              </a:rPr>
              <a:t>进行优化共享。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bg1"/>
                </a:solidFill>
              </a:rPr>
              <a:t>all(</a:t>
            </a:r>
            <a:r>
              <a:rPr lang="zh-CN" altLang="en-US" dirty="0" smtClean="0">
                <a:solidFill>
                  <a:schemeClr val="bg1"/>
                </a:solidFill>
              </a:rPr>
              <a:t>异步和非异步</a:t>
            </a:r>
            <a:r>
              <a:rPr lang="en-US" altLang="zh-CN" dirty="0" smtClean="0">
                <a:solidFill>
                  <a:schemeClr val="bg1"/>
                </a:solidFill>
              </a:rPr>
              <a:t>), </a:t>
            </a:r>
            <a:r>
              <a:rPr lang="en-US" altLang="zh-CN" dirty="0" err="1" smtClean="0">
                <a:solidFill>
                  <a:schemeClr val="bg1"/>
                </a:solidFill>
              </a:rPr>
              <a:t>async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异步</a:t>
            </a:r>
            <a:r>
              <a:rPr lang="en-US" altLang="zh-CN" dirty="0" smtClean="0">
                <a:solidFill>
                  <a:schemeClr val="bg1"/>
                </a:solidFill>
              </a:rPr>
              <a:t>),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bg1"/>
                </a:solidFill>
              </a:rPr>
              <a:t>initial(</a:t>
            </a:r>
            <a:r>
              <a:rPr lang="zh-CN" altLang="en-US" dirty="0" smtClean="0">
                <a:solidFill>
                  <a:schemeClr val="bg1"/>
                </a:solidFill>
              </a:rPr>
              <a:t>初始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：所有入口文件的非异步块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minChunks</a:t>
            </a:r>
            <a:r>
              <a:rPr kumimoji="0" lang="en-US" altLang="zh-CN" sz="3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kumimoji="0" lang="en-US" altLang="zh-CN" sz="3200" b="1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zh-CN" altLang="en-US" sz="3200" b="1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拆分前必须共享的最小</a:t>
            </a:r>
            <a:r>
              <a:rPr kumimoji="0" lang="en-US" altLang="zh-CN" sz="3200" b="1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chunk</a:t>
            </a:r>
            <a:r>
              <a:rPr kumimoji="0" lang="zh-CN" altLang="en-US" sz="3200" b="1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数</a:t>
            </a:r>
            <a:endParaRPr kumimoji="0" lang="en-US" altLang="zh-CN" sz="3200" b="1" i="0" u="none" strike="noStrike" cap="none" spc="0" normalizeH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共享是发生在异步模块之间</a:t>
            </a:r>
            <a:endParaRPr kumimoji="0" lang="en-US" altLang="zh-CN" sz="32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 err="1">
                <a:solidFill>
                  <a:schemeClr val="bg1"/>
                </a:solidFill>
              </a:rPr>
              <a:t>reuseExistingChunk</a:t>
            </a:r>
            <a:r>
              <a:rPr lang="zh-CN" altLang="en-US" dirty="0">
                <a:solidFill>
                  <a:schemeClr val="bg1"/>
                </a:solidFill>
              </a:rPr>
              <a:t>：字面意思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2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chemeClr val="bg1"/>
              </a:solidFill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633174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"/>
          <p:cNvSpPr txBox="1"/>
          <p:nvPr/>
        </p:nvSpPr>
        <p:spPr>
          <a:xfrm>
            <a:off x="1559264" y="557774"/>
            <a:ext cx="2146420" cy="1313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7600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Title</a:t>
            </a:r>
          </a:p>
        </p:txBody>
      </p:sp>
      <p:sp>
        <p:nvSpPr>
          <p:cNvPr id="152" name="Subheading"/>
          <p:cNvSpPr txBox="1"/>
          <p:nvPr/>
        </p:nvSpPr>
        <p:spPr>
          <a:xfrm>
            <a:off x="1559264" y="1861169"/>
            <a:ext cx="288219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4000" b="0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Subheading</a:t>
            </a:r>
          </a:p>
        </p:txBody>
      </p:sp>
      <p:sp>
        <p:nvSpPr>
          <p:cNvPr id="153" name="矩形"/>
          <p:cNvSpPr/>
          <p:nvPr/>
        </p:nvSpPr>
        <p:spPr>
          <a:xfrm>
            <a:off x="918985" y="886082"/>
            <a:ext cx="217020" cy="676276"/>
          </a:xfrm>
          <a:prstGeom prst="rect">
            <a:avLst/>
          </a:prstGeom>
          <a:solidFill>
            <a:srgbClr val="EE7D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000" b="0">
              <a:solidFill>
                <a:srgbClr val="EE7D00"/>
              </a:solidFill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154" name="02"/>
          <p:cNvSpPr txBox="1"/>
          <p:nvPr/>
        </p:nvSpPr>
        <p:spPr>
          <a:xfrm>
            <a:off x="814384" y="12265674"/>
            <a:ext cx="153653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457200">
              <a:defRPr sz="4800">
                <a:solidFill>
                  <a:srgbClr val="FF961E"/>
                </a:solidFill>
                <a:uFill>
                  <a:solidFill>
                    <a:srgbClr val="010101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>
                <a:solidFill>
                  <a:srgbClr val="EE7D00"/>
                </a:solidFill>
              </a:rPr>
              <a:t>0</a:t>
            </a:r>
            <a:r>
              <a:rPr lang="en-US" dirty="0" smtClean="0">
                <a:solidFill>
                  <a:srgbClr val="EE7D00"/>
                </a:solidFill>
              </a:rPr>
              <a:t>3</a:t>
            </a:r>
            <a:endParaRPr dirty="0">
              <a:solidFill>
                <a:srgbClr val="EE7D00"/>
              </a:solidFill>
            </a:endParaRPr>
          </a:p>
        </p:txBody>
      </p:sp>
      <p:pic>
        <p:nvPicPr>
          <p:cNvPr id="155" name="ziroom_logo_color_inverse.png" descr="ziroom_logo_color_invers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69710" y="12461259"/>
            <a:ext cx="2635443" cy="57393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05" y="2620991"/>
            <a:ext cx="7374508" cy="8382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772" y="557774"/>
            <a:ext cx="14598184" cy="7924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2087" y="8857509"/>
            <a:ext cx="53054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014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"/>
          <p:cNvSpPr txBox="1"/>
          <p:nvPr/>
        </p:nvSpPr>
        <p:spPr>
          <a:xfrm>
            <a:off x="1559264" y="557774"/>
            <a:ext cx="2146420" cy="1313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7600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Title</a:t>
            </a:r>
          </a:p>
        </p:txBody>
      </p:sp>
      <p:sp>
        <p:nvSpPr>
          <p:cNvPr id="152" name="Subheading"/>
          <p:cNvSpPr txBox="1"/>
          <p:nvPr/>
        </p:nvSpPr>
        <p:spPr>
          <a:xfrm>
            <a:off x="1559264" y="1861169"/>
            <a:ext cx="288219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4000" b="0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Subheading</a:t>
            </a:r>
          </a:p>
        </p:txBody>
      </p:sp>
      <p:sp>
        <p:nvSpPr>
          <p:cNvPr id="153" name="矩形"/>
          <p:cNvSpPr/>
          <p:nvPr/>
        </p:nvSpPr>
        <p:spPr>
          <a:xfrm>
            <a:off x="918985" y="886082"/>
            <a:ext cx="217020" cy="676276"/>
          </a:xfrm>
          <a:prstGeom prst="rect">
            <a:avLst/>
          </a:prstGeom>
          <a:solidFill>
            <a:srgbClr val="EE7D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000" b="0">
              <a:solidFill>
                <a:srgbClr val="EE7D00"/>
              </a:solidFill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154" name="02"/>
          <p:cNvSpPr txBox="1"/>
          <p:nvPr/>
        </p:nvSpPr>
        <p:spPr>
          <a:xfrm>
            <a:off x="814384" y="12265674"/>
            <a:ext cx="153653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457200">
              <a:defRPr sz="4800">
                <a:solidFill>
                  <a:srgbClr val="FF961E"/>
                </a:solidFill>
                <a:uFill>
                  <a:solidFill>
                    <a:srgbClr val="010101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>
                <a:solidFill>
                  <a:srgbClr val="EE7D00"/>
                </a:solidFill>
              </a:rPr>
              <a:t>0</a:t>
            </a:r>
            <a:r>
              <a:rPr lang="en-US" dirty="0" smtClean="0">
                <a:solidFill>
                  <a:srgbClr val="EE7D00"/>
                </a:solidFill>
              </a:rPr>
              <a:t>3</a:t>
            </a:r>
            <a:endParaRPr dirty="0">
              <a:solidFill>
                <a:srgbClr val="EE7D00"/>
              </a:solidFill>
            </a:endParaRPr>
          </a:p>
        </p:txBody>
      </p:sp>
      <p:pic>
        <p:nvPicPr>
          <p:cNvPr id="155" name="ziroom_logo_color_inverse.png" descr="ziroom_logo_color_invers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69710" y="12461259"/>
            <a:ext cx="2635443" cy="57393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05" y="2620991"/>
            <a:ext cx="7374508" cy="8382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772" y="557774"/>
            <a:ext cx="14598184" cy="7924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2087" y="8857509"/>
            <a:ext cx="5305425" cy="32289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23900" y="2241080"/>
            <a:ext cx="24384000" cy="97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840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"/>
          <p:cNvSpPr txBox="1"/>
          <p:nvPr/>
        </p:nvSpPr>
        <p:spPr>
          <a:xfrm>
            <a:off x="1559264" y="557774"/>
            <a:ext cx="11036675" cy="1313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760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继续拆分</a:t>
            </a:r>
            <a:r>
              <a:rPr lang="en-US" altLang="zh-CN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chunk-vendors</a:t>
            </a:r>
            <a:endParaRPr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2" name="Subheading"/>
          <p:cNvSpPr txBox="1"/>
          <p:nvPr/>
        </p:nvSpPr>
        <p:spPr>
          <a:xfrm>
            <a:off x="1559264" y="1861169"/>
            <a:ext cx="288219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4000" b="0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Subheading</a:t>
            </a:r>
          </a:p>
        </p:txBody>
      </p:sp>
      <p:sp>
        <p:nvSpPr>
          <p:cNvPr id="153" name="矩形"/>
          <p:cNvSpPr/>
          <p:nvPr/>
        </p:nvSpPr>
        <p:spPr>
          <a:xfrm>
            <a:off x="918985" y="886082"/>
            <a:ext cx="217020" cy="676276"/>
          </a:xfrm>
          <a:prstGeom prst="rect">
            <a:avLst/>
          </a:prstGeom>
          <a:solidFill>
            <a:srgbClr val="EE7D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000" b="0">
              <a:solidFill>
                <a:srgbClr val="EE7D00"/>
              </a:solidFill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154" name="02"/>
          <p:cNvSpPr txBox="1"/>
          <p:nvPr/>
        </p:nvSpPr>
        <p:spPr>
          <a:xfrm>
            <a:off x="814384" y="12265674"/>
            <a:ext cx="153653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457200">
              <a:defRPr sz="4800">
                <a:solidFill>
                  <a:srgbClr val="FF961E"/>
                </a:solidFill>
                <a:uFill>
                  <a:solidFill>
                    <a:srgbClr val="010101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>
                <a:solidFill>
                  <a:srgbClr val="EE7D00"/>
                </a:solidFill>
              </a:rPr>
              <a:t>0</a:t>
            </a:r>
            <a:r>
              <a:rPr lang="en-US" dirty="0" smtClean="0">
                <a:solidFill>
                  <a:srgbClr val="EE7D00"/>
                </a:solidFill>
              </a:rPr>
              <a:t>3</a:t>
            </a:r>
            <a:endParaRPr dirty="0">
              <a:solidFill>
                <a:srgbClr val="EE7D00"/>
              </a:solidFill>
            </a:endParaRPr>
          </a:p>
        </p:txBody>
      </p:sp>
      <p:pic>
        <p:nvPicPr>
          <p:cNvPr id="155" name="ziroom_logo_color_inverse.png" descr="ziroom_logo_color_invers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69710" y="12461259"/>
            <a:ext cx="2635443" cy="57393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1716079" y="2621146"/>
            <a:ext cx="8702702" cy="260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514350" marR="0" indent="-51435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zh-CN" altLang="en-US" dirty="0" smtClean="0">
                <a:solidFill>
                  <a:schemeClr val="bg1"/>
                </a:solidFill>
              </a:rPr>
              <a:t>配合</a:t>
            </a:r>
            <a:r>
              <a:rPr lang="en-US" altLang="zh-CN" dirty="0" err="1" smtClean="0">
                <a:solidFill>
                  <a:schemeClr val="bg1"/>
                </a:solidFill>
              </a:rPr>
              <a:t>webapck</a:t>
            </a:r>
            <a:r>
              <a:rPr lang="zh-CN" altLang="en-US" dirty="0" smtClean="0">
                <a:solidFill>
                  <a:schemeClr val="bg1"/>
                </a:solidFill>
              </a:rPr>
              <a:t>把第三方包踢出去，多米诺骨牌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marR="0" indent="-51435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en-US" sz="3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"/>
              </a:rPr>
              <a:t>修改</a:t>
            </a:r>
            <a:r>
              <a:rPr kumimoji="0" lang="en-US" altLang="zh-CN" sz="3200" b="1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"/>
              </a:rPr>
              <a:t>cacheGroups</a:t>
            </a:r>
            <a:r>
              <a:rPr kumimoji="0" lang="zh-CN" altLang="en-US" sz="3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"/>
              </a:rPr>
              <a:t>的打包策略</a:t>
            </a:r>
            <a:endParaRPr kumimoji="0" lang="en-US" altLang="zh-CN" sz="32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sym typeface="Helvetica Neue"/>
            </a:endParaRPr>
          </a:p>
          <a:p>
            <a:pPr marL="514350" marR="0" indent="-51435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zh-CN" sz="3200" b="1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"/>
              </a:rPr>
              <a:t>Dllplugin</a:t>
            </a:r>
            <a:r>
              <a:rPr kumimoji="0" lang="zh-CN" altLang="en-US" sz="3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"/>
              </a:rPr>
              <a:t>，不太好</a:t>
            </a:r>
            <a:endParaRPr kumimoji="0" lang="en-US" altLang="zh-CN" sz="32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sym typeface="Helvetica Neue"/>
            </a:endParaRPr>
          </a:p>
          <a:p>
            <a:pPr marL="514350" marR="0" indent="-51435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en-US" sz="3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"/>
              </a:rPr>
              <a:t>通过</a:t>
            </a:r>
            <a:r>
              <a:rPr kumimoji="0" lang="en-US" altLang="zh-CN" sz="3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"/>
              </a:rPr>
              <a:t>entry</a:t>
            </a:r>
            <a:r>
              <a:rPr kumimoji="0" lang="zh-CN" altLang="en-US" sz="3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"/>
              </a:rPr>
              <a:t>提取第三方库，手动依赖</a:t>
            </a:r>
            <a:endParaRPr kumimoji="0" lang="en-US" altLang="zh-CN" sz="32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sym typeface="Helvetica Neue"/>
            </a:endParaRPr>
          </a:p>
          <a:p>
            <a:pPr marL="514350" marR="0" indent="-51435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en-US" sz="3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"/>
              </a:rPr>
              <a:t>利用</a:t>
            </a:r>
            <a:r>
              <a:rPr kumimoji="0" lang="en-US" altLang="zh-CN" sz="3200" b="1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"/>
              </a:rPr>
              <a:t>webpack</a:t>
            </a:r>
            <a:r>
              <a:rPr kumimoji="0" lang="zh-CN" altLang="en-US" sz="3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"/>
              </a:rPr>
              <a:t>的</a:t>
            </a:r>
            <a:r>
              <a:rPr kumimoji="0" lang="en-US" altLang="zh-CN" sz="3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"/>
              </a:rPr>
              <a:t>code split</a:t>
            </a:r>
            <a:r>
              <a:rPr kumimoji="0" lang="zh-CN" altLang="en-US" sz="3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"/>
              </a:rPr>
              <a:t>的</a:t>
            </a:r>
            <a:r>
              <a:rPr kumimoji="0" lang="en-US" altLang="zh-CN" sz="3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"/>
              </a:rPr>
              <a:t>router</a:t>
            </a:r>
            <a:r>
              <a:rPr kumimoji="0" lang="zh-CN" altLang="en-US" sz="320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"/>
              </a:rPr>
              <a:t>按需加载</a:t>
            </a:r>
            <a:endParaRPr kumimoji="0" lang="zh-CN" altLang="en-US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079530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"/>
          <p:cNvSpPr txBox="1"/>
          <p:nvPr/>
        </p:nvSpPr>
        <p:spPr>
          <a:xfrm>
            <a:off x="1559264" y="557774"/>
            <a:ext cx="11951989" cy="1313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7600">
                <a:solidFill>
                  <a:srgbClr val="FFFFFF"/>
                </a:solidFill>
              </a:defRPr>
            </a:lvl1pPr>
          </a:lstStyle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Vue3+ElePlus+Webpack4</a:t>
            </a:r>
            <a:endParaRPr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2" name="Subheading"/>
          <p:cNvSpPr txBox="1"/>
          <p:nvPr/>
        </p:nvSpPr>
        <p:spPr>
          <a:xfrm>
            <a:off x="1559264" y="1861169"/>
            <a:ext cx="7385034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VueCli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zh-CN" alt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默认的</a:t>
            </a:r>
            <a:r>
              <a:rPr lang="en-US" altLang="zh-CN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webapck</a:t>
            </a:r>
            <a:r>
              <a:rPr lang="en-US" altLang="zh-CN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.config.js</a:t>
            </a:r>
            <a:endParaRPr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" name="矩形"/>
          <p:cNvSpPr/>
          <p:nvPr/>
        </p:nvSpPr>
        <p:spPr>
          <a:xfrm>
            <a:off x="918985" y="886082"/>
            <a:ext cx="217020" cy="676276"/>
          </a:xfrm>
          <a:prstGeom prst="rect">
            <a:avLst/>
          </a:prstGeom>
          <a:solidFill>
            <a:srgbClr val="EE7D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EE7D00"/>
              </a:solidFill>
            </a:endParaRPr>
          </a:p>
        </p:txBody>
      </p:sp>
      <p:sp>
        <p:nvSpPr>
          <p:cNvPr id="154" name="02"/>
          <p:cNvSpPr txBox="1"/>
          <p:nvPr/>
        </p:nvSpPr>
        <p:spPr>
          <a:xfrm>
            <a:off x="814384" y="12265674"/>
            <a:ext cx="153653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457200">
              <a:defRPr sz="4800">
                <a:solidFill>
                  <a:srgbClr val="FF961E"/>
                </a:solidFill>
                <a:uFill>
                  <a:solidFill>
                    <a:srgbClr val="010101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>
                <a:solidFill>
                  <a:srgbClr val="EE7D00"/>
                </a:solidFill>
              </a:rPr>
              <a:t>0</a:t>
            </a:r>
            <a:r>
              <a:rPr lang="en-US" dirty="0" smtClean="0">
                <a:solidFill>
                  <a:srgbClr val="EE7D00"/>
                </a:solidFill>
              </a:rPr>
              <a:t>3</a:t>
            </a:r>
            <a:endParaRPr dirty="0">
              <a:solidFill>
                <a:srgbClr val="EE7D00"/>
              </a:solidFill>
            </a:endParaRPr>
          </a:p>
        </p:txBody>
      </p:sp>
      <p:pic>
        <p:nvPicPr>
          <p:cNvPr id="155" name="ziroom_logo_color_inverse.png" descr="ziroom_logo_color_invers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69710" y="12461259"/>
            <a:ext cx="2635443" cy="57393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05" y="2880559"/>
            <a:ext cx="14242125" cy="476101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18985" y="9635269"/>
            <a:ext cx="12137938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https://webpack.docschina.org/plugins/split-chunks-plugin/</a:t>
            </a:r>
            <a:endParaRPr kumimoji="0" lang="zh-CN" altLang="en-US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1"/>
          <p:cNvSpPr txBox="1"/>
          <p:nvPr/>
        </p:nvSpPr>
        <p:spPr>
          <a:xfrm>
            <a:off x="5787015" y="6201090"/>
            <a:ext cx="686084" cy="1313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600">
                <a:solidFill>
                  <a:srgbClr val="FFFFFF"/>
                </a:solidFill>
              </a:defRPr>
            </a:lvl1pPr>
          </a:lstStyle>
          <a:p>
            <a:r>
              <a:rPr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43" name="Keyword"/>
          <p:cNvSpPr txBox="1"/>
          <p:nvPr/>
        </p:nvSpPr>
        <p:spPr>
          <a:xfrm>
            <a:off x="14247228" y="4565363"/>
            <a:ext cx="1638268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3000" b="0">
                <a:solidFill>
                  <a:srgbClr val="FF961E"/>
                </a:solidFill>
              </a:defRPr>
            </a:lvl1pPr>
          </a:lstStyle>
          <a:p>
            <a:r>
              <a:rPr dirty="0">
                <a:solidFill>
                  <a:srgbClr val="EE7D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Keyword</a:t>
            </a:r>
          </a:p>
        </p:txBody>
      </p:sp>
      <p:sp>
        <p:nvSpPr>
          <p:cNvPr id="144" name="Project one"/>
          <p:cNvSpPr txBox="1"/>
          <p:nvPr/>
        </p:nvSpPr>
        <p:spPr>
          <a:xfrm>
            <a:off x="7142322" y="6918329"/>
            <a:ext cx="2936700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r>
              <a:rPr>
                <a:latin typeface="Helvetica" panose="020B0604020202020204" pitchFamily="34" charset="0"/>
                <a:cs typeface="Helvetica" panose="020B0604020202020204" pitchFamily="34" charset="0"/>
              </a:rPr>
              <a:t>Project one</a:t>
            </a:r>
          </a:p>
        </p:txBody>
      </p:sp>
      <p:sp>
        <p:nvSpPr>
          <p:cNvPr id="145" name="项目名称"/>
          <p:cNvSpPr txBox="1"/>
          <p:nvPr/>
        </p:nvSpPr>
        <p:spPr>
          <a:xfrm>
            <a:off x="7142322" y="6110389"/>
            <a:ext cx="2196113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4000" b="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rPr dirty="0" err="1">
                <a:latin typeface="黑体" panose="02010609060101010101" pitchFamily="49" charset="-122"/>
                <a:ea typeface="黑体" panose="02010609060101010101" pitchFamily="49" charset="-122"/>
              </a:rPr>
              <a:t>项目名称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" name="关键词"/>
          <p:cNvSpPr txBox="1"/>
          <p:nvPr/>
        </p:nvSpPr>
        <p:spPr>
          <a:xfrm>
            <a:off x="14247228" y="3931741"/>
            <a:ext cx="1298431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3000" b="0">
                <a:solidFill>
                  <a:srgbClr val="FF961E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rPr>
                <a:solidFill>
                  <a:srgbClr val="EE7D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关键词</a:t>
            </a:r>
          </a:p>
        </p:txBody>
      </p:sp>
      <p:sp>
        <p:nvSpPr>
          <p:cNvPr id="147" name="Keyword"/>
          <p:cNvSpPr txBox="1"/>
          <p:nvPr/>
        </p:nvSpPr>
        <p:spPr>
          <a:xfrm>
            <a:off x="14247228" y="6893561"/>
            <a:ext cx="1638268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3000" b="0">
                <a:solidFill>
                  <a:srgbClr val="FFFFFF"/>
                </a:solidFill>
              </a:defRPr>
            </a:lvl1pPr>
          </a:lstStyle>
          <a:p>
            <a:r>
              <a:rPr>
                <a:latin typeface="Helvetica" panose="020B0604020202020204" pitchFamily="34" charset="0"/>
                <a:cs typeface="Helvetica" panose="020B0604020202020204" pitchFamily="34" charset="0"/>
              </a:rPr>
              <a:t>Keyword</a:t>
            </a:r>
          </a:p>
        </p:txBody>
      </p:sp>
      <p:sp>
        <p:nvSpPr>
          <p:cNvPr id="148" name="关键词"/>
          <p:cNvSpPr txBox="1"/>
          <p:nvPr/>
        </p:nvSpPr>
        <p:spPr>
          <a:xfrm>
            <a:off x="14247228" y="6259939"/>
            <a:ext cx="1298431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3000" b="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rPr>
                <a:latin typeface="黑体" panose="02010609060101010101" pitchFamily="49" charset="-122"/>
                <a:ea typeface="黑体" panose="02010609060101010101" pitchFamily="49" charset="-122"/>
              </a:rPr>
              <a:t>关键词</a:t>
            </a:r>
          </a:p>
        </p:txBody>
      </p:sp>
      <p:sp>
        <p:nvSpPr>
          <p:cNvPr id="149" name="Keyword"/>
          <p:cNvSpPr txBox="1"/>
          <p:nvPr/>
        </p:nvSpPr>
        <p:spPr>
          <a:xfrm>
            <a:off x="14247228" y="9221759"/>
            <a:ext cx="1638268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3000" b="0">
                <a:solidFill>
                  <a:srgbClr val="FFFFFF"/>
                </a:solidFill>
              </a:defRPr>
            </a:lvl1pPr>
          </a:lstStyle>
          <a:p>
            <a:r>
              <a:rPr>
                <a:latin typeface="Helvetica" panose="020B0604020202020204" pitchFamily="34" charset="0"/>
                <a:cs typeface="Helvetica" panose="020B0604020202020204" pitchFamily="34" charset="0"/>
              </a:rPr>
              <a:t>Keyword</a:t>
            </a:r>
          </a:p>
        </p:txBody>
      </p:sp>
      <p:sp>
        <p:nvSpPr>
          <p:cNvPr id="150" name="关键词"/>
          <p:cNvSpPr txBox="1"/>
          <p:nvPr/>
        </p:nvSpPr>
        <p:spPr>
          <a:xfrm>
            <a:off x="14247228" y="8588136"/>
            <a:ext cx="1298431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3000" b="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rPr>
                <a:latin typeface="黑体" panose="02010609060101010101" pitchFamily="49" charset="-122"/>
                <a:ea typeface="黑体" panose="02010609060101010101" pitchFamily="49" charset="-122"/>
              </a:rPr>
              <a:t>关键词</a:t>
            </a:r>
          </a:p>
        </p:txBody>
      </p:sp>
      <p:sp>
        <p:nvSpPr>
          <p:cNvPr id="151" name="Title"/>
          <p:cNvSpPr txBox="1"/>
          <p:nvPr/>
        </p:nvSpPr>
        <p:spPr>
          <a:xfrm>
            <a:off x="1559264" y="557774"/>
            <a:ext cx="2146420" cy="1313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7600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Title</a:t>
            </a:r>
          </a:p>
        </p:txBody>
      </p:sp>
      <p:sp>
        <p:nvSpPr>
          <p:cNvPr id="152" name="Subheading"/>
          <p:cNvSpPr txBox="1"/>
          <p:nvPr/>
        </p:nvSpPr>
        <p:spPr>
          <a:xfrm>
            <a:off x="1559264" y="1861169"/>
            <a:ext cx="288219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4000" b="0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Subheading</a:t>
            </a:r>
          </a:p>
        </p:txBody>
      </p:sp>
      <p:sp>
        <p:nvSpPr>
          <p:cNvPr id="153" name="矩形"/>
          <p:cNvSpPr/>
          <p:nvPr/>
        </p:nvSpPr>
        <p:spPr>
          <a:xfrm>
            <a:off x="918985" y="886082"/>
            <a:ext cx="217020" cy="676276"/>
          </a:xfrm>
          <a:prstGeom prst="rect">
            <a:avLst/>
          </a:prstGeom>
          <a:solidFill>
            <a:srgbClr val="EE7D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000" b="0">
              <a:solidFill>
                <a:srgbClr val="EE7D00"/>
              </a:solidFill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154" name="02"/>
          <p:cNvSpPr txBox="1"/>
          <p:nvPr/>
        </p:nvSpPr>
        <p:spPr>
          <a:xfrm>
            <a:off x="814384" y="12265674"/>
            <a:ext cx="1536530" cy="879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457200">
              <a:defRPr sz="4800">
                <a:solidFill>
                  <a:srgbClr val="FF961E"/>
                </a:solidFill>
                <a:uFill>
                  <a:solidFill>
                    <a:srgbClr val="010101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>
                <a:solidFill>
                  <a:srgbClr val="EE7D00"/>
                </a:solidFill>
              </a:rPr>
              <a:t>0</a:t>
            </a:r>
            <a:r>
              <a:rPr lang="en-US" dirty="0" smtClean="0">
                <a:solidFill>
                  <a:srgbClr val="EE7D00"/>
                </a:solidFill>
              </a:rPr>
              <a:t>3</a:t>
            </a:r>
            <a:endParaRPr dirty="0">
              <a:solidFill>
                <a:srgbClr val="EE7D00"/>
              </a:solidFill>
            </a:endParaRPr>
          </a:p>
        </p:txBody>
      </p:sp>
      <p:pic>
        <p:nvPicPr>
          <p:cNvPr id="155" name="ziroom_logo_color_inverse.png" descr="ziroom_logo_color_invers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69710" y="12461259"/>
            <a:ext cx="2635443" cy="5739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3955896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466</Words>
  <Application>Microsoft Office PowerPoint</Application>
  <PresentationFormat>自定义</PresentationFormat>
  <Paragraphs>123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Helvetica Light</vt:lpstr>
      <vt:lpstr>Helvetica Neue</vt:lpstr>
      <vt:lpstr>Helvetica Neue Light</vt:lpstr>
      <vt:lpstr>Helvetica Neue Medium</vt:lpstr>
      <vt:lpstr>Helvetica Neue Thin</vt:lpstr>
      <vt:lpstr>冬青黑体简体中文 W3</vt:lpstr>
      <vt:lpstr>冬青黑体简体中文 W6</vt:lpstr>
      <vt:lpstr>黑体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Li Ronan</cp:lastModifiedBy>
  <cp:revision>48</cp:revision>
  <dcterms:modified xsi:type="dcterms:W3CDTF">2021-04-05T13:41:52Z</dcterms:modified>
</cp:coreProperties>
</file>