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6070BE-9868-4CBD-AAEF-00E1840B19BB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5BCF8F-1333-4C61-AFE7-542C632CFBB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DBF8A9-AB71-4BC3-BD06-5E39F58BC6E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AF78E9-C3AA-4FF7-9647-F17125B1426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B07DEB-2FEC-4613-9B30-B33FC4793BB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7819F9-8268-4454-908A-B67BBE411E9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48FED7-1A90-489A-8038-3495FB96C04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1082F7-5280-45BC-85D6-9761C1BD458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7C47FA-E9E3-4348-950D-E8BF802230B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DEF0BE-62A6-445F-A699-C8CA2EE42C3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8A1110-99CA-4027-9694-4B1401C6707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8157F1F-7575-49FD-AE6E-EDF13221AA9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C9F61C-916A-4BD9-8E61-1AA8D5E9109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4867BE-CCD3-4A6E-97CC-58C4153B0D2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692C4B-D95E-43D6-AD85-C927CA1DC3E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EA20AF-3EC2-4308-A4FA-BA64716BB51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C7E680-72FE-4330-8174-C326975EADC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8B24A4-8550-4D82-82B8-C3B8E143BCB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3855F9-79A6-487E-A86B-45160F0433C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BBED84-7274-466E-8981-B91050C6470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70685E-8822-45D1-8C46-C7911E8320E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A5998E-52C2-4E19-AC20-75ABEA8C95B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56CA08-3A34-4C28-A999-BC6D0597C18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858744-C1BC-4306-AB98-A7C7716DBF5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D41E0C-205B-4F78-94A7-87609A32F33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FD6304-F497-44A9-B59C-1E3B6C2AE5C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C3EB62-6A0F-4623-A971-3EAF0CBCFE6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CC58ED-85CD-484E-984B-A5489EF5C7E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06CEEA-8272-4B86-AE7E-52103B64F32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373AE8-2389-42DA-B47B-D46DBFC1EBC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C93DC0-4D3F-41BD-AD64-A6F088E64E2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8FFD69-294B-4104-B600-806DBB1A424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41D8B1-495B-4E13-978A-B1C529CBA65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58920"/>
            <a:ext cx="3733200" cy="9036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8840"/>
            <a:ext cx="3733200" cy="1792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V="1">
            <a:off x="5410080" y="3808440"/>
            <a:ext cx="3733200" cy="9036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V="1">
            <a:off x="5410080" y="3895560"/>
            <a:ext cx="3733200" cy="19116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V="1">
            <a:off x="5410080" y="4113720"/>
            <a:ext cx="3733200" cy="8280"/>
          </a:xfrm>
          <a:prstGeom prst="rect">
            <a:avLst/>
          </a:prstGeom>
          <a:solidFill>
            <a:srgbClr val="002060">
              <a:alpha val="65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flipV="1">
            <a:off x="5410080" y="4163040"/>
            <a:ext cx="1965240" cy="17640"/>
          </a:xfrm>
          <a:prstGeom prst="rect">
            <a:avLst/>
          </a:prstGeom>
          <a:solidFill>
            <a:srgbClr val="002060">
              <a:alpha val="6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flipV="1">
            <a:off x="5410080" y="4197960"/>
            <a:ext cx="1965240" cy="8280"/>
          </a:xfrm>
          <a:prstGeom prst="rect">
            <a:avLst/>
          </a:prstGeom>
          <a:solidFill>
            <a:srgbClr val="002060">
              <a:alpha val="65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5410080" y="3962520"/>
            <a:ext cx="3062520" cy="26640"/>
          </a:xfrm>
          <a:prstGeom prst="roundRect">
            <a:avLst>
              <a:gd name="adj" fmla="val 16667"/>
            </a:avLst>
          </a:prstGeom>
          <a:blipFill rotWithShape="0">
            <a:blip r:embed="rId5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76400" y="4061160"/>
            <a:ext cx="1599480" cy="36000"/>
          </a:xfrm>
          <a:prstGeom prst="roundRect">
            <a:avLst>
              <a:gd name="adj" fmla="val 16667"/>
            </a:avLst>
          </a:prstGeom>
          <a:blipFill rotWithShape="0">
            <a:blip r:embed="rId6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0" y="3649680"/>
            <a:ext cx="9143280" cy="24336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0" y="3675600"/>
            <a:ext cx="9143280" cy="14004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6414120" y="3641760"/>
            <a:ext cx="2729160" cy="24768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0" y="0"/>
            <a:ext cx="9143280" cy="370116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1880" cy="106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CustomShape 4"/>
          <p:cNvSpPr/>
          <p:nvPr/>
        </p:nvSpPr>
        <p:spPr>
          <a:xfrm flipV="1">
            <a:off x="5410080" y="358920"/>
            <a:ext cx="3733200" cy="9036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5"/>
          <p:cNvSpPr/>
          <p:nvPr/>
        </p:nvSpPr>
        <p:spPr>
          <a:xfrm flipV="1">
            <a:off x="5410080" y="438840"/>
            <a:ext cx="3733200" cy="1792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 flipV="1">
            <a:off x="5410080" y="438840"/>
            <a:ext cx="3733560" cy="17964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" name="PlaceHolder 8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Clique para editar o título mestre</a:t>
            </a:r>
            <a:endParaRPr b="0" lang="pt-BR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9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2060"/>
                </a:solidFill>
                <a:latin typeface="Segoe UI"/>
              </a:rPr>
              <a:t>Segundo nível</a:t>
            </a:r>
            <a:endParaRPr b="0" lang="pt-BR" sz="2600" spc="-1" strike="noStrike">
              <a:solidFill>
                <a:srgbClr val="c00000"/>
              </a:solidFill>
              <a:latin typeface="Segoe UI"/>
            </a:endParaRPr>
          </a:p>
          <a:p>
            <a:pPr lvl="2" marL="1296000" indent="-288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00000"/>
                </a:solidFill>
                <a:latin typeface="Segoe UI"/>
              </a:rPr>
              <a:t>Terceiro nível</a:t>
            </a:r>
            <a:endParaRPr b="0" lang="pt-BR" sz="2400" spc="-1" strike="noStrike">
              <a:solidFill>
                <a:srgbClr val="c00000"/>
              </a:solidFill>
              <a:latin typeface="Segoe UI"/>
            </a:endParaRPr>
          </a:p>
          <a:p>
            <a:pPr lvl="3" marL="1728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c00000"/>
                </a:solidFill>
                <a:latin typeface="Segoe UI"/>
              </a:rPr>
              <a:t>Quarto nível</a:t>
            </a:r>
            <a:endParaRPr b="0" lang="pt-BR" sz="2200" spc="-1" strike="noStrike">
              <a:solidFill>
                <a:srgbClr val="138600"/>
              </a:solidFill>
              <a:latin typeface="Segoe UI"/>
            </a:endParaRPr>
          </a:p>
          <a:p>
            <a:pPr lvl="4" marL="2160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Quinto nível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</p:txBody>
      </p:sp>
      <p:sp>
        <p:nvSpPr>
          <p:cNvPr id="110" name="PlaceHolder 10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FF0027A-6A19-41EF-8E77-454DD180A8C6}" type="datetime1">
              <a:rPr b="0" lang="pt-BR" sz="1800" spc="-1" strike="noStrike">
                <a:solidFill>
                  <a:srgbClr val="000000"/>
                </a:solidFill>
                <a:latin typeface="Georgia"/>
              </a:rPr>
              <a:t>15/04/2021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1" name="PlaceHolder 11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12" name="PlaceHolder 12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5918CC-1176-456D-B3FA-D85C5A23F709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kaggle.com/shivamb/netflix-show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96000"/>
            <a:ext cx="7771680" cy="23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Netflix Movies &amp; TV Shows: </a:t>
            </a:r>
            <a:br/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Estudo, análise e descoberta de</a:t>
            </a:r>
            <a:br/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conhecimento na rede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49200" y="4754880"/>
            <a:ext cx="8218440" cy="13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Antônio Marcos Machado Bernardes</a:t>
            </a: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Ronan José Lopes</a:t>
            </a: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Professor: Vinícius Vieira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7236360" y="5616000"/>
            <a:ext cx="1619280" cy="89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2F1361-CF97-46BA-BC95-BF7CB7386D76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Modelagem da rede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Em termos de abstração, o grafo a ser modelado representa como interação a co-atuação entre os atores presentes em cada </a:t>
            </a:r>
            <a:r>
              <a:rPr b="0" i="1" lang="pt-BR" sz="2400" spc="-1" strike="noStrike">
                <a:solidFill>
                  <a:srgbClr val="000000"/>
                </a:solidFill>
                <a:latin typeface="Segoe UI"/>
              </a:rPr>
              <a:t>cast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Grafo não-direcionado: vértices representam os atores, ponderados por sua nota média. Existe uma aresta entre dois vértices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e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se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co-atuou com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em algum registro da base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Pela característica da base, cada cast contido em um registro é, por definição, um clique do grafo (todos os nós tem ligações entre si)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409838-1C0C-4221-8BC1-5691A4A8E730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D6DFF9-8CD7-4E2D-8BEC-7E3BB2360CF5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Características básicas da rede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nós: 32.881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arestas: 252.055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Grau médio:  15,3313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Para uma análise mais profunda e melhor utilização dos algoritmos disponíveis na literatura, tomou-se como objeto de estudo a componente gigante da rede, cuja cobertura inclui cerca de 89,5% dos vértices da rede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AAFB2B1-C1C2-418A-AA96-D34AB99022C2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Componente Gigante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7640" y="177300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vértices: 29.440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arestas: 241744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Grau médio:  16,42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07059B-30D4-439A-B333-4050558DB94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944000" y="3307680"/>
            <a:ext cx="5366520" cy="317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Componente Gigante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Densidade: 0,000557(…) - Razão entre número de arestas existentes / possíveis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Diâmetro: 17 (caminho mais longo possível)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Coeficiente de Clustering médio: 0,824 (alta probabilidade devido às “aglomerações locais” do cast de cada registro)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Comprimento médio de caminho: 5,647 (dentro da teoria de seis graus de separação)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Fechamento triadíco: 0,39849(…) - Probabilidade de formação de “triângulos” - relativamente alta pelo mesmo motivo do coeficiente de aglomeração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2B10D0-61FA-44BC-AED4-099D5E8F19FC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F3154B-9BC1-4EC1-8435-1A2406FC286F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07640" y="2024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No NetworkX, foi utilizado o algoritmo de melhor partição do método Louvain.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93 comunidades obtidas na componente gigante: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Maior comunidade: 4.823 vértices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Menor comunidade: 5 vértices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Média: 313,19 vértices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No Gephi, 99 comunidades foram particionadas utilizando um algoritmo de modularidade para detecção.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1D936F4-07DA-40D3-A1DE-38354DA91E3F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07640" y="1628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Exemplo de plot de sub-amostra pelo networkX (o elevado número de vértices e arestas inviabiliza a visualização da componente gigante):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2E02B0-D0DF-4AD5-857F-3F37D8058F30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728000" y="2793600"/>
            <a:ext cx="5759640" cy="277740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810000" y="5458680"/>
            <a:ext cx="734364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latin typeface="Arial"/>
              </a:rPr>
              <a:t>É possível observar a formação dos cliques correspondendo a casts de cada registro, onde alguns nós fazem as pontes interligando os componentes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07640" y="1520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No Gephi, sem as arestas e com a paleta de cores definidas pelas partições de comunidades, e vértices com tamanho proporcional a seu grau: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F349C8-59EC-4185-ACBC-54D7B5CA5D91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376000" y="2376000"/>
            <a:ext cx="4319640" cy="42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CD3B194-827E-476E-BBD8-C0A9FB31A6D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Introdução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Objetivos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Pré-processamento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Modelagem da rede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Rankeamento dos nós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66852B-530E-402D-8EAE-F0B9FA8895FA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111111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Maior grau: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Anupam Kher – 277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Shah Rukh Khan – 212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Takahiro Sakurai - 208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Yuki Kaji – 202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Fred Tatasciore – 197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Yuichi Nakamura – 196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Fred Armisen – 189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Akshay Kumar – 188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Om Puri – 187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Boman Irani - 183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4F1084-8D87-4D9A-93E6-B27D0827C94D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4320000" y="1512000"/>
            <a:ext cx="4608000" cy="51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Betweenness: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Anupam Kher – 0.059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Om Puri – 0.03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Sahajak Boonthanakit – 0.028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Iko Uwais – 0.026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Ben Kingsley –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Cesar Montano –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Steven Yeun - 0.025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Kari Wahlgren – 0.022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Haluk Bilginer – 0.021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Christopher Lee - 0.021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Auto-vetor: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Takahiro Sakurai – 0.16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Yuichi Nakamura – 0.15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Yuki Kaji – 0.15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Jun Fukuyama – 0.14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Junichi Suwabe – 0.13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Katsuyuki Konishi', 0.13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Kana Hanazawa – 0.12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Eri Kitamura – 0.12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Daisuke Ono -  0.12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Hiroshi Kamiya - 0.12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0ECE0A-2962-462A-9629-079316B6D8BC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4326120" y="2475360"/>
            <a:ext cx="8921880" cy="40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 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Closeness: </a:t>
            </a:r>
            <a:br/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- </a:t>
            </a:r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Gerard Butler – 0.267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Alfred Molina – 0.265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Ben Kingsley – 0.264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Chloe Grace Moretz – 0.263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Helen Mirren – 0.262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James Franco – 0.262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Samuel L. Jackson – 0.261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Jacki Weaver – 0.261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Lena Headey – 0.261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Willem Dafoe - 0.260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29CF69-0750-4ED6-B2FC-330B038FF13A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Rede em estudo vs Erdos-Rényi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07640" y="159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se verificar se o processo de formação da rede se aproxima de um processo aleatório, gerou-se um modelo de Erdős–Rényi utilizando os parâmetros da componente principal para quantidade de nós e densidade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rede obtida, como esperado, tem 29.440 nós e um número bem próximo de arestas (241.853).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componentes conectados: 1 (componente principal contém todos os vértices)</a:t>
            </a:r>
            <a:br/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Os coeficientes de aglomeração/triangulação são significativamente menores que a rede original: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Coeficiente de clustering médio: 0.000587(…)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Fechamento tríadico: 0.000582(...)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CC51B3-E999-463F-B9D2-35342204FD9D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Rede em estudo vs Erdos-Rényi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diferença na formação das redes fica evidente ao observar a distribuição de graus dos nós: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Enquanto a rede analisada (primeira) segue uma lei de potência em sua distribuição, a rede gerada aleatoriamente (segunda) segue uma distribuição normal.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A2F014-4A4A-40A2-AC17-A740101BD5B7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 rot="4800">
            <a:off x="429840" y="2487240"/>
            <a:ext cx="4176000" cy="240552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4608000" y="2520000"/>
            <a:ext cx="4149360" cy="236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EF2CFD-61AC-488D-904A-6B28354F4490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 em nota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Hipótese: para cada nó, é possível predizer sua nota com base nas notas dos vizinhos?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Em um teste inicial de viabilidade, verifica-se uma alta correlação entre a nota do ator e a média dos vizinhos. Utilizando a correlação de Pearson: 0.96 (esperado pela estrutura de cliques da rede)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Utilizando a média como forma de predição, obtém-se um erro médio de 0.25 para a rede 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Para melhorar a acurácia, utiliza-se os conjuntos de valores para definir uma função linear que possa predizer melhor a nota com base na média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744074-FC36-48FB-B25D-2FB42FBE4A63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 em nota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1DD0FC-3090-413C-9D31-26CADA26AF2E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948240" y="2232000"/>
            <a:ext cx="6683760" cy="398628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Utilizando regressão linear, obtém-se a função 1.22x -1.47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 em nota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Utilizando a função linear de variável simples na predição, 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erro médio cai para  0.21(…)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Hipótese: utilizar um modelo multi-variável que considere as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médias de vizinhos a distâncias N do vértice. Por exemplo,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para N=2, a média dos vizinhos dos vizinhos também são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consideradas para tentar ajustar melhor o modelo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Fazendo o teste para N=2, obtém-se a f(x) = x</a:t>
            </a:r>
            <a:r>
              <a:rPr b="0" lang="pt-BR" sz="2200" spc="-1" strike="noStrike" baseline="-101000">
                <a:solidFill>
                  <a:srgbClr val="000000"/>
                </a:solidFill>
                <a:latin typeface="Segoe UI"/>
              </a:rPr>
              <a:t>1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 + x</a:t>
            </a:r>
            <a:r>
              <a:rPr b="0" lang="pt-BR" sz="2200" spc="-1" strike="noStrike" baseline="-101000">
                <a:solidFill>
                  <a:srgbClr val="000000"/>
                </a:solidFill>
                <a:latin typeface="Segoe UI"/>
              </a:rPr>
              <a:t>2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 +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2C0B7A-E2A5-4281-AAA0-8875992A8036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E60E96-D237-424E-A454-3C15AB29F3F5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Introdução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Objetivos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Pré-processamento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Modelagem da rede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Análise geral da rede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Detecção de comunidades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Rankeamento dos nós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Exemplo de predição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07640" y="1512000"/>
            <a:ext cx="892188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  <a:ea typeface="AR PL SungtiL GB"/>
              </a:rPr>
              <a:t>Para um ator X, não conhecido previamente, sabendo-se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  <a:ea typeface="AR PL SungtiL GB"/>
              </a:rPr>
              <a:t>que ele tenha atuado com Will Smith, Adam Sandler, Mila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  <a:ea typeface="AR PL SungtiL GB"/>
              </a:rPr>
              <a:t>Kunis, Keanu Reeves, Rodrigo Santoro e Carrie Fisher. 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  <a:ea typeface="AR PL SungtiL GB"/>
              </a:rPr>
              <a:t>valor predito da sua média é dado por 1,22 *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6,315−1,47=6,23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217F1C-8E9A-4013-96FD-ABBC698F1EF2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2088000" y="2654640"/>
            <a:ext cx="4680000" cy="39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5122D7B-2AF3-4CBA-90DC-012BE012863A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07640" y="1808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Rede com alto coeficiente de agrupamento e triangulação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Testar a modelagem da rede utilizando filmes/séries como nós e arestas como outro tipo de interação (atores presentes em ambos, por exemplo)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Explorar e fazer uma análise mais profunda das comunidades detectadas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Explorar os demais atributos da base para descoberta de conhecimento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Remoção de outliers do modelo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94D7DB-B545-47B9-89B1-4799DA489E7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Base de dados: TV Shows and Movies listed on Netflix (</a:t>
            </a:r>
            <a:r>
              <a:rPr b="0" lang="pt-BR" sz="2400" spc="-1" strike="noStrike" u="sng">
                <a:solidFill>
                  <a:srgbClr val="0000ff"/>
                </a:solidFill>
                <a:uFillTx/>
                <a:latin typeface="Segoe UI"/>
                <a:hlinkClick r:id="rId1"/>
              </a:rPr>
              <a:t>https://www.kaggle.com/shivamb/netflix-shows</a:t>
            </a:r>
            <a:r>
              <a:rPr b="0" lang="pt-BR" sz="2400" spc="-1" strike="noStrike" u="sng">
                <a:solidFill>
                  <a:srgbClr val="0000ff"/>
                </a:solidFill>
                <a:uFillTx/>
                <a:latin typeface="Segoe UI"/>
              </a:rPr>
              <a:t>)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registros: 7789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Atributos: show_id, type, title, director, cast, country, date_added, release_year, rating, duration, listed_in, description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Ferramentas utilizadas na análise: igraph (eventualmente abandonado por questões de desempenho), networkX e gephi (comparações de valores obtidos pelas métricas) e matplotlib para plotagem de distribuições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EA969B-CD15-477E-8FC5-D9C03488895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C35E2A1-48CE-448D-B022-82ECAB3E3E9D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Objetivos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235FE4-4415-44D0-BFEE-E130FBDAE502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107280" y="1223640"/>
            <a:ext cx="8922240" cy="511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endParaRPr b="0" lang="pt-BR" sz="32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 e teste de hipóteses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Indicadores básicos de propriedade da rede (, </a:t>
            </a: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diâmetro, grau médio, dentre outros)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Nós mais centrais/importantes da rede de </a:t>
            </a: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acordo com métricas de maior grau, </a:t>
            </a:r>
            <a:r>
              <a:rPr b="0" i="1" lang="pt-BR" sz="2800" spc="-1" strike="noStrike">
                <a:solidFill>
                  <a:srgbClr val="000000"/>
                </a:solidFill>
                <a:latin typeface="Segoe UI"/>
              </a:rPr>
              <a:t>betweenness</a:t>
            </a: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, </a:t>
            </a:r>
            <a:r>
              <a:rPr b="0" i="1" lang="pt-BR" sz="2800" spc="-1" strike="noStrike">
                <a:solidFill>
                  <a:srgbClr val="000000"/>
                </a:solidFill>
                <a:latin typeface="Segoe UI"/>
              </a:rPr>
              <a:t>closeness e</a:t>
            </a: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i="1" lang="pt-BR" sz="2800" spc="-1" strike="noStrike">
                <a:solidFill>
                  <a:srgbClr val="000000"/>
                </a:solidFill>
                <a:latin typeface="Segoe UI"/>
              </a:rPr>
              <a:t>auto-vetor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Detecção de comunidades utilizando o método </a:t>
            </a: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Louvain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Hipótese: processo de geração da rede é </a:t>
            </a: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aleatório? - comparativo com modelo aleatório </a:t>
            </a: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de Erdos-Rényi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Objetivos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D148F6-24C2-4835-B569-C6D5B3CCD2D1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07280" y="1223640"/>
            <a:ext cx="8922240" cy="511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endParaRPr b="0" lang="pt-BR" sz="32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Para cada série/filme/show, minerar a nota do </a:t>
            </a: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IMDB como medida de avaliação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Utilizar a estrutura da rede para previsão de </a:t>
            </a: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sucesso baseado nos nós vizinhos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Cada ator recebe uma nota média baseada nos </a:t>
            </a: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registros de atuação em que aparece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Obter um modelo/função para previsão com </a:t>
            </a: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base nos índices dos nós vizinhos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273B91D-B40D-4327-92D0-6C6DB25BAC3A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Pré-processamento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Para cada série/filme/show de televisão presente na base, foi agregado a nota de avaliação no IMDB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API utilizada: The Open Movie DataBase (http://www.omdbapi.com)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Dos 7.789 registros, 6.752 retornaram a nota a partir da consulta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Cada ator pode aparecer em múltiplos registros, portanto, é efetuada uma média de notas a serem associadas ao ator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989181-F6D1-464B-A5FA-4C9850820AF6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2013-09-08T20:11:47Z</dcterms:created>
  <dc:creator>Braulio</dc:creator>
  <dc:description/>
  <dc:language>pt-BR</dc:language>
  <cp:lastModifiedBy/>
  <dcterms:modified xsi:type="dcterms:W3CDTF">2021-04-15T03:35:28Z</dcterms:modified>
  <cp:revision>133</cp:revision>
  <dc:subject/>
  <dc:title>Heurísticas Aplicadas ao Problema de Projeto de Redes de Telecomunicações com Qualidade de Serviço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