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28.xml.rels" ContentType="application/vnd.openxmlformats-package.relationships+xml"/>
  <Override PartName="/ppt/notesSlides/_rels/notesSlide6.xml.rels" ContentType="application/vnd.openxmlformats-package.relationships+xml"/>
  <Override PartName="/ppt/notesSlides/_rels/notesSlide32.xml.rels" ContentType="application/vnd.openxmlformats-package.relationships+xml"/>
  <Override PartName="/ppt/notesSlides/_rels/notesSlide27.xml.rels" ContentType="application/vnd.openxmlformats-package.relationships+xml"/>
  <Override PartName="/ppt/notesSlides/_rels/notesSlide5.xml.rels" ContentType="application/vnd.openxmlformats-package.relationships+xml"/>
  <Override PartName="/ppt/notesSlides/_rels/notesSlide31.xml.rels" ContentType="application/vnd.openxmlformats-package.relationships+xml"/>
  <Override PartName="/ppt/notesSlides/_rels/notesSlide4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1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30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2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29.xml.rels" ContentType="application/vnd.openxmlformats-package.relationships+xml"/>
  <Override PartName="/ppt/notesSlides/_rels/notesSlide7.xml.rels" ContentType="application/vnd.openxmlformats-package.relationships+xml"/>
  <Override PartName="/ppt/notesSlides/_rels/notesSlide9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3.xml.rels" ContentType="application/vnd.openxmlformats-package.relationships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15.png" ContentType="image/png"/>
  <Override PartName="/ppt/media/image16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s/_rels/slide29.xml.rels" ContentType="application/vnd.openxmlformats-package.relationships+xml"/>
  <Override PartName="/ppt/slides/_rels/slide28.xml.rels" ContentType="application/vnd.openxmlformats-package.relationships+xml"/>
  <Override PartName="/ppt/slides/_rels/slide32.xml.rels" ContentType="application/vnd.openxmlformats-package.relationships+xml"/>
  <Override PartName="/ppt/slides/_rels/slide27.xml.rels" ContentType="application/vnd.openxmlformats-package.relationships+xml"/>
  <Override PartName="/ppt/slides/_rels/slide26.xml.rels" ContentType="application/vnd.openxmlformats-package.relationships+xml"/>
  <Override PartName="/ppt/slides/_rels/slide31.xml.rels" ContentType="application/vnd.openxmlformats-package.relationships+xml"/>
  <Override PartName="/ppt/slides/_rels/slide25.xml.rels" ContentType="application/vnd.openxmlformats-package.relationships+xml"/>
  <Override PartName="/ppt/slides/_rels/slide30.xml.rels" ContentType="application/vnd.openxmlformats-package.relationships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pt-BR" sz="4400" spc="-1" strike="noStrike">
                <a:latin typeface="Arial"/>
              </a:rPr>
              <a:t>Clique para mover o slide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pt-BR" sz="2000" spc="-1" strike="noStrike">
                <a:latin typeface="Arial"/>
              </a:rPr>
              <a:t>Clique para editar o formato de notas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pt-BR" sz="1400" spc="-1" strike="noStrike">
                <a:latin typeface="Times New Roman"/>
              </a:rPr>
              <a:t> 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pt-BR" sz="1400" spc="-1" strike="noStrike">
                <a:latin typeface="Times New Roman"/>
              </a:rPr>
              <a:t> 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153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pt-BR" sz="1400" spc="-1" strike="noStrike">
                <a:latin typeface="Times New Roman"/>
              </a:rPr>
              <a:t> 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154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3B22D66A-5165-42B3-ACBA-63DA7C9B83B1}" type="slidenum">
              <a:rPr b="0" lang="pt-BR" sz="1400" spc="-1" strike="noStrike">
                <a:latin typeface="Times New Roman"/>
              </a:rPr>
              <a:t>1</a:t>
            </a:fld>
            <a:endParaRPr b="0" lang="pt-B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30.xml.rels><?xml version="1.0" encoding="UTF-8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
</Relationships>
</file>

<file path=ppt/notesSlides/_rels/notesSlide31.xml.rels><?xml version="1.0" encoding="UTF-8"?>
<Relationships xmlns="http://schemas.openxmlformats.org/package/2006/relationships"><Relationship Id="rId1" Type="http://schemas.openxmlformats.org/officeDocument/2006/relationships/slide" Target="../slides/slide31.xml"/><Relationship Id="rId2" Type="http://schemas.openxmlformats.org/officeDocument/2006/relationships/notesMaster" Target="../notesMasters/notesMaster1.xml"/>
</Relationships>
</file>

<file path=ppt/notesSlides/_rels/notesSlide32.xml.rels><?xml version="1.0" encoding="UTF-8"?>
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280" cy="3428280"/>
          </a:xfrm>
          <a:prstGeom prst="rect">
            <a:avLst/>
          </a:prstGeom>
        </p:spPr>
      </p:sp>
      <p:sp>
        <p:nvSpPr>
          <p:cNvPr id="26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/>
          <a:p>
            <a:endParaRPr b="0" lang="pt-BR" sz="2000" spc="-1" strike="noStrike">
              <a:latin typeface="Arial"/>
            </a:endParaRPr>
          </a:p>
        </p:txBody>
      </p:sp>
      <p:sp>
        <p:nvSpPr>
          <p:cNvPr id="263" name="CustomShape 3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420A641A-7E68-4A52-B909-633856472223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280" cy="3428280"/>
          </a:xfrm>
          <a:prstGeom prst="rect">
            <a:avLst/>
          </a:prstGeom>
        </p:spPr>
      </p:sp>
      <p:sp>
        <p:nvSpPr>
          <p:cNvPr id="28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/>
          <a:p>
            <a:pPr marL="216000" indent="-215640">
              <a:lnSpc>
                <a:spcPct val="100000"/>
              </a:lnSpc>
            </a:pPr>
            <a:r>
              <a:rPr b="0" lang="pt-BR" sz="2000" spc="-1" strike="noStrike">
                <a:latin typeface="Arial"/>
              </a:rPr>
              <a:t>Nos últimos anos, houve um grande crescimento na área de telecomunicações, onde vários serviços são oferecidos e as empresas prestadoras de serviços que devem atender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os requisitos dos usuários que exigem largura de banda, tolerância a falhas, baixos níveis de atraso, segurança entre outras.</a:t>
            </a:r>
            <a:endParaRPr b="0" lang="pt-BR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Prover estes serviços tem impacto direto na qualidade de serviço e na satisfação do usuário.</a:t>
            </a:r>
            <a:endParaRPr b="0" lang="pt-BR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Então, temos diferentes classes de usuários, de acordo com seus requisitos, e a diversas tecnologias disponíveis onde cada tecnologia tem suas características e custo proporcionais. Devemos então projetar topologias de forma a atender as demandas e otimizar os custos do projeto de infraestrutura.</a:t>
            </a:r>
            <a:endParaRPr b="0" lang="pt-BR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Além disso, a rede deve ser tolerante a falhas e ser projetada de forma a diminuir o atraso de comunicação.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290" name="CustomShape 3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E61155CE-9742-4C9B-BAB8-5ECCB0EC6FD7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280" cy="3428280"/>
          </a:xfrm>
          <a:prstGeom prst="rect">
            <a:avLst/>
          </a:prstGeom>
        </p:spPr>
      </p:sp>
      <p:sp>
        <p:nvSpPr>
          <p:cNvPr id="29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/>
          <a:p>
            <a:pPr marL="216000" indent="-215640">
              <a:lnSpc>
                <a:spcPct val="100000"/>
              </a:lnSpc>
            </a:pPr>
            <a:r>
              <a:rPr b="0" lang="pt-BR" sz="2000" spc="-1" strike="noStrike">
                <a:latin typeface="Arial"/>
              </a:rPr>
              <a:t>Nos últimos anos, houve um grande crescimento na área de telecomunicações, onde vários serviços são oferecidos e as empresas prestadoras de serviços que devem atender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os requisitos dos usuários que exigem largura de banda, tolerância a falhas, baixos níveis de atraso, segurança entre outras.</a:t>
            </a:r>
            <a:endParaRPr b="0" lang="pt-BR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Prover estes serviços tem impacto direto na qualidade de serviço e na satisfação do usuário.</a:t>
            </a:r>
            <a:endParaRPr b="0" lang="pt-BR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Então, temos diferentes classes de usuários, de acordo com seus requisitos, e a diversas tecnologias disponíveis onde cada tecnologia tem suas características e custo proporcionais. Devemos então projetar topologias de forma a atender as demandas e otimizar os custos do projeto de infraestrutura.</a:t>
            </a:r>
            <a:endParaRPr b="0" lang="pt-BR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Além disso, a rede deve ser tolerante a falhas e ser projetada de forma a diminuir o atraso de comunicação.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293" name="CustomShape 3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42BCF5EC-9518-42A4-81D6-9E9E595E2D83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280" cy="3428280"/>
          </a:xfrm>
          <a:prstGeom prst="rect">
            <a:avLst/>
          </a:prstGeom>
        </p:spPr>
      </p:sp>
      <p:sp>
        <p:nvSpPr>
          <p:cNvPr id="29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/>
          <a:p>
            <a:pPr marL="216000" indent="-215640">
              <a:lnSpc>
                <a:spcPct val="100000"/>
              </a:lnSpc>
            </a:pPr>
            <a:r>
              <a:rPr b="0" lang="pt-BR" sz="2000" spc="-1" strike="noStrike">
                <a:latin typeface="Arial"/>
              </a:rPr>
              <a:t>Nos últimos anos, houve um grande crescimento na área de telecomunicações, onde vários serviços são oferecidos e as empresas prestadoras de serviços que devem atender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os requisitos dos usuários que exigem largura de banda, tolerância a falhas, baixos níveis de atraso, segurança entre outras.</a:t>
            </a:r>
            <a:endParaRPr b="0" lang="pt-BR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Prover estes serviços tem impacto direto na qualidade de serviço e na satisfação do usuário.</a:t>
            </a:r>
            <a:endParaRPr b="0" lang="pt-BR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Então, temos diferentes classes de usuários, de acordo com seus requisitos, e a diversas tecnologias disponíveis onde cada tecnologia tem suas características e custo proporcionais. Devemos então projetar topologias de forma a atender as demandas e otimizar os custos do projeto de infraestrutura.</a:t>
            </a:r>
            <a:endParaRPr b="0" lang="pt-BR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Além disso, a rede deve ser tolerante a falhas e ser projetada de forma a diminuir o atraso de comunicação.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296" name="CustomShape 3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C685FF93-3909-4830-B5C7-5C423EA0C4CC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280" cy="3428280"/>
          </a:xfrm>
          <a:prstGeom prst="rect">
            <a:avLst/>
          </a:prstGeom>
        </p:spPr>
      </p:sp>
      <p:sp>
        <p:nvSpPr>
          <p:cNvPr id="29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/>
          <a:p>
            <a:pPr marL="216000" indent="-215640">
              <a:lnSpc>
                <a:spcPct val="100000"/>
              </a:lnSpc>
            </a:pPr>
            <a:r>
              <a:rPr b="0" lang="pt-BR" sz="2000" spc="-1" strike="noStrike">
                <a:latin typeface="Arial"/>
              </a:rPr>
              <a:t>Nos últimos anos, houve um grande crescimento na área de telecomunicações, onde vários serviços são oferecidos e as empresas prestadoras de serviços que devem atender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os requisitos dos usuários que exigem largura de banda, tolerância a falhas, baixos níveis de atraso, segurança entre outras.</a:t>
            </a:r>
            <a:endParaRPr b="0" lang="pt-BR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Prover estes serviços tem impacto direto na qualidade de serviço e na satisfação do usuário.</a:t>
            </a:r>
            <a:endParaRPr b="0" lang="pt-BR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Então, temos diferentes classes de usuários, de acordo com seus requisitos, e a diversas tecnologias disponíveis onde cada tecnologia tem suas características e custo proporcionais. Devemos então projetar topologias de forma a atender as demandas e otimizar os custos do projeto de infraestrutura.</a:t>
            </a:r>
            <a:endParaRPr b="0" lang="pt-BR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Além disso, a rede deve ser tolerante a falhas e ser projetada de forma a diminuir o atraso de comunicação.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299" name="CustomShape 3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E3A5C03E-A35D-4708-BFE1-1366A261157F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280" cy="3428280"/>
          </a:xfrm>
          <a:prstGeom prst="rect">
            <a:avLst/>
          </a:prstGeom>
        </p:spPr>
      </p:sp>
      <p:sp>
        <p:nvSpPr>
          <p:cNvPr id="30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/>
          <a:p>
            <a:pPr marL="216000" indent="-215640">
              <a:lnSpc>
                <a:spcPct val="100000"/>
              </a:lnSpc>
            </a:pPr>
            <a:r>
              <a:rPr b="0" lang="pt-BR" sz="2000" spc="-1" strike="noStrike">
                <a:latin typeface="Arial"/>
              </a:rPr>
              <a:t>Nos últimos anos, houve um grande crescimento na área de telecomunicações, onde vários serviços são oferecidos e as empresas prestadoras de serviços que devem atender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os requisitos dos usuários que exigem largura de banda, tolerância a falhas, baixos níveis de atraso, segurança entre outras.</a:t>
            </a:r>
            <a:endParaRPr b="0" lang="pt-BR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Prover estes serviços tem impacto direto na qualidade de serviço e na satisfação do usuário.</a:t>
            </a:r>
            <a:endParaRPr b="0" lang="pt-BR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Então, temos diferentes classes de usuários, de acordo com seus requisitos, e a diversas tecnologias disponíveis onde cada tecnologia tem suas características e custo proporcionais. Devemos então projetar topologias de forma a atender as demandas e otimizar os custos do projeto de infraestrutura.</a:t>
            </a:r>
            <a:endParaRPr b="0" lang="pt-BR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Além disso, a rede deve ser tolerante a falhas e ser projetada de forma a diminuir o atraso de comunicação.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302" name="CustomShape 3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B5D4657B-B002-4C8B-A4C1-BA9498AF6617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280" cy="3428280"/>
          </a:xfrm>
          <a:prstGeom prst="rect">
            <a:avLst/>
          </a:prstGeom>
        </p:spPr>
      </p:sp>
      <p:sp>
        <p:nvSpPr>
          <p:cNvPr id="30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/>
          <a:p>
            <a:pPr marL="216000" indent="-215640">
              <a:lnSpc>
                <a:spcPct val="100000"/>
              </a:lnSpc>
            </a:pPr>
            <a:r>
              <a:rPr b="0" lang="pt-BR" sz="2000" spc="-1" strike="noStrike">
                <a:latin typeface="Arial"/>
              </a:rPr>
              <a:t>Nos últimos anos, houve um grande crescimento na área de telecomunicações, onde vários serviços são oferecidos e as empresas prestadoras de serviços que devem atender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os requisitos dos usuários que exigem largura de banda, tolerância a falhas, baixos níveis de atraso, segurança entre outras.</a:t>
            </a:r>
            <a:endParaRPr b="0" lang="pt-BR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Prover estes serviços tem impacto direto na qualidade de serviço e na satisfação do usuário.</a:t>
            </a:r>
            <a:endParaRPr b="0" lang="pt-BR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Então, temos diferentes classes de usuários, de acordo com seus requisitos, e a diversas tecnologias disponíveis onde cada tecnologia tem suas características e custo proporcionais. Devemos então projetar topologias de forma a atender as demandas e otimizar os custos do projeto de infraestrutura.</a:t>
            </a:r>
            <a:endParaRPr b="0" lang="pt-BR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Além disso, a rede deve ser tolerante a falhas e ser projetada de forma a diminuir o atraso de comunicação.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305" name="CustomShape 3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6C3DBDBC-2439-4F54-B55C-5C5F39A88B28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280" cy="3428280"/>
          </a:xfrm>
          <a:prstGeom prst="rect">
            <a:avLst/>
          </a:prstGeom>
        </p:spPr>
      </p:sp>
      <p:sp>
        <p:nvSpPr>
          <p:cNvPr id="30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/>
          <a:p>
            <a:pPr marL="216000" indent="-215640">
              <a:lnSpc>
                <a:spcPct val="100000"/>
              </a:lnSpc>
            </a:pPr>
            <a:r>
              <a:rPr b="0" lang="pt-BR" sz="2000" spc="-1" strike="noStrike">
                <a:latin typeface="Arial"/>
              </a:rPr>
              <a:t>Nos últimos anos, houve um grande crescimento na área de telecomunicações, onde vários serviços são oferecidos e as empresas prestadoras de serviços que devem atender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os requisitos dos usuários que exigem largura de banda, tolerância a falhas, baixos níveis de atraso, segurança entre outras.</a:t>
            </a:r>
            <a:endParaRPr b="0" lang="pt-BR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Prover estes serviços tem impacto direto na qualidade de serviço e na satisfação do usuário.</a:t>
            </a:r>
            <a:endParaRPr b="0" lang="pt-BR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Então, temos diferentes classes de usuários, de acordo com seus requisitos, e a diversas tecnologias disponíveis onde cada tecnologia tem suas características e custo proporcionais. Devemos então projetar topologias de forma a atender as demandas e otimizar os custos do projeto de infraestrutura.</a:t>
            </a:r>
            <a:endParaRPr b="0" lang="pt-BR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Além disso, a rede deve ser tolerante a falhas e ser projetada de forma a diminuir o atraso de comunicação.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308" name="CustomShape 3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91EE5226-6125-4C77-B1E7-89F6E3298DD5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280" cy="3428280"/>
          </a:xfrm>
          <a:prstGeom prst="rect">
            <a:avLst/>
          </a:prstGeom>
        </p:spPr>
      </p:sp>
      <p:sp>
        <p:nvSpPr>
          <p:cNvPr id="31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/>
          <a:p>
            <a:pPr marL="216000" indent="-215640">
              <a:lnSpc>
                <a:spcPct val="100000"/>
              </a:lnSpc>
            </a:pPr>
            <a:r>
              <a:rPr b="0" lang="pt-BR" sz="2000" spc="-1" strike="noStrike">
                <a:latin typeface="Arial"/>
              </a:rPr>
              <a:t>Nos últimos anos, houve um grande crescimento na área de telecomunicações, onde vários serviços são oferecidos e as empresas prestadoras de serviços que devem atender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os requisitos dos usuários que exigem largura de banda, tolerância a falhas, baixos níveis de atraso, segurança entre outras.</a:t>
            </a:r>
            <a:endParaRPr b="0" lang="pt-BR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Prover estes serviços tem impacto direto na qualidade de serviço e na satisfação do usuário.</a:t>
            </a:r>
            <a:endParaRPr b="0" lang="pt-BR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Então, temos diferentes classes de usuários, de acordo com seus requisitos, e a diversas tecnologias disponíveis onde cada tecnologia tem suas características e custo proporcionais. Devemos então projetar topologias de forma a atender as demandas e otimizar os custos do projeto de infraestrutura.</a:t>
            </a:r>
            <a:endParaRPr b="0" lang="pt-BR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Além disso, a rede deve ser tolerante a falhas e ser projetada de forma a diminuir o atraso de comunicação.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311" name="CustomShape 3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B14235D5-F7D3-4E9A-9B3A-41655D92B278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280" cy="3428280"/>
          </a:xfrm>
          <a:prstGeom prst="rect">
            <a:avLst/>
          </a:prstGeom>
        </p:spPr>
      </p:sp>
      <p:sp>
        <p:nvSpPr>
          <p:cNvPr id="31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/>
          <a:p>
            <a:pPr marL="216000" indent="-215640">
              <a:lnSpc>
                <a:spcPct val="100000"/>
              </a:lnSpc>
            </a:pPr>
            <a:r>
              <a:rPr b="0" lang="pt-BR" sz="2000" spc="-1" strike="noStrike">
                <a:latin typeface="Arial"/>
              </a:rPr>
              <a:t>Nos últimos anos, houve um grande crescimento na área de telecomunicações, onde vários serviços são oferecidos e as empresas prestadoras de serviços que devem atender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os requisitos dos usuários que exigem largura de banda, tolerância a falhas, baixos níveis de atraso, segurança entre outras.</a:t>
            </a:r>
            <a:endParaRPr b="0" lang="pt-BR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Prover estes serviços tem impacto direto na qualidade de serviço e na satisfação do usuário.</a:t>
            </a:r>
            <a:endParaRPr b="0" lang="pt-BR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Então, temos diferentes classes de usuários, de acordo com seus requisitos, e a diversas tecnologias disponíveis onde cada tecnologia tem suas características e custo proporcionais. Devemos então projetar topologias de forma a atender as demandas e otimizar os custos do projeto de infraestrutura.</a:t>
            </a:r>
            <a:endParaRPr b="0" lang="pt-BR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Além disso, a rede deve ser tolerante a falhas e ser projetada de forma a diminuir o atraso de comunicação.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314" name="CustomShape 3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3D956780-F4C9-4147-87D9-7F4DC7C3F16B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280" cy="3428280"/>
          </a:xfrm>
          <a:prstGeom prst="rect">
            <a:avLst/>
          </a:prstGeom>
        </p:spPr>
      </p:sp>
      <p:sp>
        <p:nvSpPr>
          <p:cNvPr id="31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/>
          <a:p>
            <a:pPr marL="216000" indent="-215640">
              <a:lnSpc>
                <a:spcPct val="100000"/>
              </a:lnSpc>
            </a:pPr>
            <a:r>
              <a:rPr b="0" lang="pt-BR" sz="2000" spc="-1" strike="noStrike">
                <a:latin typeface="Arial"/>
              </a:rPr>
              <a:t>Nos últimos anos, houve um grande crescimento na área de telecomunicações, onde vários serviços são oferecidos e as empresas prestadoras de serviços que devem atender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os requisitos dos usuários que exigem largura de banda, tolerância a falhas, baixos níveis de atraso, segurança entre outras.</a:t>
            </a:r>
            <a:endParaRPr b="0" lang="pt-BR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Prover estes serviços tem impacto direto na qualidade de serviço e na satisfação do usuário.</a:t>
            </a:r>
            <a:endParaRPr b="0" lang="pt-BR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Então, temos diferentes classes de usuários, de acordo com seus requisitos, e a diversas tecnologias disponíveis onde cada tecnologia tem suas características e custo proporcionais. Devemos então projetar topologias de forma a atender as demandas e otimizar os custos do projeto de infraestrutura.</a:t>
            </a:r>
            <a:endParaRPr b="0" lang="pt-BR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Além disso, a rede deve ser tolerante a falhas e ser projetada de forma a diminuir o atraso de comunicação.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317" name="CustomShape 3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68C74363-6639-4F51-BF3B-F53BED287406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280" cy="3428280"/>
          </a:xfrm>
          <a:prstGeom prst="rect">
            <a:avLst/>
          </a:prstGeom>
        </p:spPr>
      </p:sp>
      <p:sp>
        <p:nvSpPr>
          <p:cNvPr id="26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/>
          <a:p>
            <a:pPr marL="216000" indent="-215640">
              <a:lnSpc>
                <a:spcPct val="100000"/>
              </a:lnSpc>
            </a:pPr>
            <a:r>
              <a:rPr b="0" lang="pt-BR" sz="2000" spc="-1" strike="noStrike">
                <a:latin typeface="Arial"/>
              </a:rPr>
              <a:t>Nos últimos anos, houve um grande crescimento na área de telecomunicações, onde vários serviços são oferecidos e as empresas prestadoras de serviços que devem atender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os requisitos dos usuários que exigem largura de banda, tolerância a falhas, baixos níveis de atraso, segurança entre outras.</a:t>
            </a:r>
            <a:endParaRPr b="0" lang="pt-BR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Prover estes serviços tem impacto direto na qualidade de serviço e na satisfação do usuário.</a:t>
            </a:r>
            <a:endParaRPr b="0" lang="pt-BR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Então, temos diferentes classes de usuários, de acordo com seus requisitos, e a diversas tecnologias disponíveis onde cada tecnologia tem suas características e custo proporcionais. Devemos então projetar topologias de forma a atender as demandas e otimizar os custos do projeto de infraestrutura.</a:t>
            </a:r>
            <a:endParaRPr b="0" lang="pt-BR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Além disso, a rede deve ser tolerante a falhas e ser projetada de forma a diminuir o atraso de comunicação.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266" name="CustomShape 3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452061A0-BB35-4DC4-A9FB-35926F36CDC1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280" cy="3428280"/>
          </a:xfrm>
          <a:prstGeom prst="rect">
            <a:avLst/>
          </a:prstGeom>
        </p:spPr>
      </p:sp>
      <p:sp>
        <p:nvSpPr>
          <p:cNvPr id="31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/>
          <a:p>
            <a:pPr marL="216000" indent="-215640">
              <a:lnSpc>
                <a:spcPct val="100000"/>
              </a:lnSpc>
            </a:pPr>
            <a:r>
              <a:rPr b="0" lang="pt-BR" sz="2000" spc="-1" strike="noStrike">
                <a:latin typeface="Arial"/>
              </a:rPr>
              <a:t>Nos últimos anos, houve um grande crescimento na área de telecomunicações, onde vários serviços são oferecidos e as empresas prestadoras de serviços que devem atender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os requisitos dos usuários que exigem largura de banda, tolerância a falhas, baixos níveis de atraso, segurança entre outras.</a:t>
            </a:r>
            <a:endParaRPr b="0" lang="pt-BR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Prover estes serviços tem impacto direto na qualidade de serviço e na satisfação do usuário.</a:t>
            </a:r>
            <a:endParaRPr b="0" lang="pt-BR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Então, temos diferentes classes de usuários, de acordo com seus requisitos, e a diversas tecnologias disponíveis onde cada tecnologia tem suas características e custo proporcionais. Devemos então projetar topologias de forma a atender as demandas e otimizar os custos do projeto de infraestrutura.</a:t>
            </a:r>
            <a:endParaRPr b="0" lang="pt-BR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Além disso, a rede deve ser tolerante a falhas e ser projetada de forma a diminuir o atraso de comunicação.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320" name="CustomShape 3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4417A3FE-5061-46EF-BC8A-C66BB4342446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280" cy="3428280"/>
          </a:xfrm>
          <a:prstGeom prst="rect">
            <a:avLst/>
          </a:prstGeom>
        </p:spPr>
      </p:sp>
      <p:sp>
        <p:nvSpPr>
          <p:cNvPr id="32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/>
          <a:p>
            <a:pPr marL="216000" indent="-215640">
              <a:lnSpc>
                <a:spcPct val="100000"/>
              </a:lnSpc>
            </a:pPr>
            <a:r>
              <a:rPr b="0" lang="pt-BR" sz="2000" spc="-1" strike="noStrike">
                <a:latin typeface="Arial"/>
              </a:rPr>
              <a:t>Nos últimos anos, houve um grande crescimento na área de telecomunicações, onde vários serviços são oferecidos e as empresas prestadoras de serviços que devem atender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os requisitos dos usuários que exigem largura de banda, tolerância a falhas, baixos níveis de atraso, segurança entre outras.</a:t>
            </a:r>
            <a:endParaRPr b="0" lang="pt-BR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Prover estes serviços tem impacto direto na qualidade de serviço e na satisfação do usuário.</a:t>
            </a:r>
            <a:endParaRPr b="0" lang="pt-BR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Então, temos diferentes classes de usuários, de acordo com seus requisitos, e a diversas tecnologias disponíveis onde cada tecnologia tem suas características e custo proporcionais. Devemos então projetar topologias de forma a atender as demandas e otimizar os custos do projeto de infraestrutura.</a:t>
            </a:r>
            <a:endParaRPr b="0" lang="pt-BR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Além disso, a rede deve ser tolerante a falhas e ser projetada de forma a diminuir o atraso de comunicação.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323" name="CustomShape 3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17A8345D-BEDF-4CF5-BB3F-552938AE9507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280" cy="3428280"/>
          </a:xfrm>
          <a:prstGeom prst="rect">
            <a:avLst/>
          </a:prstGeom>
        </p:spPr>
      </p:sp>
      <p:sp>
        <p:nvSpPr>
          <p:cNvPr id="32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/>
          <a:p>
            <a:pPr marL="216000" indent="-215640">
              <a:lnSpc>
                <a:spcPct val="100000"/>
              </a:lnSpc>
            </a:pPr>
            <a:r>
              <a:rPr b="0" lang="pt-BR" sz="2000" spc="-1" strike="noStrike">
                <a:latin typeface="Arial"/>
              </a:rPr>
              <a:t>Nos últimos anos, houve um grande crescimento na área de telecomunicações, onde vários serviços são oferecidos e as empresas prestadoras de serviços que devem atender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os requisitos dos usuários que exigem largura de banda, tolerância a falhas, baixos níveis de atraso, segurança entre outras.</a:t>
            </a:r>
            <a:endParaRPr b="0" lang="pt-BR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Prover estes serviços tem impacto direto na qualidade de serviço e na satisfação do usuário.</a:t>
            </a:r>
            <a:endParaRPr b="0" lang="pt-BR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Então, temos diferentes classes de usuários, de acordo com seus requisitos, e a diversas tecnologias disponíveis onde cada tecnologia tem suas características e custo proporcionais. Devemos então projetar topologias de forma a atender as demandas e otimizar os custos do projeto de infraestrutura.</a:t>
            </a:r>
            <a:endParaRPr b="0" lang="pt-BR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Além disso, a rede deve ser tolerante a falhas e ser projetada de forma a diminuir o atraso de comunicação.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326" name="CustomShape 3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7D817ADE-EBD2-4E27-9263-D8E302A5D84F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280" cy="3428280"/>
          </a:xfrm>
          <a:prstGeom prst="rect">
            <a:avLst/>
          </a:prstGeom>
        </p:spPr>
      </p:sp>
      <p:sp>
        <p:nvSpPr>
          <p:cNvPr id="32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/>
          <a:p>
            <a:pPr marL="216000" indent="-215640">
              <a:lnSpc>
                <a:spcPct val="100000"/>
              </a:lnSpc>
            </a:pPr>
            <a:r>
              <a:rPr b="0" lang="pt-BR" sz="2000" spc="-1" strike="noStrike">
                <a:latin typeface="Arial"/>
              </a:rPr>
              <a:t>Nos últimos anos, houve um grande crescimento na área de telecomunicações, onde vários serviços são oferecidos e as empresas prestadoras de serviços que devem atender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os requisitos dos usuários que exigem largura de banda, tolerância a falhas, baixos níveis de atraso, segurança entre outras.</a:t>
            </a:r>
            <a:endParaRPr b="0" lang="pt-BR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Prover estes serviços tem impacto direto na qualidade de serviço e na satisfação do usuário.</a:t>
            </a:r>
            <a:endParaRPr b="0" lang="pt-BR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Então, temos diferentes classes de usuários, de acordo com seus requisitos, e a diversas tecnologias disponíveis onde cada tecnologia tem suas características e custo proporcionais. Devemos então projetar topologias de forma a atender as demandas e otimizar os custos do projeto de infraestrutura.</a:t>
            </a:r>
            <a:endParaRPr b="0" lang="pt-BR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Além disso, a rede deve ser tolerante a falhas e ser projetada de forma a diminuir o atraso de comunicação.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329" name="CustomShape 3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9A5103D6-AB1D-4EEE-B5F6-D294429F1AD0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280" cy="3428280"/>
          </a:xfrm>
          <a:prstGeom prst="rect">
            <a:avLst/>
          </a:prstGeom>
        </p:spPr>
      </p:sp>
      <p:sp>
        <p:nvSpPr>
          <p:cNvPr id="33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/>
          <a:p>
            <a:pPr marL="216000" indent="-215640">
              <a:lnSpc>
                <a:spcPct val="100000"/>
              </a:lnSpc>
            </a:pPr>
            <a:r>
              <a:rPr b="0" lang="pt-BR" sz="2000" spc="-1" strike="noStrike">
                <a:latin typeface="Arial"/>
              </a:rPr>
              <a:t>Nos últimos anos, houve um grande crescimento na área de telecomunicações, onde vários serviços são oferecidos e as empresas prestadoras de serviços que devem atender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os requisitos dos usuários que exigem largura de banda, tolerância a falhas, baixos níveis de atraso, segurança entre outras.</a:t>
            </a:r>
            <a:endParaRPr b="0" lang="pt-BR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Prover estes serviços tem impacto direto na qualidade de serviço e na satisfação do usuário.</a:t>
            </a:r>
            <a:endParaRPr b="0" lang="pt-BR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Então, temos diferentes classes de usuários, de acordo com seus requisitos, e a diversas tecnologias disponíveis onde cada tecnologia tem suas características e custo proporcionais. Devemos então projetar topologias de forma a atender as demandas e otimizar os custos do projeto de infraestrutura.</a:t>
            </a:r>
            <a:endParaRPr b="0" lang="pt-BR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Além disso, a rede deve ser tolerante a falhas e ser projetada de forma a diminuir o atraso de comunicação.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332" name="CustomShape 3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BF6ED98D-A214-4F24-A4B5-52FD4603D5E6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280" cy="3428280"/>
          </a:xfrm>
          <a:prstGeom prst="rect">
            <a:avLst/>
          </a:prstGeom>
        </p:spPr>
      </p:sp>
      <p:sp>
        <p:nvSpPr>
          <p:cNvPr id="33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/>
          <a:p>
            <a:pPr marL="216000" indent="-215640">
              <a:lnSpc>
                <a:spcPct val="100000"/>
              </a:lnSpc>
            </a:pPr>
            <a:r>
              <a:rPr b="0" lang="pt-BR" sz="2000" spc="-1" strike="noStrike">
                <a:latin typeface="Arial"/>
              </a:rPr>
              <a:t>Nos últimos anos, houve um grande crescimento na área de telecomunicações, onde vários serviços são oferecidos e as empresas prestadoras de serviços que devem atender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os requisitos dos usuários que exigem largura de banda, tolerância a falhas, baixos níveis de atraso, segurança entre outras.</a:t>
            </a:r>
            <a:endParaRPr b="0" lang="pt-BR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Prover estes serviços tem impacto direto na qualidade de serviço e na satisfação do usuário.</a:t>
            </a:r>
            <a:endParaRPr b="0" lang="pt-BR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Então, temos diferentes classes de usuários, de acordo com seus requisitos, e a diversas tecnologias disponíveis onde cada tecnologia tem suas características e custo proporcionais. Devemos então projetar topologias de forma a atender as demandas e otimizar os custos do projeto de infraestrutura.</a:t>
            </a:r>
            <a:endParaRPr b="0" lang="pt-BR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Além disso, a rede deve ser tolerante a falhas e ser projetada de forma a diminuir o atraso de comunicação.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335" name="CustomShape 3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0F97D373-4DF6-482F-88CC-73DC14466EF6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280" cy="3428280"/>
          </a:xfrm>
          <a:prstGeom prst="rect">
            <a:avLst/>
          </a:prstGeom>
        </p:spPr>
      </p:sp>
      <p:sp>
        <p:nvSpPr>
          <p:cNvPr id="33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/>
          <a:p>
            <a:pPr marL="216000" indent="-215640">
              <a:lnSpc>
                <a:spcPct val="100000"/>
              </a:lnSpc>
            </a:pPr>
            <a:r>
              <a:rPr b="0" lang="pt-BR" sz="2000" spc="-1" strike="noStrike">
                <a:latin typeface="Arial"/>
              </a:rPr>
              <a:t>Nos últimos anos, houve um grande crescimento na área de telecomunicações, onde vários serviços são oferecidos e as empresas prestadoras de serviços que devem atender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os requisitos dos usuários que exigem largura de banda, tolerância a falhas, baixos níveis de atraso, segurança entre outras.</a:t>
            </a:r>
            <a:endParaRPr b="0" lang="pt-BR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Prover estes serviços tem impacto direto na qualidade de serviço e na satisfação do usuário.</a:t>
            </a:r>
            <a:endParaRPr b="0" lang="pt-BR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Então, temos diferentes classes de usuários, de acordo com seus requisitos, e a diversas tecnologias disponíveis onde cada tecnologia tem suas características e custo proporcionais. Devemos então projetar topologias de forma a atender as demandas e otimizar os custos do projeto de infraestrutura.</a:t>
            </a:r>
            <a:endParaRPr b="0" lang="pt-BR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Além disso, a rede deve ser tolerante a falhas e ser projetada de forma a diminuir o atraso de comunicação.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338" name="CustomShape 3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5CAC63B8-483A-4F93-A0C8-766D80301FBA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280" cy="3428280"/>
          </a:xfrm>
          <a:prstGeom prst="rect">
            <a:avLst/>
          </a:prstGeom>
        </p:spPr>
      </p:sp>
      <p:sp>
        <p:nvSpPr>
          <p:cNvPr id="34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/>
          <a:p>
            <a:pPr marL="216000" indent="-215640">
              <a:lnSpc>
                <a:spcPct val="100000"/>
              </a:lnSpc>
            </a:pPr>
            <a:r>
              <a:rPr b="0" lang="pt-BR" sz="2000" spc="-1" strike="noStrike">
                <a:latin typeface="Arial"/>
              </a:rPr>
              <a:t>Nos últimos anos, houve um grande crescimento na área de telecomunicações, onde vários serviços são oferecidos e as empresas prestadoras de serviços que devem atender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os requisitos dos usuários que exigem largura de banda, tolerância a falhas, baixos níveis de atraso, segurança entre outras.</a:t>
            </a:r>
            <a:endParaRPr b="0" lang="pt-BR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Prover estes serviços tem impacto direto na qualidade de serviço e na satisfação do usuário.</a:t>
            </a:r>
            <a:endParaRPr b="0" lang="pt-BR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Então, temos diferentes classes de usuários, de acordo com seus requisitos, e a diversas tecnologias disponíveis onde cada tecnologia tem suas características e custo proporcionais. Devemos então projetar topologias de forma a atender as demandas e otimizar os custos do projeto de infraestrutura.</a:t>
            </a:r>
            <a:endParaRPr b="0" lang="pt-BR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Além disso, a rede deve ser tolerante a falhas e ser projetada de forma a diminuir o atraso de comunicação.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341" name="CustomShape 3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AE4BD349-BDB7-4BDE-B92B-4AB535414CA1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280" cy="3428280"/>
          </a:xfrm>
          <a:prstGeom prst="rect">
            <a:avLst/>
          </a:prstGeom>
        </p:spPr>
      </p:sp>
      <p:sp>
        <p:nvSpPr>
          <p:cNvPr id="34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/>
          <a:p>
            <a:pPr marL="216000" indent="-215640">
              <a:lnSpc>
                <a:spcPct val="100000"/>
              </a:lnSpc>
            </a:pPr>
            <a:r>
              <a:rPr b="0" lang="pt-BR" sz="2000" spc="-1" strike="noStrike">
                <a:latin typeface="Arial"/>
              </a:rPr>
              <a:t>Nos últimos anos, houve um grande crescimento na área de telecomunicações, onde vários serviços são oferecidos e as empresas prestadoras de serviços que devem atender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os requisitos dos usuários que exigem largura de banda, tolerância a falhas, baixos níveis de atraso, segurança entre outras.</a:t>
            </a:r>
            <a:endParaRPr b="0" lang="pt-BR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Prover estes serviços tem impacto direto na qualidade de serviço e na satisfação do usuário.</a:t>
            </a:r>
            <a:endParaRPr b="0" lang="pt-BR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Então, temos diferentes classes de usuários, de acordo com seus requisitos, e a diversas tecnologias disponíveis onde cada tecnologia tem suas características e custo proporcionais. Devemos então projetar topologias de forma a atender as demandas e otimizar os custos do projeto de infraestrutura.</a:t>
            </a:r>
            <a:endParaRPr b="0" lang="pt-BR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Além disso, a rede deve ser tolerante a falhas e ser projetada de forma a diminuir o atraso de comunicação.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344" name="CustomShape 3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99C77238-B877-4748-915E-61FDAC9174E8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280" cy="3428280"/>
          </a:xfrm>
          <a:prstGeom prst="rect">
            <a:avLst/>
          </a:prstGeom>
        </p:spPr>
      </p:sp>
      <p:sp>
        <p:nvSpPr>
          <p:cNvPr id="34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/>
          <a:p>
            <a:pPr marL="216000" indent="-215640">
              <a:lnSpc>
                <a:spcPct val="100000"/>
              </a:lnSpc>
            </a:pPr>
            <a:r>
              <a:rPr b="0" lang="pt-BR" sz="2000" spc="-1" strike="noStrike">
                <a:latin typeface="Arial"/>
              </a:rPr>
              <a:t>Nos últimos anos, houve um grande crescimento na área de telecomunicações, onde vários serviços são oferecidos e as empresas prestadoras de serviços que devem atender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os requisitos dos usuários que exigem largura de banda, tolerância a falhas, baixos níveis de atraso, segurança entre outras.</a:t>
            </a:r>
            <a:endParaRPr b="0" lang="pt-BR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Prover estes serviços tem impacto direto na qualidade de serviço e na satisfação do usuário.</a:t>
            </a:r>
            <a:endParaRPr b="0" lang="pt-BR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Então, temos diferentes classes de usuários, de acordo com seus requisitos, e a diversas tecnologias disponíveis onde cada tecnologia tem suas características e custo proporcionais. Devemos então projetar topologias de forma a atender as demandas e otimizar os custos do projeto de infraestrutura.</a:t>
            </a:r>
            <a:endParaRPr b="0" lang="pt-BR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Além disso, a rede deve ser tolerante a falhas e ser projetada de forma a diminuir o atraso de comunicação.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347" name="CustomShape 3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622ADB85-9012-4C50-B491-7C2A72941AA2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280" cy="3428280"/>
          </a:xfrm>
          <a:prstGeom prst="rect">
            <a:avLst/>
          </a:prstGeom>
        </p:spPr>
      </p:sp>
      <p:sp>
        <p:nvSpPr>
          <p:cNvPr id="26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/>
          <a:p>
            <a:pPr marL="216000" indent="-215640">
              <a:lnSpc>
                <a:spcPct val="100000"/>
              </a:lnSpc>
            </a:pPr>
            <a:r>
              <a:rPr b="0" lang="pt-BR" sz="2000" spc="-1" strike="noStrike">
                <a:latin typeface="Arial"/>
              </a:rPr>
              <a:t>Nos últimos anos, houve um grande crescimento na área de telecomunicações, onde vários serviços são oferecidos e as empresas prestadoras de serviços que devem atender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os requisitos dos usuários que exigem largura de banda, tolerância a falhas, baixos níveis de atraso, segurança entre outras.</a:t>
            </a:r>
            <a:endParaRPr b="0" lang="pt-BR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Prover estes serviços tem impacto direto na qualidade de serviço e na satisfação do usuário.</a:t>
            </a:r>
            <a:endParaRPr b="0" lang="pt-BR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Então, temos diferentes classes de usuários, de acordo com seus requisitos, e a diversas tecnologias disponíveis onde cada tecnologia tem suas características e custo proporcionais. Devemos então projetar topologias de forma a atender as demandas e otimizar os custos do projeto de infraestrutura.</a:t>
            </a:r>
            <a:endParaRPr b="0" lang="pt-BR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Além disso, a rede deve ser tolerante a falhas e ser projetada de forma a diminuir o atraso de comunicação.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269" name="CustomShape 3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F141EB37-7E58-4F99-9293-8099DB6C8623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3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280" cy="3428280"/>
          </a:xfrm>
          <a:prstGeom prst="rect">
            <a:avLst/>
          </a:prstGeom>
        </p:spPr>
      </p:sp>
      <p:sp>
        <p:nvSpPr>
          <p:cNvPr id="34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/>
          <a:p>
            <a:pPr marL="216000" indent="-215640">
              <a:lnSpc>
                <a:spcPct val="100000"/>
              </a:lnSpc>
            </a:pPr>
            <a:r>
              <a:rPr b="0" lang="pt-BR" sz="2000" spc="-1" strike="noStrike">
                <a:latin typeface="Arial"/>
              </a:rPr>
              <a:t>Nos últimos anos, houve um grande crescimento na área de telecomunicações, onde vários serviços são oferecidos e as empresas prestadoras de serviços que devem atender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os requisitos dos usuários que exigem largura de banda, tolerância a falhas, baixos níveis de atraso, segurança entre outras.</a:t>
            </a:r>
            <a:endParaRPr b="0" lang="pt-BR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Prover estes serviços tem impacto direto na qualidade de serviço e na satisfação do usuário.</a:t>
            </a:r>
            <a:endParaRPr b="0" lang="pt-BR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Então, temos diferentes classes de usuários, de acordo com seus requisitos, e a diversas tecnologias disponíveis onde cada tecnologia tem suas características e custo proporcionais. Devemos então projetar topologias de forma a atender as demandas e otimizar os custos do projeto de infraestrutura.</a:t>
            </a:r>
            <a:endParaRPr b="0" lang="pt-BR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Além disso, a rede deve ser tolerante a falhas e ser projetada de forma a diminuir o atraso de comunicação.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350" name="CustomShape 3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E2C180AB-F938-4314-AA3B-D148AFD418FD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3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280" cy="3428280"/>
          </a:xfrm>
          <a:prstGeom prst="rect">
            <a:avLst/>
          </a:prstGeom>
        </p:spPr>
      </p:sp>
      <p:sp>
        <p:nvSpPr>
          <p:cNvPr id="35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/>
          <a:p>
            <a:pPr marL="216000" indent="-215640">
              <a:lnSpc>
                <a:spcPct val="100000"/>
              </a:lnSpc>
            </a:pPr>
            <a:r>
              <a:rPr b="0" lang="pt-BR" sz="2000" spc="-1" strike="noStrike">
                <a:latin typeface="Arial"/>
              </a:rPr>
              <a:t>Nos últimos anos, houve um grande crescimento na área de telecomunicações, onde vários serviços são oferecidos e as empresas prestadoras de serviços que devem atender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os requisitos dos usuários que exigem largura de banda, tolerância a falhas, baixos níveis de atraso, segurança entre outras.</a:t>
            </a:r>
            <a:endParaRPr b="0" lang="pt-BR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Prover estes serviços tem impacto direto na qualidade de serviço e na satisfação do usuário.</a:t>
            </a:r>
            <a:endParaRPr b="0" lang="pt-BR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Então, temos diferentes classes de usuários, de acordo com seus requisitos, e a diversas tecnologias disponíveis onde cada tecnologia tem suas características e custo proporcionais. Devemos então projetar topologias de forma a atender as demandas e otimizar os custos do projeto de infraestrutura.</a:t>
            </a:r>
            <a:endParaRPr b="0" lang="pt-BR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Além disso, a rede deve ser tolerante a falhas e ser projetada de forma a diminuir o atraso de comunicação.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353" name="CustomShape 3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1617FC4E-13F5-4B32-A9CF-3710FC8FD158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3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280" cy="3428280"/>
          </a:xfrm>
          <a:prstGeom prst="rect">
            <a:avLst/>
          </a:prstGeom>
        </p:spPr>
      </p:sp>
      <p:sp>
        <p:nvSpPr>
          <p:cNvPr id="35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/>
          <a:p>
            <a:pPr marL="216000" indent="-215640">
              <a:lnSpc>
                <a:spcPct val="100000"/>
              </a:lnSpc>
            </a:pPr>
            <a:r>
              <a:rPr b="0" lang="pt-BR" sz="2000" spc="-1" strike="noStrike">
                <a:latin typeface="Arial"/>
              </a:rPr>
              <a:t>Nos últimos anos, houve um grande crescimento na área de telecomunicações, onde vários serviços são oferecidos e as empresas prestadoras de serviços que devem atender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os requisitos dos usuários que exigem largura de banda, tolerância a falhas, baixos níveis de atraso, segurança entre outras.</a:t>
            </a:r>
            <a:endParaRPr b="0" lang="pt-BR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Prover estes serviços tem impacto direto na qualidade de serviço e na satisfação do usuário.</a:t>
            </a:r>
            <a:endParaRPr b="0" lang="pt-BR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Então, temos diferentes classes de usuários, de acordo com seus requisitos, e a diversas tecnologias disponíveis onde cada tecnologia tem suas características e custo proporcionais. Devemos então projetar topologias de forma a atender as demandas e otimizar os custos do projeto de infraestrutura.</a:t>
            </a:r>
            <a:endParaRPr b="0" lang="pt-BR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Além disso, a rede deve ser tolerante a falhas e ser projetada de forma a diminuir o atraso de comunicação.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356" name="CustomShape 3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CB8E5F9C-5B44-4697-B762-6B40E221324D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280" cy="3428280"/>
          </a:xfrm>
          <a:prstGeom prst="rect">
            <a:avLst/>
          </a:prstGeom>
        </p:spPr>
      </p:sp>
      <p:sp>
        <p:nvSpPr>
          <p:cNvPr id="27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/>
          <a:p>
            <a:pPr marL="216000" indent="-215640">
              <a:lnSpc>
                <a:spcPct val="100000"/>
              </a:lnSpc>
            </a:pPr>
            <a:r>
              <a:rPr b="0" lang="pt-BR" sz="2000" spc="-1" strike="noStrike">
                <a:latin typeface="Arial"/>
              </a:rPr>
              <a:t>Nos últimos anos, houve um grande crescimento na área de telecomunicações, onde vários serviços são oferecidos e as empresas prestadoras de serviços que devem atender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os requisitos dos usuários que exigem largura de banda, tolerância a falhas, baixos níveis de atraso, segurança entre outras.</a:t>
            </a:r>
            <a:endParaRPr b="0" lang="pt-BR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Prover estes serviços tem impacto direto na qualidade de serviço e na satisfação do usuário.</a:t>
            </a:r>
            <a:endParaRPr b="0" lang="pt-BR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Então, temos diferentes classes de usuários, de acordo com seus requisitos, e a diversas tecnologias disponíveis onde cada tecnologia tem suas características e custo proporcionais. Devemos então projetar topologias de forma a atender as demandas e otimizar os custos do projeto de infraestrutura.</a:t>
            </a:r>
            <a:endParaRPr b="0" lang="pt-BR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Além disso, a rede deve ser tolerante a falhas e ser projetada de forma a diminuir o atraso de comunicação.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272" name="CustomShape 3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8619D9FA-EEBC-4FC7-BBA5-2B34152DC876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280" cy="3428280"/>
          </a:xfrm>
          <a:prstGeom prst="rect">
            <a:avLst/>
          </a:prstGeom>
        </p:spPr>
      </p:sp>
      <p:sp>
        <p:nvSpPr>
          <p:cNvPr id="27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/>
          <a:p>
            <a:pPr marL="216000" indent="-215640">
              <a:lnSpc>
                <a:spcPct val="100000"/>
              </a:lnSpc>
            </a:pPr>
            <a:r>
              <a:rPr b="0" lang="pt-BR" sz="2000" spc="-1" strike="noStrike">
                <a:latin typeface="Arial"/>
              </a:rPr>
              <a:t>Nos últimos anos, houve um grande crescimento na área de telecomunicações, onde vários serviços são oferecidos e as empresas prestadoras de serviços que devem atender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os requisitos dos usuários que exigem largura de banda, tolerância a falhas, baixos níveis de atraso, segurança entre outras.</a:t>
            </a:r>
            <a:endParaRPr b="0" lang="pt-BR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Prover estes serviços tem impacto direto na qualidade de serviço e na satisfação do usuário.</a:t>
            </a:r>
            <a:endParaRPr b="0" lang="pt-BR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Então, temos diferentes classes de usuários, de acordo com seus requisitos, e a diversas tecnologias disponíveis onde cada tecnologia tem suas características e custo proporcionais. Devemos então projetar topologias de forma a atender as demandas e otimizar os custos do projeto de infraestrutura.</a:t>
            </a:r>
            <a:endParaRPr b="0" lang="pt-BR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Além disso, a rede deve ser tolerante a falhas e ser projetada de forma a diminuir o atraso de comunicação.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275" name="CustomShape 3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85891DDC-09BF-44BE-A710-6E74FBDE128E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280" cy="3428280"/>
          </a:xfrm>
          <a:prstGeom prst="rect">
            <a:avLst/>
          </a:prstGeom>
        </p:spPr>
      </p:sp>
      <p:sp>
        <p:nvSpPr>
          <p:cNvPr id="27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/>
          <a:p>
            <a:pPr marL="216000" indent="-215640">
              <a:lnSpc>
                <a:spcPct val="100000"/>
              </a:lnSpc>
            </a:pPr>
            <a:r>
              <a:rPr b="0" lang="pt-BR" sz="2000" spc="-1" strike="noStrike">
                <a:latin typeface="Arial"/>
              </a:rPr>
              <a:t>Nos últimos anos, houve um grande crescimento na área de telecomunicações, onde vários serviços são oferecidos e as empresas prestadoras de serviços que devem atender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os requisitos dos usuários que exigem largura de banda, tolerância a falhas, baixos níveis de atraso, segurança entre outras.</a:t>
            </a:r>
            <a:endParaRPr b="0" lang="pt-BR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Prover estes serviços tem impacto direto na qualidade de serviço e na satisfação do usuário.</a:t>
            </a:r>
            <a:endParaRPr b="0" lang="pt-BR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Então, temos diferentes classes de usuários, de acordo com seus requisitos, e a diversas tecnologias disponíveis onde cada tecnologia tem suas características e custo proporcionais. Devemos então projetar topologias de forma a atender as demandas e otimizar os custos do projeto de infraestrutura.</a:t>
            </a:r>
            <a:endParaRPr b="0" lang="pt-BR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Além disso, a rede deve ser tolerante a falhas e ser projetada de forma a diminuir o atraso de comunicação.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278" name="CustomShape 3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212F8AF9-D085-4648-B606-1262A36F2976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280" cy="3428280"/>
          </a:xfrm>
          <a:prstGeom prst="rect">
            <a:avLst/>
          </a:prstGeom>
        </p:spPr>
      </p:sp>
      <p:sp>
        <p:nvSpPr>
          <p:cNvPr id="28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/>
          <a:p>
            <a:pPr marL="216000" indent="-215640">
              <a:lnSpc>
                <a:spcPct val="100000"/>
              </a:lnSpc>
            </a:pPr>
            <a:r>
              <a:rPr b="0" lang="pt-BR" sz="2000" spc="-1" strike="noStrike">
                <a:latin typeface="Arial"/>
              </a:rPr>
              <a:t>Nos últimos anos, houve um grande crescimento na área de telecomunicações, onde vários serviços são oferecidos e as empresas prestadoras de serviços que devem atender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os requisitos dos usuários que exigem largura de banda, tolerância a falhas, baixos níveis de atraso, segurança entre outras.</a:t>
            </a:r>
            <a:endParaRPr b="0" lang="pt-BR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Prover estes serviços tem impacto direto na qualidade de serviço e na satisfação do usuário.</a:t>
            </a:r>
            <a:endParaRPr b="0" lang="pt-BR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Então, temos diferentes classes de usuários, de acordo com seus requisitos, e a diversas tecnologias disponíveis onde cada tecnologia tem suas características e custo proporcionais. Devemos então projetar topologias de forma a atender as demandas e otimizar os custos do projeto de infraestrutura.</a:t>
            </a:r>
            <a:endParaRPr b="0" lang="pt-BR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Além disso, a rede deve ser tolerante a falhas e ser projetada de forma a diminuir o atraso de comunicação.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281" name="CustomShape 3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F2C74122-A685-4487-811B-ED67E1B7FFB2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280" cy="3428280"/>
          </a:xfrm>
          <a:prstGeom prst="rect">
            <a:avLst/>
          </a:prstGeom>
        </p:spPr>
      </p:sp>
      <p:sp>
        <p:nvSpPr>
          <p:cNvPr id="28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/>
          <a:p>
            <a:pPr marL="216000" indent="-215640">
              <a:lnSpc>
                <a:spcPct val="100000"/>
              </a:lnSpc>
            </a:pPr>
            <a:r>
              <a:rPr b="0" lang="pt-BR" sz="2000" spc="-1" strike="noStrike">
                <a:latin typeface="Arial"/>
              </a:rPr>
              <a:t>Nos últimos anos, houve um grande crescimento na área de telecomunicações, onde vários serviços são oferecidos e as empresas prestadoras de serviços que devem atender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os requisitos dos usuários que exigem largura de banda, tolerância a falhas, baixos níveis de atraso, segurança entre outras.</a:t>
            </a:r>
            <a:endParaRPr b="0" lang="pt-BR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Prover estes serviços tem impacto direto na qualidade de serviço e na satisfação do usuário.</a:t>
            </a:r>
            <a:endParaRPr b="0" lang="pt-BR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Então, temos diferentes classes de usuários, de acordo com seus requisitos, e a diversas tecnologias disponíveis onde cada tecnologia tem suas características e custo proporcionais. Devemos então projetar topologias de forma a atender as demandas e otimizar os custos do projeto de infraestrutura.</a:t>
            </a:r>
            <a:endParaRPr b="0" lang="pt-BR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Além disso, a rede deve ser tolerante a falhas e ser projetada de forma a diminuir o atraso de comunicação.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284" name="CustomShape 3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0FB366E2-2C8F-4954-A2BB-CFD5E774F848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280" cy="3428280"/>
          </a:xfrm>
          <a:prstGeom prst="rect">
            <a:avLst/>
          </a:prstGeom>
        </p:spPr>
      </p:sp>
      <p:sp>
        <p:nvSpPr>
          <p:cNvPr id="28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/>
          <a:p>
            <a:pPr marL="216000" indent="-215640">
              <a:lnSpc>
                <a:spcPct val="100000"/>
              </a:lnSpc>
            </a:pPr>
            <a:r>
              <a:rPr b="0" lang="pt-BR" sz="2000" spc="-1" strike="noStrike">
                <a:latin typeface="Arial"/>
              </a:rPr>
              <a:t>Nos últimos anos, houve um grande crescimento na área de telecomunicações, onde vários serviços são oferecidos e as empresas prestadoras de serviços que devem atender 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os requisitos dos usuários que exigem largura de banda, tolerância a falhas, baixos níveis de atraso, segurança entre outras.</a:t>
            </a:r>
            <a:endParaRPr b="0" lang="pt-BR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Prover estes serviços tem impacto direto na qualidade de serviço e na satisfação do usuário.</a:t>
            </a:r>
            <a:endParaRPr b="0" lang="pt-BR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Então, temos diferentes classes de usuários, de acordo com seus requisitos, e a diversas tecnologias disponíveis onde cada tecnologia tem suas características e custo proporcionais. Devemos então projetar topologias de forma a atender as demandas e otimizar os custos do projeto de infraestrutura.</a:t>
            </a:r>
            <a:endParaRPr b="0" lang="pt-BR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Além disso, a rede deve ser tolerante a falhas e ser projetada de forma a diminuir o atraso de comunicação.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287" name="CustomShape 3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A9399A4B-50D2-4069-9457-305E6B08E42D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3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9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0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1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7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8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slideLayout" Target="../slideLayouts/slideLayout1.xml"/><Relationship Id="rId8" Type="http://schemas.openxmlformats.org/officeDocument/2006/relationships/slideLayout" Target="../slideLayouts/slideLayout2.xml"/><Relationship Id="rId9" Type="http://schemas.openxmlformats.org/officeDocument/2006/relationships/slideLayout" Target="../slideLayouts/slideLayout3.xml"/><Relationship Id="rId10" Type="http://schemas.openxmlformats.org/officeDocument/2006/relationships/slideLayout" Target="../slideLayouts/slideLayout4.xml"/><Relationship Id="rId11" Type="http://schemas.openxmlformats.org/officeDocument/2006/relationships/slideLayout" Target="../slideLayouts/slideLayout5.xml"/><Relationship Id="rId12" Type="http://schemas.openxmlformats.org/officeDocument/2006/relationships/slideLayout" Target="../slideLayouts/slideLayout6.xml"/><Relationship Id="rId13" Type="http://schemas.openxmlformats.org/officeDocument/2006/relationships/slideLayout" Target="../slideLayouts/slideLayout7.xml"/><Relationship Id="rId14" Type="http://schemas.openxmlformats.org/officeDocument/2006/relationships/slideLayout" Target="../slideLayouts/slideLayout8.xml"/><Relationship Id="rId15" Type="http://schemas.openxmlformats.org/officeDocument/2006/relationships/slideLayout" Target="../slideLayouts/slideLayout9.xml"/><Relationship Id="rId16" Type="http://schemas.openxmlformats.org/officeDocument/2006/relationships/slideLayout" Target="../slideLayouts/slideLayout10.xml"/><Relationship Id="rId17" Type="http://schemas.openxmlformats.org/officeDocument/2006/relationships/slideLayout" Target="../slideLayouts/slideLayout11.xml"/><Relationship Id="rId18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6.xml"/><Relationship Id="rId9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23.xml"/><Relationship Id="rId16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slideLayout" Target="../slideLayouts/slideLayout25.xml"/><Relationship Id="rId6" Type="http://schemas.openxmlformats.org/officeDocument/2006/relationships/slideLayout" Target="../slideLayouts/slideLayout26.xml"/><Relationship Id="rId7" Type="http://schemas.openxmlformats.org/officeDocument/2006/relationships/slideLayout" Target="../slideLayouts/slideLayout27.xml"/><Relationship Id="rId8" Type="http://schemas.openxmlformats.org/officeDocument/2006/relationships/slideLayout" Target="../slideLayouts/slideLayout28.xml"/><Relationship Id="rId9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0" y="366840"/>
            <a:ext cx="9143280" cy="83520"/>
          </a:xfrm>
          <a:prstGeom prst="rect">
            <a:avLst/>
          </a:prstGeom>
          <a:solidFill>
            <a:srgbClr val="002060">
              <a:alpha val="50000"/>
            </a:srgbClr>
          </a:solidFill>
          <a:ln w="50760">
            <a:noFill/>
          </a:ln>
          <a:effectLst>
            <a:outerShdw dist="25560" dir="5400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" name="CustomShape 2" hidden="1"/>
          <p:cNvSpPr/>
          <p:nvPr/>
        </p:nvSpPr>
        <p:spPr>
          <a:xfrm>
            <a:off x="0" y="0"/>
            <a:ext cx="9143280" cy="309960"/>
          </a:xfrm>
          <a:prstGeom prst="rect">
            <a:avLst/>
          </a:prstGeom>
          <a:solidFill>
            <a:srgbClr val="000000"/>
          </a:solidFill>
          <a:ln w="50760">
            <a:noFill/>
          </a:ln>
          <a:effectLst>
            <a:outerShdw dist="25560" dir="5400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" name="CustomShape 3" hidden="1"/>
          <p:cNvSpPr/>
          <p:nvPr/>
        </p:nvSpPr>
        <p:spPr>
          <a:xfrm>
            <a:off x="0" y="308160"/>
            <a:ext cx="9143280" cy="90720"/>
          </a:xfrm>
          <a:prstGeom prst="rect">
            <a:avLst/>
          </a:prstGeom>
          <a:solidFill>
            <a:srgbClr val="002060"/>
          </a:solidFill>
          <a:ln w="50760">
            <a:noFill/>
          </a:ln>
          <a:effectLst>
            <a:outerShdw dist="25560" dir="5400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" name="CustomShape 4" hidden="1"/>
          <p:cNvSpPr/>
          <p:nvPr/>
        </p:nvSpPr>
        <p:spPr>
          <a:xfrm flipV="1">
            <a:off x="5410080" y="358920"/>
            <a:ext cx="3733200" cy="90360"/>
          </a:xfrm>
          <a:prstGeom prst="rect">
            <a:avLst/>
          </a:prstGeom>
          <a:solidFill>
            <a:srgbClr val="002060"/>
          </a:solidFill>
          <a:ln w="50760">
            <a:noFill/>
          </a:ln>
          <a:effectLst>
            <a:outerShdw dist="25560" dir="5400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" name="CustomShape 5" hidden="1"/>
          <p:cNvSpPr/>
          <p:nvPr/>
        </p:nvSpPr>
        <p:spPr>
          <a:xfrm flipV="1">
            <a:off x="5410080" y="438840"/>
            <a:ext cx="3733200" cy="179280"/>
          </a:xfrm>
          <a:prstGeom prst="rect">
            <a:avLst/>
          </a:prstGeom>
          <a:solidFill>
            <a:srgbClr val="002060">
              <a:alpha val="50000"/>
            </a:srgbClr>
          </a:solidFill>
          <a:ln w="50760">
            <a:noFill/>
          </a:ln>
          <a:effectLst>
            <a:outerShdw dist="25560" dir="5400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" name="CustomShape 6" hidden="1"/>
          <p:cNvSpPr/>
          <p:nvPr/>
        </p:nvSpPr>
        <p:spPr>
          <a:xfrm>
            <a:off x="5407200" y="497520"/>
            <a:ext cx="3062520" cy="26640"/>
          </a:xfrm>
          <a:prstGeom prst="roundRect">
            <a:avLst>
              <a:gd name="adj" fmla="val 16667"/>
            </a:avLst>
          </a:prstGeom>
          <a:blipFill rotWithShape="0">
            <a:blip r:embed="rId3"/>
            <a:tile/>
          </a:blipFill>
          <a:ln w="50760">
            <a:noFill/>
          </a:ln>
          <a:effectLst>
            <a:outerShdw dist="25560" dir="5400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" name="CustomShape 7" hidden="1"/>
          <p:cNvSpPr/>
          <p:nvPr/>
        </p:nvSpPr>
        <p:spPr>
          <a:xfrm>
            <a:off x="7373520" y="588960"/>
            <a:ext cx="1599480" cy="36000"/>
          </a:xfrm>
          <a:prstGeom prst="roundRect">
            <a:avLst>
              <a:gd name="adj" fmla="val 16667"/>
            </a:avLst>
          </a:prstGeom>
          <a:blipFill rotWithShape="0">
            <a:blip r:embed="rId4"/>
            <a:tile/>
          </a:blipFill>
          <a:ln w="50760">
            <a:noFill/>
          </a:ln>
          <a:effectLst>
            <a:outerShdw dist="25560" dir="5400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" name="CustomShape 8"/>
          <p:cNvSpPr/>
          <p:nvPr/>
        </p:nvSpPr>
        <p:spPr>
          <a:xfrm flipV="1">
            <a:off x="5410080" y="3808440"/>
            <a:ext cx="3733200" cy="90360"/>
          </a:xfrm>
          <a:prstGeom prst="rect">
            <a:avLst/>
          </a:prstGeom>
          <a:solidFill>
            <a:srgbClr val="002060"/>
          </a:solidFill>
          <a:ln w="50760">
            <a:noFill/>
          </a:ln>
          <a:effectLst>
            <a:outerShdw dist="25560" dir="5400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" name="CustomShape 9"/>
          <p:cNvSpPr/>
          <p:nvPr/>
        </p:nvSpPr>
        <p:spPr>
          <a:xfrm flipV="1">
            <a:off x="5410080" y="3895560"/>
            <a:ext cx="3733200" cy="191160"/>
          </a:xfrm>
          <a:prstGeom prst="rect">
            <a:avLst/>
          </a:prstGeom>
          <a:solidFill>
            <a:srgbClr val="002060">
              <a:alpha val="50000"/>
            </a:srgbClr>
          </a:solidFill>
          <a:ln w="50760">
            <a:noFill/>
          </a:ln>
          <a:effectLst>
            <a:outerShdw dist="25560" dir="5400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9" name="CustomShape 10"/>
          <p:cNvSpPr/>
          <p:nvPr/>
        </p:nvSpPr>
        <p:spPr>
          <a:xfrm flipV="1">
            <a:off x="5410080" y="4113720"/>
            <a:ext cx="3733200" cy="8280"/>
          </a:xfrm>
          <a:prstGeom prst="rect">
            <a:avLst/>
          </a:prstGeom>
          <a:solidFill>
            <a:srgbClr val="002060">
              <a:alpha val="65000"/>
            </a:srgbClr>
          </a:solidFill>
          <a:ln w="50760">
            <a:noFill/>
          </a:ln>
          <a:effectLst>
            <a:outerShdw dist="25560" dir="5400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0" name="CustomShape 11"/>
          <p:cNvSpPr/>
          <p:nvPr/>
        </p:nvSpPr>
        <p:spPr>
          <a:xfrm flipV="1">
            <a:off x="5410080" y="4163040"/>
            <a:ext cx="1965240" cy="17640"/>
          </a:xfrm>
          <a:prstGeom prst="rect">
            <a:avLst/>
          </a:prstGeom>
          <a:solidFill>
            <a:srgbClr val="002060">
              <a:alpha val="60000"/>
            </a:srgbClr>
          </a:solidFill>
          <a:ln w="50760">
            <a:noFill/>
          </a:ln>
          <a:effectLst>
            <a:outerShdw dist="25560" dir="5400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1" name="CustomShape 12"/>
          <p:cNvSpPr/>
          <p:nvPr/>
        </p:nvSpPr>
        <p:spPr>
          <a:xfrm flipV="1">
            <a:off x="5410080" y="4197960"/>
            <a:ext cx="1965240" cy="8280"/>
          </a:xfrm>
          <a:prstGeom prst="rect">
            <a:avLst/>
          </a:prstGeom>
          <a:solidFill>
            <a:srgbClr val="002060">
              <a:alpha val="65000"/>
            </a:srgbClr>
          </a:solidFill>
          <a:ln w="50760">
            <a:noFill/>
          </a:ln>
          <a:effectLst>
            <a:outerShdw dist="25560" dir="5400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2" name="CustomShape 13"/>
          <p:cNvSpPr/>
          <p:nvPr/>
        </p:nvSpPr>
        <p:spPr>
          <a:xfrm>
            <a:off x="5410080" y="3962520"/>
            <a:ext cx="3062520" cy="26640"/>
          </a:xfrm>
          <a:prstGeom prst="roundRect">
            <a:avLst>
              <a:gd name="adj" fmla="val 16667"/>
            </a:avLst>
          </a:prstGeom>
          <a:blipFill rotWithShape="0">
            <a:blip r:embed="rId5"/>
            <a:tile/>
          </a:blipFill>
          <a:ln w="50760">
            <a:noFill/>
          </a:ln>
          <a:effectLst>
            <a:outerShdw dist="25560" dir="5400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3" name="CustomShape 14"/>
          <p:cNvSpPr/>
          <p:nvPr/>
        </p:nvSpPr>
        <p:spPr>
          <a:xfrm>
            <a:off x="7376400" y="4061160"/>
            <a:ext cx="1599480" cy="36000"/>
          </a:xfrm>
          <a:prstGeom prst="roundRect">
            <a:avLst>
              <a:gd name="adj" fmla="val 16667"/>
            </a:avLst>
          </a:prstGeom>
          <a:blipFill rotWithShape="0">
            <a:blip r:embed="rId6"/>
            <a:tile/>
          </a:blipFill>
          <a:ln w="50760">
            <a:noFill/>
          </a:ln>
          <a:effectLst>
            <a:outerShdw dist="25560" dir="5400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4" name="CustomShape 15"/>
          <p:cNvSpPr/>
          <p:nvPr/>
        </p:nvSpPr>
        <p:spPr>
          <a:xfrm>
            <a:off x="0" y="3649680"/>
            <a:ext cx="9143280" cy="243360"/>
          </a:xfrm>
          <a:prstGeom prst="rect">
            <a:avLst/>
          </a:prstGeom>
          <a:solidFill>
            <a:srgbClr val="002060">
              <a:alpha val="50000"/>
            </a:srgbClr>
          </a:solidFill>
          <a:ln w="50760">
            <a:noFill/>
          </a:ln>
          <a:effectLst>
            <a:outerShdw dist="25560" dir="5400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5" name="CustomShape 16"/>
          <p:cNvSpPr/>
          <p:nvPr/>
        </p:nvSpPr>
        <p:spPr>
          <a:xfrm>
            <a:off x="0" y="3675600"/>
            <a:ext cx="9143280" cy="140040"/>
          </a:xfrm>
          <a:prstGeom prst="rect">
            <a:avLst/>
          </a:prstGeom>
          <a:solidFill>
            <a:srgbClr val="002060"/>
          </a:solidFill>
          <a:ln w="50760">
            <a:noFill/>
          </a:ln>
          <a:effectLst>
            <a:outerShdw dist="25560" dir="5400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6" name="CustomShape 17"/>
          <p:cNvSpPr/>
          <p:nvPr/>
        </p:nvSpPr>
        <p:spPr>
          <a:xfrm flipV="1">
            <a:off x="6414120" y="3641760"/>
            <a:ext cx="2729160" cy="247680"/>
          </a:xfrm>
          <a:prstGeom prst="rect">
            <a:avLst/>
          </a:prstGeom>
          <a:solidFill>
            <a:srgbClr val="002060"/>
          </a:solidFill>
          <a:ln w="50760">
            <a:noFill/>
          </a:ln>
          <a:effectLst>
            <a:outerShdw dist="25560" dir="5400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7" name="CustomShape 18"/>
          <p:cNvSpPr/>
          <p:nvPr/>
        </p:nvSpPr>
        <p:spPr>
          <a:xfrm>
            <a:off x="0" y="0"/>
            <a:ext cx="9143280" cy="3701160"/>
          </a:xfrm>
          <a:prstGeom prst="rect">
            <a:avLst/>
          </a:prstGeom>
          <a:solidFill>
            <a:srgbClr val="000000"/>
          </a:solidFill>
          <a:ln w="50760">
            <a:noFill/>
          </a:ln>
          <a:effectLst>
            <a:outerShdw dist="25560" dir="5400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8" name="PlaceHolder 19"/>
          <p:cNvSpPr>
            <a:spLocks noGrp="1"/>
          </p:cNvSpPr>
          <p:nvPr>
            <p:ph type="title"/>
          </p:nvPr>
        </p:nvSpPr>
        <p:spPr>
          <a:xfrm>
            <a:off x="107640" y="607320"/>
            <a:ext cx="8921880" cy="1065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9" name="PlaceHolder 20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7"/>
    <p:sldLayoutId id="2147483650" r:id="rId8"/>
    <p:sldLayoutId id="2147483651" r:id="rId9"/>
    <p:sldLayoutId id="2147483652" r:id="rId10"/>
    <p:sldLayoutId id="2147483653" r:id="rId11"/>
    <p:sldLayoutId id="2147483654" r:id="rId12"/>
    <p:sldLayoutId id="2147483655" r:id="rId13"/>
    <p:sldLayoutId id="2147483656" r:id="rId14"/>
    <p:sldLayoutId id="2147483657" r:id="rId15"/>
    <p:sldLayoutId id="2147483658" r:id="rId16"/>
    <p:sldLayoutId id="2147483659" r:id="rId17"/>
    <p:sldLayoutId id="2147483660" r:id="rId18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CustomShape 1"/>
          <p:cNvSpPr/>
          <p:nvPr/>
        </p:nvSpPr>
        <p:spPr>
          <a:xfrm>
            <a:off x="0" y="366840"/>
            <a:ext cx="9143280" cy="83520"/>
          </a:xfrm>
          <a:prstGeom prst="rect">
            <a:avLst/>
          </a:prstGeom>
          <a:solidFill>
            <a:srgbClr val="002060">
              <a:alpha val="50000"/>
            </a:srgbClr>
          </a:solidFill>
          <a:ln w="50760">
            <a:noFill/>
          </a:ln>
          <a:effectLst>
            <a:outerShdw dist="25560" dir="5400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7" name="CustomShape 2"/>
          <p:cNvSpPr/>
          <p:nvPr/>
        </p:nvSpPr>
        <p:spPr>
          <a:xfrm>
            <a:off x="0" y="0"/>
            <a:ext cx="9143280" cy="309960"/>
          </a:xfrm>
          <a:prstGeom prst="rect">
            <a:avLst/>
          </a:prstGeom>
          <a:solidFill>
            <a:srgbClr val="000000"/>
          </a:solidFill>
          <a:ln w="50760">
            <a:noFill/>
          </a:ln>
          <a:effectLst>
            <a:outerShdw dist="25560" dir="5400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8" name="CustomShape 3"/>
          <p:cNvSpPr/>
          <p:nvPr/>
        </p:nvSpPr>
        <p:spPr>
          <a:xfrm>
            <a:off x="0" y="308160"/>
            <a:ext cx="9143280" cy="90720"/>
          </a:xfrm>
          <a:prstGeom prst="rect">
            <a:avLst/>
          </a:prstGeom>
          <a:solidFill>
            <a:srgbClr val="002060"/>
          </a:solidFill>
          <a:ln w="50760">
            <a:noFill/>
          </a:ln>
          <a:effectLst>
            <a:outerShdw dist="25560" dir="5400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9" name="CustomShape 4"/>
          <p:cNvSpPr/>
          <p:nvPr/>
        </p:nvSpPr>
        <p:spPr>
          <a:xfrm flipV="1">
            <a:off x="5410080" y="358920"/>
            <a:ext cx="3733200" cy="90360"/>
          </a:xfrm>
          <a:prstGeom prst="rect">
            <a:avLst/>
          </a:prstGeom>
          <a:solidFill>
            <a:srgbClr val="002060"/>
          </a:solidFill>
          <a:ln w="50760">
            <a:noFill/>
          </a:ln>
          <a:effectLst>
            <a:outerShdw dist="25560" dir="5400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0" name="CustomShape 5"/>
          <p:cNvSpPr/>
          <p:nvPr/>
        </p:nvSpPr>
        <p:spPr>
          <a:xfrm flipV="1">
            <a:off x="5410080" y="438840"/>
            <a:ext cx="3733200" cy="179280"/>
          </a:xfrm>
          <a:prstGeom prst="rect">
            <a:avLst/>
          </a:prstGeom>
          <a:solidFill>
            <a:srgbClr val="002060">
              <a:alpha val="50000"/>
            </a:srgbClr>
          </a:solidFill>
          <a:ln w="50760">
            <a:noFill/>
          </a:ln>
          <a:effectLst>
            <a:outerShdw dist="25560" dir="5400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1" name="CustomShape 6"/>
          <p:cNvSpPr/>
          <p:nvPr/>
        </p:nvSpPr>
        <p:spPr>
          <a:xfrm>
            <a:off x="5407200" y="497520"/>
            <a:ext cx="3062520" cy="26640"/>
          </a:xfrm>
          <a:prstGeom prst="roundRect">
            <a:avLst>
              <a:gd name="adj" fmla="val 16667"/>
            </a:avLst>
          </a:prstGeom>
          <a:blipFill rotWithShape="0">
            <a:blip r:embed="rId3"/>
            <a:tile/>
          </a:blipFill>
          <a:ln w="50760">
            <a:noFill/>
          </a:ln>
          <a:effectLst>
            <a:outerShdw dist="25560" dir="5400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2" name="CustomShape 7"/>
          <p:cNvSpPr/>
          <p:nvPr/>
        </p:nvSpPr>
        <p:spPr>
          <a:xfrm>
            <a:off x="7373520" y="588960"/>
            <a:ext cx="1599480" cy="36000"/>
          </a:xfrm>
          <a:prstGeom prst="roundRect">
            <a:avLst>
              <a:gd name="adj" fmla="val 16667"/>
            </a:avLst>
          </a:prstGeom>
          <a:blipFill rotWithShape="0">
            <a:blip r:embed="rId4"/>
            <a:tile/>
          </a:blipFill>
          <a:ln w="50760">
            <a:noFill/>
          </a:ln>
          <a:effectLst>
            <a:outerShdw dist="25560" dir="5400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3" name="PlaceHolder 8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64" name="PlaceHolder 9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0" y="366840"/>
            <a:ext cx="9143640" cy="83880"/>
          </a:xfrm>
          <a:prstGeom prst="rect">
            <a:avLst/>
          </a:prstGeom>
          <a:solidFill>
            <a:srgbClr val="002060">
              <a:alpha val="50000"/>
            </a:srgbClr>
          </a:solidFill>
          <a:ln w="50760">
            <a:noFill/>
          </a:ln>
          <a:effectLst>
            <a:outerShdw dist="25560" dir="5400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02" name="CustomShape 2"/>
          <p:cNvSpPr/>
          <p:nvPr/>
        </p:nvSpPr>
        <p:spPr>
          <a:xfrm>
            <a:off x="0" y="0"/>
            <a:ext cx="9143640" cy="310320"/>
          </a:xfrm>
          <a:prstGeom prst="rect">
            <a:avLst/>
          </a:prstGeom>
          <a:solidFill>
            <a:srgbClr val="000000"/>
          </a:solidFill>
          <a:ln w="50760">
            <a:noFill/>
          </a:ln>
          <a:effectLst>
            <a:outerShdw dist="25560" dir="5400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03" name="CustomShape 3"/>
          <p:cNvSpPr/>
          <p:nvPr/>
        </p:nvSpPr>
        <p:spPr>
          <a:xfrm>
            <a:off x="0" y="308160"/>
            <a:ext cx="9143640" cy="91080"/>
          </a:xfrm>
          <a:prstGeom prst="rect">
            <a:avLst/>
          </a:prstGeom>
          <a:solidFill>
            <a:srgbClr val="002060"/>
          </a:solidFill>
          <a:ln w="50760">
            <a:noFill/>
          </a:ln>
          <a:effectLst>
            <a:outerShdw dist="25560" dir="5400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04" name="CustomShape 4"/>
          <p:cNvSpPr/>
          <p:nvPr/>
        </p:nvSpPr>
        <p:spPr>
          <a:xfrm flipV="1">
            <a:off x="5410080" y="360360"/>
            <a:ext cx="3733560" cy="90720"/>
          </a:xfrm>
          <a:prstGeom prst="rect">
            <a:avLst/>
          </a:prstGeom>
          <a:solidFill>
            <a:srgbClr val="002060"/>
          </a:solidFill>
          <a:ln w="50760">
            <a:noFill/>
          </a:ln>
          <a:effectLst>
            <a:outerShdw dist="25560" dir="5400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05" name="CustomShape 5"/>
          <p:cNvSpPr/>
          <p:nvPr/>
        </p:nvSpPr>
        <p:spPr>
          <a:xfrm flipV="1">
            <a:off x="5410080" y="438840"/>
            <a:ext cx="3733560" cy="179640"/>
          </a:xfrm>
          <a:prstGeom prst="rect">
            <a:avLst/>
          </a:prstGeom>
          <a:solidFill>
            <a:srgbClr val="002060">
              <a:alpha val="50000"/>
            </a:srgbClr>
          </a:solidFill>
          <a:ln w="50760">
            <a:noFill/>
          </a:ln>
          <a:effectLst>
            <a:outerShdw dist="25560" dir="5400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06" name="CustomShape 6"/>
          <p:cNvSpPr/>
          <p:nvPr/>
        </p:nvSpPr>
        <p:spPr>
          <a:xfrm>
            <a:off x="5407200" y="497520"/>
            <a:ext cx="3062880" cy="27000"/>
          </a:xfrm>
          <a:prstGeom prst="roundRect">
            <a:avLst>
              <a:gd name="adj" fmla="val 16667"/>
            </a:avLst>
          </a:prstGeom>
          <a:blipFill rotWithShape="0">
            <a:blip r:embed="rId3"/>
            <a:tile/>
          </a:blipFill>
          <a:ln w="50760">
            <a:noFill/>
          </a:ln>
          <a:effectLst>
            <a:outerShdw dist="25560" dir="5400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07" name="CustomShape 7"/>
          <p:cNvSpPr/>
          <p:nvPr/>
        </p:nvSpPr>
        <p:spPr>
          <a:xfrm>
            <a:off x="7373520" y="588960"/>
            <a:ext cx="1599840" cy="36360"/>
          </a:xfrm>
          <a:prstGeom prst="roundRect">
            <a:avLst>
              <a:gd name="adj" fmla="val 16667"/>
            </a:avLst>
          </a:prstGeom>
          <a:blipFill rotWithShape="0">
            <a:blip r:embed="rId4"/>
            <a:tile/>
          </a:blipFill>
          <a:ln w="50760">
            <a:noFill/>
          </a:ln>
          <a:effectLst>
            <a:outerShdw dist="25560" dir="5400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08" name="PlaceHolder 8"/>
          <p:cNvSpPr>
            <a:spLocks noGrp="1"/>
          </p:cNvSpPr>
          <p:nvPr>
            <p:ph type="title"/>
          </p:nvPr>
        </p:nvSpPr>
        <p:spPr>
          <a:xfrm>
            <a:off x="107640" y="607320"/>
            <a:ext cx="8922240" cy="106632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pt-BR" sz="4000" spc="-1" strike="noStrike">
                <a:solidFill>
                  <a:srgbClr val="000000"/>
                </a:solidFill>
                <a:latin typeface="Segoe UI"/>
              </a:rPr>
              <a:t>Clique para editar o título mestre</a:t>
            </a:r>
            <a:endParaRPr b="0" lang="pt-BR" sz="40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09" name="PlaceHolder 9"/>
          <p:cNvSpPr>
            <a:spLocks noGrp="1"/>
          </p:cNvSpPr>
          <p:nvPr>
            <p:ph type="body"/>
          </p:nvPr>
        </p:nvSpPr>
        <p:spPr>
          <a:xfrm>
            <a:off x="107640" y="1845000"/>
            <a:ext cx="8922240" cy="4752000"/>
          </a:xfrm>
          <a:prstGeom prst="rect">
            <a:avLst/>
          </a:prstGeom>
        </p:spPr>
        <p:txBody>
          <a:bodyPr lIns="90000" rIns="90000" tIns="45000" bIns="45000"/>
          <a:p>
            <a:pPr marL="432000" indent="-32400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latin typeface="Segoe UI"/>
              </a:rPr>
              <a:t>Clique para editar o texto mestre</a:t>
            </a:r>
            <a:endParaRPr b="0" lang="pt-BR" sz="2800" spc="-1" strike="noStrike">
              <a:solidFill>
                <a:srgbClr val="000000"/>
              </a:solidFill>
              <a:latin typeface="Segoe UI"/>
            </a:endParaRPr>
          </a:p>
          <a:p>
            <a:pPr lvl="1" marL="864000" indent="-32400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600" spc="-1" strike="noStrike">
                <a:solidFill>
                  <a:srgbClr val="002060"/>
                </a:solidFill>
                <a:latin typeface="Segoe UI"/>
              </a:rPr>
              <a:t>Segundo nível</a:t>
            </a:r>
            <a:endParaRPr b="0" lang="pt-BR" sz="2600" spc="-1" strike="noStrike">
              <a:solidFill>
                <a:srgbClr val="c00000"/>
              </a:solidFill>
              <a:latin typeface="Segoe UI"/>
            </a:endParaRPr>
          </a:p>
          <a:p>
            <a:pPr lvl="2" marL="1296000" indent="-28800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c00000"/>
                </a:solidFill>
                <a:latin typeface="Segoe UI"/>
              </a:rPr>
              <a:t>Terceiro nível</a:t>
            </a:r>
            <a:endParaRPr b="0" lang="pt-BR" sz="2400" spc="-1" strike="noStrike">
              <a:solidFill>
                <a:srgbClr val="c00000"/>
              </a:solidFill>
              <a:latin typeface="Segoe UI"/>
            </a:endParaRPr>
          </a:p>
          <a:p>
            <a:pPr lvl="3" marL="1728000" indent="-21600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200" spc="-1" strike="noStrike">
                <a:solidFill>
                  <a:srgbClr val="c00000"/>
                </a:solidFill>
                <a:latin typeface="Segoe UI"/>
              </a:rPr>
              <a:t>Quarto nível</a:t>
            </a:r>
            <a:endParaRPr b="0" lang="pt-BR" sz="2200" spc="-1" strike="noStrike">
              <a:solidFill>
                <a:srgbClr val="138600"/>
              </a:solidFill>
              <a:latin typeface="Segoe UI"/>
            </a:endParaRPr>
          </a:p>
          <a:p>
            <a:pPr lvl="4" marL="2160000" indent="-21600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38600"/>
                </a:solidFill>
                <a:latin typeface="Segoe UI"/>
              </a:rPr>
              <a:t>Quinto nível</a:t>
            </a:r>
            <a:endParaRPr b="0" lang="pt-BR" sz="2000" spc="-1" strike="noStrike">
              <a:solidFill>
                <a:srgbClr val="138600"/>
              </a:solidFill>
              <a:latin typeface="Segoe UI"/>
            </a:endParaRPr>
          </a:p>
        </p:txBody>
      </p:sp>
      <p:sp>
        <p:nvSpPr>
          <p:cNvPr id="110" name="PlaceHolder 10"/>
          <p:cNvSpPr>
            <a:spLocks noGrp="1"/>
          </p:cNvSpPr>
          <p:nvPr>
            <p:ph type="dt"/>
          </p:nvPr>
        </p:nvSpPr>
        <p:spPr>
          <a:xfrm>
            <a:off x="6586560" y="612720"/>
            <a:ext cx="956880" cy="45684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fld id="{79B4DFE8-316E-46D8-9CAF-0AD9F31BBD1D}" type="datetime1">
              <a:rPr b="0" lang="pt-BR" sz="1800" spc="-1" strike="noStrike">
                <a:solidFill>
                  <a:srgbClr val="000000"/>
                </a:solidFill>
                <a:latin typeface="Georgia"/>
              </a:rPr>
              <a:t>14/04/2021</a:t>
            </a:fld>
            <a:endParaRPr b="0" lang="pt-BR" sz="1800" spc="-1" strike="noStrike">
              <a:latin typeface="Times New Roman"/>
            </a:endParaRPr>
          </a:p>
        </p:txBody>
      </p:sp>
      <p:sp>
        <p:nvSpPr>
          <p:cNvPr id="111" name="PlaceHolder 11"/>
          <p:cNvSpPr>
            <a:spLocks noGrp="1"/>
          </p:cNvSpPr>
          <p:nvPr>
            <p:ph type="ftr"/>
          </p:nvPr>
        </p:nvSpPr>
        <p:spPr>
          <a:xfrm>
            <a:off x="5257800" y="612720"/>
            <a:ext cx="1325520" cy="456840"/>
          </a:xfrm>
          <a:prstGeom prst="rect">
            <a:avLst/>
          </a:prstGeom>
        </p:spPr>
        <p:txBody>
          <a:bodyPr lIns="90000" rIns="90000" tIns="45000" bIns="45000" anchor="ctr"/>
          <a:p>
            <a:endParaRPr b="0" lang="pt-BR" sz="2400" spc="-1" strike="noStrike">
              <a:latin typeface="Times New Roman"/>
            </a:endParaRPr>
          </a:p>
        </p:txBody>
      </p:sp>
      <p:sp>
        <p:nvSpPr>
          <p:cNvPr id="112" name="PlaceHolder 12"/>
          <p:cNvSpPr>
            <a:spLocks noGrp="1"/>
          </p:cNvSpPr>
          <p:nvPr>
            <p:ph type="sldNum"/>
          </p:nvPr>
        </p:nvSpPr>
        <p:spPr>
          <a:xfrm>
            <a:off x="8174880" y="2160"/>
            <a:ext cx="761760" cy="365400"/>
          </a:xfrm>
          <a:prstGeom prst="rect">
            <a:avLst/>
          </a:prstGeom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89E336FD-FF29-4157-9887-360E3C1265C4}" type="slidenum">
              <a:rPr b="0" lang="pt-BR" sz="1800" spc="-1" strike="noStrike">
                <a:solidFill>
                  <a:srgbClr val="ffffff"/>
                </a:solidFill>
                <a:latin typeface="Segoe UI"/>
              </a:rPr>
              <a:t>1</a:t>
            </a:fld>
            <a:endParaRPr b="0" lang="pt-BR" sz="18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  <p:sldLayoutId id="2147483686" r:id="rId16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0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hyperlink" Target="https://www.kaggle.com/shivamb/netflix-shows" TargetMode="External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504000" y="396000"/>
            <a:ext cx="7771680" cy="230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100000"/>
              </a:lnSpc>
            </a:pPr>
            <a:r>
              <a:rPr b="0" lang="pt-BR" sz="3600" spc="-1" strike="noStrike">
                <a:solidFill>
                  <a:srgbClr val="ffffff"/>
                </a:solidFill>
                <a:latin typeface="Segoe UI"/>
              </a:rPr>
              <a:t>Netflix Movies &amp; TV Shows: </a:t>
            </a:r>
            <a:br/>
            <a:r>
              <a:rPr b="0" lang="pt-BR" sz="3600" spc="-1" strike="noStrike">
                <a:solidFill>
                  <a:srgbClr val="ffffff"/>
                </a:solidFill>
                <a:latin typeface="Segoe UI"/>
              </a:rPr>
              <a:t>Estudo, análise e descoberta de</a:t>
            </a:r>
            <a:br/>
            <a:r>
              <a:rPr b="0" lang="pt-BR" sz="3600" spc="-1" strike="noStrike">
                <a:solidFill>
                  <a:srgbClr val="ffffff"/>
                </a:solidFill>
                <a:latin typeface="Segoe UI"/>
              </a:rPr>
              <a:t>conhecimento na rede</a:t>
            </a:r>
            <a:endParaRPr b="0" lang="pt-BR" sz="3600" spc="-1" strike="noStrike">
              <a:latin typeface="Arial"/>
            </a:endParaRPr>
          </a:p>
        </p:txBody>
      </p:sp>
      <p:sp>
        <p:nvSpPr>
          <p:cNvPr id="156" name="CustomShape 2"/>
          <p:cNvSpPr/>
          <p:nvPr/>
        </p:nvSpPr>
        <p:spPr>
          <a:xfrm>
            <a:off x="349200" y="4754880"/>
            <a:ext cx="8218440" cy="136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64080">
              <a:lnSpc>
                <a:spcPct val="100000"/>
              </a:lnSpc>
              <a:spcBef>
                <a:spcPts val="300"/>
              </a:spcBef>
            </a:pPr>
            <a:r>
              <a:rPr b="0" lang="pt-BR" sz="2400" spc="-1" strike="noStrike">
                <a:solidFill>
                  <a:srgbClr val="000000"/>
                </a:solidFill>
                <a:latin typeface="Segoe UI"/>
              </a:rPr>
              <a:t>Antônio Marcos Machado Bernardes</a:t>
            </a:r>
            <a:endParaRPr b="0" lang="pt-BR" sz="2400" spc="-1" strike="noStrike">
              <a:latin typeface="Arial"/>
            </a:endParaRPr>
          </a:p>
          <a:p>
            <a:pPr marL="64080">
              <a:lnSpc>
                <a:spcPct val="100000"/>
              </a:lnSpc>
              <a:spcBef>
                <a:spcPts val="300"/>
              </a:spcBef>
            </a:pPr>
            <a:r>
              <a:rPr b="0" lang="pt-BR" sz="2400" spc="-1" strike="noStrike">
                <a:solidFill>
                  <a:srgbClr val="000000"/>
                </a:solidFill>
                <a:latin typeface="Segoe UI"/>
              </a:rPr>
              <a:t>Ronan José Lopes</a:t>
            </a:r>
            <a:endParaRPr b="0" lang="pt-BR" sz="2400" spc="-1" strike="noStrike">
              <a:latin typeface="Arial"/>
            </a:endParaRPr>
          </a:p>
          <a:p>
            <a:pPr marL="64080">
              <a:lnSpc>
                <a:spcPct val="100000"/>
              </a:lnSpc>
              <a:spcBef>
                <a:spcPts val="300"/>
              </a:spcBef>
            </a:pPr>
            <a:endParaRPr b="0" lang="pt-BR" sz="2400" spc="-1" strike="noStrike">
              <a:latin typeface="Arial"/>
            </a:endParaRPr>
          </a:p>
          <a:p>
            <a:pPr marL="64080">
              <a:lnSpc>
                <a:spcPct val="100000"/>
              </a:lnSpc>
              <a:spcBef>
                <a:spcPts val="300"/>
              </a:spcBef>
            </a:pPr>
            <a:r>
              <a:rPr b="0" lang="pt-BR" sz="2400" spc="-1" strike="noStrike">
                <a:solidFill>
                  <a:srgbClr val="000000"/>
                </a:solidFill>
                <a:latin typeface="Segoe UI"/>
              </a:rPr>
              <a:t>Professor: Vinícius Vieira</a:t>
            </a:r>
            <a:endParaRPr b="0" lang="pt-BR" sz="2400" spc="-1" strike="noStrike">
              <a:latin typeface="Arial"/>
            </a:endParaRPr>
          </a:p>
        </p:txBody>
      </p:sp>
      <p:pic>
        <p:nvPicPr>
          <p:cNvPr id="157" name="Picture 2" descr=""/>
          <p:cNvPicPr/>
          <p:nvPr/>
        </p:nvPicPr>
        <p:blipFill>
          <a:blip r:embed="rId1"/>
          <a:stretch/>
        </p:blipFill>
        <p:spPr>
          <a:xfrm>
            <a:off x="7236360" y="5616000"/>
            <a:ext cx="1619280" cy="892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CustomShape 1"/>
          <p:cNvSpPr/>
          <p:nvPr/>
        </p:nvSpPr>
        <p:spPr>
          <a:xfrm>
            <a:off x="107640" y="607320"/>
            <a:ext cx="8921880" cy="106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3" name="CustomShape 2"/>
          <p:cNvSpPr/>
          <p:nvPr/>
        </p:nvSpPr>
        <p:spPr>
          <a:xfrm>
            <a:off x="8174880" y="2160"/>
            <a:ext cx="761400" cy="36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AD1492DE-8340-45A5-BA7B-BBAF155D0B33}" type="slidenum">
              <a:rPr b="0" lang="pt-BR" sz="1800" spc="-1" strike="noStrike">
                <a:solidFill>
                  <a:srgbClr val="ffffff"/>
                </a:solidFill>
                <a:latin typeface="Segoe UI"/>
              </a:rPr>
              <a:t>1</a:t>
            </a:fld>
            <a:endParaRPr b="0" lang="pt-BR" sz="1800" spc="-1" strike="noStrike">
              <a:latin typeface="Arial"/>
            </a:endParaRPr>
          </a:p>
        </p:txBody>
      </p:sp>
      <p:sp>
        <p:nvSpPr>
          <p:cNvPr id="184" name="TextShape 3"/>
          <p:cNvSpPr txBox="1"/>
          <p:nvPr/>
        </p:nvSpPr>
        <p:spPr>
          <a:xfrm>
            <a:off x="5760" y="935640"/>
            <a:ext cx="8922240" cy="576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 marL="365760" indent="-255600">
              <a:lnSpc>
                <a:spcPct val="100000"/>
              </a:lnSpc>
              <a:spcBef>
                <a:spcPts val="300"/>
              </a:spcBef>
              <a:buClr>
                <a:srgbClr val="138600"/>
              </a:buClr>
              <a:buFont typeface="Georgia"/>
              <a:buChar char="•"/>
            </a:pPr>
            <a:r>
              <a:rPr b="0" lang="pt-BR" sz="2800" spc="-1" strike="noStrike">
                <a:solidFill>
                  <a:srgbClr val="b2b2b2"/>
                </a:solidFill>
                <a:latin typeface="Segoe UI"/>
              </a:rPr>
              <a:t>Introdução</a:t>
            </a:r>
            <a:endParaRPr b="0" lang="pt-BR" sz="2800" spc="-1" strike="noStrike">
              <a:solidFill>
                <a:srgbClr val="b2b2b2"/>
              </a:solidFill>
              <a:latin typeface="Arial"/>
            </a:endParaRPr>
          </a:p>
          <a:p>
            <a:pPr marL="365760" indent="-255600">
              <a:lnSpc>
                <a:spcPct val="100000"/>
              </a:lnSpc>
              <a:spcBef>
                <a:spcPts val="300"/>
              </a:spcBef>
              <a:buClr>
                <a:srgbClr val="138600"/>
              </a:buClr>
              <a:buFont typeface="Georgia"/>
              <a:buChar char="•"/>
            </a:pPr>
            <a:r>
              <a:rPr b="0" lang="pt-BR" sz="2800" spc="-1" strike="noStrike">
                <a:solidFill>
                  <a:srgbClr val="b2b2b2"/>
                </a:solidFill>
                <a:latin typeface="Segoe UI"/>
              </a:rPr>
              <a:t>Objetivos</a:t>
            </a:r>
            <a:endParaRPr b="0" lang="pt-BR" sz="2800" spc="-1" strike="noStrike">
              <a:solidFill>
                <a:srgbClr val="b2b2b2"/>
              </a:solidFill>
              <a:latin typeface="Arial"/>
            </a:endParaRPr>
          </a:p>
          <a:p>
            <a:pPr marL="365760" indent="-255600">
              <a:lnSpc>
                <a:spcPct val="100000"/>
              </a:lnSpc>
              <a:spcBef>
                <a:spcPts val="300"/>
              </a:spcBef>
              <a:buClr>
                <a:srgbClr val="138600"/>
              </a:buClr>
              <a:buFont typeface="Georgia"/>
              <a:buChar char="•"/>
            </a:pPr>
            <a:r>
              <a:rPr b="0" lang="pt-BR" sz="2800" spc="-1" strike="noStrike">
                <a:solidFill>
                  <a:srgbClr val="b2b2b2"/>
                </a:solidFill>
                <a:latin typeface="Segoe UI"/>
              </a:rPr>
              <a:t>Pré-processamento</a:t>
            </a:r>
            <a:endParaRPr b="0" lang="pt-BR" sz="2800" spc="-1" strike="noStrike">
              <a:solidFill>
                <a:srgbClr val="b2b2b2"/>
              </a:solidFill>
              <a:latin typeface="Arial"/>
            </a:endParaRPr>
          </a:p>
          <a:p>
            <a:pPr marL="365760" indent="-255600">
              <a:lnSpc>
                <a:spcPct val="100000"/>
              </a:lnSpc>
              <a:spcBef>
                <a:spcPts val="300"/>
              </a:spcBef>
              <a:buClr>
                <a:srgbClr val="138600"/>
              </a:buClr>
              <a:buFont typeface="Georgia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Segoe UI"/>
              </a:rPr>
              <a:t>Modelagem da rede</a:t>
            </a:r>
            <a:endParaRPr b="0" lang="pt-BR" sz="2800" spc="-1" strike="noStrike">
              <a:solidFill>
                <a:srgbClr val="b2b2b2"/>
              </a:solidFill>
              <a:latin typeface="Arial"/>
            </a:endParaRPr>
          </a:p>
          <a:p>
            <a:pPr marL="365760" indent="-255600">
              <a:lnSpc>
                <a:spcPct val="100000"/>
              </a:lnSpc>
              <a:spcBef>
                <a:spcPts val="300"/>
              </a:spcBef>
              <a:buClr>
                <a:srgbClr val="138600"/>
              </a:buClr>
              <a:buFont typeface="Georgia"/>
              <a:buChar char="•"/>
            </a:pPr>
            <a:r>
              <a:rPr b="0" lang="pt-BR" sz="2800" spc="-1" strike="noStrike">
                <a:solidFill>
                  <a:srgbClr val="b2b2b2"/>
                </a:solidFill>
                <a:latin typeface="Segoe UI"/>
              </a:rPr>
              <a:t>Análise geral da rede</a:t>
            </a:r>
            <a:endParaRPr b="0" lang="pt-BR" sz="2800" spc="-1" strike="noStrike">
              <a:solidFill>
                <a:srgbClr val="b2b2b2"/>
              </a:solidFill>
              <a:latin typeface="Arial"/>
            </a:endParaRPr>
          </a:p>
          <a:p>
            <a:pPr lvl="1" marL="658440" indent="-246600">
              <a:lnSpc>
                <a:spcPct val="100000"/>
              </a:lnSpc>
              <a:spcBef>
                <a:spcPts val="300"/>
              </a:spcBef>
              <a:buClr>
                <a:srgbClr val="002060"/>
              </a:buClr>
              <a:buFont typeface="Georgia"/>
              <a:buChar char="▫"/>
            </a:pPr>
            <a:r>
              <a:rPr b="0" lang="pt-BR" sz="2600" spc="-1" strike="noStrike">
                <a:solidFill>
                  <a:srgbClr val="b2b2b2"/>
                </a:solidFill>
                <a:latin typeface="Segoe UI"/>
              </a:rPr>
              <a:t>Sumarização de indicadores descritivos da rede</a:t>
            </a:r>
            <a:endParaRPr b="0" lang="pt-BR" sz="2600" spc="-1" strike="noStrike">
              <a:solidFill>
                <a:srgbClr val="b2b2b2"/>
              </a:solidFill>
              <a:latin typeface="Arial"/>
            </a:endParaRPr>
          </a:p>
          <a:p>
            <a:pPr lvl="1" marL="658440" indent="-246600">
              <a:lnSpc>
                <a:spcPct val="100000"/>
              </a:lnSpc>
              <a:spcBef>
                <a:spcPts val="300"/>
              </a:spcBef>
              <a:buClr>
                <a:srgbClr val="002060"/>
              </a:buClr>
              <a:buFont typeface="Georgia"/>
              <a:buChar char="▫"/>
            </a:pPr>
            <a:r>
              <a:rPr b="0" lang="pt-BR" sz="2600" spc="-1" strike="noStrike">
                <a:solidFill>
                  <a:srgbClr val="b2b2b2"/>
                </a:solidFill>
                <a:latin typeface="Segoe UI"/>
              </a:rPr>
              <a:t>Detecção de comunidades</a:t>
            </a:r>
            <a:endParaRPr b="0" lang="pt-BR" sz="2600" spc="-1" strike="noStrike">
              <a:solidFill>
                <a:srgbClr val="b2b2b2"/>
              </a:solidFill>
              <a:latin typeface="Arial"/>
            </a:endParaRPr>
          </a:p>
          <a:p>
            <a:pPr lvl="1" marL="658440" indent="-246600">
              <a:lnSpc>
                <a:spcPct val="100000"/>
              </a:lnSpc>
              <a:spcBef>
                <a:spcPts val="300"/>
              </a:spcBef>
              <a:buClr>
                <a:srgbClr val="002060"/>
              </a:buClr>
              <a:buFont typeface="Georgia"/>
              <a:buChar char="▫"/>
            </a:pPr>
            <a:r>
              <a:rPr b="0" lang="pt-BR" sz="2800" spc="-1" strike="noStrike">
                <a:solidFill>
                  <a:srgbClr val="b2b2b2"/>
                </a:solidFill>
                <a:latin typeface="Segoe UI"/>
              </a:rPr>
              <a:t>Rankeamento dos nós</a:t>
            </a:r>
            <a:endParaRPr b="0" lang="pt-BR" sz="2800" spc="-1" strike="noStrike">
              <a:solidFill>
                <a:srgbClr val="b2b2b2"/>
              </a:solidFill>
              <a:latin typeface="Arial"/>
            </a:endParaRPr>
          </a:p>
          <a:p>
            <a:pPr lvl="1" marL="658440" indent="-246600">
              <a:lnSpc>
                <a:spcPct val="100000"/>
              </a:lnSpc>
              <a:spcBef>
                <a:spcPts val="300"/>
              </a:spcBef>
              <a:buClr>
                <a:srgbClr val="002060"/>
              </a:buClr>
              <a:buFont typeface="Georgia"/>
              <a:buChar char="▫"/>
            </a:pPr>
            <a:r>
              <a:rPr b="0" lang="pt-BR" sz="2800" spc="-1" strike="noStrike">
                <a:solidFill>
                  <a:srgbClr val="b2b2b2"/>
                </a:solidFill>
                <a:latin typeface="Segoe UI"/>
              </a:rPr>
              <a:t>Comparação com modelo aleatório (Erdos-Rényi)</a:t>
            </a:r>
            <a:endParaRPr b="0" lang="pt-BR" sz="2800" spc="-1" strike="noStrike">
              <a:solidFill>
                <a:srgbClr val="b2b2b2"/>
              </a:solidFill>
              <a:latin typeface="Arial"/>
            </a:endParaRPr>
          </a:p>
          <a:p>
            <a:pPr lvl="1" marL="658440" indent="-246600">
              <a:lnSpc>
                <a:spcPct val="100000"/>
              </a:lnSpc>
              <a:spcBef>
                <a:spcPts val="300"/>
              </a:spcBef>
              <a:buClr>
                <a:srgbClr val="002060"/>
              </a:buClr>
              <a:buFont typeface="Georgia"/>
              <a:buChar char="▫"/>
            </a:pPr>
            <a:r>
              <a:rPr b="0" lang="pt-BR" sz="2800" spc="-1" strike="noStrike">
                <a:solidFill>
                  <a:srgbClr val="b2b2b2"/>
                </a:solidFill>
                <a:latin typeface="Segoe UI"/>
              </a:rPr>
              <a:t>Predição de sucesso baseado em nota do IMDB</a:t>
            </a:r>
            <a:endParaRPr b="0" lang="pt-BR" sz="2800" spc="-1" strike="noStrike">
              <a:solidFill>
                <a:srgbClr val="b2b2b2"/>
              </a:solidFill>
              <a:latin typeface="Arial"/>
            </a:endParaRPr>
          </a:p>
          <a:p>
            <a:pPr marL="365760" indent="-255600">
              <a:lnSpc>
                <a:spcPct val="100000"/>
              </a:lnSpc>
              <a:spcBef>
                <a:spcPts val="300"/>
              </a:spcBef>
              <a:buClr>
                <a:srgbClr val="138600"/>
              </a:buClr>
              <a:buFont typeface="Georgia"/>
              <a:buChar char="•"/>
            </a:pPr>
            <a:r>
              <a:rPr b="0" lang="pt-BR" sz="2800" spc="-1" strike="noStrike">
                <a:solidFill>
                  <a:srgbClr val="b2b2b2"/>
                </a:solidFill>
                <a:latin typeface="Segoe UI"/>
              </a:rPr>
              <a:t>Conclusões e Trabalhos Futuros</a:t>
            </a:r>
            <a:endParaRPr b="0" lang="pt-BR" sz="2800" spc="-1" strike="noStrike">
              <a:solidFill>
                <a:srgbClr val="b2b2b2"/>
              </a:solid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CustomShape 1"/>
          <p:cNvSpPr/>
          <p:nvPr/>
        </p:nvSpPr>
        <p:spPr>
          <a:xfrm>
            <a:off x="107640" y="607320"/>
            <a:ext cx="8921880" cy="106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pt-BR" sz="3600" spc="-1" strike="noStrike">
                <a:solidFill>
                  <a:srgbClr val="000000"/>
                </a:solidFill>
                <a:latin typeface="Segoe UI"/>
              </a:rPr>
              <a:t>Modelagem da rede</a:t>
            </a:r>
            <a:endParaRPr b="0" lang="pt-BR" sz="3600" spc="-1" strike="noStrike">
              <a:latin typeface="Arial"/>
            </a:endParaRPr>
          </a:p>
        </p:txBody>
      </p:sp>
      <p:sp>
        <p:nvSpPr>
          <p:cNvPr id="186" name="CustomShape 2"/>
          <p:cNvSpPr/>
          <p:nvPr/>
        </p:nvSpPr>
        <p:spPr>
          <a:xfrm>
            <a:off x="107640" y="1772640"/>
            <a:ext cx="8921880" cy="508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65760" indent="-255240">
              <a:lnSpc>
                <a:spcPct val="100000"/>
              </a:lnSpc>
              <a:spcBef>
                <a:spcPts val="300"/>
              </a:spcBef>
              <a:spcAft>
                <a:spcPts val="1199"/>
              </a:spcAft>
              <a:buClr>
                <a:srgbClr val="138600"/>
              </a:buClr>
              <a:buFont typeface="Georgia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Segoe UI"/>
              </a:rPr>
              <a:t>Em termos de abstração, o grafo a ser modelado representa como interação a co-atuação entre os atores presentes em cada </a:t>
            </a:r>
            <a:r>
              <a:rPr b="0" i="1" lang="pt-BR" sz="2400" spc="-1" strike="noStrike">
                <a:solidFill>
                  <a:srgbClr val="000000"/>
                </a:solidFill>
                <a:latin typeface="Segoe UI"/>
              </a:rPr>
              <a:t>cast</a:t>
            </a:r>
            <a:endParaRPr b="0" lang="pt-BR" sz="2400" spc="-1" strike="noStrike">
              <a:latin typeface="Arial"/>
            </a:endParaRPr>
          </a:p>
          <a:p>
            <a:pPr marL="365760" indent="-255240">
              <a:lnSpc>
                <a:spcPct val="100000"/>
              </a:lnSpc>
              <a:spcBef>
                <a:spcPts val="300"/>
              </a:spcBef>
              <a:spcAft>
                <a:spcPts val="1199"/>
              </a:spcAft>
              <a:buClr>
                <a:srgbClr val="138600"/>
              </a:buClr>
              <a:buFont typeface="Georgia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Segoe UI"/>
              </a:rPr>
              <a:t>Grafo não-direcionado: vértices representam os atores, ponderados por sua nota média. Existe uma aresta entre dois vértices a</a:t>
            </a:r>
            <a:r>
              <a:rPr b="0" lang="pt-BR" sz="2400" spc="-1" strike="noStrike" baseline="-33000">
                <a:solidFill>
                  <a:srgbClr val="000000"/>
                </a:solidFill>
                <a:latin typeface="Segoe UI"/>
              </a:rPr>
              <a:t>1</a:t>
            </a:r>
            <a:r>
              <a:rPr b="0" lang="pt-BR" sz="2400" spc="-1" strike="noStrike">
                <a:solidFill>
                  <a:srgbClr val="000000"/>
                </a:solidFill>
                <a:latin typeface="Segoe UI"/>
              </a:rPr>
              <a:t> e a</a:t>
            </a:r>
            <a:r>
              <a:rPr b="0" lang="pt-BR" sz="2400" spc="-1" strike="noStrike" baseline="-33000">
                <a:solidFill>
                  <a:srgbClr val="000000"/>
                </a:solidFill>
                <a:latin typeface="Segoe UI"/>
              </a:rPr>
              <a:t>2</a:t>
            </a:r>
            <a:r>
              <a:rPr b="0" lang="pt-BR" sz="2400" spc="-1" strike="noStrike">
                <a:solidFill>
                  <a:srgbClr val="000000"/>
                </a:solidFill>
                <a:latin typeface="Segoe UI"/>
              </a:rPr>
              <a:t> se a</a:t>
            </a:r>
            <a:r>
              <a:rPr b="0" lang="pt-BR" sz="2400" spc="-1" strike="noStrike" baseline="-33000">
                <a:solidFill>
                  <a:srgbClr val="000000"/>
                </a:solidFill>
                <a:latin typeface="Segoe UI"/>
              </a:rPr>
              <a:t>1</a:t>
            </a:r>
            <a:r>
              <a:rPr b="0" lang="pt-BR" sz="2400" spc="-1" strike="noStrike">
                <a:solidFill>
                  <a:srgbClr val="000000"/>
                </a:solidFill>
                <a:latin typeface="Segoe UI"/>
              </a:rPr>
              <a:t> co-atuou com a</a:t>
            </a:r>
            <a:r>
              <a:rPr b="0" lang="pt-BR" sz="2400" spc="-1" strike="noStrike" baseline="-33000">
                <a:solidFill>
                  <a:srgbClr val="000000"/>
                </a:solidFill>
                <a:latin typeface="Segoe UI"/>
              </a:rPr>
              <a:t>2</a:t>
            </a:r>
            <a:r>
              <a:rPr b="0" lang="pt-BR" sz="2400" spc="-1" strike="noStrike">
                <a:solidFill>
                  <a:srgbClr val="000000"/>
                </a:solidFill>
                <a:latin typeface="Segoe UI"/>
              </a:rPr>
              <a:t> em algum registro da base</a:t>
            </a:r>
            <a:endParaRPr b="0" lang="pt-BR" sz="2400" spc="-1" strike="noStrike">
              <a:latin typeface="Arial"/>
            </a:endParaRPr>
          </a:p>
          <a:p>
            <a:pPr marL="365760" indent="-255240">
              <a:lnSpc>
                <a:spcPct val="100000"/>
              </a:lnSpc>
              <a:spcBef>
                <a:spcPts val="300"/>
              </a:spcBef>
              <a:spcAft>
                <a:spcPts val="1199"/>
              </a:spcAft>
              <a:buClr>
                <a:srgbClr val="138600"/>
              </a:buClr>
              <a:buFont typeface="Georgia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Segoe UI"/>
              </a:rPr>
              <a:t>Pela característica da base, cada cast contido em um registro é, por definição, um clique do grafo (todos os nós tem ligações entre si)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187" name="CustomShape 3"/>
          <p:cNvSpPr/>
          <p:nvPr/>
        </p:nvSpPr>
        <p:spPr>
          <a:xfrm>
            <a:off x="8174880" y="2160"/>
            <a:ext cx="761400" cy="36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A263AE80-AC43-4CF2-A5E4-9BBFC02BD8E6}" type="slidenum">
              <a:rPr b="0" lang="pt-BR" sz="1800" spc="-1" strike="noStrike">
                <a:solidFill>
                  <a:srgbClr val="ffffff"/>
                </a:solidFill>
                <a:latin typeface="Segoe UI"/>
              </a:rPr>
              <a:t>1</a:t>
            </a:fld>
            <a:endParaRPr b="0" lang="pt-BR" sz="180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ustomShape 1"/>
          <p:cNvSpPr/>
          <p:nvPr/>
        </p:nvSpPr>
        <p:spPr>
          <a:xfrm>
            <a:off x="107640" y="607320"/>
            <a:ext cx="8921880" cy="106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9" name="CustomShape 2"/>
          <p:cNvSpPr/>
          <p:nvPr/>
        </p:nvSpPr>
        <p:spPr>
          <a:xfrm>
            <a:off x="8174880" y="2160"/>
            <a:ext cx="761400" cy="36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6B85604A-8C1D-4FF2-AAA0-F618A3F31B1E}" type="slidenum">
              <a:rPr b="0" lang="pt-BR" sz="1800" spc="-1" strike="noStrike">
                <a:solidFill>
                  <a:srgbClr val="ffffff"/>
                </a:solidFill>
                <a:latin typeface="Segoe UI"/>
              </a:rPr>
              <a:t>1</a:t>
            </a:fld>
            <a:endParaRPr b="0" lang="pt-BR" sz="1800" spc="-1" strike="noStrike">
              <a:latin typeface="Arial"/>
            </a:endParaRPr>
          </a:p>
        </p:txBody>
      </p:sp>
      <p:sp>
        <p:nvSpPr>
          <p:cNvPr id="190" name="TextShape 3"/>
          <p:cNvSpPr txBox="1"/>
          <p:nvPr/>
        </p:nvSpPr>
        <p:spPr>
          <a:xfrm>
            <a:off x="5760" y="935640"/>
            <a:ext cx="8922240" cy="576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 marL="365760" indent="-255600">
              <a:lnSpc>
                <a:spcPct val="100000"/>
              </a:lnSpc>
              <a:spcBef>
                <a:spcPts val="300"/>
              </a:spcBef>
              <a:buClr>
                <a:srgbClr val="138600"/>
              </a:buClr>
              <a:buFont typeface="Georgia"/>
              <a:buChar char="•"/>
            </a:pPr>
            <a:r>
              <a:rPr b="0" lang="pt-BR" sz="2800" spc="-1" strike="noStrike">
                <a:solidFill>
                  <a:srgbClr val="b2b2b2"/>
                </a:solidFill>
                <a:latin typeface="Segoe UI"/>
              </a:rPr>
              <a:t>Introdução</a:t>
            </a:r>
            <a:endParaRPr b="0" lang="pt-BR" sz="2800" spc="-1" strike="noStrike">
              <a:solidFill>
                <a:srgbClr val="b2b2b2"/>
              </a:solidFill>
              <a:latin typeface="Arial"/>
            </a:endParaRPr>
          </a:p>
          <a:p>
            <a:pPr marL="365760" indent="-255600">
              <a:lnSpc>
                <a:spcPct val="100000"/>
              </a:lnSpc>
              <a:spcBef>
                <a:spcPts val="300"/>
              </a:spcBef>
              <a:buClr>
                <a:srgbClr val="138600"/>
              </a:buClr>
              <a:buFont typeface="Georgia"/>
              <a:buChar char="•"/>
            </a:pPr>
            <a:r>
              <a:rPr b="0" lang="pt-BR" sz="2800" spc="-1" strike="noStrike">
                <a:solidFill>
                  <a:srgbClr val="b2b2b2"/>
                </a:solidFill>
                <a:latin typeface="Segoe UI"/>
              </a:rPr>
              <a:t>Objetivos</a:t>
            </a:r>
            <a:endParaRPr b="0" lang="pt-BR" sz="2800" spc="-1" strike="noStrike">
              <a:solidFill>
                <a:srgbClr val="b2b2b2"/>
              </a:solidFill>
              <a:latin typeface="Arial"/>
            </a:endParaRPr>
          </a:p>
          <a:p>
            <a:pPr marL="365760" indent="-255600">
              <a:lnSpc>
                <a:spcPct val="100000"/>
              </a:lnSpc>
              <a:spcBef>
                <a:spcPts val="300"/>
              </a:spcBef>
              <a:buClr>
                <a:srgbClr val="138600"/>
              </a:buClr>
              <a:buFont typeface="Georgia"/>
              <a:buChar char="•"/>
            </a:pPr>
            <a:r>
              <a:rPr b="0" lang="pt-BR" sz="2800" spc="-1" strike="noStrike">
                <a:solidFill>
                  <a:srgbClr val="b2b2b2"/>
                </a:solidFill>
                <a:latin typeface="Segoe UI"/>
              </a:rPr>
              <a:t>Pré-processamento</a:t>
            </a:r>
            <a:endParaRPr b="0" lang="pt-BR" sz="2800" spc="-1" strike="noStrike">
              <a:solidFill>
                <a:srgbClr val="b2b2b2"/>
              </a:solidFill>
              <a:latin typeface="Arial"/>
            </a:endParaRPr>
          </a:p>
          <a:p>
            <a:pPr marL="365760" indent="-255600">
              <a:lnSpc>
                <a:spcPct val="100000"/>
              </a:lnSpc>
              <a:spcBef>
                <a:spcPts val="300"/>
              </a:spcBef>
              <a:buClr>
                <a:srgbClr val="138600"/>
              </a:buClr>
              <a:buFont typeface="Georgia"/>
              <a:buChar char="•"/>
            </a:pPr>
            <a:r>
              <a:rPr b="0" lang="pt-BR" sz="2800" spc="-1" strike="noStrike">
                <a:solidFill>
                  <a:srgbClr val="b2b2b2"/>
                </a:solidFill>
                <a:latin typeface="Segoe UI"/>
              </a:rPr>
              <a:t>Modelagem da rede</a:t>
            </a:r>
            <a:endParaRPr b="0" lang="pt-BR" sz="2800" spc="-1" strike="noStrike">
              <a:solidFill>
                <a:srgbClr val="b2b2b2"/>
              </a:solidFill>
              <a:latin typeface="Arial"/>
            </a:endParaRPr>
          </a:p>
          <a:p>
            <a:pPr marL="365760" indent="-255600">
              <a:lnSpc>
                <a:spcPct val="100000"/>
              </a:lnSpc>
              <a:spcBef>
                <a:spcPts val="300"/>
              </a:spcBef>
              <a:buClr>
                <a:srgbClr val="138600"/>
              </a:buClr>
              <a:buFont typeface="Georgia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Segoe UI"/>
              </a:rPr>
              <a:t>Análise geral da rede</a:t>
            </a:r>
            <a:endParaRPr b="0" lang="pt-BR" sz="2800" spc="-1" strike="noStrike">
              <a:solidFill>
                <a:srgbClr val="b2b2b2"/>
              </a:solidFill>
              <a:latin typeface="Arial"/>
            </a:endParaRPr>
          </a:p>
          <a:p>
            <a:pPr lvl="1" marL="658440" indent="-246600">
              <a:lnSpc>
                <a:spcPct val="100000"/>
              </a:lnSpc>
              <a:spcBef>
                <a:spcPts val="300"/>
              </a:spcBef>
              <a:buClr>
                <a:srgbClr val="002060"/>
              </a:buClr>
              <a:buFont typeface="Georgia"/>
              <a:buChar char="▫"/>
            </a:pPr>
            <a:r>
              <a:rPr b="0" lang="pt-BR" sz="2600" spc="-1" strike="noStrike">
                <a:solidFill>
                  <a:srgbClr val="000000"/>
                </a:solidFill>
                <a:latin typeface="Segoe UI"/>
              </a:rPr>
              <a:t>Sumarização de indicadores descritivos da rede</a:t>
            </a:r>
            <a:endParaRPr b="0" lang="pt-BR" sz="2600" spc="-1" strike="noStrike">
              <a:solidFill>
                <a:srgbClr val="b2b2b2"/>
              </a:solidFill>
              <a:latin typeface="Arial"/>
            </a:endParaRPr>
          </a:p>
          <a:p>
            <a:pPr lvl="1" marL="658440" indent="-246600">
              <a:lnSpc>
                <a:spcPct val="100000"/>
              </a:lnSpc>
              <a:spcBef>
                <a:spcPts val="300"/>
              </a:spcBef>
              <a:buClr>
                <a:srgbClr val="002060"/>
              </a:buClr>
              <a:buFont typeface="Georgia"/>
              <a:buChar char="▫"/>
            </a:pPr>
            <a:r>
              <a:rPr b="0" lang="pt-BR" sz="2600" spc="-1" strike="noStrike">
                <a:solidFill>
                  <a:srgbClr val="b2b2b2"/>
                </a:solidFill>
                <a:latin typeface="Segoe UI"/>
              </a:rPr>
              <a:t>Detecção de comunidades</a:t>
            </a:r>
            <a:endParaRPr b="0" lang="pt-BR" sz="2600" spc="-1" strike="noStrike">
              <a:solidFill>
                <a:srgbClr val="b2b2b2"/>
              </a:solidFill>
              <a:latin typeface="Arial"/>
            </a:endParaRPr>
          </a:p>
          <a:p>
            <a:pPr lvl="1" marL="658440" indent="-246600">
              <a:lnSpc>
                <a:spcPct val="100000"/>
              </a:lnSpc>
              <a:spcBef>
                <a:spcPts val="300"/>
              </a:spcBef>
              <a:buClr>
                <a:srgbClr val="002060"/>
              </a:buClr>
              <a:buFont typeface="Georgia"/>
              <a:buChar char="▫"/>
            </a:pPr>
            <a:r>
              <a:rPr b="0" lang="pt-BR" sz="2800" spc="-1" strike="noStrike">
                <a:solidFill>
                  <a:srgbClr val="b2b2b2"/>
                </a:solidFill>
                <a:latin typeface="Segoe UI"/>
              </a:rPr>
              <a:t>Rankeamento dos nós</a:t>
            </a:r>
            <a:endParaRPr b="0" lang="pt-BR" sz="2800" spc="-1" strike="noStrike">
              <a:solidFill>
                <a:srgbClr val="b2b2b2"/>
              </a:solidFill>
              <a:latin typeface="Arial"/>
            </a:endParaRPr>
          </a:p>
          <a:p>
            <a:pPr lvl="1" marL="658440" indent="-246600">
              <a:lnSpc>
                <a:spcPct val="100000"/>
              </a:lnSpc>
              <a:spcBef>
                <a:spcPts val="300"/>
              </a:spcBef>
              <a:buClr>
                <a:srgbClr val="002060"/>
              </a:buClr>
              <a:buFont typeface="Georgia"/>
              <a:buChar char="▫"/>
            </a:pPr>
            <a:r>
              <a:rPr b="0" lang="pt-BR" sz="2800" spc="-1" strike="noStrike">
                <a:solidFill>
                  <a:srgbClr val="b2b2b2"/>
                </a:solidFill>
                <a:latin typeface="Segoe UI"/>
              </a:rPr>
              <a:t>Comparação com modelo aleatório (Erdos-Rényi)</a:t>
            </a:r>
            <a:endParaRPr b="0" lang="pt-BR" sz="2800" spc="-1" strike="noStrike">
              <a:solidFill>
                <a:srgbClr val="b2b2b2"/>
              </a:solidFill>
              <a:latin typeface="Arial"/>
            </a:endParaRPr>
          </a:p>
          <a:p>
            <a:pPr lvl="1" marL="658440" indent="-246600">
              <a:lnSpc>
                <a:spcPct val="100000"/>
              </a:lnSpc>
              <a:spcBef>
                <a:spcPts val="300"/>
              </a:spcBef>
              <a:buClr>
                <a:srgbClr val="002060"/>
              </a:buClr>
              <a:buFont typeface="Georgia"/>
              <a:buChar char="▫"/>
            </a:pPr>
            <a:r>
              <a:rPr b="0" lang="pt-BR" sz="2800" spc="-1" strike="noStrike">
                <a:solidFill>
                  <a:srgbClr val="b2b2b2"/>
                </a:solidFill>
                <a:latin typeface="Segoe UI"/>
              </a:rPr>
              <a:t>Predição de sucesso baseado em nota do IMDB</a:t>
            </a:r>
            <a:endParaRPr b="0" lang="pt-BR" sz="2800" spc="-1" strike="noStrike">
              <a:solidFill>
                <a:srgbClr val="b2b2b2"/>
              </a:solidFill>
              <a:latin typeface="Arial"/>
            </a:endParaRPr>
          </a:p>
          <a:p>
            <a:pPr marL="365760" indent="-255600">
              <a:lnSpc>
                <a:spcPct val="100000"/>
              </a:lnSpc>
              <a:spcBef>
                <a:spcPts val="300"/>
              </a:spcBef>
              <a:buClr>
                <a:srgbClr val="138600"/>
              </a:buClr>
              <a:buFont typeface="Georgia"/>
              <a:buChar char="•"/>
            </a:pPr>
            <a:r>
              <a:rPr b="0" lang="pt-BR" sz="2800" spc="-1" strike="noStrike">
                <a:solidFill>
                  <a:srgbClr val="b2b2b2"/>
                </a:solidFill>
                <a:latin typeface="Segoe UI"/>
              </a:rPr>
              <a:t>Conclusões e Trabalhos Futuros</a:t>
            </a:r>
            <a:endParaRPr b="0" lang="pt-BR" sz="2800" spc="-1" strike="noStrike">
              <a:solidFill>
                <a:srgbClr val="b2b2b2"/>
              </a:solidFill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CustomShape 1"/>
          <p:cNvSpPr/>
          <p:nvPr/>
        </p:nvSpPr>
        <p:spPr>
          <a:xfrm>
            <a:off x="107640" y="607320"/>
            <a:ext cx="8921880" cy="106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pt-BR" sz="3600" spc="-1" strike="noStrike">
                <a:solidFill>
                  <a:srgbClr val="000000"/>
                </a:solidFill>
                <a:latin typeface="Segoe UI"/>
              </a:rPr>
              <a:t>Características básicas da rede</a:t>
            </a:r>
            <a:endParaRPr b="0" lang="pt-BR" sz="3600" spc="-1" strike="noStrike">
              <a:latin typeface="Arial"/>
            </a:endParaRPr>
          </a:p>
        </p:txBody>
      </p:sp>
      <p:sp>
        <p:nvSpPr>
          <p:cNvPr id="192" name="CustomShape 2"/>
          <p:cNvSpPr/>
          <p:nvPr/>
        </p:nvSpPr>
        <p:spPr>
          <a:xfrm>
            <a:off x="107640" y="1772640"/>
            <a:ext cx="8921880" cy="508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65760" indent="-255240">
              <a:lnSpc>
                <a:spcPct val="100000"/>
              </a:lnSpc>
              <a:spcBef>
                <a:spcPts val="300"/>
              </a:spcBef>
              <a:spcAft>
                <a:spcPts val="1199"/>
              </a:spcAft>
              <a:buClr>
                <a:srgbClr val="138600"/>
              </a:buClr>
              <a:buFont typeface="Georgia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Segoe UI"/>
              </a:rPr>
              <a:t>Número de nós: 32.881</a:t>
            </a:r>
            <a:endParaRPr b="0" lang="pt-BR" sz="2400" spc="-1" strike="noStrike">
              <a:latin typeface="Arial"/>
            </a:endParaRPr>
          </a:p>
          <a:p>
            <a:pPr marL="365760" indent="-255240">
              <a:lnSpc>
                <a:spcPct val="100000"/>
              </a:lnSpc>
              <a:spcBef>
                <a:spcPts val="300"/>
              </a:spcBef>
              <a:spcAft>
                <a:spcPts val="1199"/>
              </a:spcAft>
              <a:buClr>
                <a:srgbClr val="138600"/>
              </a:buClr>
              <a:buFont typeface="Georgia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Segoe UI"/>
              </a:rPr>
              <a:t>Número de arestas: 252.055</a:t>
            </a:r>
            <a:endParaRPr b="0" lang="pt-BR" sz="2400" spc="-1" strike="noStrike">
              <a:latin typeface="Arial"/>
            </a:endParaRPr>
          </a:p>
          <a:p>
            <a:pPr marL="365760" indent="-255240">
              <a:lnSpc>
                <a:spcPct val="100000"/>
              </a:lnSpc>
              <a:spcBef>
                <a:spcPts val="300"/>
              </a:spcBef>
              <a:spcAft>
                <a:spcPts val="1199"/>
              </a:spcAft>
              <a:buClr>
                <a:srgbClr val="138600"/>
              </a:buClr>
              <a:buFont typeface="Georgia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Segoe UI"/>
              </a:rPr>
              <a:t>Grau médio:  15,3313</a:t>
            </a:r>
            <a:endParaRPr b="0" lang="pt-BR" sz="2400" spc="-1" strike="noStrike">
              <a:latin typeface="Arial"/>
            </a:endParaRPr>
          </a:p>
          <a:p>
            <a:pPr marL="365760" indent="-255240">
              <a:lnSpc>
                <a:spcPct val="100000"/>
              </a:lnSpc>
              <a:spcBef>
                <a:spcPts val="300"/>
              </a:spcBef>
              <a:spcAft>
                <a:spcPts val="1199"/>
              </a:spcAft>
              <a:buClr>
                <a:srgbClr val="138600"/>
              </a:buClr>
              <a:buFont typeface="Georgia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Segoe UI"/>
              </a:rPr>
              <a:t>Número de componentes conectados: 857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1199"/>
              </a:spcAft>
            </a:pPr>
            <a:endParaRPr b="0" lang="pt-BR" sz="2400" spc="-1" strike="noStrike">
              <a:latin typeface="Arial"/>
            </a:endParaRPr>
          </a:p>
          <a:p>
            <a:pPr marL="365760" indent="-255240">
              <a:lnSpc>
                <a:spcPct val="100000"/>
              </a:lnSpc>
              <a:spcBef>
                <a:spcPts val="300"/>
              </a:spcBef>
              <a:spcAft>
                <a:spcPts val="1199"/>
              </a:spcAft>
              <a:buClr>
                <a:srgbClr val="138600"/>
              </a:buClr>
              <a:buFont typeface="Georgia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Segoe UI"/>
              </a:rPr>
              <a:t>Para uma análise mais profunda e melhor utilização dos algoritmos disponíveis na literatura, tomou-se como objeto de estudo a componente gigante da rede, cuja cobertura inclui cerca de 89,5% dos vértices da rede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193" name="CustomShape 3"/>
          <p:cNvSpPr/>
          <p:nvPr/>
        </p:nvSpPr>
        <p:spPr>
          <a:xfrm>
            <a:off x="8174880" y="2160"/>
            <a:ext cx="761400" cy="36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70CF17D0-B252-422A-A7A6-1E790D578252}" type="slidenum">
              <a:rPr b="0" lang="pt-BR" sz="1800" spc="-1" strike="noStrike">
                <a:solidFill>
                  <a:srgbClr val="ffffff"/>
                </a:solidFill>
                <a:latin typeface="Segoe UI"/>
              </a:rPr>
              <a:t>1</a:t>
            </a:fld>
            <a:endParaRPr b="0" lang="pt-BR" sz="1800" spc="-1" strike="noStrike"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CustomShape 1"/>
          <p:cNvSpPr/>
          <p:nvPr/>
        </p:nvSpPr>
        <p:spPr>
          <a:xfrm>
            <a:off x="107640" y="607320"/>
            <a:ext cx="8921880" cy="106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pt-BR" sz="3600" spc="-1" strike="noStrike">
                <a:solidFill>
                  <a:srgbClr val="000000"/>
                </a:solidFill>
                <a:latin typeface="Segoe UI"/>
              </a:rPr>
              <a:t>Componente Gigante</a:t>
            </a:r>
            <a:endParaRPr b="0" lang="pt-BR" sz="3600" spc="-1" strike="noStrike">
              <a:latin typeface="Arial"/>
            </a:endParaRPr>
          </a:p>
        </p:txBody>
      </p:sp>
      <p:sp>
        <p:nvSpPr>
          <p:cNvPr id="195" name="CustomShape 2"/>
          <p:cNvSpPr/>
          <p:nvPr/>
        </p:nvSpPr>
        <p:spPr>
          <a:xfrm>
            <a:off x="107640" y="1773000"/>
            <a:ext cx="8921880" cy="508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65760" indent="-255240">
              <a:lnSpc>
                <a:spcPct val="100000"/>
              </a:lnSpc>
              <a:spcBef>
                <a:spcPts val="300"/>
              </a:spcBef>
              <a:spcAft>
                <a:spcPts val="1199"/>
              </a:spcAft>
              <a:buClr>
                <a:srgbClr val="138600"/>
              </a:buClr>
              <a:buFont typeface="Georgia"/>
              <a:buChar char="•"/>
            </a:pPr>
            <a:r>
              <a:rPr b="0" lang="pt-BR" sz="2200" spc="-1" strike="noStrike">
                <a:solidFill>
                  <a:srgbClr val="000000"/>
                </a:solidFill>
                <a:latin typeface="Segoe UI"/>
              </a:rPr>
              <a:t>Número de nós: 29.440</a:t>
            </a:r>
            <a:endParaRPr b="0" lang="pt-BR" sz="2200" spc="-1" strike="noStrike">
              <a:latin typeface="Arial"/>
            </a:endParaRPr>
          </a:p>
          <a:p>
            <a:pPr marL="365760" indent="-255240">
              <a:lnSpc>
                <a:spcPct val="100000"/>
              </a:lnSpc>
              <a:spcBef>
                <a:spcPts val="300"/>
              </a:spcBef>
              <a:spcAft>
                <a:spcPts val="1199"/>
              </a:spcAft>
              <a:buClr>
                <a:srgbClr val="138600"/>
              </a:buClr>
              <a:buFont typeface="Georgia"/>
              <a:buChar char="•"/>
            </a:pPr>
            <a:r>
              <a:rPr b="0" lang="pt-BR" sz="2200" spc="-1" strike="noStrike">
                <a:solidFill>
                  <a:srgbClr val="000000"/>
                </a:solidFill>
                <a:latin typeface="Segoe UI"/>
              </a:rPr>
              <a:t>Número de vértices: 241744</a:t>
            </a:r>
            <a:endParaRPr b="0" lang="pt-BR" sz="2200" spc="-1" strike="noStrike">
              <a:latin typeface="Arial"/>
            </a:endParaRPr>
          </a:p>
          <a:p>
            <a:pPr marL="365760" indent="-255240">
              <a:lnSpc>
                <a:spcPct val="100000"/>
              </a:lnSpc>
              <a:spcBef>
                <a:spcPts val="300"/>
              </a:spcBef>
              <a:spcAft>
                <a:spcPts val="1199"/>
              </a:spcAft>
              <a:buClr>
                <a:srgbClr val="138600"/>
              </a:buClr>
              <a:buFont typeface="Georgia"/>
              <a:buChar char="•"/>
            </a:pPr>
            <a:r>
              <a:rPr b="0" lang="pt-BR" sz="2200" spc="-1" strike="noStrike">
                <a:solidFill>
                  <a:srgbClr val="000000"/>
                </a:solidFill>
                <a:latin typeface="Segoe UI"/>
              </a:rPr>
              <a:t>Grau médio:  16,42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1199"/>
              </a:spcAft>
            </a:pPr>
            <a:endParaRPr b="0" lang="pt-BR" sz="2200" spc="-1" strike="noStrike">
              <a:latin typeface="Arial"/>
            </a:endParaRPr>
          </a:p>
        </p:txBody>
      </p:sp>
      <p:sp>
        <p:nvSpPr>
          <p:cNvPr id="196" name="CustomShape 3"/>
          <p:cNvSpPr/>
          <p:nvPr/>
        </p:nvSpPr>
        <p:spPr>
          <a:xfrm>
            <a:off x="8174880" y="2160"/>
            <a:ext cx="761400" cy="36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391E6DCC-3350-4858-9ABE-310302DA3C94}" type="slidenum">
              <a:rPr b="0" lang="pt-BR" sz="1800" spc="-1" strike="noStrike">
                <a:solidFill>
                  <a:srgbClr val="ffffff"/>
                </a:solidFill>
                <a:latin typeface="Segoe UI"/>
              </a:rPr>
              <a:t>1</a:t>
            </a:fld>
            <a:endParaRPr b="0" lang="pt-BR" sz="1800" spc="-1" strike="noStrike">
              <a:latin typeface="Arial"/>
            </a:endParaRPr>
          </a:p>
        </p:txBody>
      </p:sp>
      <p:pic>
        <p:nvPicPr>
          <p:cNvPr id="197" name="" descr=""/>
          <p:cNvPicPr/>
          <p:nvPr/>
        </p:nvPicPr>
        <p:blipFill>
          <a:blip r:embed="rId1"/>
          <a:stretch/>
        </p:blipFill>
        <p:spPr>
          <a:xfrm>
            <a:off x="1944000" y="3307680"/>
            <a:ext cx="5366520" cy="3171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CustomShape 1"/>
          <p:cNvSpPr/>
          <p:nvPr/>
        </p:nvSpPr>
        <p:spPr>
          <a:xfrm>
            <a:off x="107640" y="607320"/>
            <a:ext cx="8921880" cy="106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pt-BR" sz="3600" spc="-1" strike="noStrike">
                <a:solidFill>
                  <a:srgbClr val="000000"/>
                </a:solidFill>
                <a:latin typeface="Segoe UI"/>
              </a:rPr>
              <a:t>Componente Gigante</a:t>
            </a:r>
            <a:endParaRPr b="0" lang="pt-BR" sz="3600" spc="-1" strike="noStrike">
              <a:latin typeface="Arial"/>
            </a:endParaRPr>
          </a:p>
        </p:txBody>
      </p:sp>
      <p:sp>
        <p:nvSpPr>
          <p:cNvPr id="199" name="CustomShape 2"/>
          <p:cNvSpPr/>
          <p:nvPr/>
        </p:nvSpPr>
        <p:spPr>
          <a:xfrm>
            <a:off x="107640" y="1772640"/>
            <a:ext cx="8921880" cy="508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65760" indent="-255240">
              <a:lnSpc>
                <a:spcPct val="100000"/>
              </a:lnSpc>
              <a:spcBef>
                <a:spcPts val="300"/>
              </a:spcBef>
              <a:spcAft>
                <a:spcPts val="1199"/>
              </a:spcAft>
              <a:buClr>
                <a:srgbClr val="138600"/>
              </a:buClr>
              <a:buFont typeface="Georgia"/>
              <a:buChar char="•"/>
            </a:pPr>
            <a:r>
              <a:rPr b="0" lang="pt-BR" sz="2200" spc="-1" strike="noStrike">
                <a:solidFill>
                  <a:srgbClr val="000000"/>
                </a:solidFill>
                <a:latin typeface="Segoe UI"/>
              </a:rPr>
              <a:t>Densidade: 0,000557(…) - Razão entre número de arestas existentes / possíveis</a:t>
            </a:r>
            <a:endParaRPr b="0" lang="pt-BR" sz="2200" spc="-1" strike="noStrike">
              <a:latin typeface="Arial"/>
            </a:endParaRPr>
          </a:p>
          <a:p>
            <a:pPr marL="365760" indent="-255240">
              <a:lnSpc>
                <a:spcPct val="100000"/>
              </a:lnSpc>
              <a:spcBef>
                <a:spcPts val="300"/>
              </a:spcBef>
              <a:spcAft>
                <a:spcPts val="1199"/>
              </a:spcAft>
              <a:buClr>
                <a:srgbClr val="138600"/>
              </a:buClr>
              <a:buFont typeface="Georgia"/>
              <a:buChar char="•"/>
            </a:pPr>
            <a:r>
              <a:rPr b="0" lang="pt-BR" sz="2200" spc="-1" strike="noStrike">
                <a:solidFill>
                  <a:srgbClr val="000000"/>
                </a:solidFill>
                <a:latin typeface="Segoe UI"/>
              </a:rPr>
              <a:t>Diâmetro: 17 (caminho mais longo possível)</a:t>
            </a:r>
            <a:endParaRPr b="0" lang="pt-BR" sz="2200" spc="-1" strike="noStrike">
              <a:latin typeface="Arial"/>
            </a:endParaRPr>
          </a:p>
          <a:p>
            <a:pPr marL="365760" indent="-255240">
              <a:lnSpc>
                <a:spcPct val="100000"/>
              </a:lnSpc>
              <a:spcBef>
                <a:spcPts val="300"/>
              </a:spcBef>
              <a:spcAft>
                <a:spcPts val="1199"/>
              </a:spcAft>
              <a:buClr>
                <a:srgbClr val="138600"/>
              </a:buClr>
              <a:buFont typeface="Georgia"/>
              <a:buChar char="•"/>
            </a:pPr>
            <a:r>
              <a:rPr b="0" lang="pt-BR" sz="2200" spc="-1" strike="noStrike">
                <a:solidFill>
                  <a:srgbClr val="000000"/>
                </a:solidFill>
                <a:latin typeface="Segoe UI"/>
              </a:rPr>
              <a:t>Coeficiente de Clustering médio: 0,824 (alta probabilidade devido às “aglomerações locais” do cast de cada registro)</a:t>
            </a:r>
            <a:endParaRPr b="0" lang="pt-BR" sz="2200" spc="-1" strike="noStrike">
              <a:latin typeface="Arial"/>
            </a:endParaRPr>
          </a:p>
          <a:p>
            <a:pPr marL="365760" indent="-255240">
              <a:lnSpc>
                <a:spcPct val="100000"/>
              </a:lnSpc>
              <a:spcBef>
                <a:spcPts val="300"/>
              </a:spcBef>
              <a:spcAft>
                <a:spcPts val="1199"/>
              </a:spcAft>
              <a:buClr>
                <a:srgbClr val="138600"/>
              </a:buClr>
              <a:buFont typeface="Georgia"/>
              <a:buChar char="•"/>
            </a:pPr>
            <a:r>
              <a:rPr b="0" lang="pt-BR" sz="2200" spc="-1" strike="noStrike">
                <a:solidFill>
                  <a:srgbClr val="000000"/>
                </a:solidFill>
                <a:latin typeface="Segoe UI"/>
              </a:rPr>
              <a:t>Comprimento médio de caminho: 5,647 (dentro da teoria de seis graus de separação)</a:t>
            </a:r>
            <a:endParaRPr b="0" lang="pt-BR" sz="2200" spc="-1" strike="noStrike">
              <a:latin typeface="Arial"/>
            </a:endParaRPr>
          </a:p>
          <a:p>
            <a:pPr marL="365760" indent="-255240">
              <a:lnSpc>
                <a:spcPct val="100000"/>
              </a:lnSpc>
              <a:spcBef>
                <a:spcPts val="300"/>
              </a:spcBef>
              <a:spcAft>
                <a:spcPts val="1199"/>
              </a:spcAft>
              <a:buClr>
                <a:srgbClr val="138600"/>
              </a:buClr>
              <a:buFont typeface="Georgia"/>
              <a:buChar char="•"/>
            </a:pPr>
            <a:r>
              <a:rPr b="0" lang="pt-BR" sz="2200" spc="-1" strike="noStrike">
                <a:solidFill>
                  <a:srgbClr val="000000"/>
                </a:solidFill>
                <a:latin typeface="Segoe UI"/>
              </a:rPr>
              <a:t>Fechamento triadíco: 0,39849(…) - Probabilidade de formação de “triângulos” - relativamente alta pelo mesmo motivo do coeficiente de aglomeração</a:t>
            </a:r>
            <a:endParaRPr b="0" lang="pt-BR" sz="2200" spc="-1" strike="noStrike">
              <a:latin typeface="Arial"/>
            </a:endParaRPr>
          </a:p>
        </p:txBody>
      </p:sp>
      <p:sp>
        <p:nvSpPr>
          <p:cNvPr id="200" name="CustomShape 3"/>
          <p:cNvSpPr/>
          <p:nvPr/>
        </p:nvSpPr>
        <p:spPr>
          <a:xfrm>
            <a:off x="8174880" y="2160"/>
            <a:ext cx="761400" cy="36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0D8AD7D6-DB39-4B3C-86A8-1DA5A3A0DB8F}" type="slidenum">
              <a:rPr b="0" lang="pt-BR" sz="1800" spc="-1" strike="noStrike">
                <a:solidFill>
                  <a:srgbClr val="ffffff"/>
                </a:solidFill>
                <a:latin typeface="Segoe UI"/>
              </a:rPr>
              <a:t>1</a:t>
            </a:fld>
            <a:endParaRPr b="0" lang="pt-BR" sz="1800" spc="-1" strike="noStrike"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CustomShape 1"/>
          <p:cNvSpPr/>
          <p:nvPr/>
        </p:nvSpPr>
        <p:spPr>
          <a:xfrm>
            <a:off x="107640" y="607320"/>
            <a:ext cx="8921880" cy="106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2" name="CustomShape 2"/>
          <p:cNvSpPr/>
          <p:nvPr/>
        </p:nvSpPr>
        <p:spPr>
          <a:xfrm>
            <a:off x="8174880" y="2160"/>
            <a:ext cx="761400" cy="36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2751B136-2F42-45F1-89A2-6F7953D9F465}" type="slidenum">
              <a:rPr b="0" lang="pt-BR" sz="1800" spc="-1" strike="noStrike">
                <a:solidFill>
                  <a:srgbClr val="ffffff"/>
                </a:solidFill>
                <a:latin typeface="Segoe UI"/>
              </a:rPr>
              <a:t>1</a:t>
            </a:fld>
            <a:endParaRPr b="0" lang="pt-BR" sz="1800" spc="-1" strike="noStrike">
              <a:latin typeface="Arial"/>
            </a:endParaRPr>
          </a:p>
        </p:txBody>
      </p:sp>
      <p:sp>
        <p:nvSpPr>
          <p:cNvPr id="203" name="TextShape 3"/>
          <p:cNvSpPr txBox="1"/>
          <p:nvPr/>
        </p:nvSpPr>
        <p:spPr>
          <a:xfrm>
            <a:off x="5760" y="935640"/>
            <a:ext cx="8922240" cy="576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 marL="365760" indent="-255600">
              <a:lnSpc>
                <a:spcPct val="100000"/>
              </a:lnSpc>
              <a:spcBef>
                <a:spcPts val="300"/>
              </a:spcBef>
              <a:buClr>
                <a:srgbClr val="138600"/>
              </a:buClr>
              <a:buFont typeface="Georgia"/>
              <a:buChar char="•"/>
            </a:pPr>
            <a:r>
              <a:rPr b="0" lang="pt-BR" sz="2800" spc="-1" strike="noStrike">
                <a:solidFill>
                  <a:srgbClr val="b2b2b2"/>
                </a:solidFill>
                <a:latin typeface="Segoe UI"/>
              </a:rPr>
              <a:t>Introdução</a:t>
            </a:r>
            <a:endParaRPr b="0" lang="pt-BR" sz="2800" spc="-1" strike="noStrike">
              <a:solidFill>
                <a:srgbClr val="b2b2b2"/>
              </a:solidFill>
              <a:latin typeface="Arial"/>
            </a:endParaRPr>
          </a:p>
          <a:p>
            <a:pPr marL="365760" indent="-255600">
              <a:lnSpc>
                <a:spcPct val="100000"/>
              </a:lnSpc>
              <a:spcBef>
                <a:spcPts val="300"/>
              </a:spcBef>
              <a:buClr>
                <a:srgbClr val="138600"/>
              </a:buClr>
              <a:buFont typeface="Georgia"/>
              <a:buChar char="•"/>
            </a:pPr>
            <a:r>
              <a:rPr b="0" lang="pt-BR" sz="2800" spc="-1" strike="noStrike">
                <a:solidFill>
                  <a:srgbClr val="b2b2b2"/>
                </a:solidFill>
                <a:latin typeface="Segoe UI"/>
              </a:rPr>
              <a:t>Objetivos</a:t>
            </a:r>
            <a:endParaRPr b="0" lang="pt-BR" sz="2800" spc="-1" strike="noStrike">
              <a:solidFill>
                <a:srgbClr val="b2b2b2"/>
              </a:solidFill>
              <a:latin typeface="Arial"/>
            </a:endParaRPr>
          </a:p>
          <a:p>
            <a:pPr marL="365760" indent="-255600">
              <a:lnSpc>
                <a:spcPct val="100000"/>
              </a:lnSpc>
              <a:spcBef>
                <a:spcPts val="300"/>
              </a:spcBef>
              <a:buClr>
                <a:srgbClr val="138600"/>
              </a:buClr>
              <a:buFont typeface="Georgia"/>
              <a:buChar char="•"/>
            </a:pPr>
            <a:r>
              <a:rPr b="0" lang="pt-BR" sz="2800" spc="-1" strike="noStrike">
                <a:solidFill>
                  <a:srgbClr val="b2b2b2"/>
                </a:solidFill>
                <a:latin typeface="Segoe UI"/>
              </a:rPr>
              <a:t>Pré-processamento</a:t>
            </a:r>
            <a:endParaRPr b="0" lang="pt-BR" sz="2800" spc="-1" strike="noStrike">
              <a:solidFill>
                <a:srgbClr val="b2b2b2"/>
              </a:solidFill>
              <a:latin typeface="Arial"/>
            </a:endParaRPr>
          </a:p>
          <a:p>
            <a:pPr marL="365760" indent="-255600">
              <a:lnSpc>
                <a:spcPct val="100000"/>
              </a:lnSpc>
              <a:spcBef>
                <a:spcPts val="300"/>
              </a:spcBef>
              <a:buClr>
                <a:srgbClr val="138600"/>
              </a:buClr>
              <a:buFont typeface="Georgia"/>
              <a:buChar char="•"/>
            </a:pPr>
            <a:r>
              <a:rPr b="0" lang="pt-BR" sz="2800" spc="-1" strike="noStrike">
                <a:solidFill>
                  <a:srgbClr val="b2b2b2"/>
                </a:solidFill>
                <a:latin typeface="Segoe UI"/>
              </a:rPr>
              <a:t>Modelagem da rede</a:t>
            </a:r>
            <a:endParaRPr b="0" lang="pt-BR" sz="2800" spc="-1" strike="noStrike">
              <a:solidFill>
                <a:srgbClr val="b2b2b2"/>
              </a:solidFill>
              <a:latin typeface="Arial"/>
            </a:endParaRPr>
          </a:p>
          <a:p>
            <a:pPr marL="365760" indent="-255600">
              <a:lnSpc>
                <a:spcPct val="100000"/>
              </a:lnSpc>
              <a:spcBef>
                <a:spcPts val="300"/>
              </a:spcBef>
              <a:buClr>
                <a:srgbClr val="138600"/>
              </a:buClr>
              <a:buFont typeface="Georgia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Segoe UI"/>
              </a:rPr>
              <a:t>Análise geral da rede</a:t>
            </a:r>
            <a:endParaRPr b="0" lang="pt-BR" sz="2800" spc="-1" strike="noStrike">
              <a:solidFill>
                <a:srgbClr val="b2b2b2"/>
              </a:solidFill>
              <a:latin typeface="Arial"/>
            </a:endParaRPr>
          </a:p>
          <a:p>
            <a:pPr lvl="1" marL="658440" indent="-246600">
              <a:lnSpc>
                <a:spcPct val="100000"/>
              </a:lnSpc>
              <a:spcBef>
                <a:spcPts val="300"/>
              </a:spcBef>
              <a:buClr>
                <a:srgbClr val="002060"/>
              </a:buClr>
              <a:buFont typeface="Georgia"/>
              <a:buChar char="▫"/>
            </a:pPr>
            <a:r>
              <a:rPr b="0" lang="pt-BR" sz="2600" spc="-1" strike="noStrike">
                <a:solidFill>
                  <a:srgbClr val="b2b2b2"/>
                </a:solidFill>
                <a:latin typeface="Segoe UI"/>
              </a:rPr>
              <a:t>Sumarização de indicadores descritivos da rede</a:t>
            </a:r>
            <a:endParaRPr b="0" lang="pt-BR" sz="2600" spc="-1" strike="noStrike">
              <a:solidFill>
                <a:srgbClr val="b2b2b2"/>
              </a:solidFill>
              <a:latin typeface="Arial"/>
            </a:endParaRPr>
          </a:p>
          <a:p>
            <a:pPr lvl="1" marL="658440" indent="-246600">
              <a:lnSpc>
                <a:spcPct val="100000"/>
              </a:lnSpc>
              <a:spcBef>
                <a:spcPts val="300"/>
              </a:spcBef>
              <a:buClr>
                <a:srgbClr val="002060"/>
              </a:buClr>
              <a:buFont typeface="Georgia"/>
              <a:buChar char="▫"/>
            </a:pPr>
            <a:r>
              <a:rPr b="0" lang="pt-BR" sz="2600" spc="-1" strike="noStrike">
                <a:solidFill>
                  <a:srgbClr val="000000"/>
                </a:solidFill>
                <a:latin typeface="Segoe UI"/>
              </a:rPr>
              <a:t>Detecção de comunidades</a:t>
            </a:r>
            <a:endParaRPr b="0" lang="pt-BR" sz="2600" spc="-1" strike="noStrike">
              <a:solidFill>
                <a:srgbClr val="b2b2b2"/>
              </a:solidFill>
              <a:latin typeface="Arial"/>
            </a:endParaRPr>
          </a:p>
          <a:p>
            <a:pPr lvl="1" marL="658440" indent="-246600">
              <a:lnSpc>
                <a:spcPct val="100000"/>
              </a:lnSpc>
              <a:spcBef>
                <a:spcPts val="300"/>
              </a:spcBef>
              <a:buClr>
                <a:srgbClr val="002060"/>
              </a:buClr>
              <a:buFont typeface="Georgia"/>
              <a:buChar char="▫"/>
            </a:pPr>
            <a:r>
              <a:rPr b="0" lang="pt-BR" sz="2800" spc="-1" strike="noStrike">
                <a:solidFill>
                  <a:srgbClr val="b2b2b2"/>
                </a:solidFill>
                <a:latin typeface="Segoe UI"/>
              </a:rPr>
              <a:t>Rankeamento dos nós</a:t>
            </a:r>
            <a:endParaRPr b="0" lang="pt-BR" sz="2800" spc="-1" strike="noStrike">
              <a:solidFill>
                <a:srgbClr val="b2b2b2"/>
              </a:solidFill>
              <a:latin typeface="Arial"/>
            </a:endParaRPr>
          </a:p>
          <a:p>
            <a:pPr lvl="1" marL="658440" indent="-246600">
              <a:lnSpc>
                <a:spcPct val="100000"/>
              </a:lnSpc>
              <a:spcBef>
                <a:spcPts val="300"/>
              </a:spcBef>
              <a:buClr>
                <a:srgbClr val="002060"/>
              </a:buClr>
              <a:buFont typeface="Georgia"/>
              <a:buChar char="▫"/>
            </a:pPr>
            <a:r>
              <a:rPr b="0" lang="pt-BR" sz="2800" spc="-1" strike="noStrike">
                <a:solidFill>
                  <a:srgbClr val="b2b2b2"/>
                </a:solidFill>
                <a:latin typeface="Segoe UI"/>
              </a:rPr>
              <a:t>Comparação com modelo aleatório (Erdos-Rényi)</a:t>
            </a:r>
            <a:endParaRPr b="0" lang="pt-BR" sz="2800" spc="-1" strike="noStrike">
              <a:solidFill>
                <a:srgbClr val="b2b2b2"/>
              </a:solidFill>
              <a:latin typeface="Arial"/>
            </a:endParaRPr>
          </a:p>
          <a:p>
            <a:pPr lvl="1" marL="658440" indent="-246600">
              <a:lnSpc>
                <a:spcPct val="100000"/>
              </a:lnSpc>
              <a:spcBef>
                <a:spcPts val="300"/>
              </a:spcBef>
              <a:buClr>
                <a:srgbClr val="002060"/>
              </a:buClr>
              <a:buFont typeface="Georgia"/>
              <a:buChar char="▫"/>
            </a:pPr>
            <a:r>
              <a:rPr b="0" lang="pt-BR" sz="2800" spc="-1" strike="noStrike">
                <a:solidFill>
                  <a:srgbClr val="b2b2b2"/>
                </a:solidFill>
                <a:latin typeface="Segoe UI"/>
              </a:rPr>
              <a:t>Predição de sucesso baseado em nota do IMDB</a:t>
            </a:r>
            <a:endParaRPr b="0" lang="pt-BR" sz="2800" spc="-1" strike="noStrike">
              <a:solidFill>
                <a:srgbClr val="b2b2b2"/>
              </a:solidFill>
              <a:latin typeface="Arial"/>
            </a:endParaRPr>
          </a:p>
          <a:p>
            <a:pPr marL="365760" indent="-255600">
              <a:lnSpc>
                <a:spcPct val="100000"/>
              </a:lnSpc>
              <a:spcBef>
                <a:spcPts val="300"/>
              </a:spcBef>
              <a:buClr>
                <a:srgbClr val="138600"/>
              </a:buClr>
              <a:buFont typeface="Georgia"/>
              <a:buChar char="•"/>
            </a:pPr>
            <a:r>
              <a:rPr b="0" lang="pt-BR" sz="2800" spc="-1" strike="noStrike">
                <a:solidFill>
                  <a:srgbClr val="b2b2b2"/>
                </a:solidFill>
                <a:latin typeface="Segoe UI"/>
              </a:rPr>
              <a:t>Conclusões e Trabalhos Futuros</a:t>
            </a:r>
            <a:endParaRPr b="0" lang="pt-BR" sz="2800" spc="-1" strike="noStrike">
              <a:solidFill>
                <a:srgbClr val="b2b2b2"/>
              </a:solidFill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CustomShape 1"/>
          <p:cNvSpPr/>
          <p:nvPr/>
        </p:nvSpPr>
        <p:spPr>
          <a:xfrm>
            <a:off x="107640" y="607320"/>
            <a:ext cx="8921880" cy="106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pt-BR" sz="3600" spc="-1" strike="noStrike">
                <a:solidFill>
                  <a:srgbClr val="000000"/>
                </a:solidFill>
                <a:latin typeface="Segoe UI"/>
              </a:rPr>
              <a:t>Detecção de comunidades</a:t>
            </a:r>
            <a:endParaRPr b="0" lang="pt-BR" sz="3600" spc="-1" strike="noStrike">
              <a:latin typeface="Arial"/>
            </a:endParaRPr>
          </a:p>
        </p:txBody>
      </p:sp>
      <p:sp>
        <p:nvSpPr>
          <p:cNvPr id="205" name="CustomShape 2"/>
          <p:cNvSpPr/>
          <p:nvPr/>
        </p:nvSpPr>
        <p:spPr>
          <a:xfrm>
            <a:off x="107640" y="2024640"/>
            <a:ext cx="8921880" cy="508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65760" indent="-255240">
              <a:lnSpc>
                <a:spcPct val="100000"/>
              </a:lnSpc>
              <a:spcBef>
                <a:spcPts val="300"/>
              </a:spcBef>
              <a:spcAft>
                <a:spcPts val="1199"/>
              </a:spcAft>
              <a:buClr>
                <a:srgbClr val="138600"/>
              </a:buClr>
              <a:buFont typeface="Georgia"/>
              <a:buChar char="•"/>
            </a:pPr>
            <a:r>
              <a:rPr b="0" lang="pt-BR" sz="2200" spc="-1" strike="noStrike">
                <a:solidFill>
                  <a:srgbClr val="000000"/>
                </a:solidFill>
                <a:latin typeface="Segoe UI"/>
              </a:rPr>
              <a:t>No NetworkX, foi utilizado o algoritmo de melhor partição do método Louvain.</a:t>
            </a:r>
            <a:endParaRPr b="0" lang="pt-BR" sz="2200" spc="-1" strike="noStrike">
              <a:latin typeface="Arial"/>
            </a:endParaRPr>
          </a:p>
          <a:p>
            <a:pPr marL="365760" indent="-255240">
              <a:lnSpc>
                <a:spcPct val="100000"/>
              </a:lnSpc>
              <a:spcBef>
                <a:spcPts val="300"/>
              </a:spcBef>
              <a:spcAft>
                <a:spcPts val="1199"/>
              </a:spcAft>
              <a:buClr>
                <a:srgbClr val="138600"/>
              </a:buClr>
              <a:buFont typeface="Georgia"/>
              <a:buChar char="•"/>
            </a:pPr>
            <a:r>
              <a:rPr b="0" lang="pt-BR" sz="2200" spc="-1" strike="noStrike">
                <a:solidFill>
                  <a:srgbClr val="000000"/>
                </a:solidFill>
                <a:latin typeface="Segoe UI"/>
              </a:rPr>
              <a:t>93 comunidades obtidas na componente gigante:</a:t>
            </a:r>
            <a:br/>
            <a:r>
              <a:rPr b="0" lang="pt-BR" sz="2200" spc="-1" strike="noStrike">
                <a:solidFill>
                  <a:srgbClr val="000000"/>
                </a:solidFill>
                <a:latin typeface="Segoe UI"/>
              </a:rPr>
              <a:t>- Maior comunidade: 4.823 vértices</a:t>
            </a:r>
            <a:br/>
            <a:r>
              <a:rPr b="0" lang="pt-BR" sz="2200" spc="-1" strike="noStrike">
                <a:solidFill>
                  <a:srgbClr val="000000"/>
                </a:solidFill>
                <a:latin typeface="Segoe UI"/>
              </a:rPr>
              <a:t>- Menor comunidade: 5 vértices</a:t>
            </a:r>
            <a:br/>
            <a:r>
              <a:rPr b="0" lang="pt-BR" sz="2200" spc="-1" strike="noStrike">
                <a:solidFill>
                  <a:srgbClr val="000000"/>
                </a:solidFill>
                <a:latin typeface="Segoe UI"/>
              </a:rPr>
              <a:t>- Média: 313,19 vértices</a:t>
            </a:r>
            <a:endParaRPr b="0" lang="pt-BR" sz="2200" spc="-1" strike="noStrike">
              <a:latin typeface="Arial"/>
            </a:endParaRPr>
          </a:p>
          <a:p>
            <a:pPr marL="365760" indent="-255240">
              <a:lnSpc>
                <a:spcPct val="100000"/>
              </a:lnSpc>
              <a:spcBef>
                <a:spcPts val="300"/>
              </a:spcBef>
              <a:spcAft>
                <a:spcPts val="1199"/>
              </a:spcAft>
              <a:buClr>
                <a:srgbClr val="138600"/>
              </a:buClr>
              <a:buFont typeface="Georgia"/>
              <a:buChar char="•"/>
            </a:pPr>
            <a:r>
              <a:rPr b="0" lang="pt-BR" sz="2200" spc="-1" strike="noStrike">
                <a:solidFill>
                  <a:srgbClr val="000000"/>
                </a:solidFill>
                <a:latin typeface="Segoe UI"/>
              </a:rPr>
              <a:t>No Gephi, 99 comunidades foram particionadas utilizando um algoritmo de modularidade para detecção.</a:t>
            </a:r>
            <a:endParaRPr b="0" lang="pt-BR" sz="2200" spc="-1" strike="noStrike">
              <a:latin typeface="Arial"/>
            </a:endParaRPr>
          </a:p>
        </p:txBody>
      </p:sp>
      <p:sp>
        <p:nvSpPr>
          <p:cNvPr id="206" name="CustomShape 3"/>
          <p:cNvSpPr/>
          <p:nvPr/>
        </p:nvSpPr>
        <p:spPr>
          <a:xfrm>
            <a:off x="8174880" y="2160"/>
            <a:ext cx="761400" cy="36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B89C10D3-6287-46C5-9B19-1269AE9889CD}" type="slidenum">
              <a:rPr b="0" lang="pt-BR" sz="1800" spc="-1" strike="noStrike">
                <a:solidFill>
                  <a:srgbClr val="ffffff"/>
                </a:solidFill>
                <a:latin typeface="Segoe UI"/>
              </a:rPr>
              <a:t>1</a:t>
            </a:fld>
            <a:endParaRPr b="0" lang="pt-BR" sz="1800" spc="-1" strike="noStrike"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CustomShape 1"/>
          <p:cNvSpPr/>
          <p:nvPr/>
        </p:nvSpPr>
        <p:spPr>
          <a:xfrm>
            <a:off x="107640" y="607320"/>
            <a:ext cx="8921880" cy="106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pt-BR" sz="3600" spc="-1" strike="noStrike">
                <a:solidFill>
                  <a:srgbClr val="000000"/>
                </a:solidFill>
                <a:latin typeface="Segoe UI"/>
              </a:rPr>
              <a:t>Detecção de comunidades</a:t>
            </a:r>
            <a:endParaRPr b="0" lang="pt-BR" sz="3600" spc="-1" strike="noStrike">
              <a:latin typeface="Arial"/>
            </a:endParaRPr>
          </a:p>
        </p:txBody>
      </p:sp>
      <p:sp>
        <p:nvSpPr>
          <p:cNvPr id="208" name="CustomShape 2"/>
          <p:cNvSpPr/>
          <p:nvPr/>
        </p:nvSpPr>
        <p:spPr>
          <a:xfrm>
            <a:off x="107640" y="1628640"/>
            <a:ext cx="8921880" cy="508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65760" indent="-255240">
              <a:lnSpc>
                <a:spcPct val="100000"/>
              </a:lnSpc>
              <a:spcBef>
                <a:spcPts val="300"/>
              </a:spcBef>
              <a:spcAft>
                <a:spcPts val="1199"/>
              </a:spcAft>
              <a:buClr>
                <a:srgbClr val="138600"/>
              </a:buClr>
              <a:buFont typeface="Georgia"/>
              <a:buChar char="•"/>
            </a:pPr>
            <a:r>
              <a:rPr b="0" lang="pt-BR" sz="2000" spc="-1" strike="noStrike">
                <a:solidFill>
                  <a:srgbClr val="000000"/>
                </a:solidFill>
                <a:latin typeface="Segoe UI"/>
              </a:rPr>
              <a:t>Exemplo de plot de sub-amostra pelo networkX (o elevado número de vértices e arestas inviabiliza a visualização da componente gigante):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209" name="CustomShape 3"/>
          <p:cNvSpPr/>
          <p:nvPr/>
        </p:nvSpPr>
        <p:spPr>
          <a:xfrm>
            <a:off x="8174880" y="2160"/>
            <a:ext cx="761400" cy="36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009AFA7F-0928-4871-BE39-27BA33BEA028}" type="slidenum">
              <a:rPr b="0" lang="pt-BR" sz="1800" spc="-1" strike="noStrike">
                <a:solidFill>
                  <a:srgbClr val="ffffff"/>
                </a:solidFill>
                <a:latin typeface="Segoe UI"/>
              </a:rPr>
              <a:t>1</a:t>
            </a:fld>
            <a:endParaRPr b="0" lang="pt-BR" sz="1800" spc="-1" strike="noStrike">
              <a:latin typeface="Arial"/>
            </a:endParaRPr>
          </a:p>
        </p:txBody>
      </p:sp>
      <p:pic>
        <p:nvPicPr>
          <p:cNvPr id="210" name="" descr=""/>
          <p:cNvPicPr/>
          <p:nvPr/>
        </p:nvPicPr>
        <p:blipFill>
          <a:blip r:embed="rId1"/>
          <a:stretch/>
        </p:blipFill>
        <p:spPr>
          <a:xfrm>
            <a:off x="1728000" y="2793600"/>
            <a:ext cx="5759640" cy="2777400"/>
          </a:xfrm>
          <a:prstGeom prst="rect">
            <a:avLst/>
          </a:prstGeom>
          <a:ln>
            <a:noFill/>
          </a:ln>
        </p:spPr>
      </p:pic>
      <p:sp>
        <p:nvSpPr>
          <p:cNvPr id="211" name="CustomShape 4"/>
          <p:cNvSpPr/>
          <p:nvPr/>
        </p:nvSpPr>
        <p:spPr>
          <a:xfrm>
            <a:off x="810000" y="5458680"/>
            <a:ext cx="7343640" cy="76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i="1" lang="pt-BR" sz="1600" spc="-1" strike="noStrike">
                <a:latin typeface="Arial"/>
              </a:rPr>
              <a:t>É possível observar a formação dos cliques correspondendo a casts de cada registro, onde alguns nós fazem as pontes interligando os componentes</a:t>
            </a:r>
            <a:endParaRPr b="0" lang="pt-BR" sz="1600" spc="-1" strike="noStrike">
              <a:latin typeface="Arial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CustomShape 1"/>
          <p:cNvSpPr/>
          <p:nvPr/>
        </p:nvSpPr>
        <p:spPr>
          <a:xfrm>
            <a:off x="107640" y="607320"/>
            <a:ext cx="8921880" cy="106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pt-BR" sz="3600" spc="-1" strike="noStrike">
                <a:solidFill>
                  <a:srgbClr val="000000"/>
                </a:solidFill>
                <a:latin typeface="Segoe UI"/>
              </a:rPr>
              <a:t>Detecção de comunidades</a:t>
            </a:r>
            <a:endParaRPr b="0" lang="pt-BR" sz="3600" spc="-1" strike="noStrike">
              <a:latin typeface="Arial"/>
            </a:endParaRPr>
          </a:p>
        </p:txBody>
      </p:sp>
      <p:sp>
        <p:nvSpPr>
          <p:cNvPr id="213" name="CustomShape 2"/>
          <p:cNvSpPr/>
          <p:nvPr/>
        </p:nvSpPr>
        <p:spPr>
          <a:xfrm>
            <a:off x="107640" y="1520640"/>
            <a:ext cx="8921880" cy="508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65760" indent="-255240">
              <a:lnSpc>
                <a:spcPct val="100000"/>
              </a:lnSpc>
              <a:spcBef>
                <a:spcPts val="300"/>
              </a:spcBef>
              <a:spcAft>
                <a:spcPts val="1199"/>
              </a:spcAft>
              <a:buClr>
                <a:srgbClr val="138600"/>
              </a:buClr>
              <a:buFont typeface="Georgia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latin typeface="Segoe UI"/>
              </a:rPr>
              <a:t>No Gephi, sem as arestas e com a paleta de cores definidas pelas partições de comunidades, e vértices com tamanho proporcional a seu grau: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14" name="CustomShape 3"/>
          <p:cNvSpPr/>
          <p:nvPr/>
        </p:nvSpPr>
        <p:spPr>
          <a:xfrm>
            <a:off x="8174880" y="2160"/>
            <a:ext cx="761400" cy="36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F606C1AD-D4FE-4218-AB93-FEE3BB256034}" type="slidenum">
              <a:rPr b="0" lang="pt-BR" sz="1800" spc="-1" strike="noStrike">
                <a:solidFill>
                  <a:srgbClr val="ffffff"/>
                </a:solidFill>
                <a:latin typeface="Segoe UI"/>
              </a:rPr>
              <a:t>1</a:t>
            </a:fld>
            <a:endParaRPr b="0" lang="pt-BR" sz="1800" spc="-1" strike="noStrike">
              <a:latin typeface="Arial"/>
            </a:endParaRPr>
          </a:p>
        </p:txBody>
      </p:sp>
      <p:pic>
        <p:nvPicPr>
          <p:cNvPr id="215" name="" descr=""/>
          <p:cNvPicPr/>
          <p:nvPr/>
        </p:nvPicPr>
        <p:blipFill>
          <a:blip r:embed="rId1"/>
          <a:stretch/>
        </p:blipFill>
        <p:spPr>
          <a:xfrm>
            <a:off x="2376000" y="2376000"/>
            <a:ext cx="4319640" cy="4220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107640" y="607320"/>
            <a:ext cx="8921880" cy="106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9" name="CustomShape 2"/>
          <p:cNvSpPr/>
          <p:nvPr/>
        </p:nvSpPr>
        <p:spPr>
          <a:xfrm>
            <a:off x="8174880" y="2160"/>
            <a:ext cx="761400" cy="36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75638A99-795F-4CE5-A522-6BA2F1E03008}" type="slidenum">
              <a:rPr b="0" lang="pt-BR" sz="1800" spc="-1" strike="noStrike">
                <a:solidFill>
                  <a:srgbClr val="ffffff"/>
                </a:solidFill>
                <a:latin typeface="Segoe UI"/>
              </a:rPr>
              <a:t>1</a:t>
            </a:fld>
            <a:endParaRPr b="0" lang="pt-BR" sz="1800" spc="-1" strike="noStrike">
              <a:latin typeface="Arial"/>
            </a:endParaRPr>
          </a:p>
        </p:txBody>
      </p:sp>
      <p:sp>
        <p:nvSpPr>
          <p:cNvPr id="160" name="TextShape 3"/>
          <p:cNvSpPr txBox="1"/>
          <p:nvPr/>
        </p:nvSpPr>
        <p:spPr>
          <a:xfrm>
            <a:off x="5760" y="935640"/>
            <a:ext cx="8922240" cy="576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 marL="365760" indent="-255600">
              <a:lnSpc>
                <a:spcPct val="100000"/>
              </a:lnSpc>
              <a:spcBef>
                <a:spcPts val="300"/>
              </a:spcBef>
              <a:buClr>
                <a:srgbClr val="138600"/>
              </a:buClr>
              <a:buFont typeface="Georgia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Segoe UI"/>
              </a:rPr>
              <a:t>Introdução</a:t>
            </a:r>
            <a:endParaRPr b="0" lang="pt-BR" sz="2800" spc="-1" strike="noStrike">
              <a:latin typeface="Arial"/>
            </a:endParaRPr>
          </a:p>
          <a:p>
            <a:pPr marL="365760" indent="-255600">
              <a:lnSpc>
                <a:spcPct val="100000"/>
              </a:lnSpc>
              <a:spcBef>
                <a:spcPts val="300"/>
              </a:spcBef>
              <a:buClr>
                <a:srgbClr val="138600"/>
              </a:buClr>
              <a:buFont typeface="Georgia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Segoe UI"/>
              </a:rPr>
              <a:t>Objetivos</a:t>
            </a:r>
            <a:endParaRPr b="0" lang="pt-BR" sz="2800" spc="-1" strike="noStrike">
              <a:latin typeface="Arial"/>
            </a:endParaRPr>
          </a:p>
          <a:p>
            <a:pPr marL="365760" indent="-255600">
              <a:lnSpc>
                <a:spcPct val="100000"/>
              </a:lnSpc>
              <a:spcBef>
                <a:spcPts val="300"/>
              </a:spcBef>
              <a:buClr>
                <a:srgbClr val="138600"/>
              </a:buClr>
              <a:buFont typeface="Georgia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Segoe UI"/>
              </a:rPr>
              <a:t>Pré-processamento</a:t>
            </a:r>
            <a:endParaRPr b="0" lang="pt-BR" sz="2800" spc="-1" strike="noStrike">
              <a:latin typeface="Arial"/>
            </a:endParaRPr>
          </a:p>
          <a:p>
            <a:pPr marL="365760" indent="-255600">
              <a:lnSpc>
                <a:spcPct val="100000"/>
              </a:lnSpc>
              <a:spcBef>
                <a:spcPts val="300"/>
              </a:spcBef>
              <a:buClr>
                <a:srgbClr val="138600"/>
              </a:buClr>
              <a:buFont typeface="Georgia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Segoe UI"/>
              </a:rPr>
              <a:t>Modelagem da rede</a:t>
            </a:r>
            <a:endParaRPr b="0" lang="pt-BR" sz="2800" spc="-1" strike="noStrike">
              <a:latin typeface="Arial"/>
            </a:endParaRPr>
          </a:p>
          <a:p>
            <a:pPr marL="365760" indent="-255600">
              <a:lnSpc>
                <a:spcPct val="100000"/>
              </a:lnSpc>
              <a:spcBef>
                <a:spcPts val="300"/>
              </a:spcBef>
              <a:buClr>
                <a:srgbClr val="138600"/>
              </a:buClr>
              <a:buFont typeface="Georgia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Segoe UI"/>
              </a:rPr>
              <a:t>Análise geral da rede</a:t>
            </a:r>
            <a:endParaRPr b="0" lang="pt-BR" sz="2800" spc="-1" strike="noStrike">
              <a:latin typeface="Arial"/>
            </a:endParaRPr>
          </a:p>
          <a:p>
            <a:pPr lvl="1" marL="658440" indent="-246600">
              <a:lnSpc>
                <a:spcPct val="100000"/>
              </a:lnSpc>
              <a:spcBef>
                <a:spcPts val="300"/>
              </a:spcBef>
              <a:buClr>
                <a:srgbClr val="002060"/>
              </a:buClr>
              <a:buFont typeface="Georgia"/>
              <a:buChar char="▫"/>
            </a:pPr>
            <a:r>
              <a:rPr b="0" lang="pt-BR" sz="2600" spc="-1" strike="noStrike">
                <a:solidFill>
                  <a:srgbClr val="000000"/>
                </a:solidFill>
                <a:latin typeface="Segoe UI"/>
              </a:rPr>
              <a:t>Sumarização de indicadores descritivos da rede</a:t>
            </a:r>
            <a:endParaRPr b="0" lang="pt-BR" sz="2600" spc="-1" strike="noStrike">
              <a:latin typeface="Arial"/>
            </a:endParaRPr>
          </a:p>
          <a:p>
            <a:pPr lvl="1" marL="658440" indent="-246600">
              <a:lnSpc>
                <a:spcPct val="100000"/>
              </a:lnSpc>
              <a:spcBef>
                <a:spcPts val="300"/>
              </a:spcBef>
              <a:buClr>
                <a:srgbClr val="002060"/>
              </a:buClr>
              <a:buFont typeface="Georgia"/>
              <a:buChar char="▫"/>
            </a:pPr>
            <a:r>
              <a:rPr b="0" lang="pt-BR" sz="2600" spc="-1" strike="noStrike">
                <a:solidFill>
                  <a:srgbClr val="000000"/>
                </a:solidFill>
                <a:latin typeface="Segoe UI"/>
              </a:rPr>
              <a:t>Detecção de comunidades</a:t>
            </a:r>
            <a:endParaRPr b="0" lang="pt-BR" sz="2600" spc="-1" strike="noStrike">
              <a:latin typeface="Arial"/>
            </a:endParaRPr>
          </a:p>
          <a:p>
            <a:pPr lvl="1" marL="658440" indent="-246600">
              <a:lnSpc>
                <a:spcPct val="100000"/>
              </a:lnSpc>
              <a:spcBef>
                <a:spcPts val="300"/>
              </a:spcBef>
              <a:buClr>
                <a:srgbClr val="002060"/>
              </a:buClr>
              <a:buFont typeface="Georgia"/>
              <a:buChar char="▫"/>
            </a:pPr>
            <a:r>
              <a:rPr b="0" lang="pt-BR" sz="2800" spc="-1" strike="noStrike">
                <a:solidFill>
                  <a:srgbClr val="000000"/>
                </a:solidFill>
                <a:latin typeface="Segoe UI"/>
              </a:rPr>
              <a:t>Rankeamento dos nós</a:t>
            </a:r>
            <a:endParaRPr b="0" lang="pt-BR" sz="2800" spc="-1" strike="noStrike">
              <a:latin typeface="Arial"/>
            </a:endParaRPr>
          </a:p>
          <a:p>
            <a:pPr lvl="1" marL="658440" indent="-246600">
              <a:lnSpc>
                <a:spcPct val="100000"/>
              </a:lnSpc>
              <a:spcBef>
                <a:spcPts val="300"/>
              </a:spcBef>
              <a:buClr>
                <a:srgbClr val="002060"/>
              </a:buClr>
              <a:buFont typeface="Georgia"/>
              <a:buChar char="▫"/>
            </a:pPr>
            <a:r>
              <a:rPr b="0" lang="pt-BR" sz="2800" spc="-1" strike="noStrike">
                <a:solidFill>
                  <a:srgbClr val="000000"/>
                </a:solidFill>
                <a:latin typeface="Segoe UI"/>
              </a:rPr>
              <a:t>Comparação com modelo aleatório (Erdos-Rényi)</a:t>
            </a:r>
            <a:endParaRPr b="0" lang="pt-BR" sz="2800" spc="-1" strike="noStrike">
              <a:latin typeface="Arial"/>
            </a:endParaRPr>
          </a:p>
          <a:p>
            <a:pPr lvl="1" marL="658440" indent="-246600">
              <a:lnSpc>
                <a:spcPct val="100000"/>
              </a:lnSpc>
              <a:spcBef>
                <a:spcPts val="300"/>
              </a:spcBef>
              <a:buClr>
                <a:srgbClr val="002060"/>
              </a:buClr>
              <a:buFont typeface="Georgia"/>
              <a:buChar char="▫"/>
            </a:pPr>
            <a:r>
              <a:rPr b="0" lang="pt-BR" sz="2800" spc="-1" strike="noStrike">
                <a:solidFill>
                  <a:srgbClr val="000000"/>
                </a:solidFill>
                <a:latin typeface="Segoe UI"/>
              </a:rPr>
              <a:t>Predição de sucesso baseado em nota do IMDB</a:t>
            </a:r>
            <a:endParaRPr b="0" lang="pt-BR" sz="2800" spc="-1" strike="noStrike">
              <a:latin typeface="Arial"/>
            </a:endParaRPr>
          </a:p>
          <a:p>
            <a:pPr marL="365760" indent="-255600">
              <a:lnSpc>
                <a:spcPct val="100000"/>
              </a:lnSpc>
              <a:spcBef>
                <a:spcPts val="300"/>
              </a:spcBef>
              <a:buClr>
                <a:srgbClr val="138600"/>
              </a:buClr>
              <a:buFont typeface="Georgia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Segoe UI"/>
              </a:rPr>
              <a:t>Conclusões e Trabalhos Futuros</a:t>
            </a:r>
            <a:endParaRPr b="0" lang="pt-BR" sz="28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CustomShape 1"/>
          <p:cNvSpPr/>
          <p:nvPr/>
        </p:nvSpPr>
        <p:spPr>
          <a:xfrm>
            <a:off x="107640" y="607320"/>
            <a:ext cx="8921880" cy="106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7" name="CustomShape 2"/>
          <p:cNvSpPr/>
          <p:nvPr/>
        </p:nvSpPr>
        <p:spPr>
          <a:xfrm>
            <a:off x="8174880" y="2160"/>
            <a:ext cx="761400" cy="36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2990BD29-F3B9-41EC-B35C-F0FC77C941A6}" type="slidenum">
              <a:rPr b="0" lang="pt-BR" sz="1800" spc="-1" strike="noStrike">
                <a:solidFill>
                  <a:srgbClr val="ffffff"/>
                </a:solidFill>
                <a:latin typeface="Segoe UI"/>
              </a:rPr>
              <a:t>1</a:t>
            </a:fld>
            <a:endParaRPr b="0" lang="pt-BR" sz="1800" spc="-1" strike="noStrike">
              <a:latin typeface="Arial"/>
            </a:endParaRPr>
          </a:p>
        </p:txBody>
      </p:sp>
      <p:sp>
        <p:nvSpPr>
          <p:cNvPr id="218" name="TextShape 3"/>
          <p:cNvSpPr txBox="1"/>
          <p:nvPr/>
        </p:nvSpPr>
        <p:spPr>
          <a:xfrm>
            <a:off x="5760" y="935640"/>
            <a:ext cx="8922240" cy="576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 marL="365760" indent="-255600">
              <a:lnSpc>
                <a:spcPct val="100000"/>
              </a:lnSpc>
              <a:spcBef>
                <a:spcPts val="300"/>
              </a:spcBef>
              <a:buClr>
                <a:srgbClr val="138600"/>
              </a:buClr>
              <a:buFont typeface="Georgia"/>
              <a:buChar char="•"/>
            </a:pPr>
            <a:r>
              <a:rPr b="0" lang="pt-BR" sz="2800" spc="-1" strike="noStrike">
                <a:solidFill>
                  <a:srgbClr val="b2b2b2"/>
                </a:solidFill>
                <a:latin typeface="Segoe UI"/>
              </a:rPr>
              <a:t>Introdução</a:t>
            </a:r>
            <a:endParaRPr b="0" lang="pt-BR" sz="2800" spc="-1" strike="noStrike">
              <a:solidFill>
                <a:srgbClr val="b2b2b2"/>
              </a:solidFill>
              <a:latin typeface="Arial"/>
            </a:endParaRPr>
          </a:p>
          <a:p>
            <a:pPr marL="365760" indent="-255600">
              <a:lnSpc>
                <a:spcPct val="100000"/>
              </a:lnSpc>
              <a:spcBef>
                <a:spcPts val="300"/>
              </a:spcBef>
              <a:buClr>
                <a:srgbClr val="138600"/>
              </a:buClr>
              <a:buFont typeface="Georgia"/>
              <a:buChar char="•"/>
            </a:pPr>
            <a:r>
              <a:rPr b="0" lang="pt-BR" sz="2800" spc="-1" strike="noStrike">
                <a:solidFill>
                  <a:srgbClr val="b2b2b2"/>
                </a:solidFill>
                <a:latin typeface="Segoe UI"/>
              </a:rPr>
              <a:t>Objetivos</a:t>
            </a:r>
            <a:endParaRPr b="0" lang="pt-BR" sz="2800" spc="-1" strike="noStrike">
              <a:solidFill>
                <a:srgbClr val="b2b2b2"/>
              </a:solidFill>
              <a:latin typeface="Arial"/>
            </a:endParaRPr>
          </a:p>
          <a:p>
            <a:pPr marL="365760" indent="-255600">
              <a:lnSpc>
                <a:spcPct val="100000"/>
              </a:lnSpc>
              <a:spcBef>
                <a:spcPts val="300"/>
              </a:spcBef>
              <a:buClr>
                <a:srgbClr val="138600"/>
              </a:buClr>
              <a:buFont typeface="Georgia"/>
              <a:buChar char="•"/>
            </a:pPr>
            <a:r>
              <a:rPr b="0" lang="pt-BR" sz="2800" spc="-1" strike="noStrike">
                <a:solidFill>
                  <a:srgbClr val="b2b2b2"/>
                </a:solidFill>
                <a:latin typeface="Segoe UI"/>
              </a:rPr>
              <a:t>Pré-processamento</a:t>
            </a:r>
            <a:endParaRPr b="0" lang="pt-BR" sz="2800" spc="-1" strike="noStrike">
              <a:solidFill>
                <a:srgbClr val="b2b2b2"/>
              </a:solidFill>
              <a:latin typeface="Arial"/>
            </a:endParaRPr>
          </a:p>
          <a:p>
            <a:pPr marL="365760" indent="-255600">
              <a:lnSpc>
                <a:spcPct val="100000"/>
              </a:lnSpc>
              <a:spcBef>
                <a:spcPts val="300"/>
              </a:spcBef>
              <a:buClr>
                <a:srgbClr val="138600"/>
              </a:buClr>
              <a:buFont typeface="Georgia"/>
              <a:buChar char="•"/>
            </a:pPr>
            <a:r>
              <a:rPr b="0" lang="pt-BR" sz="2800" spc="-1" strike="noStrike">
                <a:solidFill>
                  <a:srgbClr val="b2b2b2"/>
                </a:solidFill>
                <a:latin typeface="Segoe UI"/>
              </a:rPr>
              <a:t>Modelagem da rede</a:t>
            </a:r>
            <a:endParaRPr b="0" lang="pt-BR" sz="2800" spc="-1" strike="noStrike">
              <a:solidFill>
                <a:srgbClr val="b2b2b2"/>
              </a:solidFill>
              <a:latin typeface="Arial"/>
            </a:endParaRPr>
          </a:p>
          <a:p>
            <a:pPr marL="365760" indent="-255600">
              <a:lnSpc>
                <a:spcPct val="100000"/>
              </a:lnSpc>
              <a:spcBef>
                <a:spcPts val="300"/>
              </a:spcBef>
              <a:buClr>
                <a:srgbClr val="138600"/>
              </a:buClr>
              <a:buFont typeface="Georgia"/>
              <a:buChar char="•"/>
            </a:pPr>
            <a:r>
              <a:rPr b="0" lang="pt-BR" sz="2800" spc="-1" strike="noStrike">
                <a:solidFill>
                  <a:srgbClr val="111111"/>
                </a:solidFill>
                <a:latin typeface="Segoe UI"/>
              </a:rPr>
              <a:t>Análise geral da rede</a:t>
            </a:r>
            <a:endParaRPr b="0" lang="pt-BR" sz="2800" spc="-1" strike="noStrike">
              <a:solidFill>
                <a:srgbClr val="b2b2b2"/>
              </a:solidFill>
              <a:latin typeface="Arial"/>
            </a:endParaRPr>
          </a:p>
          <a:p>
            <a:pPr lvl="1" marL="658440" indent="-246600">
              <a:lnSpc>
                <a:spcPct val="100000"/>
              </a:lnSpc>
              <a:spcBef>
                <a:spcPts val="300"/>
              </a:spcBef>
              <a:buClr>
                <a:srgbClr val="002060"/>
              </a:buClr>
              <a:buFont typeface="Georgia"/>
              <a:buChar char="▫"/>
            </a:pPr>
            <a:r>
              <a:rPr b="0" lang="pt-BR" sz="2600" spc="-1" strike="noStrike">
                <a:solidFill>
                  <a:srgbClr val="b2b2b2"/>
                </a:solidFill>
                <a:latin typeface="Segoe UI"/>
              </a:rPr>
              <a:t>Sumarização de indicadores descritivos da rede</a:t>
            </a:r>
            <a:endParaRPr b="0" lang="pt-BR" sz="2600" spc="-1" strike="noStrike">
              <a:solidFill>
                <a:srgbClr val="b2b2b2"/>
              </a:solidFill>
              <a:latin typeface="Arial"/>
            </a:endParaRPr>
          </a:p>
          <a:p>
            <a:pPr lvl="1" marL="658440" indent="-246600">
              <a:lnSpc>
                <a:spcPct val="100000"/>
              </a:lnSpc>
              <a:spcBef>
                <a:spcPts val="300"/>
              </a:spcBef>
              <a:buClr>
                <a:srgbClr val="002060"/>
              </a:buClr>
              <a:buFont typeface="Georgia"/>
              <a:buChar char="▫"/>
            </a:pPr>
            <a:r>
              <a:rPr b="0" lang="pt-BR" sz="2600" spc="-1" strike="noStrike">
                <a:solidFill>
                  <a:srgbClr val="b2b2b2"/>
                </a:solidFill>
                <a:latin typeface="Segoe UI"/>
              </a:rPr>
              <a:t>Detecção de comunidades</a:t>
            </a:r>
            <a:endParaRPr b="0" lang="pt-BR" sz="2600" spc="-1" strike="noStrike">
              <a:solidFill>
                <a:srgbClr val="b2b2b2"/>
              </a:solidFill>
              <a:latin typeface="Arial"/>
            </a:endParaRPr>
          </a:p>
          <a:p>
            <a:pPr lvl="1" marL="658440" indent="-246600">
              <a:lnSpc>
                <a:spcPct val="100000"/>
              </a:lnSpc>
              <a:spcBef>
                <a:spcPts val="300"/>
              </a:spcBef>
              <a:buClr>
                <a:srgbClr val="002060"/>
              </a:buClr>
              <a:buFont typeface="Georgia"/>
              <a:buChar char="▫"/>
            </a:pPr>
            <a:r>
              <a:rPr b="0" lang="pt-BR" sz="2800" spc="-1" strike="noStrike">
                <a:solidFill>
                  <a:srgbClr val="000000"/>
                </a:solidFill>
                <a:latin typeface="Segoe UI"/>
              </a:rPr>
              <a:t>Rankeamento dos nós</a:t>
            </a:r>
            <a:endParaRPr b="0" lang="pt-BR" sz="2800" spc="-1" strike="noStrike">
              <a:solidFill>
                <a:srgbClr val="b2b2b2"/>
              </a:solidFill>
              <a:latin typeface="Arial"/>
            </a:endParaRPr>
          </a:p>
          <a:p>
            <a:pPr lvl="1" marL="658440" indent="-246600">
              <a:lnSpc>
                <a:spcPct val="100000"/>
              </a:lnSpc>
              <a:spcBef>
                <a:spcPts val="300"/>
              </a:spcBef>
              <a:buClr>
                <a:srgbClr val="002060"/>
              </a:buClr>
              <a:buFont typeface="Georgia"/>
              <a:buChar char="▫"/>
            </a:pPr>
            <a:r>
              <a:rPr b="0" lang="pt-BR" sz="2800" spc="-1" strike="noStrike">
                <a:solidFill>
                  <a:srgbClr val="b2b2b2"/>
                </a:solidFill>
                <a:latin typeface="Segoe UI"/>
              </a:rPr>
              <a:t>Comparação com modelo aleatório (Erdos-Rényi)</a:t>
            </a:r>
            <a:endParaRPr b="0" lang="pt-BR" sz="2800" spc="-1" strike="noStrike">
              <a:solidFill>
                <a:srgbClr val="b2b2b2"/>
              </a:solidFill>
              <a:latin typeface="Arial"/>
            </a:endParaRPr>
          </a:p>
          <a:p>
            <a:pPr lvl="1" marL="658440" indent="-246600">
              <a:lnSpc>
                <a:spcPct val="100000"/>
              </a:lnSpc>
              <a:spcBef>
                <a:spcPts val="300"/>
              </a:spcBef>
              <a:buClr>
                <a:srgbClr val="002060"/>
              </a:buClr>
              <a:buFont typeface="Georgia"/>
              <a:buChar char="▫"/>
            </a:pPr>
            <a:r>
              <a:rPr b="0" lang="pt-BR" sz="2800" spc="-1" strike="noStrike">
                <a:solidFill>
                  <a:srgbClr val="b2b2b2"/>
                </a:solidFill>
                <a:latin typeface="Segoe UI"/>
              </a:rPr>
              <a:t>Predição de sucesso baseado em nota do IMDB</a:t>
            </a:r>
            <a:endParaRPr b="0" lang="pt-BR" sz="2800" spc="-1" strike="noStrike">
              <a:solidFill>
                <a:srgbClr val="b2b2b2"/>
              </a:solidFill>
              <a:latin typeface="Arial"/>
            </a:endParaRPr>
          </a:p>
          <a:p>
            <a:pPr marL="365760" indent="-255600">
              <a:lnSpc>
                <a:spcPct val="100000"/>
              </a:lnSpc>
              <a:spcBef>
                <a:spcPts val="300"/>
              </a:spcBef>
              <a:buClr>
                <a:srgbClr val="138600"/>
              </a:buClr>
              <a:buFont typeface="Georgia"/>
              <a:buChar char="•"/>
            </a:pPr>
            <a:r>
              <a:rPr b="0" lang="pt-BR" sz="2800" spc="-1" strike="noStrike">
                <a:solidFill>
                  <a:srgbClr val="b2b2b2"/>
                </a:solidFill>
                <a:latin typeface="Segoe UI"/>
              </a:rPr>
              <a:t>Conclusões e Trabalhos Futuros</a:t>
            </a:r>
            <a:endParaRPr b="0" lang="pt-BR" sz="2800" spc="-1" strike="noStrike">
              <a:solidFill>
                <a:srgbClr val="b2b2b2"/>
              </a:solidFill>
              <a:latin typeface="Arial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CustomShape 1"/>
          <p:cNvSpPr/>
          <p:nvPr/>
        </p:nvSpPr>
        <p:spPr>
          <a:xfrm>
            <a:off x="107640" y="607320"/>
            <a:ext cx="8921880" cy="106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pt-BR" sz="3600" spc="-1" strike="noStrike">
                <a:solidFill>
                  <a:srgbClr val="000000"/>
                </a:solidFill>
                <a:latin typeface="Segoe UI"/>
              </a:rPr>
              <a:t>Rankeamento dos vértices</a:t>
            </a:r>
            <a:endParaRPr b="0" lang="pt-BR" sz="3600" spc="-1" strike="noStrike">
              <a:latin typeface="Arial"/>
            </a:endParaRPr>
          </a:p>
        </p:txBody>
      </p:sp>
      <p:sp>
        <p:nvSpPr>
          <p:cNvPr id="220" name="CustomShape 2"/>
          <p:cNvSpPr/>
          <p:nvPr/>
        </p:nvSpPr>
        <p:spPr>
          <a:xfrm>
            <a:off x="107640" y="1556640"/>
            <a:ext cx="8921880" cy="508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65760" indent="-255240">
              <a:lnSpc>
                <a:spcPct val="100000"/>
              </a:lnSpc>
              <a:spcBef>
                <a:spcPts val="300"/>
              </a:spcBef>
              <a:spcAft>
                <a:spcPts val="1199"/>
              </a:spcAft>
              <a:buClr>
                <a:srgbClr val="138600"/>
              </a:buClr>
              <a:buFont typeface="Georgia"/>
              <a:buChar char="•"/>
            </a:pPr>
            <a:r>
              <a:rPr b="0" lang="pt-BR" sz="2200" spc="-1" strike="noStrike">
                <a:solidFill>
                  <a:srgbClr val="000000"/>
                </a:solidFill>
                <a:latin typeface="Segoe UI"/>
              </a:rPr>
              <a:t>A fim de identificar, dentre os nós da rede, aqueles que se destacam em algum critério (número de ligações, centralidade, presença em caminhos mais curtos), foram aplicadas algumas métricas para </a:t>
            </a:r>
            <a:r>
              <a:rPr b="0" i="1" lang="pt-BR" sz="2200" spc="-1" strike="noStrike">
                <a:solidFill>
                  <a:srgbClr val="000000"/>
                </a:solidFill>
                <a:latin typeface="Segoe UI"/>
              </a:rPr>
              <a:t>rankeamento </a:t>
            </a:r>
            <a:r>
              <a:rPr b="0" lang="pt-BR" sz="2200" spc="-1" strike="noStrike">
                <a:solidFill>
                  <a:srgbClr val="000000"/>
                </a:solidFill>
                <a:latin typeface="Segoe UI"/>
              </a:rPr>
              <a:t>dos vértices:</a:t>
            </a:r>
            <a:endParaRPr b="0" lang="pt-BR" sz="2200" spc="-1" strike="noStrike">
              <a:latin typeface="Arial"/>
            </a:endParaRPr>
          </a:p>
          <a:p>
            <a:pPr marL="365760" indent="-255240">
              <a:lnSpc>
                <a:spcPct val="100000"/>
              </a:lnSpc>
              <a:spcBef>
                <a:spcPts val="300"/>
              </a:spcBef>
              <a:spcAft>
                <a:spcPts val="1199"/>
              </a:spcAft>
              <a:buClr>
                <a:srgbClr val="138600"/>
              </a:buClr>
              <a:buFont typeface="Georgia"/>
              <a:buChar char="•"/>
            </a:pPr>
            <a:r>
              <a:rPr b="0" lang="pt-BR" sz="2200" spc="-1" strike="noStrike">
                <a:solidFill>
                  <a:srgbClr val="000000"/>
                </a:solidFill>
                <a:latin typeface="Segoe UI"/>
              </a:rPr>
              <a:t>Maior grau:</a:t>
            </a:r>
            <a:br/>
            <a:r>
              <a:rPr b="0" lang="pt-BR" sz="2200" spc="-1" strike="noStrike">
                <a:solidFill>
                  <a:srgbClr val="000000"/>
                </a:solidFill>
                <a:latin typeface="Segoe UI"/>
              </a:rPr>
              <a:t>- Anupam Kher – 277</a:t>
            </a:r>
            <a:br/>
            <a:r>
              <a:rPr b="0" lang="pt-BR" sz="2200" spc="-1" strike="noStrike">
                <a:solidFill>
                  <a:srgbClr val="000000"/>
                </a:solidFill>
                <a:latin typeface="Segoe UI"/>
              </a:rPr>
              <a:t>- Shah Rukh Khan – 212</a:t>
            </a:r>
            <a:br/>
            <a:r>
              <a:rPr b="0" lang="pt-BR" sz="2200" spc="-1" strike="noStrike">
                <a:solidFill>
                  <a:srgbClr val="000000"/>
                </a:solidFill>
                <a:latin typeface="Segoe UI"/>
              </a:rPr>
              <a:t>- Takahiro Sakurai - 208</a:t>
            </a:r>
            <a:br/>
            <a:r>
              <a:rPr b="0" lang="pt-BR" sz="2200" spc="-1" strike="noStrike">
                <a:solidFill>
                  <a:srgbClr val="000000"/>
                </a:solidFill>
                <a:latin typeface="Segoe UI"/>
              </a:rPr>
              <a:t>- Yuki Kaji – 202 </a:t>
            </a:r>
            <a:br/>
            <a:r>
              <a:rPr b="0" lang="pt-BR" sz="2200" spc="-1" strike="noStrike">
                <a:solidFill>
                  <a:srgbClr val="000000"/>
                </a:solidFill>
                <a:latin typeface="Segoe UI"/>
              </a:rPr>
              <a:t>- Fred Tatasciore – 197</a:t>
            </a:r>
            <a:br/>
            <a:r>
              <a:rPr b="0" lang="pt-BR" sz="2200" spc="-1" strike="noStrike">
                <a:solidFill>
                  <a:srgbClr val="000000"/>
                </a:solidFill>
                <a:latin typeface="Segoe UI"/>
              </a:rPr>
              <a:t>- Yuichi Nakamura – 196</a:t>
            </a:r>
            <a:br/>
            <a:r>
              <a:rPr b="0" lang="pt-BR" sz="2200" spc="-1" strike="noStrike">
                <a:solidFill>
                  <a:srgbClr val="000000"/>
                </a:solidFill>
                <a:latin typeface="Segoe UI"/>
              </a:rPr>
              <a:t>- Fred Armisen – 189 </a:t>
            </a:r>
            <a:br/>
            <a:r>
              <a:rPr b="0" lang="pt-BR" sz="2200" spc="-1" strike="noStrike">
                <a:solidFill>
                  <a:srgbClr val="000000"/>
                </a:solidFill>
                <a:latin typeface="Segoe UI"/>
              </a:rPr>
              <a:t>- Akshay Kumar – 188 </a:t>
            </a:r>
            <a:br/>
            <a:r>
              <a:rPr b="0" lang="pt-BR" sz="2200" spc="-1" strike="noStrike">
                <a:solidFill>
                  <a:srgbClr val="000000"/>
                </a:solidFill>
                <a:latin typeface="Segoe UI"/>
              </a:rPr>
              <a:t>- Om Puri – 187</a:t>
            </a:r>
            <a:br/>
            <a:r>
              <a:rPr b="0" lang="pt-BR" sz="2200" spc="-1" strike="noStrike">
                <a:solidFill>
                  <a:srgbClr val="000000"/>
                </a:solidFill>
                <a:latin typeface="Segoe UI"/>
              </a:rPr>
              <a:t>- Boman Irani - 183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1199"/>
              </a:spcAft>
            </a:pPr>
            <a:endParaRPr b="0" lang="pt-BR" sz="2200" spc="-1" strike="noStrike">
              <a:latin typeface="Arial"/>
            </a:endParaRPr>
          </a:p>
        </p:txBody>
      </p:sp>
      <p:sp>
        <p:nvSpPr>
          <p:cNvPr id="221" name="CustomShape 3"/>
          <p:cNvSpPr/>
          <p:nvPr/>
        </p:nvSpPr>
        <p:spPr>
          <a:xfrm>
            <a:off x="8174880" y="2160"/>
            <a:ext cx="761400" cy="36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1B72F555-345E-47DB-AA41-B334453982FD}" type="slidenum">
              <a:rPr b="0" lang="pt-BR" sz="1800" spc="-1" strike="noStrike">
                <a:solidFill>
                  <a:srgbClr val="ffffff"/>
                </a:solidFill>
                <a:latin typeface="Segoe UI"/>
              </a:rPr>
              <a:t>1</a:t>
            </a:fld>
            <a:endParaRPr b="0" lang="pt-BR" sz="1800" spc="-1" strike="noStrike">
              <a:latin typeface="Arial"/>
            </a:endParaRPr>
          </a:p>
        </p:txBody>
      </p:sp>
      <p:sp>
        <p:nvSpPr>
          <p:cNvPr id="222" name="CustomShape 4"/>
          <p:cNvSpPr/>
          <p:nvPr/>
        </p:nvSpPr>
        <p:spPr>
          <a:xfrm>
            <a:off x="4320000" y="1512000"/>
            <a:ext cx="4608000" cy="512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65760" indent="-255240">
              <a:lnSpc>
                <a:spcPct val="100000"/>
              </a:lnSpc>
              <a:spcBef>
                <a:spcPts val="300"/>
              </a:spcBef>
              <a:spcAft>
                <a:spcPts val="1199"/>
              </a:spcAft>
              <a:buClr>
                <a:srgbClr val="138600"/>
              </a:buClr>
              <a:buFont typeface="Georgia"/>
              <a:buChar char="•"/>
            </a:pPr>
            <a:endParaRPr b="0" lang="pt-BR" sz="1800" spc="-1" strike="noStrike">
              <a:latin typeface="Arial"/>
            </a:endParaRPr>
          </a:p>
          <a:p>
            <a:pPr marL="365760" indent="-255240">
              <a:lnSpc>
                <a:spcPct val="100000"/>
              </a:lnSpc>
              <a:spcBef>
                <a:spcPts val="300"/>
              </a:spcBef>
              <a:spcAft>
                <a:spcPts val="1199"/>
              </a:spcAft>
              <a:buClr>
                <a:srgbClr val="138600"/>
              </a:buClr>
              <a:buFont typeface="Georgia"/>
              <a:buChar char="•"/>
            </a:pPr>
            <a:endParaRPr b="0" lang="pt-BR" sz="1800" spc="-1" strike="noStrike">
              <a:latin typeface="Arial"/>
            </a:endParaRPr>
          </a:p>
          <a:p>
            <a:pPr marL="365760" indent="-255240">
              <a:lnSpc>
                <a:spcPct val="100000"/>
              </a:lnSpc>
              <a:spcBef>
                <a:spcPts val="300"/>
              </a:spcBef>
              <a:spcAft>
                <a:spcPts val="1199"/>
              </a:spcAft>
              <a:buClr>
                <a:srgbClr val="138600"/>
              </a:buClr>
              <a:buFont typeface="Georgia"/>
              <a:buChar char="•"/>
            </a:pPr>
            <a:endParaRPr b="0" lang="pt-BR" sz="1800" spc="-1" strike="noStrike">
              <a:latin typeface="Arial"/>
            </a:endParaRPr>
          </a:p>
          <a:p>
            <a:pPr marL="365760" indent="-255240">
              <a:lnSpc>
                <a:spcPct val="100000"/>
              </a:lnSpc>
              <a:spcBef>
                <a:spcPts val="300"/>
              </a:spcBef>
              <a:spcAft>
                <a:spcPts val="1199"/>
              </a:spcAft>
              <a:buClr>
                <a:srgbClr val="138600"/>
              </a:buClr>
              <a:buFont typeface="Georgia"/>
              <a:buChar char="•"/>
            </a:pPr>
            <a:r>
              <a:rPr b="0" lang="pt-BR" sz="2200" spc="-1" strike="noStrike">
                <a:solidFill>
                  <a:srgbClr val="000000"/>
                </a:solidFill>
                <a:latin typeface="Segoe UI"/>
              </a:rPr>
              <a:t>Betweenness:</a:t>
            </a:r>
            <a:br/>
            <a:r>
              <a:rPr b="0" lang="pt-BR" sz="2200" spc="-1" strike="noStrike">
                <a:solidFill>
                  <a:srgbClr val="000000"/>
                </a:solidFill>
                <a:latin typeface="Segoe UI"/>
              </a:rPr>
              <a:t>- Anupam Kher – 0.059</a:t>
            </a:r>
            <a:br/>
            <a:r>
              <a:rPr b="0" lang="pt-BR" sz="2200" spc="-1" strike="noStrike">
                <a:solidFill>
                  <a:srgbClr val="000000"/>
                </a:solidFill>
                <a:latin typeface="Segoe UI"/>
              </a:rPr>
              <a:t>- Om Puri – 0.03</a:t>
            </a:r>
            <a:br/>
            <a:r>
              <a:rPr b="0" lang="pt-BR" sz="2200" spc="-1" strike="noStrike">
                <a:solidFill>
                  <a:srgbClr val="000000"/>
                </a:solidFill>
                <a:latin typeface="Segoe UI"/>
              </a:rPr>
              <a:t>- Sahajak Boonthanakit – 0.028</a:t>
            </a:r>
            <a:br/>
            <a:r>
              <a:rPr b="0" lang="pt-BR" sz="2200" spc="-1" strike="noStrike">
                <a:solidFill>
                  <a:srgbClr val="000000"/>
                </a:solidFill>
                <a:latin typeface="Segoe UI"/>
              </a:rPr>
              <a:t>- Iko Uwais – 0.026</a:t>
            </a:r>
            <a:br/>
            <a:r>
              <a:rPr b="0" lang="pt-BR" sz="2200" spc="-1" strike="noStrike">
                <a:solidFill>
                  <a:srgbClr val="000000"/>
                </a:solidFill>
                <a:latin typeface="Segoe UI"/>
              </a:rPr>
              <a:t>- Ben Kingsley – 0.025</a:t>
            </a:r>
            <a:br/>
            <a:r>
              <a:rPr b="0" lang="pt-BR" sz="2200" spc="-1" strike="noStrike">
                <a:solidFill>
                  <a:srgbClr val="000000"/>
                </a:solidFill>
                <a:latin typeface="Segoe UI"/>
              </a:rPr>
              <a:t>- Cesar Montano – 0.025</a:t>
            </a:r>
            <a:br/>
            <a:r>
              <a:rPr b="0" lang="pt-BR" sz="2200" spc="-1" strike="noStrike">
                <a:solidFill>
                  <a:srgbClr val="000000"/>
                </a:solidFill>
                <a:latin typeface="Segoe UI"/>
              </a:rPr>
              <a:t>- Steven Yeun - 0.025</a:t>
            </a:r>
            <a:br/>
            <a:r>
              <a:rPr b="0" lang="pt-BR" sz="2200" spc="-1" strike="noStrike">
                <a:solidFill>
                  <a:srgbClr val="000000"/>
                </a:solidFill>
                <a:latin typeface="Segoe UI"/>
              </a:rPr>
              <a:t>- Kari Wahlgren – 0.022</a:t>
            </a:r>
            <a:br/>
            <a:r>
              <a:rPr b="0" lang="pt-BR" sz="2200" spc="-1" strike="noStrike">
                <a:solidFill>
                  <a:srgbClr val="000000"/>
                </a:solidFill>
                <a:latin typeface="Segoe UI"/>
              </a:rPr>
              <a:t>- Haluk Bilginer – 0.021</a:t>
            </a:r>
            <a:br/>
            <a:r>
              <a:rPr b="0" lang="pt-BR" sz="2200" spc="-1" strike="noStrike">
                <a:solidFill>
                  <a:srgbClr val="000000"/>
                </a:solidFill>
                <a:latin typeface="Segoe UI"/>
              </a:rPr>
              <a:t>- Christopher Lee - 0.021</a:t>
            </a:r>
            <a:endParaRPr b="0" lang="pt-BR" sz="2200" spc="-1" strike="noStrike">
              <a:latin typeface="Arial"/>
            </a:endParaRPr>
          </a:p>
        </p:txBody>
      </p:sp>
    </p:spTree>
  </p:cSld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CustomShape 1"/>
          <p:cNvSpPr/>
          <p:nvPr/>
        </p:nvSpPr>
        <p:spPr>
          <a:xfrm>
            <a:off x="107640" y="607320"/>
            <a:ext cx="8921880" cy="106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pt-BR" sz="3600" spc="-1" strike="noStrike">
                <a:solidFill>
                  <a:srgbClr val="000000"/>
                </a:solidFill>
                <a:latin typeface="Segoe UI"/>
              </a:rPr>
              <a:t>Rankeamento dos vértices</a:t>
            </a:r>
            <a:endParaRPr b="0" lang="pt-BR" sz="3600" spc="-1" strike="noStrike">
              <a:latin typeface="Arial"/>
            </a:endParaRPr>
          </a:p>
        </p:txBody>
      </p:sp>
      <p:sp>
        <p:nvSpPr>
          <p:cNvPr id="224" name="CustomShape 2"/>
          <p:cNvSpPr/>
          <p:nvPr/>
        </p:nvSpPr>
        <p:spPr>
          <a:xfrm>
            <a:off x="107640" y="1556640"/>
            <a:ext cx="8921880" cy="508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65760" indent="-255240">
              <a:lnSpc>
                <a:spcPct val="100000"/>
              </a:lnSpc>
              <a:spcBef>
                <a:spcPts val="300"/>
              </a:spcBef>
              <a:spcAft>
                <a:spcPts val="1199"/>
              </a:spcAft>
              <a:buClr>
                <a:srgbClr val="138600"/>
              </a:buClr>
              <a:buFont typeface="Georgia"/>
              <a:buChar char="•"/>
            </a:pPr>
            <a:r>
              <a:rPr b="0" lang="pt-BR" sz="2200" spc="-1" strike="noStrike">
                <a:solidFill>
                  <a:srgbClr val="000000"/>
                </a:solidFill>
                <a:latin typeface="Segoe UI"/>
              </a:rPr>
              <a:t>A fim de identificar, dentre os nós da rede, aqueles que se destacam em algum critério (número de ligações, centralidade, presença em caminhos mais curtos), foram aplicadas algumas métricas para </a:t>
            </a:r>
            <a:r>
              <a:rPr b="0" i="1" lang="pt-BR" sz="2200" spc="-1" strike="noStrike">
                <a:solidFill>
                  <a:srgbClr val="000000"/>
                </a:solidFill>
                <a:latin typeface="Segoe UI"/>
              </a:rPr>
              <a:t>rankeamento </a:t>
            </a:r>
            <a:r>
              <a:rPr b="0" lang="pt-BR" sz="2200" spc="-1" strike="noStrike">
                <a:solidFill>
                  <a:srgbClr val="000000"/>
                </a:solidFill>
                <a:latin typeface="Segoe UI"/>
              </a:rPr>
              <a:t>dos vértices:</a:t>
            </a:r>
            <a:endParaRPr b="0" lang="pt-BR" sz="2200" spc="-1" strike="noStrike">
              <a:latin typeface="Arial"/>
            </a:endParaRPr>
          </a:p>
          <a:p>
            <a:pPr marL="365760" indent="-255240">
              <a:lnSpc>
                <a:spcPct val="100000"/>
              </a:lnSpc>
              <a:spcBef>
                <a:spcPts val="300"/>
              </a:spcBef>
              <a:spcAft>
                <a:spcPts val="1199"/>
              </a:spcAft>
              <a:buClr>
                <a:srgbClr val="138600"/>
              </a:buClr>
              <a:buFont typeface="Georgia"/>
              <a:buChar char="•"/>
            </a:pPr>
            <a:r>
              <a:rPr b="0" lang="pt-BR" sz="2200" spc="-1" strike="noStrike">
                <a:solidFill>
                  <a:srgbClr val="000000"/>
                </a:solidFill>
                <a:latin typeface="Segoe UI"/>
              </a:rPr>
              <a:t>Auto-vetor:</a:t>
            </a:r>
            <a:br/>
            <a:r>
              <a:rPr b="0" lang="pt-BR" sz="2200" spc="-1" strike="noStrike">
                <a:solidFill>
                  <a:srgbClr val="000000"/>
                </a:solidFill>
                <a:latin typeface="Segoe UI"/>
              </a:rPr>
              <a:t>- Takahiro Sakurai – 0.16</a:t>
            </a:r>
            <a:br/>
            <a:r>
              <a:rPr b="0" lang="pt-BR" sz="2200" spc="-1" strike="noStrike">
                <a:solidFill>
                  <a:srgbClr val="000000"/>
                </a:solidFill>
                <a:latin typeface="Segoe UI"/>
              </a:rPr>
              <a:t>- Yuichi Nakamura – 0.15</a:t>
            </a:r>
            <a:br/>
            <a:r>
              <a:rPr b="0" lang="pt-BR" sz="2200" spc="-1" strike="noStrike">
                <a:solidFill>
                  <a:srgbClr val="000000"/>
                </a:solidFill>
                <a:latin typeface="Segoe UI"/>
              </a:rPr>
              <a:t>- Yuki Kaji – 0.15</a:t>
            </a:r>
            <a:br/>
            <a:r>
              <a:rPr b="0" lang="pt-BR" sz="2200" spc="-1" strike="noStrike">
                <a:solidFill>
                  <a:srgbClr val="000000"/>
                </a:solidFill>
                <a:latin typeface="Segoe UI"/>
              </a:rPr>
              <a:t>- Jun Fukuyama – 0.14</a:t>
            </a:r>
            <a:br/>
            <a:r>
              <a:rPr b="0" lang="pt-BR" sz="2200" spc="-1" strike="noStrike">
                <a:solidFill>
                  <a:srgbClr val="000000"/>
                </a:solidFill>
                <a:latin typeface="Segoe UI"/>
              </a:rPr>
              <a:t>- Junichi Suwabe – 0.13</a:t>
            </a:r>
            <a:br/>
            <a:r>
              <a:rPr b="0" lang="pt-BR" sz="2200" spc="-1" strike="noStrike">
                <a:solidFill>
                  <a:srgbClr val="000000"/>
                </a:solidFill>
                <a:latin typeface="Segoe UI"/>
              </a:rPr>
              <a:t>- Katsuyuki Konishi', 0.13</a:t>
            </a:r>
            <a:br/>
            <a:r>
              <a:rPr b="0" lang="pt-BR" sz="2200" spc="-1" strike="noStrike">
                <a:solidFill>
                  <a:srgbClr val="000000"/>
                </a:solidFill>
                <a:latin typeface="Segoe UI"/>
              </a:rPr>
              <a:t>- Kana Hanazawa – 0.12</a:t>
            </a:r>
            <a:br/>
            <a:r>
              <a:rPr b="0" lang="pt-BR" sz="2200" spc="-1" strike="noStrike">
                <a:solidFill>
                  <a:srgbClr val="000000"/>
                </a:solidFill>
                <a:latin typeface="Segoe UI"/>
              </a:rPr>
              <a:t>- Eri Kitamura – 0.12 </a:t>
            </a:r>
            <a:br/>
            <a:r>
              <a:rPr b="0" lang="pt-BR" sz="2200" spc="-1" strike="noStrike">
                <a:solidFill>
                  <a:srgbClr val="000000"/>
                </a:solidFill>
                <a:latin typeface="Segoe UI"/>
              </a:rPr>
              <a:t>- Daisuke Ono -  0.12</a:t>
            </a:r>
            <a:br/>
            <a:r>
              <a:rPr b="0" lang="pt-BR" sz="2200" spc="-1" strike="noStrike">
                <a:solidFill>
                  <a:srgbClr val="000000"/>
                </a:solidFill>
                <a:latin typeface="Segoe UI"/>
              </a:rPr>
              <a:t>- Hiroshi Kamiya - 0.12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1199"/>
              </a:spcAft>
            </a:pPr>
            <a:endParaRPr b="0" lang="pt-BR" sz="2200" spc="-1" strike="noStrike">
              <a:latin typeface="Arial"/>
            </a:endParaRPr>
          </a:p>
        </p:txBody>
      </p:sp>
      <p:sp>
        <p:nvSpPr>
          <p:cNvPr id="225" name="CustomShape 3"/>
          <p:cNvSpPr/>
          <p:nvPr/>
        </p:nvSpPr>
        <p:spPr>
          <a:xfrm>
            <a:off x="8174880" y="2160"/>
            <a:ext cx="761400" cy="36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E7A23210-134A-4641-A3B9-3E589E8448DA}" type="slidenum">
              <a:rPr b="0" lang="pt-BR" sz="1800" spc="-1" strike="noStrike">
                <a:solidFill>
                  <a:srgbClr val="ffffff"/>
                </a:solidFill>
                <a:latin typeface="Segoe UI"/>
              </a:rPr>
              <a:t>1</a:t>
            </a:fld>
            <a:endParaRPr b="0" lang="pt-BR" sz="1800" spc="-1" strike="noStrike">
              <a:latin typeface="Arial"/>
            </a:endParaRPr>
          </a:p>
        </p:txBody>
      </p:sp>
      <p:sp>
        <p:nvSpPr>
          <p:cNvPr id="226" name="CustomShape 4"/>
          <p:cNvSpPr/>
          <p:nvPr/>
        </p:nvSpPr>
        <p:spPr>
          <a:xfrm>
            <a:off x="4326120" y="2475360"/>
            <a:ext cx="8921880" cy="400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65760" indent="-255240">
              <a:lnSpc>
                <a:spcPct val="100000"/>
              </a:lnSpc>
              <a:spcBef>
                <a:spcPts val="300"/>
              </a:spcBef>
              <a:spcAft>
                <a:spcPts val="1199"/>
              </a:spcAft>
              <a:buClr>
                <a:srgbClr val="138600"/>
              </a:buClr>
              <a:buFont typeface="Georgia"/>
              <a:buChar char="•"/>
            </a:pPr>
            <a:r>
              <a:rPr b="0" lang="pt-BR" sz="2200" spc="-1" strike="noStrike">
                <a:solidFill>
                  <a:srgbClr val="000000"/>
                </a:solidFill>
                <a:latin typeface="Segoe UI"/>
              </a:rPr>
              <a:t> </a:t>
            </a:r>
            <a:endParaRPr b="0" lang="pt-BR" sz="2200" spc="-1" strike="noStrike">
              <a:latin typeface="Arial"/>
            </a:endParaRPr>
          </a:p>
          <a:p>
            <a:pPr marL="365760" indent="-255240">
              <a:lnSpc>
                <a:spcPct val="100000"/>
              </a:lnSpc>
              <a:spcBef>
                <a:spcPts val="300"/>
              </a:spcBef>
              <a:spcAft>
                <a:spcPts val="1199"/>
              </a:spcAft>
              <a:buClr>
                <a:srgbClr val="138600"/>
              </a:buClr>
              <a:buFont typeface="Georgia"/>
              <a:buChar char="•"/>
            </a:pPr>
            <a:r>
              <a:rPr b="0" lang="pt-BR" sz="2000" spc="-1" strike="noStrike">
                <a:solidFill>
                  <a:srgbClr val="000000"/>
                </a:solidFill>
                <a:latin typeface="Segoe UI"/>
              </a:rPr>
              <a:t>Closeness: </a:t>
            </a:r>
            <a:br/>
            <a:r>
              <a:rPr b="0" lang="pt-BR" sz="2400" spc="-1" strike="noStrike">
                <a:solidFill>
                  <a:srgbClr val="000000"/>
                </a:solidFill>
                <a:latin typeface="Segoe UI"/>
              </a:rPr>
              <a:t>- </a:t>
            </a:r>
            <a:r>
              <a:rPr b="0" lang="pt-BR" sz="2000" spc="-1" strike="noStrike">
                <a:solidFill>
                  <a:srgbClr val="000000"/>
                </a:solidFill>
                <a:latin typeface="Segoe UI"/>
              </a:rPr>
              <a:t>Gerard Butler – 0.267</a:t>
            </a:r>
            <a:br/>
            <a:r>
              <a:rPr b="0" lang="pt-BR" sz="2000" spc="-1" strike="noStrike">
                <a:solidFill>
                  <a:srgbClr val="000000"/>
                </a:solidFill>
                <a:latin typeface="Segoe UI"/>
              </a:rPr>
              <a:t>- Alfred Molina – 0.265</a:t>
            </a:r>
            <a:br/>
            <a:r>
              <a:rPr b="0" lang="pt-BR" sz="2000" spc="-1" strike="noStrike">
                <a:solidFill>
                  <a:srgbClr val="000000"/>
                </a:solidFill>
                <a:latin typeface="Segoe UI"/>
              </a:rPr>
              <a:t>- Ben Kingsley – 0.264</a:t>
            </a:r>
            <a:br/>
            <a:r>
              <a:rPr b="0" lang="pt-BR" sz="2000" spc="-1" strike="noStrike">
                <a:solidFill>
                  <a:srgbClr val="000000"/>
                </a:solidFill>
                <a:latin typeface="Segoe UI"/>
              </a:rPr>
              <a:t>- Chloe Grace Moretz – 0.263</a:t>
            </a:r>
            <a:br/>
            <a:r>
              <a:rPr b="0" lang="pt-BR" sz="2000" spc="-1" strike="noStrike">
                <a:solidFill>
                  <a:srgbClr val="000000"/>
                </a:solidFill>
                <a:latin typeface="Segoe UI"/>
              </a:rPr>
              <a:t>- Helen Mirren – 0.262</a:t>
            </a:r>
            <a:br/>
            <a:r>
              <a:rPr b="0" lang="pt-BR" sz="2000" spc="-1" strike="noStrike">
                <a:solidFill>
                  <a:srgbClr val="000000"/>
                </a:solidFill>
                <a:latin typeface="Segoe UI"/>
              </a:rPr>
              <a:t>- James Franco – 0.262</a:t>
            </a:r>
            <a:br/>
            <a:r>
              <a:rPr b="0" lang="pt-BR" sz="2000" spc="-1" strike="noStrike">
                <a:solidFill>
                  <a:srgbClr val="000000"/>
                </a:solidFill>
                <a:latin typeface="Segoe UI"/>
              </a:rPr>
              <a:t>- Samuel L. Jackson – 0.261</a:t>
            </a:r>
            <a:br/>
            <a:r>
              <a:rPr b="0" lang="pt-BR" sz="2000" spc="-1" strike="noStrike">
                <a:solidFill>
                  <a:srgbClr val="000000"/>
                </a:solidFill>
                <a:latin typeface="Segoe UI"/>
              </a:rPr>
              <a:t>- Jacki Weaver – 0.261</a:t>
            </a:r>
            <a:br/>
            <a:r>
              <a:rPr b="0" lang="pt-BR" sz="2000" spc="-1" strike="noStrike">
                <a:solidFill>
                  <a:srgbClr val="000000"/>
                </a:solidFill>
                <a:latin typeface="Segoe UI"/>
              </a:rPr>
              <a:t>- Lena Headey – 0.261</a:t>
            </a:r>
            <a:br/>
            <a:r>
              <a:rPr b="0" lang="pt-BR" sz="2000" spc="-1" strike="noStrike">
                <a:solidFill>
                  <a:srgbClr val="000000"/>
                </a:solidFill>
                <a:latin typeface="Segoe UI"/>
              </a:rPr>
              <a:t>- Willem Dafoe - 0.260</a:t>
            </a:r>
            <a:endParaRPr b="0" lang="pt-BR" sz="2000" spc="-1" strike="noStrike">
              <a:latin typeface="Arial"/>
            </a:endParaRPr>
          </a:p>
        </p:txBody>
      </p:sp>
    </p:spTree>
  </p:cSld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CustomShape 1"/>
          <p:cNvSpPr/>
          <p:nvPr/>
        </p:nvSpPr>
        <p:spPr>
          <a:xfrm>
            <a:off x="107640" y="607320"/>
            <a:ext cx="8921880" cy="106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pt-BR" sz="3600" spc="-1" strike="noStrike">
                <a:solidFill>
                  <a:srgbClr val="000000"/>
                </a:solidFill>
                <a:latin typeface="Segoe UI"/>
              </a:rPr>
              <a:t>Rankeamento dos vértices</a:t>
            </a:r>
            <a:endParaRPr b="0" lang="pt-BR" sz="3600" spc="-1" strike="noStrike">
              <a:latin typeface="Arial"/>
            </a:endParaRPr>
          </a:p>
        </p:txBody>
      </p:sp>
      <p:sp>
        <p:nvSpPr>
          <p:cNvPr id="228" name="CustomShape 2"/>
          <p:cNvSpPr/>
          <p:nvPr/>
        </p:nvSpPr>
        <p:spPr>
          <a:xfrm>
            <a:off x="107640" y="1556640"/>
            <a:ext cx="8921880" cy="508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65760" indent="-255240">
              <a:lnSpc>
                <a:spcPct val="100000"/>
              </a:lnSpc>
              <a:spcBef>
                <a:spcPts val="300"/>
              </a:spcBef>
              <a:spcAft>
                <a:spcPts val="1199"/>
              </a:spcAft>
              <a:buClr>
                <a:srgbClr val="138600"/>
              </a:buClr>
              <a:buFont typeface="Georgia"/>
              <a:buChar char="•"/>
            </a:pPr>
            <a:r>
              <a:rPr b="0" lang="pt-BR" sz="2200" spc="-1" strike="noStrike">
                <a:solidFill>
                  <a:srgbClr val="000000"/>
                </a:solidFill>
                <a:latin typeface="Segoe UI"/>
              </a:rPr>
              <a:t>A fim de identificar, dentre os nós da rede, aqueles que se destacam em algum critério (número de ligações, centralidade, presença em caminhos mais curtos), foram aplicadas algumas métricas para </a:t>
            </a:r>
            <a:r>
              <a:rPr b="0" i="1" lang="pt-BR" sz="2200" spc="-1" strike="noStrike">
                <a:solidFill>
                  <a:srgbClr val="000000"/>
                </a:solidFill>
                <a:latin typeface="Segoe UI"/>
              </a:rPr>
              <a:t>rankeamento </a:t>
            </a:r>
            <a:r>
              <a:rPr b="0" lang="pt-BR" sz="2200" spc="-1" strike="noStrike">
                <a:solidFill>
                  <a:srgbClr val="000000"/>
                </a:solidFill>
                <a:latin typeface="Segoe UI"/>
              </a:rPr>
              <a:t>dos vértices:</a:t>
            </a:r>
            <a:endParaRPr b="0" lang="pt-BR" sz="2200" spc="-1" strike="noStrike">
              <a:latin typeface="Arial"/>
            </a:endParaRPr>
          </a:p>
          <a:p>
            <a:pPr marL="365760" indent="-255240">
              <a:lnSpc>
                <a:spcPct val="100000"/>
              </a:lnSpc>
              <a:spcBef>
                <a:spcPts val="300"/>
              </a:spcBef>
              <a:spcAft>
                <a:spcPts val="1199"/>
              </a:spcAft>
              <a:buClr>
                <a:srgbClr val="138600"/>
              </a:buClr>
              <a:buFont typeface="Georgia"/>
              <a:buChar char="•"/>
            </a:pPr>
            <a:r>
              <a:rPr b="0" lang="pt-BR" sz="2200" spc="-1" strike="noStrike">
                <a:solidFill>
                  <a:srgbClr val="000000"/>
                </a:solidFill>
                <a:latin typeface="Segoe UI"/>
              </a:rPr>
              <a:t>Closeness: </a:t>
            </a:r>
            <a:br/>
            <a:r>
              <a:rPr b="0" lang="pt-BR" sz="2200" spc="-1" strike="noStrike">
                <a:solidFill>
                  <a:srgbClr val="000000"/>
                </a:solidFill>
                <a:latin typeface="Segoe UI"/>
              </a:rPr>
              <a:t>- </a:t>
            </a:r>
            <a:r>
              <a:rPr b="0" lang="pt-BR" sz="1800" spc="-1" strike="noStrike">
                <a:solidFill>
                  <a:srgbClr val="000000"/>
                </a:solidFill>
                <a:latin typeface="Segoe UI"/>
              </a:rPr>
              <a:t>Gerard Butler – 0.267</a:t>
            </a:r>
            <a:br/>
            <a:r>
              <a:rPr b="0" lang="pt-BR" sz="1800" spc="-1" strike="noStrike">
                <a:solidFill>
                  <a:srgbClr val="000000"/>
                </a:solidFill>
                <a:latin typeface="Segoe UI"/>
              </a:rPr>
              <a:t>- Alfred Molina – 0.265</a:t>
            </a:r>
            <a:br/>
            <a:r>
              <a:rPr b="0" lang="pt-BR" sz="1800" spc="-1" strike="noStrike">
                <a:solidFill>
                  <a:srgbClr val="000000"/>
                </a:solidFill>
                <a:latin typeface="Segoe UI"/>
              </a:rPr>
              <a:t>- Ben Kingsley – 0.264</a:t>
            </a:r>
            <a:br/>
            <a:r>
              <a:rPr b="0" lang="pt-BR" sz="1800" spc="-1" strike="noStrike">
                <a:solidFill>
                  <a:srgbClr val="000000"/>
                </a:solidFill>
                <a:latin typeface="Segoe UI"/>
              </a:rPr>
              <a:t>- Chloe Grace Moretz – 0.263</a:t>
            </a:r>
            <a:br/>
            <a:r>
              <a:rPr b="0" lang="pt-BR" sz="1800" spc="-1" strike="noStrike">
                <a:solidFill>
                  <a:srgbClr val="000000"/>
                </a:solidFill>
                <a:latin typeface="Segoe UI"/>
              </a:rPr>
              <a:t>- Helen Mirren – 0.262</a:t>
            </a:r>
            <a:br/>
            <a:r>
              <a:rPr b="0" lang="pt-BR" sz="1800" spc="-1" strike="noStrike">
                <a:solidFill>
                  <a:srgbClr val="000000"/>
                </a:solidFill>
                <a:latin typeface="Segoe UI"/>
              </a:rPr>
              <a:t>- James Franco – 0.262</a:t>
            </a:r>
            <a:br/>
            <a:r>
              <a:rPr b="0" lang="pt-BR" sz="1800" spc="-1" strike="noStrike">
                <a:solidFill>
                  <a:srgbClr val="000000"/>
                </a:solidFill>
                <a:latin typeface="Segoe UI"/>
              </a:rPr>
              <a:t>- Samuel L. Jackson – 0.261</a:t>
            </a:r>
            <a:br/>
            <a:r>
              <a:rPr b="0" lang="pt-BR" sz="1800" spc="-1" strike="noStrike">
                <a:solidFill>
                  <a:srgbClr val="000000"/>
                </a:solidFill>
                <a:latin typeface="Segoe UI"/>
              </a:rPr>
              <a:t>- Jacki Weaver – 0.261</a:t>
            </a:r>
            <a:br/>
            <a:r>
              <a:rPr b="0" lang="pt-BR" sz="1800" spc="-1" strike="noStrike">
                <a:solidFill>
                  <a:srgbClr val="000000"/>
                </a:solidFill>
                <a:latin typeface="Segoe UI"/>
              </a:rPr>
              <a:t>- Lena Headey – 0.261</a:t>
            </a:r>
            <a:br/>
            <a:r>
              <a:rPr b="0" lang="pt-BR" sz="1800" spc="-1" strike="noStrike">
                <a:solidFill>
                  <a:srgbClr val="000000"/>
                </a:solidFill>
                <a:latin typeface="Segoe UI"/>
              </a:rPr>
              <a:t>- Willem Dafoe - 0.260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29" name="CustomShape 3"/>
          <p:cNvSpPr/>
          <p:nvPr/>
        </p:nvSpPr>
        <p:spPr>
          <a:xfrm>
            <a:off x="8174880" y="2160"/>
            <a:ext cx="761400" cy="36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992982CE-B08E-4DC4-9FDA-45EC9B0F531C}" type="slidenum">
              <a:rPr b="0" lang="pt-BR" sz="1800" spc="-1" strike="noStrike">
                <a:solidFill>
                  <a:srgbClr val="ffffff"/>
                </a:solidFill>
                <a:latin typeface="Segoe UI"/>
              </a:rPr>
              <a:t>1</a:t>
            </a:fld>
            <a:endParaRPr b="0" lang="pt-BR" sz="1800" spc="-1" strike="noStrike">
              <a:latin typeface="Arial"/>
            </a:endParaRPr>
          </a:p>
        </p:txBody>
      </p:sp>
    </p:spTree>
  </p:cSld>
  <p:timing>
    <p:tnLst>
      <p:par>
        <p:cTn id="45" dur="indefinite" restart="never" nodeType="tmRoot">
          <p:childTnLst>
            <p:seq>
              <p:cTn id="4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CustomShape 1"/>
          <p:cNvSpPr/>
          <p:nvPr/>
        </p:nvSpPr>
        <p:spPr>
          <a:xfrm>
            <a:off x="107640" y="607320"/>
            <a:ext cx="8921880" cy="106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1" name="CustomShape 2"/>
          <p:cNvSpPr/>
          <p:nvPr/>
        </p:nvSpPr>
        <p:spPr>
          <a:xfrm>
            <a:off x="8174880" y="2160"/>
            <a:ext cx="761400" cy="36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8C79271E-6383-450A-A027-9F014F25E1F9}" type="slidenum">
              <a:rPr b="0" lang="pt-BR" sz="1800" spc="-1" strike="noStrike">
                <a:solidFill>
                  <a:srgbClr val="ffffff"/>
                </a:solidFill>
                <a:latin typeface="Segoe UI"/>
              </a:rPr>
              <a:t>1</a:t>
            </a:fld>
            <a:endParaRPr b="0" lang="pt-BR" sz="1800" spc="-1" strike="noStrike">
              <a:latin typeface="Arial"/>
            </a:endParaRPr>
          </a:p>
        </p:txBody>
      </p:sp>
      <p:sp>
        <p:nvSpPr>
          <p:cNvPr id="232" name="TextShape 3"/>
          <p:cNvSpPr txBox="1"/>
          <p:nvPr/>
        </p:nvSpPr>
        <p:spPr>
          <a:xfrm>
            <a:off x="5760" y="935640"/>
            <a:ext cx="8922240" cy="576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 marL="365760" indent="-255600">
              <a:lnSpc>
                <a:spcPct val="100000"/>
              </a:lnSpc>
              <a:spcBef>
                <a:spcPts val="300"/>
              </a:spcBef>
              <a:buClr>
                <a:srgbClr val="138600"/>
              </a:buClr>
              <a:buFont typeface="Georgia"/>
              <a:buChar char="•"/>
            </a:pPr>
            <a:r>
              <a:rPr b="0" lang="pt-BR" sz="2800" spc="-1" strike="noStrike">
                <a:solidFill>
                  <a:srgbClr val="b2b2b2"/>
                </a:solidFill>
                <a:latin typeface="Segoe UI"/>
              </a:rPr>
              <a:t>Introdução</a:t>
            </a:r>
            <a:endParaRPr b="0" lang="pt-BR" sz="2800" spc="-1" strike="noStrike">
              <a:solidFill>
                <a:srgbClr val="b2b2b2"/>
              </a:solidFill>
              <a:latin typeface="Arial"/>
            </a:endParaRPr>
          </a:p>
          <a:p>
            <a:pPr marL="365760" indent="-255600">
              <a:lnSpc>
                <a:spcPct val="100000"/>
              </a:lnSpc>
              <a:spcBef>
                <a:spcPts val="300"/>
              </a:spcBef>
              <a:buClr>
                <a:srgbClr val="138600"/>
              </a:buClr>
              <a:buFont typeface="Georgia"/>
              <a:buChar char="•"/>
            </a:pPr>
            <a:r>
              <a:rPr b="0" lang="pt-BR" sz="2800" spc="-1" strike="noStrike">
                <a:solidFill>
                  <a:srgbClr val="b2b2b2"/>
                </a:solidFill>
                <a:latin typeface="Segoe UI"/>
              </a:rPr>
              <a:t>Objetivos</a:t>
            </a:r>
            <a:endParaRPr b="0" lang="pt-BR" sz="2800" spc="-1" strike="noStrike">
              <a:solidFill>
                <a:srgbClr val="b2b2b2"/>
              </a:solidFill>
              <a:latin typeface="Arial"/>
            </a:endParaRPr>
          </a:p>
          <a:p>
            <a:pPr marL="365760" indent="-255600">
              <a:lnSpc>
                <a:spcPct val="100000"/>
              </a:lnSpc>
              <a:spcBef>
                <a:spcPts val="300"/>
              </a:spcBef>
              <a:buClr>
                <a:srgbClr val="138600"/>
              </a:buClr>
              <a:buFont typeface="Georgia"/>
              <a:buChar char="•"/>
            </a:pPr>
            <a:r>
              <a:rPr b="0" lang="pt-BR" sz="2800" spc="-1" strike="noStrike">
                <a:solidFill>
                  <a:srgbClr val="b2b2b2"/>
                </a:solidFill>
                <a:latin typeface="Segoe UI"/>
              </a:rPr>
              <a:t>Pré-processamento</a:t>
            </a:r>
            <a:endParaRPr b="0" lang="pt-BR" sz="2800" spc="-1" strike="noStrike">
              <a:solidFill>
                <a:srgbClr val="b2b2b2"/>
              </a:solidFill>
              <a:latin typeface="Arial"/>
            </a:endParaRPr>
          </a:p>
          <a:p>
            <a:pPr marL="365760" indent="-255600">
              <a:lnSpc>
                <a:spcPct val="100000"/>
              </a:lnSpc>
              <a:spcBef>
                <a:spcPts val="300"/>
              </a:spcBef>
              <a:buClr>
                <a:srgbClr val="138600"/>
              </a:buClr>
              <a:buFont typeface="Georgia"/>
              <a:buChar char="•"/>
            </a:pPr>
            <a:r>
              <a:rPr b="0" lang="pt-BR" sz="2800" spc="-1" strike="noStrike">
                <a:solidFill>
                  <a:srgbClr val="b2b2b2"/>
                </a:solidFill>
                <a:latin typeface="Segoe UI"/>
              </a:rPr>
              <a:t>Modelagem da rede</a:t>
            </a:r>
            <a:endParaRPr b="0" lang="pt-BR" sz="2800" spc="-1" strike="noStrike">
              <a:solidFill>
                <a:srgbClr val="b2b2b2"/>
              </a:solidFill>
              <a:latin typeface="Arial"/>
            </a:endParaRPr>
          </a:p>
          <a:p>
            <a:pPr marL="365760" indent="-255600">
              <a:lnSpc>
                <a:spcPct val="100000"/>
              </a:lnSpc>
              <a:spcBef>
                <a:spcPts val="300"/>
              </a:spcBef>
              <a:buClr>
                <a:srgbClr val="138600"/>
              </a:buClr>
              <a:buFont typeface="Georgia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Segoe UI"/>
              </a:rPr>
              <a:t>Análise geral da rede</a:t>
            </a:r>
            <a:endParaRPr b="0" lang="pt-BR" sz="2800" spc="-1" strike="noStrike">
              <a:solidFill>
                <a:srgbClr val="b2b2b2"/>
              </a:solidFill>
              <a:latin typeface="Arial"/>
            </a:endParaRPr>
          </a:p>
          <a:p>
            <a:pPr lvl="1" marL="658440" indent="-246600">
              <a:lnSpc>
                <a:spcPct val="100000"/>
              </a:lnSpc>
              <a:spcBef>
                <a:spcPts val="300"/>
              </a:spcBef>
              <a:buClr>
                <a:srgbClr val="002060"/>
              </a:buClr>
              <a:buFont typeface="Georgia"/>
              <a:buChar char="▫"/>
            </a:pPr>
            <a:r>
              <a:rPr b="0" lang="pt-BR" sz="2600" spc="-1" strike="noStrike">
                <a:solidFill>
                  <a:srgbClr val="b2b2b2"/>
                </a:solidFill>
                <a:latin typeface="Segoe UI"/>
              </a:rPr>
              <a:t>Sumarização de indicadores descritivos da rede</a:t>
            </a:r>
            <a:endParaRPr b="0" lang="pt-BR" sz="2600" spc="-1" strike="noStrike">
              <a:solidFill>
                <a:srgbClr val="b2b2b2"/>
              </a:solidFill>
              <a:latin typeface="Arial"/>
            </a:endParaRPr>
          </a:p>
          <a:p>
            <a:pPr lvl="1" marL="658440" indent="-246600">
              <a:lnSpc>
                <a:spcPct val="100000"/>
              </a:lnSpc>
              <a:spcBef>
                <a:spcPts val="300"/>
              </a:spcBef>
              <a:buClr>
                <a:srgbClr val="002060"/>
              </a:buClr>
              <a:buFont typeface="Georgia"/>
              <a:buChar char="▫"/>
            </a:pPr>
            <a:r>
              <a:rPr b="0" lang="pt-BR" sz="2600" spc="-1" strike="noStrike">
                <a:solidFill>
                  <a:srgbClr val="b2b2b2"/>
                </a:solidFill>
                <a:latin typeface="Segoe UI"/>
              </a:rPr>
              <a:t>Detecção de comunidades</a:t>
            </a:r>
            <a:endParaRPr b="0" lang="pt-BR" sz="2600" spc="-1" strike="noStrike">
              <a:solidFill>
                <a:srgbClr val="b2b2b2"/>
              </a:solidFill>
              <a:latin typeface="Arial"/>
            </a:endParaRPr>
          </a:p>
          <a:p>
            <a:pPr lvl="1" marL="658440" indent="-246600">
              <a:lnSpc>
                <a:spcPct val="100000"/>
              </a:lnSpc>
              <a:spcBef>
                <a:spcPts val="300"/>
              </a:spcBef>
              <a:buClr>
                <a:srgbClr val="002060"/>
              </a:buClr>
              <a:buFont typeface="Georgia"/>
              <a:buChar char="▫"/>
            </a:pPr>
            <a:r>
              <a:rPr b="0" lang="pt-BR" sz="2800" spc="-1" strike="noStrike">
                <a:solidFill>
                  <a:srgbClr val="b2b2b2"/>
                </a:solidFill>
                <a:latin typeface="Segoe UI"/>
              </a:rPr>
              <a:t>Rankeamento dos nós</a:t>
            </a:r>
            <a:endParaRPr b="0" lang="pt-BR" sz="2800" spc="-1" strike="noStrike">
              <a:solidFill>
                <a:srgbClr val="b2b2b2"/>
              </a:solidFill>
              <a:latin typeface="Arial"/>
            </a:endParaRPr>
          </a:p>
          <a:p>
            <a:pPr lvl="1" marL="658440" indent="-246600">
              <a:lnSpc>
                <a:spcPct val="100000"/>
              </a:lnSpc>
              <a:spcBef>
                <a:spcPts val="300"/>
              </a:spcBef>
              <a:buClr>
                <a:srgbClr val="002060"/>
              </a:buClr>
              <a:buFont typeface="Georgia"/>
              <a:buChar char="▫"/>
            </a:pPr>
            <a:r>
              <a:rPr b="0" lang="pt-BR" sz="2800" spc="-1" strike="noStrike">
                <a:solidFill>
                  <a:srgbClr val="000000"/>
                </a:solidFill>
                <a:latin typeface="Segoe UI"/>
              </a:rPr>
              <a:t>Comparação com modelo aleatório (Erdos-Rényi)</a:t>
            </a:r>
            <a:endParaRPr b="0" lang="pt-BR" sz="2800" spc="-1" strike="noStrike">
              <a:solidFill>
                <a:srgbClr val="b2b2b2"/>
              </a:solidFill>
              <a:latin typeface="Arial"/>
            </a:endParaRPr>
          </a:p>
          <a:p>
            <a:pPr lvl="1" marL="658440" indent="-246600">
              <a:lnSpc>
                <a:spcPct val="100000"/>
              </a:lnSpc>
              <a:spcBef>
                <a:spcPts val="300"/>
              </a:spcBef>
              <a:buClr>
                <a:srgbClr val="002060"/>
              </a:buClr>
              <a:buFont typeface="Georgia"/>
              <a:buChar char="▫"/>
            </a:pPr>
            <a:r>
              <a:rPr b="0" lang="pt-BR" sz="2800" spc="-1" strike="noStrike">
                <a:solidFill>
                  <a:srgbClr val="b2b2b2"/>
                </a:solidFill>
                <a:latin typeface="Segoe UI"/>
              </a:rPr>
              <a:t>Predição de sucesso baseado em nota do IMDB</a:t>
            </a:r>
            <a:endParaRPr b="0" lang="pt-BR" sz="2800" spc="-1" strike="noStrike">
              <a:solidFill>
                <a:srgbClr val="b2b2b2"/>
              </a:solidFill>
              <a:latin typeface="Arial"/>
            </a:endParaRPr>
          </a:p>
          <a:p>
            <a:pPr marL="365760" indent="-255600">
              <a:lnSpc>
                <a:spcPct val="100000"/>
              </a:lnSpc>
              <a:spcBef>
                <a:spcPts val="300"/>
              </a:spcBef>
              <a:buClr>
                <a:srgbClr val="138600"/>
              </a:buClr>
              <a:buFont typeface="Georgia"/>
              <a:buChar char="•"/>
            </a:pPr>
            <a:r>
              <a:rPr b="0" lang="pt-BR" sz="2800" spc="-1" strike="noStrike">
                <a:solidFill>
                  <a:srgbClr val="b2b2b2"/>
                </a:solidFill>
                <a:latin typeface="Segoe UI"/>
              </a:rPr>
              <a:t>Conclusões e Trabalhos Futuros</a:t>
            </a:r>
            <a:endParaRPr b="0" lang="pt-BR" sz="2800" spc="-1" strike="noStrike">
              <a:solidFill>
                <a:srgbClr val="b2b2b2"/>
              </a:solidFill>
              <a:latin typeface="Arial"/>
            </a:endParaRPr>
          </a:p>
        </p:txBody>
      </p:sp>
    </p:spTree>
  </p:cSld>
  <p:timing>
    <p:tnLst>
      <p:par>
        <p:cTn id="47" dur="indefinite" restart="never" nodeType="tmRoot">
          <p:childTnLst>
            <p:seq>
              <p:cTn id="4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CustomShape 1"/>
          <p:cNvSpPr/>
          <p:nvPr/>
        </p:nvSpPr>
        <p:spPr>
          <a:xfrm>
            <a:off x="107640" y="607320"/>
            <a:ext cx="8921880" cy="106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pt-BR" sz="3600" spc="-1" strike="noStrike">
                <a:solidFill>
                  <a:srgbClr val="000000"/>
                </a:solidFill>
                <a:latin typeface="Segoe UI"/>
              </a:rPr>
              <a:t>Rede em estudo vs Erdos-Rényi </a:t>
            </a:r>
            <a:endParaRPr b="0" lang="pt-BR" sz="3600" spc="-1" strike="noStrike">
              <a:latin typeface="Arial"/>
            </a:endParaRPr>
          </a:p>
        </p:txBody>
      </p:sp>
      <p:sp>
        <p:nvSpPr>
          <p:cNvPr id="234" name="CustomShape 2"/>
          <p:cNvSpPr/>
          <p:nvPr/>
        </p:nvSpPr>
        <p:spPr>
          <a:xfrm>
            <a:off x="107640" y="1592640"/>
            <a:ext cx="8921880" cy="508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65760" indent="-255240">
              <a:lnSpc>
                <a:spcPct val="100000"/>
              </a:lnSpc>
              <a:spcBef>
                <a:spcPts val="300"/>
              </a:spcBef>
              <a:spcAft>
                <a:spcPts val="1199"/>
              </a:spcAft>
              <a:buClr>
                <a:srgbClr val="138600"/>
              </a:buClr>
              <a:buFont typeface="Georgia"/>
              <a:buChar char="•"/>
            </a:pPr>
            <a:r>
              <a:rPr b="0" lang="pt-BR" sz="2200" spc="-1" strike="noStrike">
                <a:solidFill>
                  <a:srgbClr val="000000"/>
                </a:solidFill>
                <a:latin typeface="Segoe UI"/>
              </a:rPr>
              <a:t>A fim de se verificar se o processo de formação da rede se aproxima de um processo aleatório, gerou-se um modelo de Erdős–Rényi utilizando os parâmetros da componente principal para quantidade de nós e densidade</a:t>
            </a:r>
            <a:endParaRPr b="0" lang="pt-BR" sz="2200" spc="-1" strike="noStrike">
              <a:latin typeface="Arial"/>
            </a:endParaRPr>
          </a:p>
          <a:p>
            <a:pPr marL="365760" indent="-255240">
              <a:lnSpc>
                <a:spcPct val="100000"/>
              </a:lnSpc>
              <a:spcBef>
                <a:spcPts val="300"/>
              </a:spcBef>
              <a:spcAft>
                <a:spcPts val="1199"/>
              </a:spcAft>
              <a:buClr>
                <a:srgbClr val="138600"/>
              </a:buClr>
              <a:buFont typeface="Georgia"/>
              <a:buChar char="•"/>
            </a:pPr>
            <a:r>
              <a:rPr b="0" lang="pt-BR" sz="2200" spc="-1" strike="noStrike">
                <a:solidFill>
                  <a:srgbClr val="000000"/>
                </a:solidFill>
                <a:latin typeface="Segoe UI"/>
              </a:rPr>
              <a:t>A rede obtida, como esperado, tem 29.440 nós e um número bem próximo de arestas (241.853).</a:t>
            </a:r>
            <a:endParaRPr b="0" lang="pt-BR" sz="2200" spc="-1" strike="noStrike">
              <a:latin typeface="Arial"/>
            </a:endParaRPr>
          </a:p>
          <a:p>
            <a:pPr marL="365760" indent="-255240">
              <a:lnSpc>
                <a:spcPct val="100000"/>
              </a:lnSpc>
              <a:spcBef>
                <a:spcPts val="300"/>
              </a:spcBef>
              <a:spcAft>
                <a:spcPts val="1199"/>
              </a:spcAft>
              <a:buClr>
                <a:srgbClr val="138600"/>
              </a:buClr>
              <a:buFont typeface="Georgia"/>
              <a:buChar char="•"/>
            </a:pPr>
            <a:r>
              <a:rPr b="0" lang="pt-BR" sz="2200" spc="-1" strike="noStrike">
                <a:solidFill>
                  <a:srgbClr val="000000"/>
                </a:solidFill>
                <a:latin typeface="Segoe UI"/>
              </a:rPr>
              <a:t>Número de componentes conectados: 1 (componente principal contém todos os vértices)</a:t>
            </a:r>
            <a:br/>
            <a:br/>
            <a:r>
              <a:rPr b="0" lang="pt-BR" sz="2200" spc="-1" strike="noStrike">
                <a:solidFill>
                  <a:srgbClr val="000000"/>
                </a:solidFill>
                <a:latin typeface="Segoe UI"/>
              </a:rPr>
              <a:t>Os coeficientes de aglomeração/triangulação são significativamente menores que a rede original:</a:t>
            </a:r>
            <a:endParaRPr b="0" lang="pt-BR" sz="2200" spc="-1" strike="noStrike">
              <a:latin typeface="Arial"/>
            </a:endParaRPr>
          </a:p>
          <a:p>
            <a:pPr marL="365760" indent="-255240">
              <a:lnSpc>
                <a:spcPct val="100000"/>
              </a:lnSpc>
              <a:spcBef>
                <a:spcPts val="300"/>
              </a:spcBef>
              <a:spcAft>
                <a:spcPts val="1199"/>
              </a:spcAft>
              <a:buClr>
                <a:srgbClr val="138600"/>
              </a:buClr>
              <a:buFont typeface="Georgia"/>
              <a:buChar char="•"/>
            </a:pPr>
            <a:r>
              <a:rPr b="0" lang="pt-BR" sz="2200" spc="-1" strike="noStrike">
                <a:solidFill>
                  <a:srgbClr val="000000"/>
                </a:solidFill>
                <a:latin typeface="Segoe UI"/>
              </a:rPr>
              <a:t>Coeficiente de clustering médio: 0.000587(…)</a:t>
            </a:r>
            <a:endParaRPr b="0" lang="pt-BR" sz="2200" spc="-1" strike="noStrike">
              <a:latin typeface="Arial"/>
            </a:endParaRPr>
          </a:p>
          <a:p>
            <a:pPr marL="365760" indent="-255240">
              <a:lnSpc>
                <a:spcPct val="100000"/>
              </a:lnSpc>
              <a:spcBef>
                <a:spcPts val="300"/>
              </a:spcBef>
              <a:spcAft>
                <a:spcPts val="1199"/>
              </a:spcAft>
              <a:buClr>
                <a:srgbClr val="138600"/>
              </a:buClr>
              <a:buFont typeface="Georgia"/>
              <a:buChar char="•"/>
            </a:pPr>
            <a:r>
              <a:rPr b="0" lang="pt-BR" sz="2200" spc="-1" strike="noStrike">
                <a:solidFill>
                  <a:srgbClr val="000000"/>
                </a:solidFill>
                <a:latin typeface="Segoe UI"/>
              </a:rPr>
              <a:t>Fechamento tríadico: 0.000582(...)</a:t>
            </a:r>
            <a:endParaRPr b="0" lang="pt-BR" sz="2200" spc="-1" strike="noStrike">
              <a:latin typeface="Arial"/>
            </a:endParaRPr>
          </a:p>
        </p:txBody>
      </p:sp>
      <p:sp>
        <p:nvSpPr>
          <p:cNvPr id="235" name="CustomShape 3"/>
          <p:cNvSpPr/>
          <p:nvPr/>
        </p:nvSpPr>
        <p:spPr>
          <a:xfrm>
            <a:off x="8174880" y="2160"/>
            <a:ext cx="761400" cy="36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4266F5A1-0C0E-402A-A9C4-603DEC43C0E4}" type="slidenum">
              <a:rPr b="0" lang="pt-BR" sz="1800" spc="-1" strike="noStrike">
                <a:solidFill>
                  <a:srgbClr val="ffffff"/>
                </a:solidFill>
                <a:latin typeface="Segoe UI"/>
              </a:rPr>
              <a:t>1</a:t>
            </a:fld>
            <a:endParaRPr b="0" lang="pt-BR" sz="1800" spc="-1" strike="noStrike">
              <a:latin typeface="Arial"/>
            </a:endParaRPr>
          </a:p>
        </p:txBody>
      </p:sp>
    </p:spTree>
  </p:cSld>
  <p:timing>
    <p:tnLst>
      <p:par>
        <p:cTn id="49" dur="indefinite" restart="never" nodeType="tmRoot">
          <p:childTnLst>
            <p:seq>
              <p:cTn id="5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CustomShape 1"/>
          <p:cNvSpPr/>
          <p:nvPr/>
        </p:nvSpPr>
        <p:spPr>
          <a:xfrm>
            <a:off x="107640" y="607320"/>
            <a:ext cx="8921880" cy="106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pt-BR" sz="3600" spc="-1" strike="noStrike">
                <a:solidFill>
                  <a:srgbClr val="000000"/>
                </a:solidFill>
                <a:latin typeface="Segoe UI"/>
              </a:rPr>
              <a:t>Rede em estudo vs Erdos-Rényi </a:t>
            </a:r>
            <a:endParaRPr b="0" lang="pt-BR" sz="3600" spc="-1" strike="noStrike">
              <a:latin typeface="Arial"/>
            </a:endParaRPr>
          </a:p>
        </p:txBody>
      </p:sp>
      <p:sp>
        <p:nvSpPr>
          <p:cNvPr id="237" name="CustomShape 2"/>
          <p:cNvSpPr/>
          <p:nvPr/>
        </p:nvSpPr>
        <p:spPr>
          <a:xfrm>
            <a:off x="107640" y="1556640"/>
            <a:ext cx="8921880" cy="508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65760" indent="-255240">
              <a:lnSpc>
                <a:spcPct val="100000"/>
              </a:lnSpc>
              <a:spcBef>
                <a:spcPts val="300"/>
              </a:spcBef>
              <a:spcAft>
                <a:spcPts val="1199"/>
              </a:spcAft>
              <a:buClr>
                <a:srgbClr val="138600"/>
              </a:buClr>
              <a:buFont typeface="Georgia"/>
              <a:buChar char="•"/>
            </a:pPr>
            <a:r>
              <a:rPr b="0" lang="pt-BR" sz="2200" spc="-1" strike="noStrike">
                <a:solidFill>
                  <a:srgbClr val="000000"/>
                </a:solidFill>
                <a:latin typeface="Segoe UI"/>
              </a:rPr>
              <a:t>A diferença na formação das redes fica evidente ao observar a distribuição de graus dos nós: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1199"/>
              </a:spcAft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1199"/>
              </a:spcAft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1199"/>
              </a:spcAft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1199"/>
              </a:spcAft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1199"/>
              </a:spcAft>
            </a:pPr>
            <a:endParaRPr b="0" lang="pt-BR" sz="2200" spc="-1" strike="noStrike">
              <a:latin typeface="Arial"/>
            </a:endParaRPr>
          </a:p>
          <a:p>
            <a:pPr marL="365760" indent="-255240">
              <a:lnSpc>
                <a:spcPct val="100000"/>
              </a:lnSpc>
              <a:spcBef>
                <a:spcPts val="300"/>
              </a:spcBef>
              <a:spcAft>
                <a:spcPts val="1199"/>
              </a:spcAft>
              <a:buClr>
                <a:srgbClr val="138600"/>
              </a:buClr>
              <a:buFont typeface="Georgia"/>
              <a:buChar char="•"/>
            </a:pPr>
            <a:r>
              <a:rPr b="0" lang="pt-BR" sz="2200" spc="-1" strike="noStrike">
                <a:solidFill>
                  <a:srgbClr val="000000"/>
                </a:solidFill>
                <a:latin typeface="Segoe UI"/>
              </a:rPr>
              <a:t>Enquanto a rede analisada (primeira) segue uma lei de potência em sua distribuição, a rede gerada aleatoriamente (segunda) segue uma distribuição normal.</a:t>
            </a:r>
            <a:endParaRPr b="0" lang="pt-BR" sz="2200" spc="-1" strike="noStrike">
              <a:latin typeface="Arial"/>
            </a:endParaRPr>
          </a:p>
        </p:txBody>
      </p:sp>
      <p:sp>
        <p:nvSpPr>
          <p:cNvPr id="238" name="CustomShape 3"/>
          <p:cNvSpPr/>
          <p:nvPr/>
        </p:nvSpPr>
        <p:spPr>
          <a:xfrm>
            <a:off x="8174880" y="2160"/>
            <a:ext cx="761400" cy="36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5C26B087-42EA-422B-9389-4AB197131E3E}" type="slidenum">
              <a:rPr b="0" lang="pt-BR" sz="1800" spc="-1" strike="noStrike">
                <a:solidFill>
                  <a:srgbClr val="ffffff"/>
                </a:solidFill>
                <a:latin typeface="Segoe UI"/>
              </a:rPr>
              <a:t>1</a:t>
            </a:fld>
            <a:endParaRPr b="0" lang="pt-BR" sz="1800" spc="-1" strike="noStrike">
              <a:latin typeface="Arial"/>
            </a:endParaRPr>
          </a:p>
        </p:txBody>
      </p:sp>
      <p:pic>
        <p:nvPicPr>
          <p:cNvPr id="239" name="" descr=""/>
          <p:cNvPicPr/>
          <p:nvPr/>
        </p:nvPicPr>
        <p:blipFill>
          <a:blip r:embed="rId1"/>
          <a:stretch/>
        </p:blipFill>
        <p:spPr>
          <a:xfrm rot="4800">
            <a:off x="429840" y="2487240"/>
            <a:ext cx="4176000" cy="2405520"/>
          </a:xfrm>
          <a:prstGeom prst="rect">
            <a:avLst/>
          </a:prstGeom>
          <a:ln>
            <a:noFill/>
          </a:ln>
        </p:spPr>
      </p:pic>
      <p:pic>
        <p:nvPicPr>
          <p:cNvPr id="240" name="" descr=""/>
          <p:cNvPicPr/>
          <p:nvPr/>
        </p:nvPicPr>
        <p:blipFill>
          <a:blip r:embed="rId2"/>
          <a:stretch/>
        </p:blipFill>
        <p:spPr>
          <a:xfrm>
            <a:off x="4608000" y="2520000"/>
            <a:ext cx="4149360" cy="2364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1" dur="indefinite" restart="never" nodeType="tmRoot">
          <p:childTnLst>
            <p:seq>
              <p:cTn id="5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CustomShape 1"/>
          <p:cNvSpPr/>
          <p:nvPr/>
        </p:nvSpPr>
        <p:spPr>
          <a:xfrm>
            <a:off x="107640" y="607320"/>
            <a:ext cx="8921880" cy="106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2" name="CustomShape 2"/>
          <p:cNvSpPr/>
          <p:nvPr/>
        </p:nvSpPr>
        <p:spPr>
          <a:xfrm>
            <a:off x="8174880" y="2160"/>
            <a:ext cx="761400" cy="36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CBD7D0E3-D6CA-4BF8-9FD9-6C94C7DC6CF2}" type="slidenum">
              <a:rPr b="0" lang="pt-BR" sz="1800" spc="-1" strike="noStrike">
                <a:solidFill>
                  <a:srgbClr val="ffffff"/>
                </a:solidFill>
                <a:latin typeface="Segoe UI"/>
              </a:rPr>
              <a:t>1</a:t>
            </a:fld>
            <a:endParaRPr b="0" lang="pt-BR" sz="1800" spc="-1" strike="noStrike">
              <a:latin typeface="Arial"/>
            </a:endParaRPr>
          </a:p>
        </p:txBody>
      </p:sp>
      <p:sp>
        <p:nvSpPr>
          <p:cNvPr id="243" name="TextShape 3"/>
          <p:cNvSpPr txBox="1"/>
          <p:nvPr/>
        </p:nvSpPr>
        <p:spPr>
          <a:xfrm>
            <a:off x="5760" y="935640"/>
            <a:ext cx="8922240" cy="576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 marL="365760" indent="-255600">
              <a:lnSpc>
                <a:spcPct val="100000"/>
              </a:lnSpc>
              <a:spcBef>
                <a:spcPts val="300"/>
              </a:spcBef>
              <a:buClr>
                <a:srgbClr val="138600"/>
              </a:buClr>
              <a:buFont typeface="Georgia"/>
              <a:buChar char="•"/>
            </a:pPr>
            <a:r>
              <a:rPr b="0" lang="pt-BR" sz="2800" spc="-1" strike="noStrike">
                <a:solidFill>
                  <a:srgbClr val="b2b2b2"/>
                </a:solidFill>
                <a:latin typeface="Segoe UI"/>
              </a:rPr>
              <a:t>Introdução</a:t>
            </a:r>
            <a:endParaRPr b="0" lang="pt-BR" sz="2800" spc="-1" strike="noStrike">
              <a:solidFill>
                <a:srgbClr val="b2b2b2"/>
              </a:solidFill>
              <a:latin typeface="Arial"/>
            </a:endParaRPr>
          </a:p>
          <a:p>
            <a:pPr marL="365760" indent="-255600">
              <a:lnSpc>
                <a:spcPct val="100000"/>
              </a:lnSpc>
              <a:spcBef>
                <a:spcPts val="300"/>
              </a:spcBef>
              <a:buClr>
                <a:srgbClr val="138600"/>
              </a:buClr>
              <a:buFont typeface="Georgia"/>
              <a:buChar char="•"/>
            </a:pPr>
            <a:r>
              <a:rPr b="0" lang="pt-BR" sz="2800" spc="-1" strike="noStrike">
                <a:solidFill>
                  <a:srgbClr val="b2b2b2"/>
                </a:solidFill>
                <a:latin typeface="Segoe UI"/>
              </a:rPr>
              <a:t>Objetivos</a:t>
            </a:r>
            <a:endParaRPr b="0" lang="pt-BR" sz="2800" spc="-1" strike="noStrike">
              <a:solidFill>
                <a:srgbClr val="b2b2b2"/>
              </a:solidFill>
              <a:latin typeface="Arial"/>
            </a:endParaRPr>
          </a:p>
          <a:p>
            <a:pPr marL="365760" indent="-255600">
              <a:lnSpc>
                <a:spcPct val="100000"/>
              </a:lnSpc>
              <a:spcBef>
                <a:spcPts val="300"/>
              </a:spcBef>
              <a:buClr>
                <a:srgbClr val="138600"/>
              </a:buClr>
              <a:buFont typeface="Georgia"/>
              <a:buChar char="•"/>
            </a:pPr>
            <a:r>
              <a:rPr b="0" lang="pt-BR" sz="2800" spc="-1" strike="noStrike">
                <a:solidFill>
                  <a:srgbClr val="b2b2b2"/>
                </a:solidFill>
                <a:latin typeface="Segoe UI"/>
              </a:rPr>
              <a:t>Pré-processamento</a:t>
            </a:r>
            <a:endParaRPr b="0" lang="pt-BR" sz="2800" spc="-1" strike="noStrike">
              <a:solidFill>
                <a:srgbClr val="b2b2b2"/>
              </a:solidFill>
              <a:latin typeface="Arial"/>
            </a:endParaRPr>
          </a:p>
          <a:p>
            <a:pPr marL="365760" indent="-255600">
              <a:lnSpc>
                <a:spcPct val="100000"/>
              </a:lnSpc>
              <a:spcBef>
                <a:spcPts val="300"/>
              </a:spcBef>
              <a:buClr>
                <a:srgbClr val="138600"/>
              </a:buClr>
              <a:buFont typeface="Georgia"/>
              <a:buChar char="•"/>
            </a:pPr>
            <a:r>
              <a:rPr b="0" lang="pt-BR" sz="2800" spc="-1" strike="noStrike">
                <a:solidFill>
                  <a:srgbClr val="b2b2b2"/>
                </a:solidFill>
                <a:latin typeface="Segoe UI"/>
              </a:rPr>
              <a:t>Modelagem da rede</a:t>
            </a:r>
            <a:endParaRPr b="0" lang="pt-BR" sz="2800" spc="-1" strike="noStrike">
              <a:solidFill>
                <a:srgbClr val="b2b2b2"/>
              </a:solidFill>
              <a:latin typeface="Arial"/>
            </a:endParaRPr>
          </a:p>
          <a:p>
            <a:pPr marL="365760" indent="-255600">
              <a:lnSpc>
                <a:spcPct val="100000"/>
              </a:lnSpc>
              <a:spcBef>
                <a:spcPts val="300"/>
              </a:spcBef>
              <a:buClr>
                <a:srgbClr val="138600"/>
              </a:buClr>
              <a:buFont typeface="Georgia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Segoe UI"/>
              </a:rPr>
              <a:t>Análise geral da rede</a:t>
            </a:r>
            <a:endParaRPr b="0" lang="pt-BR" sz="2800" spc="-1" strike="noStrike">
              <a:solidFill>
                <a:srgbClr val="b2b2b2"/>
              </a:solidFill>
              <a:latin typeface="Arial"/>
            </a:endParaRPr>
          </a:p>
          <a:p>
            <a:pPr lvl="1" marL="658440" indent="-246600">
              <a:lnSpc>
                <a:spcPct val="100000"/>
              </a:lnSpc>
              <a:spcBef>
                <a:spcPts val="300"/>
              </a:spcBef>
              <a:buClr>
                <a:srgbClr val="002060"/>
              </a:buClr>
              <a:buFont typeface="Georgia"/>
              <a:buChar char="▫"/>
            </a:pPr>
            <a:r>
              <a:rPr b="0" lang="pt-BR" sz="2600" spc="-1" strike="noStrike">
                <a:solidFill>
                  <a:srgbClr val="b2b2b2"/>
                </a:solidFill>
                <a:latin typeface="Segoe UI"/>
              </a:rPr>
              <a:t>Sumarização de indicadores descritivos da rede</a:t>
            </a:r>
            <a:endParaRPr b="0" lang="pt-BR" sz="2600" spc="-1" strike="noStrike">
              <a:solidFill>
                <a:srgbClr val="b2b2b2"/>
              </a:solidFill>
              <a:latin typeface="Arial"/>
            </a:endParaRPr>
          </a:p>
          <a:p>
            <a:pPr lvl="1" marL="658440" indent="-246600">
              <a:lnSpc>
                <a:spcPct val="100000"/>
              </a:lnSpc>
              <a:spcBef>
                <a:spcPts val="300"/>
              </a:spcBef>
              <a:buClr>
                <a:srgbClr val="002060"/>
              </a:buClr>
              <a:buFont typeface="Georgia"/>
              <a:buChar char="▫"/>
            </a:pPr>
            <a:r>
              <a:rPr b="0" lang="pt-BR" sz="2600" spc="-1" strike="noStrike">
                <a:solidFill>
                  <a:srgbClr val="b2b2b2"/>
                </a:solidFill>
                <a:latin typeface="Segoe UI"/>
              </a:rPr>
              <a:t>Detecção de comunidades</a:t>
            </a:r>
            <a:endParaRPr b="0" lang="pt-BR" sz="2600" spc="-1" strike="noStrike">
              <a:solidFill>
                <a:srgbClr val="b2b2b2"/>
              </a:solidFill>
              <a:latin typeface="Arial"/>
            </a:endParaRPr>
          </a:p>
          <a:p>
            <a:pPr lvl="1" marL="658440" indent="-246600">
              <a:lnSpc>
                <a:spcPct val="100000"/>
              </a:lnSpc>
              <a:spcBef>
                <a:spcPts val="300"/>
              </a:spcBef>
              <a:buClr>
                <a:srgbClr val="002060"/>
              </a:buClr>
              <a:buFont typeface="Georgia"/>
              <a:buChar char="▫"/>
            </a:pPr>
            <a:r>
              <a:rPr b="0" lang="pt-BR" sz="2800" spc="-1" strike="noStrike">
                <a:solidFill>
                  <a:srgbClr val="b2b2b2"/>
                </a:solidFill>
                <a:latin typeface="Segoe UI"/>
              </a:rPr>
              <a:t>Rankeamento dos nós</a:t>
            </a:r>
            <a:endParaRPr b="0" lang="pt-BR" sz="2800" spc="-1" strike="noStrike">
              <a:solidFill>
                <a:srgbClr val="b2b2b2"/>
              </a:solidFill>
              <a:latin typeface="Arial"/>
            </a:endParaRPr>
          </a:p>
          <a:p>
            <a:pPr lvl="1" marL="658440" indent="-246600">
              <a:lnSpc>
                <a:spcPct val="100000"/>
              </a:lnSpc>
              <a:spcBef>
                <a:spcPts val="300"/>
              </a:spcBef>
              <a:buClr>
                <a:srgbClr val="002060"/>
              </a:buClr>
              <a:buFont typeface="Georgia"/>
              <a:buChar char="▫"/>
            </a:pPr>
            <a:r>
              <a:rPr b="0" lang="pt-BR" sz="2800" spc="-1" strike="noStrike">
                <a:solidFill>
                  <a:srgbClr val="b2b2b2"/>
                </a:solidFill>
                <a:latin typeface="Segoe UI"/>
              </a:rPr>
              <a:t>Comparação com modelo aleatório (Erdos-Rényi)</a:t>
            </a:r>
            <a:endParaRPr b="0" lang="pt-BR" sz="2800" spc="-1" strike="noStrike">
              <a:solidFill>
                <a:srgbClr val="b2b2b2"/>
              </a:solidFill>
              <a:latin typeface="Arial"/>
            </a:endParaRPr>
          </a:p>
          <a:p>
            <a:pPr lvl="1" marL="658440" indent="-246600">
              <a:lnSpc>
                <a:spcPct val="100000"/>
              </a:lnSpc>
              <a:spcBef>
                <a:spcPts val="300"/>
              </a:spcBef>
              <a:buClr>
                <a:srgbClr val="002060"/>
              </a:buClr>
              <a:buFont typeface="Georgia"/>
              <a:buChar char="▫"/>
            </a:pPr>
            <a:r>
              <a:rPr b="0" lang="pt-BR" sz="2800" spc="-1" strike="noStrike">
                <a:solidFill>
                  <a:srgbClr val="000000"/>
                </a:solidFill>
                <a:latin typeface="Segoe UI"/>
              </a:rPr>
              <a:t>Predição de sucesso baseado em nota do IMDB</a:t>
            </a:r>
            <a:endParaRPr b="0" lang="pt-BR" sz="2800" spc="-1" strike="noStrike">
              <a:solidFill>
                <a:srgbClr val="b2b2b2"/>
              </a:solidFill>
              <a:latin typeface="Arial"/>
            </a:endParaRPr>
          </a:p>
          <a:p>
            <a:pPr marL="365760" indent="-255600">
              <a:lnSpc>
                <a:spcPct val="100000"/>
              </a:lnSpc>
              <a:spcBef>
                <a:spcPts val="300"/>
              </a:spcBef>
              <a:buClr>
                <a:srgbClr val="138600"/>
              </a:buClr>
              <a:buFont typeface="Georgia"/>
              <a:buChar char="•"/>
            </a:pPr>
            <a:r>
              <a:rPr b="0" lang="pt-BR" sz="2800" spc="-1" strike="noStrike">
                <a:solidFill>
                  <a:srgbClr val="b2b2b2"/>
                </a:solidFill>
                <a:latin typeface="Segoe UI"/>
              </a:rPr>
              <a:t>Conclusões e Trabalhos Futuros</a:t>
            </a:r>
            <a:endParaRPr b="0" lang="pt-BR" sz="2800" spc="-1" strike="noStrike">
              <a:solidFill>
                <a:srgbClr val="b2b2b2"/>
              </a:solidFill>
              <a:latin typeface="Arial"/>
            </a:endParaRPr>
          </a:p>
        </p:txBody>
      </p:sp>
    </p:spTree>
  </p:cSld>
  <p:timing>
    <p:tnLst>
      <p:par>
        <p:cTn id="53" dur="indefinite" restart="never" nodeType="tmRoot">
          <p:childTnLst>
            <p:seq>
              <p:cTn id="5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CustomShape 1"/>
          <p:cNvSpPr/>
          <p:nvPr/>
        </p:nvSpPr>
        <p:spPr>
          <a:xfrm>
            <a:off x="107640" y="607320"/>
            <a:ext cx="8921880" cy="106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pt-BR" sz="2800" spc="-1" strike="noStrike">
                <a:solidFill>
                  <a:srgbClr val="000000"/>
                </a:solidFill>
                <a:latin typeface="Segoe UI"/>
              </a:rPr>
              <a:t>Predição de sucesso em nota</a:t>
            </a:r>
            <a:endParaRPr b="0" lang="pt-BR" sz="2800" spc="-1" strike="noStrike">
              <a:latin typeface="Arial"/>
            </a:endParaRPr>
          </a:p>
        </p:txBody>
      </p:sp>
      <p:sp>
        <p:nvSpPr>
          <p:cNvPr id="245" name="CustomShape 2"/>
          <p:cNvSpPr/>
          <p:nvPr/>
        </p:nvSpPr>
        <p:spPr>
          <a:xfrm>
            <a:off x="107640" y="1556640"/>
            <a:ext cx="8921880" cy="508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65760" indent="-255240">
              <a:lnSpc>
                <a:spcPct val="100000"/>
              </a:lnSpc>
              <a:spcBef>
                <a:spcPts val="300"/>
              </a:spcBef>
              <a:spcAft>
                <a:spcPts val="1199"/>
              </a:spcAft>
              <a:buClr>
                <a:srgbClr val="138600"/>
              </a:buClr>
              <a:buFont typeface="Georgia"/>
              <a:buChar char="•"/>
            </a:pPr>
            <a:r>
              <a:rPr b="0" lang="pt-BR" sz="2200" spc="-1" strike="noStrike">
                <a:solidFill>
                  <a:srgbClr val="000000"/>
                </a:solidFill>
                <a:latin typeface="Segoe UI"/>
              </a:rPr>
              <a:t>Hipótese: para cada nó, é possível predizer sua nota com base nas notas dos vizinhos?</a:t>
            </a:r>
            <a:endParaRPr b="0" lang="pt-BR" sz="2200" spc="-1" strike="noStrike">
              <a:latin typeface="Arial"/>
            </a:endParaRPr>
          </a:p>
          <a:p>
            <a:pPr marL="365760" indent="-255240">
              <a:lnSpc>
                <a:spcPct val="100000"/>
              </a:lnSpc>
              <a:spcBef>
                <a:spcPts val="300"/>
              </a:spcBef>
              <a:spcAft>
                <a:spcPts val="1199"/>
              </a:spcAft>
              <a:buClr>
                <a:srgbClr val="138600"/>
              </a:buClr>
              <a:buFont typeface="Georgia"/>
              <a:buChar char="•"/>
            </a:pPr>
            <a:r>
              <a:rPr b="0" lang="pt-BR" sz="2200" spc="-1" strike="noStrike">
                <a:solidFill>
                  <a:srgbClr val="000000"/>
                </a:solidFill>
                <a:latin typeface="Segoe UI"/>
              </a:rPr>
              <a:t>Em um teste inicial de viabilidade, verifica-se uma alta correlação entre a nota do ator e a média dos vizinhos. Utilizando a correlação de Pearson: 0.96 (esperado pela estrutura de cliques da rede)</a:t>
            </a:r>
            <a:endParaRPr b="0" lang="pt-BR" sz="2200" spc="-1" strike="noStrike">
              <a:latin typeface="Arial"/>
            </a:endParaRPr>
          </a:p>
          <a:p>
            <a:pPr marL="365760" indent="-255240">
              <a:lnSpc>
                <a:spcPct val="100000"/>
              </a:lnSpc>
              <a:spcBef>
                <a:spcPts val="300"/>
              </a:spcBef>
              <a:spcAft>
                <a:spcPts val="1199"/>
              </a:spcAft>
              <a:buClr>
                <a:srgbClr val="138600"/>
              </a:buClr>
              <a:buFont typeface="Georgia"/>
              <a:buChar char="•"/>
            </a:pPr>
            <a:r>
              <a:rPr b="0" lang="pt-BR" sz="2200" spc="-1" strike="noStrike">
                <a:solidFill>
                  <a:srgbClr val="000000"/>
                </a:solidFill>
                <a:latin typeface="Segoe UI"/>
              </a:rPr>
              <a:t>Utilizando a média como forma de predição, obtém-se um erro médio de 0.25 para a rede </a:t>
            </a:r>
            <a:endParaRPr b="0" lang="pt-BR" sz="2200" spc="-1" strike="noStrike">
              <a:latin typeface="Arial"/>
            </a:endParaRPr>
          </a:p>
          <a:p>
            <a:pPr marL="365760" indent="-255240">
              <a:lnSpc>
                <a:spcPct val="100000"/>
              </a:lnSpc>
              <a:spcBef>
                <a:spcPts val="300"/>
              </a:spcBef>
              <a:spcAft>
                <a:spcPts val="1199"/>
              </a:spcAft>
              <a:buClr>
                <a:srgbClr val="138600"/>
              </a:buClr>
              <a:buFont typeface="Georgia"/>
              <a:buChar char="•"/>
            </a:pPr>
            <a:r>
              <a:rPr b="0" lang="pt-BR" sz="2200" spc="-1" strike="noStrike">
                <a:solidFill>
                  <a:srgbClr val="000000"/>
                </a:solidFill>
                <a:latin typeface="Segoe UI"/>
              </a:rPr>
              <a:t>Para melhorar a acurácia, utiliza-se os conjuntos de valores para definir uma função linear que possa predizer melhor a nota com base na média</a:t>
            </a:r>
            <a:endParaRPr b="0" lang="pt-BR" sz="2200" spc="-1" strike="noStrike">
              <a:latin typeface="Arial"/>
            </a:endParaRPr>
          </a:p>
        </p:txBody>
      </p:sp>
      <p:sp>
        <p:nvSpPr>
          <p:cNvPr id="246" name="CustomShape 3"/>
          <p:cNvSpPr/>
          <p:nvPr/>
        </p:nvSpPr>
        <p:spPr>
          <a:xfrm>
            <a:off x="8174880" y="2160"/>
            <a:ext cx="761400" cy="36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49A3B30B-1171-4133-A6AA-471F49D6ED01}" type="slidenum">
              <a:rPr b="0" lang="pt-BR" sz="1800" spc="-1" strike="noStrike">
                <a:solidFill>
                  <a:srgbClr val="ffffff"/>
                </a:solidFill>
                <a:latin typeface="Segoe UI"/>
              </a:rPr>
              <a:t>1</a:t>
            </a:fld>
            <a:endParaRPr b="0" lang="pt-BR" sz="1800" spc="-1" strike="noStrike">
              <a:latin typeface="Arial"/>
            </a:endParaRPr>
          </a:p>
        </p:txBody>
      </p:sp>
    </p:spTree>
  </p:cSld>
  <p:timing>
    <p:tnLst>
      <p:par>
        <p:cTn id="55" dur="indefinite" restart="never" nodeType="tmRoot">
          <p:childTnLst>
            <p:seq>
              <p:cTn id="5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CustomShape 1"/>
          <p:cNvSpPr/>
          <p:nvPr/>
        </p:nvSpPr>
        <p:spPr>
          <a:xfrm>
            <a:off x="107640" y="607320"/>
            <a:ext cx="8921880" cy="106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pt-BR" sz="2800" spc="-1" strike="noStrike">
                <a:solidFill>
                  <a:srgbClr val="000000"/>
                </a:solidFill>
                <a:latin typeface="Segoe UI"/>
              </a:rPr>
              <a:t>Predição de sucesso em nota</a:t>
            </a:r>
            <a:endParaRPr b="0" lang="pt-BR" sz="2800" spc="-1" strike="noStrike">
              <a:latin typeface="Arial"/>
            </a:endParaRPr>
          </a:p>
        </p:txBody>
      </p:sp>
      <p:sp>
        <p:nvSpPr>
          <p:cNvPr id="248" name="CustomShape 2"/>
          <p:cNvSpPr/>
          <p:nvPr/>
        </p:nvSpPr>
        <p:spPr>
          <a:xfrm>
            <a:off x="8174880" y="2160"/>
            <a:ext cx="761400" cy="36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0F5350CD-A00C-4566-9B8E-0A9BDDD9DA19}" type="slidenum">
              <a:rPr b="0" lang="pt-BR" sz="1800" spc="-1" strike="noStrike">
                <a:solidFill>
                  <a:srgbClr val="ffffff"/>
                </a:solidFill>
                <a:latin typeface="Segoe UI"/>
              </a:rPr>
              <a:t>1</a:t>
            </a:fld>
            <a:endParaRPr b="0" lang="pt-BR" sz="1800" spc="-1" strike="noStrike">
              <a:latin typeface="Arial"/>
            </a:endParaRPr>
          </a:p>
        </p:txBody>
      </p:sp>
      <p:pic>
        <p:nvPicPr>
          <p:cNvPr id="249" name="" descr=""/>
          <p:cNvPicPr/>
          <p:nvPr/>
        </p:nvPicPr>
        <p:blipFill>
          <a:blip r:embed="rId1"/>
          <a:stretch/>
        </p:blipFill>
        <p:spPr>
          <a:xfrm>
            <a:off x="948240" y="2232000"/>
            <a:ext cx="6683760" cy="3986280"/>
          </a:xfrm>
          <a:prstGeom prst="rect">
            <a:avLst/>
          </a:prstGeom>
          <a:ln>
            <a:noFill/>
          </a:ln>
        </p:spPr>
      </p:pic>
      <p:sp>
        <p:nvSpPr>
          <p:cNvPr id="250" name="CustomShape 3"/>
          <p:cNvSpPr/>
          <p:nvPr/>
        </p:nvSpPr>
        <p:spPr>
          <a:xfrm>
            <a:off x="107640" y="1556640"/>
            <a:ext cx="8921880" cy="508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300"/>
              </a:spcBef>
              <a:spcAft>
                <a:spcPts val="1199"/>
              </a:spcAft>
            </a:pPr>
            <a:r>
              <a:rPr b="0" lang="pt-BR" sz="2200" spc="-1" strike="noStrike">
                <a:solidFill>
                  <a:srgbClr val="000000"/>
                </a:solidFill>
                <a:latin typeface="Segoe UI"/>
              </a:rPr>
              <a:t>Utilizando regressão linear, obtém-se a função 1.22x -1.47</a:t>
            </a:r>
            <a:endParaRPr b="0" lang="pt-BR" sz="2200" spc="-1" strike="noStrike">
              <a:latin typeface="Arial"/>
            </a:endParaRPr>
          </a:p>
        </p:txBody>
      </p:sp>
    </p:spTree>
  </p:cSld>
  <p:timing>
    <p:tnLst>
      <p:par>
        <p:cTn id="57" dur="indefinite" restart="never" nodeType="tmRoot">
          <p:childTnLst>
            <p:seq>
              <p:cTn id="5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107640" y="607320"/>
            <a:ext cx="8921880" cy="106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2" name="CustomShape 2"/>
          <p:cNvSpPr/>
          <p:nvPr/>
        </p:nvSpPr>
        <p:spPr>
          <a:xfrm>
            <a:off x="8174880" y="2160"/>
            <a:ext cx="761400" cy="36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47A45391-F66B-44FA-8A0F-B59B63F06260}" type="slidenum">
              <a:rPr b="0" lang="pt-BR" sz="1800" spc="-1" strike="noStrike">
                <a:solidFill>
                  <a:srgbClr val="ffffff"/>
                </a:solidFill>
                <a:latin typeface="Segoe UI"/>
              </a:rPr>
              <a:t>1</a:t>
            </a:fld>
            <a:endParaRPr b="0" lang="pt-BR" sz="1800" spc="-1" strike="noStrike">
              <a:latin typeface="Arial"/>
            </a:endParaRPr>
          </a:p>
        </p:txBody>
      </p:sp>
      <p:sp>
        <p:nvSpPr>
          <p:cNvPr id="163" name="TextShape 3"/>
          <p:cNvSpPr txBox="1"/>
          <p:nvPr/>
        </p:nvSpPr>
        <p:spPr>
          <a:xfrm>
            <a:off x="5760" y="935640"/>
            <a:ext cx="8922240" cy="576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 marL="365760" indent="-255600">
              <a:lnSpc>
                <a:spcPct val="100000"/>
              </a:lnSpc>
              <a:spcBef>
                <a:spcPts val="300"/>
              </a:spcBef>
              <a:buClr>
                <a:srgbClr val="138600"/>
              </a:buClr>
              <a:buFont typeface="Georgia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Segoe UI"/>
              </a:rPr>
              <a:t>Introdução</a:t>
            </a:r>
            <a:endParaRPr b="0" lang="pt-BR" sz="2800" spc="-1" strike="noStrike">
              <a:latin typeface="Arial"/>
            </a:endParaRPr>
          </a:p>
          <a:p>
            <a:pPr marL="365760" indent="-255600">
              <a:lnSpc>
                <a:spcPct val="100000"/>
              </a:lnSpc>
              <a:spcBef>
                <a:spcPts val="300"/>
              </a:spcBef>
              <a:buClr>
                <a:srgbClr val="138600"/>
              </a:buClr>
              <a:buFont typeface="Georgia"/>
              <a:buChar char="•"/>
            </a:pPr>
            <a:r>
              <a:rPr b="0" lang="pt-BR" sz="2800" spc="-1" strike="noStrike">
                <a:solidFill>
                  <a:srgbClr val="cccccc"/>
                </a:solidFill>
                <a:latin typeface="Segoe UI"/>
              </a:rPr>
              <a:t>Objetivos</a:t>
            </a:r>
            <a:endParaRPr b="0" lang="pt-BR" sz="2800" spc="-1" strike="noStrike">
              <a:latin typeface="Arial"/>
            </a:endParaRPr>
          </a:p>
          <a:p>
            <a:pPr marL="365760" indent="-255600">
              <a:lnSpc>
                <a:spcPct val="100000"/>
              </a:lnSpc>
              <a:spcBef>
                <a:spcPts val="300"/>
              </a:spcBef>
              <a:buClr>
                <a:srgbClr val="138600"/>
              </a:buClr>
              <a:buFont typeface="Georgia"/>
              <a:buChar char="•"/>
            </a:pPr>
            <a:r>
              <a:rPr b="0" lang="pt-BR" sz="2800" spc="-1" strike="noStrike">
                <a:solidFill>
                  <a:srgbClr val="cccccc"/>
                </a:solidFill>
                <a:latin typeface="Segoe UI"/>
              </a:rPr>
              <a:t>Pré-processamento</a:t>
            </a:r>
            <a:endParaRPr b="0" lang="pt-BR" sz="2800" spc="-1" strike="noStrike">
              <a:latin typeface="Arial"/>
            </a:endParaRPr>
          </a:p>
          <a:p>
            <a:pPr marL="365760" indent="-255600">
              <a:lnSpc>
                <a:spcPct val="100000"/>
              </a:lnSpc>
              <a:spcBef>
                <a:spcPts val="300"/>
              </a:spcBef>
              <a:buClr>
                <a:srgbClr val="138600"/>
              </a:buClr>
              <a:buFont typeface="Georgia"/>
              <a:buChar char="•"/>
            </a:pPr>
            <a:r>
              <a:rPr b="0" lang="pt-BR" sz="2800" spc="-1" strike="noStrike">
                <a:solidFill>
                  <a:srgbClr val="cccccc"/>
                </a:solidFill>
                <a:latin typeface="Segoe UI"/>
              </a:rPr>
              <a:t>Modelagem da rede</a:t>
            </a:r>
            <a:endParaRPr b="0" lang="pt-BR" sz="2800" spc="-1" strike="noStrike">
              <a:latin typeface="Arial"/>
            </a:endParaRPr>
          </a:p>
          <a:p>
            <a:pPr marL="365760" indent="-255600">
              <a:lnSpc>
                <a:spcPct val="100000"/>
              </a:lnSpc>
              <a:spcBef>
                <a:spcPts val="300"/>
              </a:spcBef>
              <a:buClr>
                <a:srgbClr val="138600"/>
              </a:buClr>
              <a:buFont typeface="Georgia"/>
              <a:buChar char="•"/>
            </a:pPr>
            <a:r>
              <a:rPr b="0" lang="pt-BR" sz="2800" spc="-1" strike="noStrike">
                <a:solidFill>
                  <a:srgbClr val="cccccc"/>
                </a:solidFill>
                <a:latin typeface="Segoe UI"/>
              </a:rPr>
              <a:t>Análise geral da rede</a:t>
            </a:r>
            <a:endParaRPr b="0" lang="pt-BR" sz="2800" spc="-1" strike="noStrike">
              <a:latin typeface="Arial"/>
            </a:endParaRPr>
          </a:p>
          <a:p>
            <a:pPr lvl="1" marL="658440" indent="-246600">
              <a:lnSpc>
                <a:spcPct val="100000"/>
              </a:lnSpc>
              <a:spcBef>
                <a:spcPts val="300"/>
              </a:spcBef>
              <a:buClr>
                <a:srgbClr val="002060"/>
              </a:buClr>
              <a:buFont typeface="Georgia"/>
              <a:buChar char="▫"/>
            </a:pPr>
            <a:r>
              <a:rPr b="0" lang="pt-BR" sz="2600" spc="-1" strike="noStrike">
                <a:solidFill>
                  <a:srgbClr val="cccccc"/>
                </a:solidFill>
                <a:latin typeface="Segoe UI"/>
              </a:rPr>
              <a:t>Sumarização de indicadores descritivos da rede</a:t>
            </a:r>
            <a:endParaRPr b="0" lang="pt-BR" sz="2600" spc="-1" strike="noStrike">
              <a:latin typeface="Arial"/>
            </a:endParaRPr>
          </a:p>
          <a:p>
            <a:pPr lvl="1" marL="658440" indent="-246600">
              <a:lnSpc>
                <a:spcPct val="100000"/>
              </a:lnSpc>
              <a:spcBef>
                <a:spcPts val="300"/>
              </a:spcBef>
              <a:buClr>
                <a:srgbClr val="002060"/>
              </a:buClr>
              <a:buFont typeface="Georgia"/>
              <a:buChar char="▫"/>
            </a:pPr>
            <a:r>
              <a:rPr b="0" lang="pt-BR" sz="2600" spc="-1" strike="noStrike">
                <a:solidFill>
                  <a:srgbClr val="cccccc"/>
                </a:solidFill>
                <a:latin typeface="Segoe UI"/>
              </a:rPr>
              <a:t>Detecção de comunidades</a:t>
            </a:r>
            <a:endParaRPr b="0" lang="pt-BR" sz="2600" spc="-1" strike="noStrike">
              <a:latin typeface="Arial"/>
            </a:endParaRPr>
          </a:p>
          <a:p>
            <a:pPr lvl="1" marL="658440" indent="-246600">
              <a:lnSpc>
                <a:spcPct val="100000"/>
              </a:lnSpc>
              <a:spcBef>
                <a:spcPts val="300"/>
              </a:spcBef>
              <a:buClr>
                <a:srgbClr val="002060"/>
              </a:buClr>
              <a:buFont typeface="Georgia"/>
              <a:buChar char="▫"/>
            </a:pPr>
            <a:r>
              <a:rPr b="0" lang="pt-BR" sz="2800" spc="-1" strike="noStrike">
                <a:solidFill>
                  <a:srgbClr val="cccccc"/>
                </a:solidFill>
                <a:latin typeface="Segoe UI"/>
              </a:rPr>
              <a:t>Rankeamento dos nós</a:t>
            </a:r>
            <a:endParaRPr b="0" lang="pt-BR" sz="2800" spc="-1" strike="noStrike">
              <a:latin typeface="Arial"/>
            </a:endParaRPr>
          </a:p>
          <a:p>
            <a:pPr lvl="1" marL="658440" indent="-246600">
              <a:lnSpc>
                <a:spcPct val="100000"/>
              </a:lnSpc>
              <a:spcBef>
                <a:spcPts val="300"/>
              </a:spcBef>
              <a:buClr>
                <a:srgbClr val="002060"/>
              </a:buClr>
              <a:buFont typeface="Georgia"/>
              <a:buChar char="▫"/>
            </a:pPr>
            <a:r>
              <a:rPr b="0" lang="pt-BR" sz="2800" spc="-1" strike="noStrike">
                <a:solidFill>
                  <a:srgbClr val="cccccc"/>
                </a:solidFill>
                <a:latin typeface="Segoe UI"/>
              </a:rPr>
              <a:t>Comparação com modelo aleatório (Erdos-Rényi)</a:t>
            </a:r>
            <a:endParaRPr b="0" lang="pt-BR" sz="2800" spc="-1" strike="noStrike">
              <a:latin typeface="Arial"/>
            </a:endParaRPr>
          </a:p>
          <a:p>
            <a:pPr lvl="1" marL="658440" indent="-246600">
              <a:lnSpc>
                <a:spcPct val="100000"/>
              </a:lnSpc>
              <a:spcBef>
                <a:spcPts val="300"/>
              </a:spcBef>
              <a:buClr>
                <a:srgbClr val="002060"/>
              </a:buClr>
              <a:buFont typeface="Georgia"/>
              <a:buChar char="▫"/>
            </a:pPr>
            <a:r>
              <a:rPr b="0" lang="pt-BR" sz="2800" spc="-1" strike="noStrike">
                <a:solidFill>
                  <a:srgbClr val="cccccc"/>
                </a:solidFill>
                <a:latin typeface="Segoe UI"/>
              </a:rPr>
              <a:t>Predição de sucesso baseado em nota do IMDB</a:t>
            </a:r>
            <a:endParaRPr b="0" lang="pt-BR" sz="2800" spc="-1" strike="noStrike">
              <a:latin typeface="Arial"/>
            </a:endParaRPr>
          </a:p>
          <a:p>
            <a:pPr marL="365760" indent="-255600">
              <a:lnSpc>
                <a:spcPct val="100000"/>
              </a:lnSpc>
              <a:spcBef>
                <a:spcPts val="300"/>
              </a:spcBef>
              <a:buClr>
                <a:srgbClr val="138600"/>
              </a:buClr>
              <a:buFont typeface="Georgia"/>
              <a:buChar char="•"/>
            </a:pPr>
            <a:r>
              <a:rPr b="0" lang="pt-BR" sz="2800" spc="-1" strike="noStrike">
                <a:solidFill>
                  <a:srgbClr val="cccccc"/>
                </a:solidFill>
                <a:latin typeface="Segoe UI"/>
              </a:rPr>
              <a:t>Conclusões e Trabalhos Futuros</a:t>
            </a:r>
            <a:endParaRPr b="0" lang="pt-BR" sz="28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CustomShape 1"/>
          <p:cNvSpPr/>
          <p:nvPr/>
        </p:nvSpPr>
        <p:spPr>
          <a:xfrm>
            <a:off x="107640" y="607320"/>
            <a:ext cx="8921880" cy="106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pt-BR" sz="2800" spc="-1" strike="noStrike">
                <a:solidFill>
                  <a:srgbClr val="000000"/>
                </a:solidFill>
                <a:latin typeface="Segoe UI"/>
              </a:rPr>
              <a:t>Exemplo de predição</a:t>
            </a:r>
            <a:endParaRPr b="0" lang="pt-BR" sz="2800" spc="-1" strike="noStrike">
              <a:latin typeface="Arial"/>
            </a:endParaRPr>
          </a:p>
        </p:txBody>
      </p:sp>
      <p:sp>
        <p:nvSpPr>
          <p:cNvPr id="252" name="CustomShape 2"/>
          <p:cNvSpPr/>
          <p:nvPr/>
        </p:nvSpPr>
        <p:spPr>
          <a:xfrm>
            <a:off x="107640" y="1512000"/>
            <a:ext cx="8921880" cy="122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65760" indent="-255240">
              <a:lnSpc>
                <a:spcPct val="100000"/>
              </a:lnSpc>
              <a:spcBef>
                <a:spcPts val="300"/>
              </a:spcBef>
              <a:spcAft>
                <a:spcPts val="1199"/>
              </a:spcAft>
              <a:buClr>
                <a:srgbClr val="138600"/>
              </a:buClr>
              <a:buFont typeface="Georgia"/>
              <a:buChar char="•"/>
            </a:pPr>
            <a:r>
              <a:rPr b="0" lang="pt-BR" sz="2200" spc="-1" strike="noStrike">
                <a:solidFill>
                  <a:srgbClr val="000000"/>
                </a:solidFill>
                <a:latin typeface="Segoe UI"/>
                <a:ea typeface="AR PL SungtiL GB"/>
              </a:rPr>
              <a:t>Para um ator X, não conhecido previamente, sabendo-se </a:t>
            </a:r>
            <a:r>
              <a:rPr b="0" lang="pt-BR" sz="2200" spc="-1" strike="noStrike">
                <a:solidFill>
                  <a:srgbClr val="000000"/>
                </a:solidFill>
                <a:latin typeface="Segoe UI"/>
                <a:ea typeface="AR PL SungtiL GB"/>
              </a:rPr>
              <a:t>que ele tenha atuado com Will Smith, Adam Sandler, Mila </a:t>
            </a:r>
            <a:r>
              <a:rPr b="0" lang="pt-BR" sz="2200" spc="-1" strike="noStrike">
                <a:solidFill>
                  <a:srgbClr val="000000"/>
                </a:solidFill>
                <a:latin typeface="Segoe UI"/>
                <a:ea typeface="AR PL SungtiL GB"/>
              </a:rPr>
              <a:t>Kunis, Keanu Reeves, Rodrigo Santoro e Carrie Fisher. O </a:t>
            </a:r>
            <a:r>
              <a:rPr b="0" lang="pt-BR" sz="2200" spc="-1" strike="noStrike">
                <a:solidFill>
                  <a:srgbClr val="000000"/>
                </a:solidFill>
                <a:latin typeface="Segoe UI"/>
                <a:ea typeface="AR PL SungtiL GB"/>
              </a:rPr>
              <a:t>valor predito da sua média é dado por 1,22 * </a:t>
            </a:r>
            <a:r>
              <a:rPr b="0" lang="pt-BR" sz="2200" spc="-1" strike="noStrike">
                <a:solidFill>
                  <a:srgbClr val="000000"/>
                </a:solidFill>
                <a:latin typeface="Segoe UI"/>
              </a:rPr>
              <a:t>6,315−1,47=6,23</a:t>
            </a:r>
            <a:endParaRPr b="0" lang="pt-BR" sz="2200" spc="-1" strike="noStrike">
              <a:latin typeface="Arial"/>
            </a:endParaRPr>
          </a:p>
        </p:txBody>
      </p:sp>
      <p:sp>
        <p:nvSpPr>
          <p:cNvPr id="253" name="CustomShape 3"/>
          <p:cNvSpPr/>
          <p:nvPr/>
        </p:nvSpPr>
        <p:spPr>
          <a:xfrm>
            <a:off x="8174880" y="2160"/>
            <a:ext cx="761400" cy="36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AC8D8053-EA91-472A-A62E-CAF8050976D6}" type="slidenum">
              <a:rPr b="0" lang="pt-BR" sz="1800" spc="-1" strike="noStrike">
                <a:solidFill>
                  <a:srgbClr val="ffffff"/>
                </a:solidFill>
                <a:latin typeface="Segoe UI"/>
              </a:rPr>
              <a:t>1</a:t>
            </a:fld>
            <a:endParaRPr b="0" lang="pt-BR" sz="1800" spc="-1" strike="noStrike">
              <a:latin typeface="Arial"/>
            </a:endParaRPr>
          </a:p>
        </p:txBody>
      </p:sp>
      <p:pic>
        <p:nvPicPr>
          <p:cNvPr id="254" name="" descr=""/>
          <p:cNvPicPr/>
          <p:nvPr/>
        </p:nvPicPr>
        <p:blipFill>
          <a:blip r:embed="rId1"/>
          <a:stretch/>
        </p:blipFill>
        <p:spPr>
          <a:xfrm>
            <a:off x="2088000" y="2654640"/>
            <a:ext cx="4680000" cy="3942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9" dur="indefinite" restart="never" nodeType="tmRoot">
          <p:childTnLst>
            <p:seq>
              <p:cTn id="6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CustomShape 1"/>
          <p:cNvSpPr/>
          <p:nvPr/>
        </p:nvSpPr>
        <p:spPr>
          <a:xfrm>
            <a:off x="107640" y="607320"/>
            <a:ext cx="8921880" cy="106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6" name="CustomShape 2"/>
          <p:cNvSpPr/>
          <p:nvPr/>
        </p:nvSpPr>
        <p:spPr>
          <a:xfrm>
            <a:off x="8174880" y="2160"/>
            <a:ext cx="761400" cy="36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287768B0-F57A-4CF3-8CA3-1FA34F973828}" type="slidenum">
              <a:rPr b="0" lang="pt-BR" sz="1800" spc="-1" strike="noStrike">
                <a:solidFill>
                  <a:srgbClr val="ffffff"/>
                </a:solidFill>
                <a:latin typeface="Segoe UI"/>
              </a:rPr>
              <a:t>1</a:t>
            </a:fld>
            <a:endParaRPr b="0" lang="pt-BR" sz="1800" spc="-1" strike="noStrike">
              <a:latin typeface="Arial"/>
            </a:endParaRPr>
          </a:p>
        </p:txBody>
      </p:sp>
      <p:sp>
        <p:nvSpPr>
          <p:cNvPr id="257" name="TextShape 3"/>
          <p:cNvSpPr txBox="1"/>
          <p:nvPr/>
        </p:nvSpPr>
        <p:spPr>
          <a:xfrm>
            <a:off x="5760" y="935640"/>
            <a:ext cx="8922240" cy="576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 marL="365760" indent="-255600">
              <a:lnSpc>
                <a:spcPct val="100000"/>
              </a:lnSpc>
              <a:spcBef>
                <a:spcPts val="300"/>
              </a:spcBef>
              <a:buClr>
                <a:srgbClr val="138600"/>
              </a:buClr>
              <a:buFont typeface="Georgia"/>
              <a:buChar char="•"/>
            </a:pPr>
            <a:r>
              <a:rPr b="0" lang="pt-BR" sz="2800" spc="-1" strike="noStrike">
                <a:solidFill>
                  <a:srgbClr val="b2b2b2"/>
                </a:solidFill>
                <a:latin typeface="Segoe UI"/>
              </a:rPr>
              <a:t>Introdução</a:t>
            </a:r>
            <a:endParaRPr b="0" lang="pt-BR" sz="2800" spc="-1" strike="noStrike">
              <a:solidFill>
                <a:srgbClr val="b2b2b2"/>
              </a:solidFill>
              <a:latin typeface="Arial"/>
            </a:endParaRPr>
          </a:p>
          <a:p>
            <a:pPr marL="365760" indent="-255600">
              <a:lnSpc>
                <a:spcPct val="100000"/>
              </a:lnSpc>
              <a:spcBef>
                <a:spcPts val="300"/>
              </a:spcBef>
              <a:buClr>
                <a:srgbClr val="138600"/>
              </a:buClr>
              <a:buFont typeface="Georgia"/>
              <a:buChar char="•"/>
            </a:pPr>
            <a:r>
              <a:rPr b="0" lang="pt-BR" sz="2800" spc="-1" strike="noStrike">
                <a:solidFill>
                  <a:srgbClr val="b2b2b2"/>
                </a:solidFill>
                <a:latin typeface="Segoe UI"/>
              </a:rPr>
              <a:t>Objetivos</a:t>
            </a:r>
            <a:endParaRPr b="0" lang="pt-BR" sz="2800" spc="-1" strike="noStrike">
              <a:solidFill>
                <a:srgbClr val="b2b2b2"/>
              </a:solidFill>
              <a:latin typeface="Arial"/>
            </a:endParaRPr>
          </a:p>
          <a:p>
            <a:pPr marL="365760" indent="-255600">
              <a:lnSpc>
                <a:spcPct val="100000"/>
              </a:lnSpc>
              <a:spcBef>
                <a:spcPts val="300"/>
              </a:spcBef>
              <a:buClr>
                <a:srgbClr val="138600"/>
              </a:buClr>
              <a:buFont typeface="Georgia"/>
              <a:buChar char="•"/>
            </a:pPr>
            <a:r>
              <a:rPr b="0" lang="pt-BR" sz="2800" spc="-1" strike="noStrike">
                <a:solidFill>
                  <a:srgbClr val="b2b2b2"/>
                </a:solidFill>
                <a:latin typeface="Segoe UI"/>
              </a:rPr>
              <a:t>Pré-processamento</a:t>
            </a:r>
            <a:endParaRPr b="0" lang="pt-BR" sz="2800" spc="-1" strike="noStrike">
              <a:solidFill>
                <a:srgbClr val="b2b2b2"/>
              </a:solidFill>
              <a:latin typeface="Arial"/>
            </a:endParaRPr>
          </a:p>
          <a:p>
            <a:pPr marL="365760" indent="-255600">
              <a:lnSpc>
                <a:spcPct val="100000"/>
              </a:lnSpc>
              <a:spcBef>
                <a:spcPts val="300"/>
              </a:spcBef>
              <a:buClr>
                <a:srgbClr val="138600"/>
              </a:buClr>
              <a:buFont typeface="Georgia"/>
              <a:buChar char="•"/>
            </a:pPr>
            <a:r>
              <a:rPr b="0" lang="pt-BR" sz="2800" spc="-1" strike="noStrike">
                <a:solidFill>
                  <a:srgbClr val="b2b2b2"/>
                </a:solidFill>
                <a:latin typeface="Segoe UI"/>
              </a:rPr>
              <a:t>Modelagem da rede</a:t>
            </a:r>
            <a:endParaRPr b="0" lang="pt-BR" sz="2800" spc="-1" strike="noStrike">
              <a:solidFill>
                <a:srgbClr val="b2b2b2"/>
              </a:solidFill>
              <a:latin typeface="Arial"/>
            </a:endParaRPr>
          </a:p>
          <a:p>
            <a:pPr marL="365760" indent="-255600">
              <a:lnSpc>
                <a:spcPct val="100000"/>
              </a:lnSpc>
              <a:spcBef>
                <a:spcPts val="300"/>
              </a:spcBef>
              <a:buClr>
                <a:srgbClr val="138600"/>
              </a:buClr>
              <a:buFont typeface="Georgia"/>
              <a:buChar char="•"/>
            </a:pPr>
            <a:r>
              <a:rPr b="0" lang="pt-BR" sz="2800" spc="-1" strike="noStrike">
                <a:solidFill>
                  <a:srgbClr val="b2b2b2"/>
                </a:solidFill>
                <a:latin typeface="Segoe UI"/>
              </a:rPr>
              <a:t>Análise geral da rede</a:t>
            </a:r>
            <a:endParaRPr b="0" lang="pt-BR" sz="2800" spc="-1" strike="noStrike">
              <a:solidFill>
                <a:srgbClr val="b2b2b2"/>
              </a:solidFill>
              <a:latin typeface="Arial"/>
            </a:endParaRPr>
          </a:p>
          <a:p>
            <a:pPr lvl="1" marL="658440" indent="-246600">
              <a:lnSpc>
                <a:spcPct val="100000"/>
              </a:lnSpc>
              <a:spcBef>
                <a:spcPts val="300"/>
              </a:spcBef>
              <a:buClr>
                <a:srgbClr val="002060"/>
              </a:buClr>
              <a:buFont typeface="Georgia"/>
              <a:buChar char="▫"/>
            </a:pPr>
            <a:r>
              <a:rPr b="0" lang="pt-BR" sz="2600" spc="-1" strike="noStrike">
                <a:solidFill>
                  <a:srgbClr val="b2b2b2"/>
                </a:solidFill>
                <a:latin typeface="Segoe UI"/>
              </a:rPr>
              <a:t>Sumarização de indicadores descritivos da rede</a:t>
            </a:r>
            <a:endParaRPr b="0" lang="pt-BR" sz="2600" spc="-1" strike="noStrike">
              <a:solidFill>
                <a:srgbClr val="b2b2b2"/>
              </a:solidFill>
              <a:latin typeface="Arial"/>
            </a:endParaRPr>
          </a:p>
          <a:p>
            <a:pPr lvl="1" marL="658440" indent="-246600">
              <a:lnSpc>
                <a:spcPct val="100000"/>
              </a:lnSpc>
              <a:spcBef>
                <a:spcPts val="300"/>
              </a:spcBef>
              <a:buClr>
                <a:srgbClr val="002060"/>
              </a:buClr>
              <a:buFont typeface="Georgia"/>
              <a:buChar char="▫"/>
            </a:pPr>
            <a:r>
              <a:rPr b="0" lang="pt-BR" sz="2600" spc="-1" strike="noStrike">
                <a:solidFill>
                  <a:srgbClr val="b2b2b2"/>
                </a:solidFill>
                <a:latin typeface="Segoe UI"/>
              </a:rPr>
              <a:t>Detecção de comunidades</a:t>
            </a:r>
            <a:endParaRPr b="0" lang="pt-BR" sz="2600" spc="-1" strike="noStrike">
              <a:solidFill>
                <a:srgbClr val="b2b2b2"/>
              </a:solidFill>
              <a:latin typeface="Arial"/>
            </a:endParaRPr>
          </a:p>
          <a:p>
            <a:pPr lvl="1" marL="658440" indent="-246600">
              <a:lnSpc>
                <a:spcPct val="100000"/>
              </a:lnSpc>
              <a:spcBef>
                <a:spcPts val="300"/>
              </a:spcBef>
              <a:buClr>
                <a:srgbClr val="002060"/>
              </a:buClr>
              <a:buFont typeface="Georgia"/>
              <a:buChar char="▫"/>
            </a:pPr>
            <a:r>
              <a:rPr b="0" lang="pt-BR" sz="2800" spc="-1" strike="noStrike">
                <a:solidFill>
                  <a:srgbClr val="b2b2b2"/>
                </a:solidFill>
                <a:latin typeface="Segoe UI"/>
              </a:rPr>
              <a:t>Rankeamento dos nós</a:t>
            </a:r>
            <a:endParaRPr b="0" lang="pt-BR" sz="2800" spc="-1" strike="noStrike">
              <a:solidFill>
                <a:srgbClr val="b2b2b2"/>
              </a:solidFill>
              <a:latin typeface="Arial"/>
            </a:endParaRPr>
          </a:p>
          <a:p>
            <a:pPr lvl="1" marL="658440" indent="-246600">
              <a:lnSpc>
                <a:spcPct val="100000"/>
              </a:lnSpc>
              <a:spcBef>
                <a:spcPts val="300"/>
              </a:spcBef>
              <a:buClr>
                <a:srgbClr val="002060"/>
              </a:buClr>
              <a:buFont typeface="Georgia"/>
              <a:buChar char="▫"/>
            </a:pPr>
            <a:r>
              <a:rPr b="0" lang="pt-BR" sz="2800" spc="-1" strike="noStrike">
                <a:solidFill>
                  <a:srgbClr val="b2b2b2"/>
                </a:solidFill>
                <a:latin typeface="Segoe UI"/>
              </a:rPr>
              <a:t>Comparação com modelo aleatório (Erdos-Rényi)</a:t>
            </a:r>
            <a:endParaRPr b="0" lang="pt-BR" sz="2800" spc="-1" strike="noStrike">
              <a:solidFill>
                <a:srgbClr val="b2b2b2"/>
              </a:solidFill>
              <a:latin typeface="Arial"/>
            </a:endParaRPr>
          </a:p>
          <a:p>
            <a:pPr lvl="1" marL="658440" indent="-246600">
              <a:lnSpc>
                <a:spcPct val="100000"/>
              </a:lnSpc>
              <a:spcBef>
                <a:spcPts val="300"/>
              </a:spcBef>
              <a:buClr>
                <a:srgbClr val="002060"/>
              </a:buClr>
              <a:buFont typeface="Georgia"/>
              <a:buChar char="▫"/>
            </a:pPr>
            <a:r>
              <a:rPr b="0" lang="pt-BR" sz="2800" spc="-1" strike="noStrike">
                <a:solidFill>
                  <a:srgbClr val="b2b2b2"/>
                </a:solidFill>
                <a:latin typeface="Segoe UI"/>
              </a:rPr>
              <a:t>Predição de sucesso baseado em nota do IMDB</a:t>
            </a:r>
            <a:endParaRPr b="0" lang="pt-BR" sz="2800" spc="-1" strike="noStrike">
              <a:solidFill>
                <a:srgbClr val="b2b2b2"/>
              </a:solidFill>
              <a:latin typeface="Arial"/>
            </a:endParaRPr>
          </a:p>
          <a:p>
            <a:pPr marL="365760" indent="-255600">
              <a:lnSpc>
                <a:spcPct val="100000"/>
              </a:lnSpc>
              <a:spcBef>
                <a:spcPts val="300"/>
              </a:spcBef>
              <a:buClr>
                <a:srgbClr val="138600"/>
              </a:buClr>
              <a:buFont typeface="Georgia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Segoe UI"/>
              </a:rPr>
              <a:t>Conclusões e Trabalhos Futuros</a:t>
            </a:r>
            <a:endParaRPr b="0" lang="pt-BR" sz="2800" spc="-1" strike="noStrike">
              <a:solidFill>
                <a:srgbClr val="b2b2b2"/>
              </a:solidFill>
              <a:latin typeface="Arial"/>
            </a:endParaRPr>
          </a:p>
        </p:txBody>
      </p:sp>
    </p:spTree>
  </p:cSld>
  <p:timing>
    <p:tnLst>
      <p:par>
        <p:cTn id="61" dur="indefinite" restart="never" nodeType="tmRoot">
          <p:childTnLst>
            <p:seq>
              <p:cTn id="6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CustomShape 1"/>
          <p:cNvSpPr/>
          <p:nvPr/>
        </p:nvSpPr>
        <p:spPr>
          <a:xfrm>
            <a:off x="107640" y="607320"/>
            <a:ext cx="8921880" cy="106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pt-BR" sz="2800" spc="-1" strike="noStrike">
                <a:solidFill>
                  <a:srgbClr val="000000"/>
                </a:solidFill>
                <a:latin typeface="Segoe UI"/>
              </a:rPr>
              <a:t>Conclusões e Trabalhos Futuros</a:t>
            </a:r>
            <a:endParaRPr b="0" lang="pt-BR" sz="2800" spc="-1" strike="noStrike">
              <a:latin typeface="Arial"/>
            </a:endParaRPr>
          </a:p>
        </p:txBody>
      </p:sp>
      <p:sp>
        <p:nvSpPr>
          <p:cNvPr id="259" name="CustomShape 2"/>
          <p:cNvSpPr/>
          <p:nvPr/>
        </p:nvSpPr>
        <p:spPr>
          <a:xfrm>
            <a:off x="107640" y="1808640"/>
            <a:ext cx="8921880" cy="508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65760" indent="-255240">
              <a:lnSpc>
                <a:spcPct val="100000"/>
              </a:lnSpc>
              <a:spcBef>
                <a:spcPts val="300"/>
              </a:spcBef>
              <a:spcAft>
                <a:spcPts val="1199"/>
              </a:spcAft>
              <a:buClr>
                <a:srgbClr val="138600"/>
              </a:buClr>
              <a:buFont typeface="Georgia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Segoe UI"/>
              </a:rPr>
              <a:t>Rede com alto coeficiente de agrupamento e triangulação</a:t>
            </a:r>
            <a:endParaRPr b="0" lang="pt-BR" sz="2400" spc="-1" strike="noStrike">
              <a:latin typeface="Arial"/>
            </a:endParaRPr>
          </a:p>
          <a:p>
            <a:pPr marL="365760" indent="-255240">
              <a:lnSpc>
                <a:spcPct val="100000"/>
              </a:lnSpc>
              <a:spcBef>
                <a:spcPts val="300"/>
              </a:spcBef>
              <a:spcAft>
                <a:spcPts val="1199"/>
              </a:spcAft>
              <a:buClr>
                <a:srgbClr val="138600"/>
              </a:buClr>
              <a:buFont typeface="Georgia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Segoe UI"/>
              </a:rPr>
              <a:t>Testar a modelagem da rede utilizando filmes/séries como nós e arestas como outro tipo de interação (atores presentes em ambos, por exemplo)</a:t>
            </a:r>
            <a:endParaRPr b="0" lang="pt-BR" sz="2400" spc="-1" strike="noStrike">
              <a:latin typeface="Arial"/>
            </a:endParaRPr>
          </a:p>
          <a:p>
            <a:pPr marL="365760" indent="-255240">
              <a:lnSpc>
                <a:spcPct val="100000"/>
              </a:lnSpc>
              <a:spcBef>
                <a:spcPts val="300"/>
              </a:spcBef>
              <a:spcAft>
                <a:spcPts val="1199"/>
              </a:spcAft>
              <a:buClr>
                <a:srgbClr val="138600"/>
              </a:buClr>
              <a:buFont typeface="Georgia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Segoe UI"/>
              </a:rPr>
              <a:t>Explorar e fazer uma análise mais profunda das comunidades detectadas</a:t>
            </a:r>
            <a:endParaRPr b="0" lang="pt-BR" sz="2400" spc="-1" strike="noStrike">
              <a:latin typeface="Arial"/>
            </a:endParaRPr>
          </a:p>
          <a:p>
            <a:pPr marL="365760" indent="-255240">
              <a:lnSpc>
                <a:spcPct val="100000"/>
              </a:lnSpc>
              <a:spcBef>
                <a:spcPts val="300"/>
              </a:spcBef>
              <a:spcAft>
                <a:spcPts val="1199"/>
              </a:spcAft>
              <a:buClr>
                <a:srgbClr val="138600"/>
              </a:buClr>
              <a:buFont typeface="Georgia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Segoe UI"/>
              </a:rPr>
              <a:t>Explorar os demais atributos da base para descoberta de conhecimento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260" name="CustomShape 3"/>
          <p:cNvSpPr/>
          <p:nvPr/>
        </p:nvSpPr>
        <p:spPr>
          <a:xfrm>
            <a:off x="8174880" y="2160"/>
            <a:ext cx="761400" cy="36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C2724F68-7E4C-4952-A83C-90C4A386FFFE}" type="slidenum">
              <a:rPr b="0" lang="pt-BR" sz="1800" spc="-1" strike="noStrike">
                <a:solidFill>
                  <a:srgbClr val="ffffff"/>
                </a:solidFill>
                <a:latin typeface="Segoe UI"/>
              </a:rPr>
              <a:t>1</a:t>
            </a:fld>
            <a:endParaRPr b="0" lang="pt-BR" sz="1800" spc="-1" strike="noStrike">
              <a:latin typeface="Arial"/>
            </a:endParaRPr>
          </a:p>
        </p:txBody>
      </p:sp>
    </p:spTree>
  </p:cSld>
  <p:timing>
    <p:tnLst>
      <p:par>
        <p:cTn id="63" dur="indefinite" restart="never" nodeType="tmRoot">
          <p:childTnLst>
            <p:seq>
              <p:cTn id="6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107640" y="607320"/>
            <a:ext cx="8921880" cy="106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pt-BR" sz="3600" spc="-1" strike="noStrike">
                <a:solidFill>
                  <a:srgbClr val="000000"/>
                </a:solidFill>
                <a:latin typeface="Segoe UI"/>
              </a:rPr>
              <a:t>Introdução</a:t>
            </a:r>
            <a:endParaRPr b="0" lang="pt-BR" sz="3600" spc="-1" strike="noStrike"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107640" y="1772640"/>
            <a:ext cx="8921880" cy="508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65760" indent="-255240">
              <a:lnSpc>
                <a:spcPct val="100000"/>
              </a:lnSpc>
              <a:spcBef>
                <a:spcPts val="300"/>
              </a:spcBef>
              <a:spcAft>
                <a:spcPts val="1199"/>
              </a:spcAft>
              <a:buClr>
                <a:srgbClr val="138600"/>
              </a:buClr>
              <a:buFont typeface="Georgia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Segoe UI"/>
              </a:rPr>
              <a:t>Base de dados: TV Shows and Movies listed on Netflix (</a:t>
            </a:r>
            <a:r>
              <a:rPr b="0" lang="pt-BR" sz="2400" spc="-1" strike="noStrike" u="sng">
                <a:solidFill>
                  <a:srgbClr val="0000ff"/>
                </a:solidFill>
                <a:uFillTx/>
                <a:latin typeface="Segoe UI"/>
                <a:hlinkClick r:id="rId1"/>
              </a:rPr>
              <a:t>https://www.kaggle.com/shivamb/netflix-shows</a:t>
            </a:r>
            <a:r>
              <a:rPr b="0" lang="pt-BR" sz="2400" spc="-1" strike="noStrike" u="sng">
                <a:solidFill>
                  <a:srgbClr val="0000ff"/>
                </a:solidFill>
                <a:uFillTx/>
                <a:latin typeface="Segoe UI"/>
              </a:rPr>
              <a:t>)</a:t>
            </a:r>
            <a:endParaRPr b="0" lang="pt-BR" sz="2400" spc="-1" strike="noStrike">
              <a:latin typeface="Arial"/>
            </a:endParaRPr>
          </a:p>
          <a:p>
            <a:pPr marL="365760" indent="-255240">
              <a:lnSpc>
                <a:spcPct val="100000"/>
              </a:lnSpc>
              <a:spcBef>
                <a:spcPts val="300"/>
              </a:spcBef>
              <a:spcAft>
                <a:spcPts val="1199"/>
              </a:spcAft>
              <a:buClr>
                <a:srgbClr val="138600"/>
              </a:buClr>
              <a:buFont typeface="Georgia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Segoe UI"/>
              </a:rPr>
              <a:t> </a:t>
            </a:r>
            <a:r>
              <a:rPr b="0" lang="pt-BR" sz="2400" spc="-1" strike="noStrike">
                <a:solidFill>
                  <a:srgbClr val="000000"/>
                </a:solidFill>
                <a:latin typeface="Segoe UI"/>
              </a:rPr>
              <a:t>Número de registros: 7789</a:t>
            </a:r>
            <a:endParaRPr b="0" lang="pt-BR" sz="2400" spc="-1" strike="noStrike">
              <a:latin typeface="Arial"/>
            </a:endParaRPr>
          </a:p>
          <a:p>
            <a:pPr marL="365760" indent="-255240">
              <a:lnSpc>
                <a:spcPct val="100000"/>
              </a:lnSpc>
              <a:spcBef>
                <a:spcPts val="300"/>
              </a:spcBef>
              <a:spcAft>
                <a:spcPts val="1199"/>
              </a:spcAft>
              <a:buClr>
                <a:srgbClr val="138600"/>
              </a:buClr>
              <a:buFont typeface="Georgia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Segoe UI"/>
              </a:rPr>
              <a:t>Atributos: show_id, type, title, director, cast, country, date_added, release_year, rating, duration, listed_in, description</a:t>
            </a:r>
            <a:endParaRPr b="0" lang="pt-BR" sz="2400" spc="-1" strike="noStrike">
              <a:latin typeface="Arial"/>
            </a:endParaRPr>
          </a:p>
          <a:p>
            <a:pPr marL="365760" indent="-255240">
              <a:lnSpc>
                <a:spcPct val="100000"/>
              </a:lnSpc>
              <a:spcBef>
                <a:spcPts val="300"/>
              </a:spcBef>
              <a:spcAft>
                <a:spcPts val="1199"/>
              </a:spcAft>
              <a:buClr>
                <a:srgbClr val="138600"/>
              </a:buClr>
              <a:buFont typeface="Georgia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Segoe UI"/>
              </a:rPr>
              <a:t>Ferramentas utilizadas na análise: igraph (eventualmente abandonado por questões de desempenho), networkX e gephi (comparações de valores obtidos pelas métricas) e matplotlib para plotagem de distribuições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166" name="CustomShape 3"/>
          <p:cNvSpPr/>
          <p:nvPr/>
        </p:nvSpPr>
        <p:spPr>
          <a:xfrm>
            <a:off x="8174880" y="2160"/>
            <a:ext cx="761400" cy="36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F9528D44-52D5-4A5D-A31D-628C150A2EC4}" type="slidenum">
              <a:rPr b="0" lang="pt-BR" sz="1800" spc="-1" strike="noStrike">
                <a:solidFill>
                  <a:srgbClr val="ffffff"/>
                </a:solidFill>
                <a:latin typeface="Segoe UI"/>
              </a:rPr>
              <a:t>1</a:t>
            </a:fld>
            <a:endParaRPr b="0" lang="pt-BR" sz="18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107640" y="607320"/>
            <a:ext cx="8921880" cy="106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8" name="CustomShape 2"/>
          <p:cNvSpPr/>
          <p:nvPr/>
        </p:nvSpPr>
        <p:spPr>
          <a:xfrm>
            <a:off x="8174880" y="2160"/>
            <a:ext cx="761400" cy="36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DD1E9D2A-E7CC-4344-84D2-CB1FFEAD1AF7}" type="slidenum">
              <a:rPr b="0" lang="pt-BR" sz="1800" spc="-1" strike="noStrike">
                <a:solidFill>
                  <a:srgbClr val="ffffff"/>
                </a:solidFill>
                <a:latin typeface="Segoe UI"/>
              </a:rPr>
              <a:t>1</a:t>
            </a:fld>
            <a:endParaRPr b="0" lang="pt-BR" sz="1800" spc="-1" strike="noStrike">
              <a:latin typeface="Arial"/>
            </a:endParaRPr>
          </a:p>
        </p:txBody>
      </p:sp>
      <p:sp>
        <p:nvSpPr>
          <p:cNvPr id="169" name="TextShape 3"/>
          <p:cNvSpPr txBox="1"/>
          <p:nvPr/>
        </p:nvSpPr>
        <p:spPr>
          <a:xfrm>
            <a:off x="5760" y="935640"/>
            <a:ext cx="8922240" cy="576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 marL="365760" indent="-255600">
              <a:lnSpc>
                <a:spcPct val="100000"/>
              </a:lnSpc>
              <a:spcBef>
                <a:spcPts val="300"/>
              </a:spcBef>
              <a:buClr>
                <a:srgbClr val="138600"/>
              </a:buClr>
              <a:buFont typeface="Georgia"/>
              <a:buChar char="•"/>
            </a:pPr>
            <a:r>
              <a:rPr b="0" lang="pt-BR" sz="2800" spc="-1" strike="noStrike">
                <a:solidFill>
                  <a:srgbClr val="cccccc"/>
                </a:solidFill>
                <a:latin typeface="Segoe UI"/>
              </a:rPr>
              <a:t>Introdução</a:t>
            </a:r>
            <a:endParaRPr b="0" lang="pt-BR" sz="2800" spc="-1" strike="noStrike">
              <a:solidFill>
                <a:srgbClr val="cccccc"/>
              </a:solidFill>
              <a:latin typeface="Arial"/>
            </a:endParaRPr>
          </a:p>
          <a:p>
            <a:pPr marL="365760" indent="-255600">
              <a:lnSpc>
                <a:spcPct val="100000"/>
              </a:lnSpc>
              <a:spcBef>
                <a:spcPts val="300"/>
              </a:spcBef>
              <a:buClr>
                <a:srgbClr val="138600"/>
              </a:buClr>
              <a:buFont typeface="Georgia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Segoe UI"/>
              </a:rPr>
              <a:t>Objetivos</a:t>
            </a:r>
            <a:endParaRPr b="0" lang="pt-BR" sz="2800" spc="-1" strike="noStrike">
              <a:solidFill>
                <a:srgbClr val="cccccc"/>
              </a:solidFill>
              <a:latin typeface="Arial"/>
            </a:endParaRPr>
          </a:p>
          <a:p>
            <a:pPr marL="365760" indent="-255600">
              <a:lnSpc>
                <a:spcPct val="100000"/>
              </a:lnSpc>
              <a:spcBef>
                <a:spcPts val="300"/>
              </a:spcBef>
              <a:buClr>
                <a:srgbClr val="138600"/>
              </a:buClr>
              <a:buFont typeface="Georgia"/>
              <a:buChar char="•"/>
            </a:pPr>
            <a:r>
              <a:rPr b="0" lang="pt-BR" sz="2800" spc="-1" strike="noStrike">
                <a:solidFill>
                  <a:srgbClr val="cccccc"/>
                </a:solidFill>
                <a:latin typeface="Segoe UI"/>
              </a:rPr>
              <a:t>Pré-processamento</a:t>
            </a:r>
            <a:endParaRPr b="0" lang="pt-BR" sz="2800" spc="-1" strike="noStrike">
              <a:solidFill>
                <a:srgbClr val="cccccc"/>
              </a:solidFill>
              <a:latin typeface="Arial"/>
            </a:endParaRPr>
          </a:p>
          <a:p>
            <a:pPr marL="365760" indent="-255600">
              <a:lnSpc>
                <a:spcPct val="100000"/>
              </a:lnSpc>
              <a:spcBef>
                <a:spcPts val="300"/>
              </a:spcBef>
              <a:buClr>
                <a:srgbClr val="138600"/>
              </a:buClr>
              <a:buFont typeface="Georgia"/>
              <a:buChar char="•"/>
            </a:pPr>
            <a:r>
              <a:rPr b="0" lang="pt-BR" sz="2800" spc="-1" strike="noStrike">
                <a:solidFill>
                  <a:srgbClr val="cccccc"/>
                </a:solidFill>
                <a:latin typeface="Segoe UI"/>
              </a:rPr>
              <a:t>Modelagem da rede</a:t>
            </a:r>
            <a:endParaRPr b="0" lang="pt-BR" sz="2800" spc="-1" strike="noStrike">
              <a:solidFill>
                <a:srgbClr val="cccccc"/>
              </a:solidFill>
              <a:latin typeface="Arial"/>
            </a:endParaRPr>
          </a:p>
          <a:p>
            <a:pPr marL="365760" indent="-255600">
              <a:lnSpc>
                <a:spcPct val="100000"/>
              </a:lnSpc>
              <a:spcBef>
                <a:spcPts val="300"/>
              </a:spcBef>
              <a:buClr>
                <a:srgbClr val="138600"/>
              </a:buClr>
              <a:buFont typeface="Georgia"/>
              <a:buChar char="•"/>
            </a:pPr>
            <a:r>
              <a:rPr b="0" lang="pt-BR" sz="2800" spc="-1" strike="noStrike">
                <a:solidFill>
                  <a:srgbClr val="cccccc"/>
                </a:solidFill>
                <a:latin typeface="Segoe UI"/>
              </a:rPr>
              <a:t>Análise geral da rede</a:t>
            </a:r>
            <a:endParaRPr b="0" lang="pt-BR" sz="2800" spc="-1" strike="noStrike">
              <a:solidFill>
                <a:srgbClr val="cccccc"/>
              </a:solidFill>
              <a:latin typeface="Arial"/>
            </a:endParaRPr>
          </a:p>
          <a:p>
            <a:pPr lvl="1" marL="658440" indent="-246600">
              <a:lnSpc>
                <a:spcPct val="100000"/>
              </a:lnSpc>
              <a:spcBef>
                <a:spcPts val="300"/>
              </a:spcBef>
              <a:buClr>
                <a:srgbClr val="002060"/>
              </a:buClr>
              <a:buFont typeface="Georgia"/>
              <a:buChar char="▫"/>
            </a:pPr>
            <a:r>
              <a:rPr b="0" lang="pt-BR" sz="2600" spc="-1" strike="noStrike">
                <a:solidFill>
                  <a:srgbClr val="cccccc"/>
                </a:solidFill>
                <a:latin typeface="Segoe UI"/>
              </a:rPr>
              <a:t>Sumarização de indicadores descritivos da rede</a:t>
            </a:r>
            <a:endParaRPr b="0" lang="pt-BR" sz="2600" spc="-1" strike="noStrike">
              <a:solidFill>
                <a:srgbClr val="cccccc"/>
              </a:solidFill>
              <a:latin typeface="Arial"/>
            </a:endParaRPr>
          </a:p>
          <a:p>
            <a:pPr lvl="1" marL="658440" indent="-246600">
              <a:lnSpc>
                <a:spcPct val="100000"/>
              </a:lnSpc>
              <a:spcBef>
                <a:spcPts val="300"/>
              </a:spcBef>
              <a:buClr>
                <a:srgbClr val="002060"/>
              </a:buClr>
              <a:buFont typeface="Georgia"/>
              <a:buChar char="▫"/>
            </a:pPr>
            <a:r>
              <a:rPr b="0" lang="pt-BR" sz="2600" spc="-1" strike="noStrike">
                <a:solidFill>
                  <a:srgbClr val="cccccc"/>
                </a:solidFill>
                <a:latin typeface="Segoe UI"/>
              </a:rPr>
              <a:t>Detecção de comunidades</a:t>
            </a:r>
            <a:endParaRPr b="0" lang="pt-BR" sz="2600" spc="-1" strike="noStrike">
              <a:solidFill>
                <a:srgbClr val="cccccc"/>
              </a:solidFill>
              <a:latin typeface="Arial"/>
            </a:endParaRPr>
          </a:p>
          <a:p>
            <a:pPr lvl="1" marL="658440" indent="-246600">
              <a:lnSpc>
                <a:spcPct val="100000"/>
              </a:lnSpc>
              <a:spcBef>
                <a:spcPts val="300"/>
              </a:spcBef>
              <a:buClr>
                <a:srgbClr val="002060"/>
              </a:buClr>
              <a:buFont typeface="Georgia"/>
              <a:buChar char="▫"/>
            </a:pPr>
            <a:r>
              <a:rPr b="0" lang="pt-BR" sz="2800" spc="-1" strike="noStrike">
                <a:solidFill>
                  <a:srgbClr val="cccccc"/>
                </a:solidFill>
                <a:latin typeface="Segoe UI"/>
              </a:rPr>
              <a:t>Rankeamento dos nós</a:t>
            </a:r>
            <a:endParaRPr b="0" lang="pt-BR" sz="2800" spc="-1" strike="noStrike">
              <a:solidFill>
                <a:srgbClr val="cccccc"/>
              </a:solidFill>
              <a:latin typeface="Arial"/>
            </a:endParaRPr>
          </a:p>
          <a:p>
            <a:pPr lvl="1" marL="658440" indent="-246600">
              <a:lnSpc>
                <a:spcPct val="100000"/>
              </a:lnSpc>
              <a:spcBef>
                <a:spcPts val="300"/>
              </a:spcBef>
              <a:buClr>
                <a:srgbClr val="002060"/>
              </a:buClr>
              <a:buFont typeface="Georgia"/>
              <a:buChar char="▫"/>
            </a:pPr>
            <a:r>
              <a:rPr b="0" lang="pt-BR" sz="2800" spc="-1" strike="noStrike">
                <a:solidFill>
                  <a:srgbClr val="cccccc"/>
                </a:solidFill>
                <a:latin typeface="Segoe UI"/>
              </a:rPr>
              <a:t>Comparação com modelo aleatório (Erdos-Rényi)</a:t>
            </a:r>
            <a:endParaRPr b="0" lang="pt-BR" sz="2800" spc="-1" strike="noStrike">
              <a:solidFill>
                <a:srgbClr val="cccccc"/>
              </a:solidFill>
              <a:latin typeface="Arial"/>
            </a:endParaRPr>
          </a:p>
          <a:p>
            <a:pPr lvl="1" marL="658440" indent="-246600">
              <a:lnSpc>
                <a:spcPct val="100000"/>
              </a:lnSpc>
              <a:spcBef>
                <a:spcPts val="300"/>
              </a:spcBef>
              <a:buClr>
                <a:srgbClr val="002060"/>
              </a:buClr>
              <a:buFont typeface="Georgia"/>
              <a:buChar char="▫"/>
            </a:pPr>
            <a:r>
              <a:rPr b="0" lang="pt-BR" sz="2800" spc="-1" strike="noStrike">
                <a:solidFill>
                  <a:srgbClr val="cccccc"/>
                </a:solidFill>
                <a:latin typeface="Segoe UI"/>
              </a:rPr>
              <a:t>Predição de sucesso baseado em nota do IMDB</a:t>
            </a:r>
            <a:endParaRPr b="0" lang="pt-BR" sz="2800" spc="-1" strike="noStrike">
              <a:solidFill>
                <a:srgbClr val="cccccc"/>
              </a:solidFill>
              <a:latin typeface="Arial"/>
            </a:endParaRPr>
          </a:p>
          <a:p>
            <a:pPr marL="365760" indent="-255600">
              <a:lnSpc>
                <a:spcPct val="100000"/>
              </a:lnSpc>
              <a:spcBef>
                <a:spcPts val="300"/>
              </a:spcBef>
              <a:buClr>
                <a:srgbClr val="138600"/>
              </a:buClr>
              <a:buFont typeface="Georgia"/>
              <a:buChar char="•"/>
            </a:pPr>
            <a:r>
              <a:rPr b="0" lang="pt-BR" sz="2800" spc="-1" strike="noStrike">
                <a:solidFill>
                  <a:srgbClr val="cccccc"/>
                </a:solidFill>
                <a:latin typeface="Segoe UI"/>
              </a:rPr>
              <a:t>Conclusões e Trabalhos Futuros</a:t>
            </a:r>
            <a:endParaRPr b="0" lang="pt-BR" sz="2800" spc="-1" strike="noStrike">
              <a:solidFill>
                <a:srgbClr val="cccccc"/>
              </a:solid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107640" y="607320"/>
            <a:ext cx="8921880" cy="106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pt-BR" sz="3600" spc="-1" strike="noStrike">
                <a:solidFill>
                  <a:srgbClr val="000000"/>
                </a:solidFill>
                <a:latin typeface="Segoe UI"/>
              </a:rPr>
              <a:t>Objetivos</a:t>
            </a:r>
            <a:endParaRPr b="0" lang="pt-BR" sz="3600" spc="-1" strike="noStrike">
              <a:latin typeface="Arial"/>
            </a:endParaRPr>
          </a:p>
        </p:txBody>
      </p:sp>
      <p:sp>
        <p:nvSpPr>
          <p:cNvPr id="171" name="CustomShape 2"/>
          <p:cNvSpPr/>
          <p:nvPr/>
        </p:nvSpPr>
        <p:spPr>
          <a:xfrm>
            <a:off x="8174880" y="2160"/>
            <a:ext cx="761400" cy="36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6DDBF2D8-39B2-4BA8-BBDB-27A7477E9463}" type="slidenum">
              <a:rPr b="0" lang="pt-BR" sz="1800" spc="-1" strike="noStrike">
                <a:solidFill>
                  <a:srgbClr val="ffffff"/>
                </a:solidFill>
                <a:latin typeface="Segoe UI"/>
              </a:rPr>
              <a:t>1</a:t>
            </a:fld>
            <a:endParaRPr b="0" lang="pt-BR" sz="1800" spc="-1" strike="noStrike">
              <a:latin typeface="Arial"/>
            </a:endParaRPr>
          </a:p>
        </p:txBody>
      </p:sp>
      <p:sp>
        <p:nvSpPr>
          <p:cNvPr id="172" name="TextShape 3"/>
          <p:cNvSpPr txBox="1"/>
          <p:nvPr/>
        </p:nvSpPr>
        <p:spPr>
          <a:xfrm>
            <a:off x="107280" y="1223640"/>
            <a:ext cx="8922240" cy="5112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 marL="365760" indent="-255600">
              <a:lnSpc>
                <a:spcPct val="100000"/>
              </a:lnSpc>
              <a:spcBef>
                <a:spcPts val="300"/>
              </a:spcBef>
              <a:buClr>
                <a:srgbClr val="138600"/>
              </a:buClr>
              <a:buFont typeface="Georgia"/>
              <a:buChar char="•"/>
            </a:pPr>
            <a:endParaRPr b="0" lang="pt-BR" sz="3200" spc="-1" strike="noStrike">
              <a:latin typeface="Arial"/>
            </a:endParaRPr>
          </a:p>
          <a:p>
            <a:pPr marL="365760" indent="-255600">
              <a:lnSpc>
                <a:spcPct val="100000"/>
              </a:lnSpc>
              <a:spcBef>
                <a:spcPts val="300"/>
              </a:spcBef>
              <a:buClr>
                <a:srgbClr val="138600"/>
              </a:buClr>
              <a:buFont typeface="Georgia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Segoe UI"/>
              </a:rPr>
              <a:t>Análise geral da rede e teste de hipóteses</a:t>
            </a:r>
            <a:endParaRPr b="0" lang="pt-BR" sz="2800" spc="-1" strike="noStrike">
              <a:latin typeface="Arial"/>
            </a:endParaRPr>
          </a:p>
          <a:p>
            <a:pPr lvl="1" marL="658440" indent="-246600">
              <a:lnSpc>
                <a:spcPct val="100000"/>
              </a:lnSpc>
              <a:spcBef>
                <a:spcPts val="300"/>
              </a:spcBef>
              <a:buClr>
                <a:srgbClr val="002060"/>
              </a:buClr>
              <a:buFont typeface="Georgia"/>
              <a:buChar char="▫"/>
            </a:pPr>
            <a:r>
              <a:rPr b="0" lang="pt-BR" sz="2600" spc="-1" strike="noStrike">
                <a:solidFill>
                  <a:srgbClr val="000000"/>
                </a:solidFill>
                <a:latin typeface="Segoe UI"/>
              </a:rPr>
              <a:t>Indicadores básicos de propriedade da rede (, diâmetro, grau médio, dentre outros)</a:t>
            </a:r>
            <a:endParaRPr b="0" lang="pt-BR" sz="2600" spc="-1" strike="noStrike">
              <a:latin typeface="Arial"/>
            </a:endParaRPr>
          </a:p>
          <a:p>
            <a:pPr lvl="1" marL="658440" indent="-246600">
              <a:lnSpc>
                <a:spcPct val="100000"/>
              </a:lnSpc>
              <a:spcBef>
                <a:spcPts val="300"/>
              </a:spcBef>
              <a:buClr>
                <a:srgbClr val="002060"/>
              </a:buClr>
              <a:buFont typeface="Georgia"/>
              <a:buChar char="▫"/>
            </a:pPr>
            <a:r>
              <a:rPr b="0" lang="pt-BR" sz="2800" spc="-1" strike="noStrike">
                <a:solidFill>
                  <a:srgbClr val="000000"/>
                </a:solidFill>
                <a:latin typeface="Segoe UI"/>
              </a:rPr>
              <a:t>Nós mais centrais/importantes da rede de acordo com métricas de maior grau, </a:t>
            </a:r>
            <a:r>
              <a:rPr b="0" i="1" lang="pt-BR" sz="2800" spc="-1" strike="noStrike">
                <a:solidFill>
                  <a:srgbClr val="000000"/>
                </a:solidFill>
                <a:latin typeface="Segoe UI"/>
              </a:rPr>
              <a:t>betweenness</a:t>
            </a:r>
            <a:r>
              <a:rPr b="0" lang="pt-BR" sz="2800" spc="-1" strike="noStrike">
                <a:solidFill>
                  <a:srgbClr val="000000"/>
                </a:solidFill>
                <a:latin typeface="Segoe UI"/>
              </a:rPr>
              <a:t>, </a:t>
            </a:r>
            <a:r>
              <a:rPr b="0" i="1" lang="pt-BR" sz="2800" spc="-1" strike="noStrike">
                <a:solidFill>
                  <a:srgbClr val="000000"/>
                </a:solidFill>
                <a:latin typeface="Segoe UI"/>
              </a:rPr>
              <a:t>closeness e</a:t>
            </a:r>
            <a:r>
              <a:rPr b="0" lang="pt-BR" sz="2800" spc="-1" strike="noStrike">
                <a:solidFill>
                  <a:srgbClr val="000000"/>
                </a:solidFill>
                <a:latin typeface="Segoe UI"/>
              </a:rPr>
              <a:t> </a:t>
            </a:r>
            <a:r>
              <a:rPr b="0" i="1" lang="pt-BR" sz="2800" spc="-1" strike="noStrike">
                <a:solidFill>
                  <a:srgbClr val="000000"/>
                </a:solidFill>
                <a:latin typeface="Segoe UI"/>
              </a:rPr>
              <a:t>auto-vetor</a:t>
            </a:r>
            <a:endParaRPr b="0" lang="pt-BR" sz="2800" spc="-1" strike="noStrike">
              <a:latin typeface="Arial"/>
            </a:endParaRPr>
          </a:p>
          <a:p>
            <a:pPr lvl="1" marL="658440" indent="-246600">
              <a:lnSpc>
                <a:spcPct val="100000"/>
              </a:lnSpc>
              <a:spcBef>
                <a:spcPts val="300"/>
              </a:spcBef>
              <a:buClr>
                <a:srgbClr val="002060"/>
              </a:buClr>
              <a:buFont typeface="Georgia"/>
              <a:buChar char="▫"/>
            </a:pPr>
            <a:r>
              <a:rPr b="0" lang="pt-BR" sz="2800" spc="-1" strike="noStrike">
                <a:solidFill>
                  <a:srgbClr val="000000"/>
                </a:solidFill>
                <a:latin typeface="Segoe UI"/>
              </a:rPr>
              <a:t>Detecção de comunidades utilizando o método Louvain</a:t>
            </a:r>
            <a:endParaRPr b="0" lang="pt-BR" sz="2800" spc="-1" strike="noStrike">
              <a:latin typeface="Arial"/>
            </a:endParaRPr>
          </a:p>
          <a:p>
            <a:pPr lvl="1" marL="658440" indent="-246600">
              <a:lnSpc>
                <a:spcPct val="100000"/>
              </a:lnSpc>
              <a:spcBef>
                <a:spcPts val="300"/>
              </a:spcBef>
              <a:buClr>
                <a:srgbClr val="002060"/>
              </a:buClr>
              <a:buFont typeface="Georgia"/>
              <a:buChar char="▫"/>
            </a:pPr>
            <a:r>
              <a:rPr b="0" lang="pt-BR" sz="2800" spc="-1" strike="noStrike">
                <a:solidFill>
                  <a:srgbClr val="000000"/>
                </a:solidFill>
                <a:latin typeface="Segoe UI"/>
              </a:rPr>
              <a:t>Hipótese: processo de geração da rede é aleatório? - comparativo com modelo aleatório de Erdos-Rényi</a:t>
            </a:r>
            <a:endParaRPr b="0" lang="pt-BR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b="0" lang="pt-BR" sz="28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107640" y="607320"/>
            <a:ext cx="8921880" cy="106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pt-BR" sz="3600" spc="-1" strike="noStrike">
                <a:solidFill>
                  <a:srgbClr val="000000"/>
                </a:solidFill>
                <a:latin typeface="Segoe UI"/>
              </a:rPr>
              <a:t>Objetivos</a:t>
            </a:r>
            <a:endParaRPr b="0" lang="pt-BR" sz="3600" spc="-1" strike="noStrike">
              <a:latin typeface="Arial"/>
            </a:endParaRPr>
          </a:p>
        </p:txBody>
      </p:sp>
      <p:sp>
        <p:nvSpPr>
          <p:cNvPr id="174" name="CustomShape 2"/>
          <p:cNvSpPr/>
          <p:nvPr/>
        </p:nvSpPr>
        <p:spPr>
          <a:xfrm>
            <a:off x="8174880" y="2160"/>
            <a:ext cx="761400" cy="36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C73D0D63-CB48-4247-9AEA-5C49EB370D97}" type="slidenum">
              <a:rPr b="0" lang="pt-BR" sz="1800" spc="-1" strike="noStrike">
                <a:solidFill>
                  <a:srgbClr val="ffffff"/>
                </a:solidFill>
                <a:latin typeface="Segoe UI"/>
              </a:rPr>
              <a:t>1</a:t>
            </a:fld>
            <a:endParaRPr b="0" lang="pt-BR" sz="1800" spc="-1" strike="noStrike">
              <a:latin typeface="Arial"/>
            </a:endParaRPr>
          </a:p>
        </p:txBody>
      </p:sp>
      <p:sp>
        <p:nvSpPr>
          <p:cNvPr id="175" name="TextShape 3"/>
          <p:cNvSpPr txBox="1"/>
          <p:nvPr/>
        </p:nvSpPr>
        <p:spPr>
          <a:xfrm>
            <a:off x="107280" y="1223640"/>
            <a:ext cx="8922240" cy="5112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 marL="365760" indent="-255600">
              <a:lnSpc>
                <a:spcPct val="100000"/>
              </a:lnSpc>
              <a:spcBef>
                <a:spcPts val="300"/>
              </a:spcBef>
              <a:buClr>
                <a:srgbClr val="138600"/>
              </a:buClr>
              <a:buFont typeface="Georgia"/>
              <a:buChar char="•"/>
            </a:pPr>
            <a:endParaRPr b="0" lang="pt-BR" sz="3200" spc="-1" strike="noStrike">
              <a:latin typeface="Arial"/>
            </a:endParaRPr>
          </a:p>
          <a:p>
            <a:pPr marL="365760" indent="-255600">
              <a:lnSpc>
                <a:spcPct val="100000"/>
              </a:lnSpc>
              <a:spcBef>
                <a:spcPts val="300"/>
              </a:spcBef>
              <a:buClr>
                <a:srgbClr val="138600"/>
              </a:buClr>
              <a:buFont typeface="Georgia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Segoe UI"/>
              </a:rPr>
              <a:t>Predição de sucesso</a:t>
            </a:r>
            <a:endParaRPr b="0" lang="pt-BR" sz="2800" spc="-1" strike="noStrike">
              <a:latin typeface="Arial"/>
            </a:endParaRPr>
          </a:p>
          <a:p>
            <a:pPr lvl="1" marL="658440" indent="-246600">
              <a:lnSpc>
                <a:spcPct val="100000"/>
              </a:lnSpc>
              <a:spcBef>
                <a:spcPts val="300"/>
              </a:spcBef>
              <a:buClr>
                <a:srgbClr val="002060"/>
              </a:buClr>
              <a:buFont typeface="Georgia"/>
              <a:buChar char="▫"/>
            </a:pPr>
            <a:r>
              <a:rPr b="0" lang="pt-BR" sz="2600" spc="-1" strike="noStrike">
                <a:solidFill>
                  <a:srgbClr val="000000"/>
                </a:solidFill>
                <a:latin typeface="Segoe UI"/>
              </a:rPr>
              <a:t>Para cada série/filme/show, minerar a nota do IMDB como medida de avaliação</a:t>
            </a:r>
            <a:endParaRPr b="0" lang="pt-BR" sz="2600" spc="-1" strike="noStrike">
              <a:latin typeface="Arial"/>
            </a:endParaRPr>
          </a:p>
          <a:p>
            <a:pPr lvl="1" marL="658440" indent="-246600">
              <a:lnSpc>
                <a:spcPct val="100000"/>
              </a:lnSpc>
              <a:spcBef>
                <a:spcPts val="300"/>
              </a:spcBef>
              <a:buClr>
                <a:srgbClr val="002060"/>
              </a:buClr>
              <a:buFont typeface="Georgia"/>
              <a:buChar char="▫"/>
            </a:pPr>
            <a:r>
              <a:rPr b="0" lang="pt-BR" sz="2600" spc="-1" strike="noStrike">
                <a:solidFill>
                  <a:srgbClr val="000000"/>
                </a:solidFill>
                <a:latin typeface="Segoe UI"/>
              </a:rPr>
              <a:t>Utilizar a estrutura da rede para previsão de sucesso baseado nos nós vizinhos</a:t>
            </a:r>
            <a:endParaRPr b="0" lang="pt-BR" sz="2600" spc="-1" strike="noStrike">
              <a:latin typeface="Arial"/>
            </a:endParaRPr>
          </a:p>
          <a:p>
            <a:pPr lvl="1" marL="658440" indent="-246600">
              <a:lnSpc>
                <a:spcPct val="100000"/>
              </a:lnSpc>
              <a:spcBef>
                <a:spcPts val="300"/>
              </a:spcBef>
              <a:buClr>
                <a:srgbClr val="002060"/>
              </a:buClr>
              <a:buFont typeface="Georgia"/>
              <a:buChar char="▫"/>
            </a:pPr>
            <a:r>
              <a:rPr b="0" lang="pt-BR" sz="2600" spc="-1" strike="noStrike">
                <a:solidFill>
                  <a:srgbClr val="000000"/>
                </a:solidFill>
                <a:latin typeface="Segoe UI"/>
              </a:rPr>
              <a:t>Cada ator recebe uma nota média baseada nos registros de atuação em que aparece</a:t>
            </a:r>
            <a:endParaRPr b="0" lang="pt-BR" sz="2600" spc="-1" strike="noStrike">
              <a:latin typeface="Arial"/>
            </a:endParaRPr>
          </a:p>
          <a:p>
            <a:pPr lvl="1" marL="658440" indent="-246600">
              <a:lnSpc>
                <a:spcPct val="100000"/>
              </a:lnSpc>
              <a:spcBef>
                <a:spcPts val="300"/>
              </a:spcBef>
              <a:buClr>
                <a:srgbClr val="002060"/>
              </a:buClr>
              <a:buFont typeface="Georgia"/>
              <a:buChar char="▫"/>
            </a:pPr>
            <a:r>
              <a:rPr b="0" lang="pt-BR" sz="2600" spc="-1" strike="noStrike">
                <a:solidFill>
                  <a:srgbClr val="000000"/>
                </a:solidFill>
                <a:latin typeface="Segoe UI"/>
              </a:rPr>
              <a:t>Obter um modelo/função para previsão com base nos índices dos nós vizinhos</a:t>
            </a:r>
            <a:endParaRPr b="0" lang="pt-BR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b="0" lang="pt-BR" sz="26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107640" y="607320"/>
            <a:ext cx="8921880" cy="106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7" name="CustomShape 2"/>
          <p:cNvSpPr/>
          <p:nvPr/>
        </p:nvSpPr>
        <p:spPr>
          <a:xfrm>
            <a:off x="8174880" y="2160"/>
            <a:ext cx="761400" cy="36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ACA4E8E9-7D68-412D-A256-E36298DC7F25}" type="slidenum">
              <a:rPr b="0" lang="pt-BR" sz="1800" spc="-1" strike="noStrike">
                <a:solidFill>
                  <a:srgbClr val="ffffff"/>
                </a:solidFill>
                <a:latin typeface="Segoe UI"/>
              </a:rPr>
              <a:t>1</a:t>
            </a:fld>
            <a:endParaRPr b="0" lang="pt-BR" sz="1800" spc="-1" strike="noStrike">
              <a:latin typeface="Arial"/>
            </a:endParaRPr>
          </a:p>
        </p:txBody>
      </p:sp>
      <p:sp>
        <p:nvSpPr>
          <p:cNvPr id="178" name="TextShape 3"/>
          <p:cNvSpPr txBox="1"/>
          <p:nvPr/>
        </p:nvSpPr>
        <p:spPr>
          <a:xfrm>
            <a:off x="5760" y="935640"/>
            <a:ext cx="8922240" cy="576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 marL="365760" indent="-255600">
              <a:lnSpc>
                <a:spcPct val="100000"/>
              </a:lnSpc>
              <a:spcBef>
                <a:spcPts val="300"/>
              </a:spcBef>
              <a:buClr>
                <a:srgbClr val="138600"/>
              </a:buClr>
              <a:buFont typeface="Georgia"/>
              <a:buChar char="•"/>
            </a:pPr>
            <a:r>
              <a:rPr b="0" lang="pt-BR" sz="2800" spc="-1" strike="noStrike">
                <a:solidFill>
                  <a:srgbClr val="cccccc"/>
                </a:solidFill>
                <a:latin typeface="Segoe UI"/>
              </a:rPr>
              <a:t>Introdução</a:t>
            </a:r>
            <a:endParaRPr b="0" lang="pt-BR" sz="2800" spc="-1" strike="noStrike">
              <a:solidFill>
                <a:srgbClr val="cccccc"/>
              </a:solidFill>
              <a:latin typeface="Arial"/>
            </a:endParaRPr>
          </a:p>
          <a:p>
            <a:pPr marL="365760" indent="-255600">
              <a:lnSpc>
                <a:spcPct val="100000"/>
              </a:lnSpc>
              <a:spcBef>
                <a:spcPts val="300"/>
              </a:spcBef>
              <a:buClr>
                <a:srgbClr val="138600"/>
              </a:buClr>
              <a:buFont typeface="Georgia"/>
              <a:buChar char="•"/>
            </a:pPr>
            <a:r>
              <a:rPr b="0" lang="pt-BR" sz="2800" spc="-1" strike="noStrike">
                <a:solidFill>
                  <a:srgbClr val="cccccc"/>
                </a:solidFill>
                <a:latin typeface="Segoe UI"/>
              </a:rPr>
              <a:t>Objetivos</a:t>
            </a:r>
            <a:endParaRPr b="0" lang="pt-BR" sz="2800" spc="-1" strike="noStrike">
              <a:solidFill>
                <a:srgbClr val="cccccc"/>
              </a:solidFill>
              <a:latin typeface="Arial"/>
            </a:endParaRPr>
          </a:p>
          <a:p>
            <a:pPr marL="365760" indent="-255600">
              <a:lnSpc>
                <a:spcPct val="100000"/>
              </a:lnSpc>
              <a:spcBef>
                <a:spcPts val="300"/>
              </a:spcBef>
              <a:buClr>
                <a:srgbClr val="138600"/>
              </a:buClr>
              <a:buFont typeface="Georgia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Segoe UI"/>
              </a:rPr>
              <a:t>Pré-processamento</a:t>
            </a:r>
            <a:endParaRPr b="0" lang="pt-BR" sz="2800" spc="-1" strike="noStrike">
              <a:solidFill>
                <a:srgbClr val="cccccc"/>
              </a:solidFill>
              <a:latin typeface="Arial"/>
            </a:endParaRPr>
          </a:p>
          <a:p>
            <a:pPr marL="365760" indent="-255600">
              <a:lnSpc>
                <a:spcPct val="100000"/>
              </a:lnSpc>
              <a:spcBef>
                <a:spcPts val="300"/>
              </a:spcBef>
              <a:buClr>
                <a:srgbClr val="138600"/>
              </a:buClr>
              <a:buFont typeface="Georgia"/>
              <a:buChar char="•"/>
            </a:pPr>
            <a:r>
              <a:rPr b="0" lang="pt-BR" sz="2800" spc="-1" strike="noStrike">
                <a:solidFill>
                  <a:srgbClr val="cccccc"/>
                </a:solidFill>
                <a:latin typeface="Segoe UI"/>
              </a:rPr>
              <a:t>Modelagem da rede</a:t>
            </a:r>
            <a:endParaRPr b="0" lang="pt-BR" sz="2800" spc="-1" strike="noStrike">
              <a:solidFill>
                <a:srgbClr val="cccccc"/>
              </a:solidFill>
              <a:latin typeface="Arial"/>
            </a:endParaRPr>
          </a:p>
          <a:p>
            <a:pPr marL="365760" indent="-255600">
              <a:lnSpc>
                <a:spcPct val="100000"/>
              </a:lnSpc>
              <a:spcBef>
                <a:spcPts val="300"/>
              </a:spcBef>
              <a:buClr>
                <a:srgbClr val="138600"/>
              </a:buClr>
              <a:buFont typeface="Georgia"/>
              <a:buChar char="•"/>
            </a:pPr>
            <a:r>
              <a:rPr b="0" lang="pt-BR" sz="2800" spc="-1" strike="noStrike">
                <a:solidFill>
                  <a:srgbClr val="cccccc"/>
                </a:solidFill>
                <a:latin typeface="Segoe UI"/>
              </a:rPr>
              <a:t>Análise geral da rede</a:t>
            </a:r>
            <a:endParaRPr b="0" lang="pt-BR" sz="2800" spc="-1" strike="noStrike">
              <a:solidFill>
                <a:srgbClr val="cccccc"/>
              </a:solidFill>
              <a:latin typeface="Arial"/>
            </a:endParaRPr>
          </a:p>
          <a:p>
            <a:pPr lvl="1" marL="658440" indent="-246600">
              <a:lnSpc>
                <a:spcPct val="100000"/>
              </a:lnSpc>
              <a:spcBef>
                <a:spcPts val="300"/>
              </a:spcBef>
              <a:buClr>
                <a:srgbClr val="002060"/>
              </a:buClr>
              <a:buFont typeface="Georgia"/>
              <a:buChar char="▫"/>
            </a:pPr>
            <a:r>
              <a:rPr b="0" lang="pt-BR" sz="2600" spc="-1" strike="noStrike">
                <a:solidFill>
                  <a:srgbClr val="cccccc"/>
                </a:solidFill>
                <a:latin typeface="Segoe UI"/>
              </a:rPr>
              <a:t>Sumarização de indicadores descritivos da rede</a:t>
            </a:r>
            <a:endParaRPr b="0" lang="pt-BR" sz="2600" spc="-1" strike="noStrike">
              <a:solidFill>
                <a:srgbClr val="cccccc"/>
              </a:solidFill>
              <a:latin typeface="Arial"/>
            </a:endParaRPr>
          </a:p>
          <a:p>
            <a:pPr lvl="1" marL="658440" indent="-246600">
              <a:lnSpc>
                <a:spcPct val="100000"/>
              </a:lnSpc>
              <a:spcBef>
                <a:spcPts val="300"/>
              </a:spcBef>
              <a:buClr>
                <a:srgbClr val="002060"/>
              </a:buClr>
              <a:buFont typeface="Georgia"/>
              <a:buChar char="▫"/>
            </a:pPr>
            <a:r>
              <a:rPr b="0" lang="pt-BR" sz="2600" spc="-1" strike="noStrike">
                <a:solidFill>
                  <a:srgbClr val="cccccc"/>
                </a:solidFill>
                <a:latin typeface="Segoe UI"/>
              </a:rPr>
              <a:t>Detecção de comunidades</a:t>
            </a:r>
            <a:endParaRPr b="0" lang="pt-BR" sz="2600" spc="-1" strike="noStrike">
              <a:solidFill>
                <a:srgbClr val="cccccc"/>
              </a:solidFill>
              <a:latin typeface="Arial"/>
            </a:endParaRPr>
          </a:p>
          <a:p>
            <a:pPr lvl="1" marL="658440" indent="-246600">
              <a:lnSpc>
                <a:spcPct val="100000"/>
              </a:lnSpc>
              <a:spcBef>
                <a:spcPts val="300"/>
              </a:spcBef>
              <a:buClr>
                <a:srgbClr val="002060"/>
              </a:buClr>
              <a:buFont typeface="Georgia"/>
              <a:buChar char="▫"/>
            </a:pPr>
            <a:r>
              <a:rPr b="0" lang="pt-BR" sz="2800" spc="-1" strike="noStrike">
                <a:solidFill>
                  <a:srgbClr val="cccccc"/>
                </a:solidFill>
                <a:latin typeface="Segoe UI"/>
              </a:rPr>
              <a:t>Rankeamento dos nós</a:t>
            </a:r>
            <a:endParaRPr b="0" lang="pt-BR" sz="2800" spc="-1" strike="noStrike">
              <a:solidFill>
                <a:srgbClr val="cccccc"/>
              </a:solidFill>
              <a:latin typeface="Arial"/>
            </a:endParaRPr>
          </a:p>
          <a:p>
            <a:pPr lvl="1" marL="658440" indent="-246600">
              <a:lnSpc>
                <a:spcPct val="100000"/>
              </a:lnSpc>
              <a:spcBef>
                <a:spcPts val="300"/>
              </a:spcBef>
              <a:buClr>
                <a:srgbClr val="002060"/>
              </a:buClr>
              <a:buFont typeface="Georgia"/>
              <a:buChar char="▫"/>
            </a:pPr>
            <a:r>
              <a:rPr b="0" lang="pt-BR" sz="2800" spc="-1" strike="noStrike">
                <a:solidFill>
                  <a:srgbClr val="cccccc"/>
                </a:solidFill>
                <a:latin typeface="Segoe UI"/>
              </a:rPr>
              <a:t>Comparação com modelo aleatório (Erdos-Rényi)</a:t>
            </a:r>
            <a:endParaRPr b="0" lang="pt-BR" sz="2800" spc="-1" strike="noStrike">
              <a:solidFill>
                <a:srgbClr val="cccccc"/>
              </a:solidFill>
              <a:latin typeface="Arial"/>
            </a:endParaRPr>
          </a:p>
          <a:p>
            <a:pPr lvl="1" marL="658440" indent="-246600">
              <a:lnSpc>
                <a:spcPct val="100000"/>
              </a:lnSpc>
              <a:spcBef>
                <a:spcPts val="300"/>
              </a:spcBef>
              <a:buClr>
                <a:srgbClr val="002060"/>
              </a:buClr>
              <a:buFont typeface="Georgia"/>
              <a:buChar char="▫"/>
            </a:pPr>
            <a:r>
              <a:rPr b="0" lang="pt-BR" sz="2800" spc="-1" strike="noStrike">
                <a:solidFill>
                  <a:srgbClr val="cccccc"/>
                </a:solidFill>
                <a:latin typeface="Segoe UI"/>
              </a:rPr>
              <a:t>Predição de sucesso baseado em nota do IMDB</a:t>
            </a:r>
            <a:endParaRPr b="0" lang="pt-BR" sz="2800" spc="-1" strike="noStrike">
              <a:solidFill>
                <a:srgbClr val="cccccc"/>
              </a:solidFill>
              <a:latin typeface="Arial"/>
            </a:endParaRPr>
          </a:p>
          <a:p>
            <a:pPr marL="365760" indent="-255600">
              <a:lnSpc>
                <a:spcPct val="100000"/>
              </a:lnSpc>
              <a:spcBef>
                <a:spcPts val="300"/>
              </a:spcBef>
              <a:buClr>
                <a:srgbClr val="138600"/>
              </a:buClr>
              <a:buFont typeface="Georgia"/>
              <a:buChar char="•"/>
            </a:pPr>
            <a:r>
              <a:rPr b="0" lang="pt-BR" sz="2800" spc="-1" strike="noStrike">
                <a:solidFill>
                  <a:srgbClr val="cccccc"/>
                </a:solidFill>
                <a:latin typeface="Segoe UI"/>
              </a:rPr>
              <a:t>Conclusões e Trabalhos Futuros</a:t>
            </a:r>
            <a:endParaRPr b="0" lang="pt-BR" sz="2800" spc="-1" strike="noStrike">
              <a:solidFill>
                <a:srgbClr val="cccccc"/>
              </a:solid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107640" y="607320"/>
            <a:ext cx="8921880" cy="106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pt-BR" sz="3600" spc="-1" strike="noStrike">
                <a:solidFill>
                  <a:srgbClr val="000000"/>
                </a:solidFill>
                <a:latin typeface="Segoe UI"/>
              </a:rPr>
              <a:t>Pré-processamento</a:t>
            </a:r>
            <a:endParaRPr b="0" lang="pt-BR" sz="3600" spc="-1" strike="noStrike">
              <a:latin typeface="Arial"/>
            </a:endParaRPr>
          </a:p>
        </p:txBody>
      </p:sp>
      <p:sp>
        <p:nvSpPr>
          <p:cNvPr id="180" name="CustomShape 2"/>
          <p:cNvSpPr/>
          <p:nvPr/>
        </p:nvSpPr>
        <p:spPr>
          <a:xfrm>
            <a:off x="107640" y="1772640"/>
            <a:ext cx="8921880" cy="508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65760" indent="-255240">
              <a:lnSpc>
                <a:spcPct val="100000"/>
              </a:lnSpc>
              <a:spcBef>
                <a:spcPts val="300"/>
              </a:spcBef>
              <a:spcAft>
                <a:spcPts val="1199"/>
              </a:spcAft>
              <a:buClr>
                <a:srgbClr val="138600"/>
              </a:buClr>
              <a:buFont typeface="Georgia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Segoe UI"/>
              </a:rPr>
              <a:t>Para cada série/filme/show de televisão presente na base, foi agregado a nota de avaliação no IMDB</a:t>
            </a:r>
            <a:endParaRPr b="0" lang="pt-BR" sz="2400" spc="-1" strike="noStrike">
              <a:latin typeface="Arial"/>
            </a:endParaRPr>
          </a:p>
          <a:p>
            <a:pPr marL="365760" indent="-255240">
              <a:lnSpc>
                <a:spcPct val="100000"/>
              </a:lnSpc>
              <a:spcBef>
                <a:spcPts val="300"/>
              </a:spcBef>
              <a:spcAft>
                <a:spcPts val="1199"/>
              </a:spcAft>
              <a:buClr>
                <a:srgbClr val="138600"/>
              </a:buClr>
              <a:buFont typeface="Georgia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Segoe UI"/>
              </a:rPr>
              <a:t>API utilizada: The Open Movie DataBase (http://www.omdbapi.com)</a:t>
            </a:r>
            <a:endParaRPr b="0" lang="pt-BR" sz="2400" spc="-1" strike="noStrike">
              <a:latin typeface="Arial"/>
            </a:endParaRPr>
          </a:p>
          <a:p>
            <a:pPr marL="365760" indent="-255240">
              <a:lnSpc>
                <a:spcPct val="100000"/>
              </a:lnSpc>
              <a:spcBef>
                <a:spcPts val="300"/>
              </a:spcBef>
              <a:spcAft>
                <a:spcPts val="1199"/>
              </a:spcAft>
              <a:buClr>
                <a:srgbClr val="138600"/>
              </a:buClr>
              <a:buFont typeface="Georgia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Segoe UI"/>
              </a:rPr>
              <a:t>Dos 7.789 registros, 6.752 retornaram a nota a partir da consulta</a:t>
            </a:r>
            <a:endParaRPr b="0" lang="pt-BR" sz="2400" spc="-1" strike="noStrike">
              <a:latin typeface="Arial"/>
            </a:endParaRPr>
          </a:p>
          <a:p>
            <a:pPr marL="365760" indent="-255240">
              <a:lnSpc>
                <a:spcPct val="100000"/>
              </a:lnSpc>
              <a:spcBef>
                <a:spcPts val="300"/>
              </a:spcBef>
              <a:spcAft>
                <a:spcPts val="1199"/>
              </a:spcAft>
              <a:buClr>
                <a:srgbClr val="138600"/>
              </a:buClr>
              <a:buFont typeface="Georgia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Segoe UI"/>
              </a:rPr>
              <a:t>Cada ator pode aparecer em múltiplos registros, portanto, é efetuada uma média de notas a serem associadas ao ator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181" name="CustomShape 3"/>
          <p:cNvSpPr/>
          <p:nvPr/>
        </p:nvSpPr>
        <p:spPr>
          <a:xfrm>
            <a:off x="8174880" y="2160"/>
            <a:ext cx="761400" cy="36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85EEC996-DDB4-49F4-AA54-A4002BE26ABF}" type="slidenum">
              <a:rPr b="0" lang="pt-BR" sz="1800" spc="-1" strike="noStrike">
                <a:solidFill>
                  <a:srgbClr val="ffffff"/>
                </a:solidFill>
                <a:latin typeface="Segoe UI"/>
              </a:rPr>
              <a:t>1</a:t>
            </a:fld>
            <a:endParaRPr b="0" lang="pt-BR" sz="18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2050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2013-09-08T20:11:47Z</dcterms:created>
  <dc:creator>Braulio</dc:creator>
  <dc:description/>
  <dc:language>pt-BR</dc:language>
  <cp:lastModifiedBy/>
  <dcterms:modified xsi:type="dcterms:W3CDTF">2021-04-14T17:36:32Z</dcterms:modified>
  <cp:revision>127</cp:revision>
  <dc:subject/>
  <dc:title>Heurísticas Aplicadas ao Problema de Projeto de Redes de Telecomunicações com Qualidade de Serviço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19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21</vt:i4>
  </property>
</Properties>
</file>