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q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7F0B020-A410-45A5-B8A1-D994108A05A9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E98A33-A804-46F6-8BEE-47AE8F07B60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0D910B8-CC94-4CE5-A177-5ACB56F7B08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</a:t>
            </a:r>
            <a:r>
              <a:rPr b="0" lang="pt-BR" sz="2000" spc="-1" strike="noStrike">
                <a:latin typeface="Arial"/>
              </a:rPr>
              <a:t>últi</a:t>
            </a:r>
            <a:r>
              <a:rPr b="0" lang="pt-BR" sz="2000" spc="-1" strike="noStrike">
                <a:latin typeface="Arial"/>
              </a:rPr>
              <a:t>mo</a:t>
            </a:r>
            <a:r>
              <a:rPr b="0" lang="pt-BR" sz="2000" spc="-1" strike="noStrike">
                <a:latin typeface="Arial"/>
              </a:rPr>
              <a:t>s </a:t>
            </a:r>
            <a:r>
              <a:rPr b="0" lang="pt-BR" sz="2000" spc="-1" strike="noStrike">
                <a:latin typeface="Arial"/>
              </a:rPr>
              <a:t>an</a:t>
            </a:r>
            <a:r>
              <a:rPr b="0" lang="pt-BR" sz="2000" spc="-1" strike="noStrike">
                <a:latin typeface="Arial"/>
              </a:rPr>
              <a:t>os, </a:t>
            </a:r>
            <a:r>
              <a:rPr b="0" lang="pt-BR" sz="2000" spc="-1" strike="noStrike">
                <a:latin typeface="Arial"/>
              </a:rPr>
              <a:t>ho</a:t>
            </a:r>
            <a:r>
              <a:rPr b="0" lang="pt-BR" sz="2000" spc="-1" strike="noStrike">
                <a:latin typeface="Arial"/>
              </a:rPr>
              <a:t>uv</a:t>
            </a:r>
            <a:r>
              <a:rPr b="0" lang="pt-BR" sz="2000" spc="-1" strike="noStrike">
                <a:latin typeface="Arial"/>
              </a:rPr>
              <a:t>e </a:t>
            </a:r>
            <a:r>
              <a:rPr b="0" lang="pt-BR" sz="2000" spc="-1" strike="noStrike">
                <a:latin typeface="Arial"/>
              </a:rPr>
              <a:t>um </a:t>
            </a:r>
            <a:r>
              <a:rPr b="0" lang="pt-BR" sz="2000" spc="-1" strike="noStrike">
                <a:latin typeface="Arial"/>
              </a:rPr>
              <a:t>gr</a:t>
            </a:r>
            <a:r>
              <a:rPr b="0" lang="pt-BR" sz="2000" spc="-1" strike="noStrike">
                <a:latin typeface="Arial"/>
              </a:rPr>
              <a:t>an</a:t>
            </a:r>
            <a:r>
              <a:rPr b="0" lang="pt-BR" sz="2000" spc="-1" strike="noStrike">
                <a:latin typeface="Arial"/>
              </a:rPr>
              <a:t>de </a:t>
            </a:r>
            <a:r>
              <a:rPr b="0" lang="pt-BR" sz="2000" spc="-1" strike="noStrike">
                <a:latin typeface="Arial"/>
              </a:rPr>
              <a:t>cre</a:t>
            </a:r>
            <a:r>
              <a:rPr b="0" lang="pt-BR" sz="2000" spc="-1" strike="noStrike">
                <a:latin typeface="Arial"/>
              </a:rPr>
              <a:t>sci</a:t>
            </a:r>
            <a:r>
              <a:rPr b="0" lang="pt-BR" sz="2000" spc="-1" strike="noStrike">
                <a:latin typeface="Arial"/>
              </a:rPr>
              <a:t>me</a:t>
            </a:r>
            <a:r>
              <a:rPr b="0" lang="pt-BR" sz="2000" spc="-1" strike="noStrike">
                <a:latin typeface="Arial"/>
              </a:rPr>
              <a:t>nto </a:t>
            </a:r>
            <a:r>
              <a:rPr b="0" lang="pt-BR" sz="2000" spc="-1" strike="noStrike">
                <a:latin typeface="Arial"/>
              </a:rPr>
              <a:t>na </a:t>
            </a:r>
            <a:r>
              <a:rPr b="0" lang="pt-BR" sz="2000" spc="-1" strike="noStrike">
                <a:latin typeface="Arial"/>
              </a:rPr>
              <a:t>ár</a:t>
            </a:r>
            <a:r>
              <a:rPr b="0" lang="pt-BR" sz="2000" spc="-1" strike="noStrike">
                <a:latin typeface="Arial"/>
              </a:rPr>
              <a:t>ea </a:t>
            </a:r>
            <a:r>
              <a:rPr b="0" lang="pt-BR" sz="2000" spc="-1" strike="noStrike">
                <a:latin typeface="Arial"/>
              </a:rPr>
              <a:t>de </a:t>
            </a:r>
            <a:r>
              <a:rPr b="0" lang="pt-BR" sz="2000" spc="-1" strike="noStrike">
                <a:latin typeface="Arial"/>
              </a:rPr>
              <a:t>tel</a:t>
            </a:r>
            <a:r>
              <a:rPr b="0" lang="pt-BR" sz="2000" spc="-1" strike="noStrike">
                <a:latin typeface="Arial"/>
              </a:rPr>
              <a:t>ec</a:t>
            </a:r>
            <a:r>
              <a:rPr b="0" lang="pt-BR" sz="2000" spc="-1" strike="noStrike">
                <a:latin typeface="Arial"/>
              </a:rPr>
              <a:t>om</a:t>
            </a:r>
            <a:r>
              <a:rPr b="0" lang="pt-BR" sz="2000" spc="-1" strike="noStrike">
                <a:latin typeface="Arial"/>
              </a:rPr>
              <a:t>uni</a:t>
            </a:r>
            <a:r>
              <a:rPr b="0" lang="pt-BR" sz="2000" spc="-1" strike="noStrike">
                <a:latin typeface="Arial"/>
              </a:rPr>
              <a:t>ca</a:t>
            </a:r>
            <a:r>
              <a:rPr b="0" lang="pt-BR" sz="2000" spc="-1" strike="noStrike">
                <a:latin typeface="Arial"/>
              </a:rPr>
              <a:t>çõ</a:t>
            </a:r>
            <a:r>
              <a:rPr b="0" lang="pt-BR" sz="2000" spc="-1" strike="noStrike">
                <a:latin typeface="Arial"/>
              </a:rPr>
              <a:t>es, </a:t>
            </a:r>
            <a:r>
              <a:rPr b="0" lang="pt-BR" sz="2000" spc="-1" strike="noStrike">
                <a:latin typeface="Arial"/>
              </a:rPr>
              <a:t>on</a:t>
            </a:r>
            <a:r>
              <a:rPr b="0" lang="pt-BR" sz="2000" spc="-1" strike="noStrike">
                <a:latin typeface="Arial"/>
              </a:rPr>
              <a:t>de </a:t>
            </a:r>
            <a:r>
              <a:rPr b="0" lang="pt-BR" sz="2000" spc="-1" strike="noStrike">
                <a:latin typeface="Arial"/>
              </a:rPr>
              <a:t>vár</a:t>
            </a:r>
            <a:r>
              <a:rPr b="0" lang="pt-BR" sz="2000" spc="-1" strike="noStrike">
                <a:latin typeface="Arial"/>
              </a:rPr>
              <a:t>ios </a:t>
            </a:r>
            <a:r>
              <a:rPr b="0" lang="pt-BR" sz="2000" spc="-1" strike="noStrike">
                <a:latin typeface="Arial"/>
              </a:rPr>
              <a:t>ser</a:t>
            </a:r>
            <a:r>
              <a:rPr b="0" lang="pt-BR" sz="2000" spc="-1" strike="noStrike">
                <a:latin typeface="Arial"/>
              </a:rPr>
              <a:t>viç</a:t>
            </a:r>
            <a:r>
              <a:rPr b="0" lang="pt-BR" sz="2000" spc="-1" strike="noStrike">
                <a:latin typeface="Arial"/>
              </a:rPr>
              <a:t>os </a:t>
            </a:r>
            <a:r>
              <a:rPr b="0" lang="pt-BR" sz="2000" spc="-1" strike="noStrike">
                <a:latin typeface="Arial"/>
              </a:rPr>
              <a:t>sã</a:t>
            </a:r>
            <a:r>
              <a:rPr b="0" lang="pt-BR" sz="2000" spc="-1" strike="noStrike">
                <a:latin typeface="Arial"/>
              </a:rPr>
              <a:t>o </a:t>
            </a:r>
            <a:r>
              <a:rPr b="0" lang="pt-BR" sz="2000" spc="-1" strike="noStrike">
                <a:latin typeface="Arial"/>
              </a:rPr>
              <a:t>ofe</a:t>
            </a:r>
            <a:r>
              <a:rPr b="0" lang="pt-BR" sz="2000" spc="-1" strike="noStrike">
                <a:latin typeface="Arial"/>
              </a:rPr>
              <a:t>rec</a:t>
            </a:r>
            <a:r>
              <a:rPr b="0" lang="pt-BR" sz="2000" spc="-1" strike="noStrike">
                <a:latin typeface="Arial"/>
              </a:rPr>
              <a:t>ido</a:t>
            </a:r>
            <a:r>
              <a:rPr b="0" lang="pt-BR" sz="2000" spc="-1" strike="noStrike">
                <a:latin typeface="Arial"/>
              </a:rPr>
              <a:t>s e </a:t>
            </a:r>
            <a:r>
              <a:rPr b="0" lang="pt-BR" sz="2000" spc="-1" strike="noStrike">
                <a:latin typeface="Arial"/>
              </a:rPr>
              <a:t>as </a:t>
            </a:r>
            <a:r>
              <a:rPr b="0" lang="pt-BR" sz="2000" spc="-1" strike="noStrike">
                <a:latin typeface="Arial"/>
              </a:rPr>
              <a:t>em</a:t>
            </a:r>
            <a:r>
              <a:rPr b="0" lang="pt-BR" sz="2000" spc="-1" strike="noStrike">
                <a:latin typeface="Arial"/>
              </a:rPr>
              <a:t>pr</a:t>
            </a:r>
            <a:r>
              <a:rPr b="0" lang="pt-BR" sz="2000" spc="-1" strike="noStrike">
                <a:latin typeface="Arial"/>
              </a:rPr>
              <a:t>es</a:t>
            </a:r>
            <a:r>
              <a:rPr b="0" lang="pt-BR" sz="2000" spc="-1" strike="noStrike">
                <a:latin typeface="Arial"/>
              </a:rPr>
              <a:t>as </a:t>
            </a:r>
            <a:r>
              <a:rPr b="0" lang="pt-BR" sz="2000" spc="-1" strike="noStrike">
                <a:latin typeface="Arial"/>
              </a:rPr>
              <a:t>pr</a:t>
            </a:r>
            <a:r>
              <a:rPr b="0" lang="pt-BR" sz="2000" spc="-1" strike="noStrike">
                <a:latin typeface="Arial"/>
              </a:rPr>
              <a:t>est</a:t>
            </a:r>
            <a:r>
              <a:rPr b="0" lang="pt-BR" sz="2000" spc="-1" strike="noStrike">
                <a:latin typeface="Arial"/>
              </a:rPr>
              <a:t>ad</a:t>
            </a:r>
            <a:r>
              <a:rPr b="0" lang="pt-BR" sz="2000" spc="-1" strike="noStrike">
                <a:latin typeface="Arial"/>
              </a:rPr>
              <a:t>or</a:t>
            </a:r>
            <a:r>
              <a:rPr b="0" lang="pt-BR" sz="2000" spc="-1" strike="noStrike">
                <a:latin typeface="Arial"/>
              </a:rPr>
              <a:t>as </a:t>
            </a:r>
            <a:r>
              <a:rPr b="0" lang="pt-BR" sz="2000" spc="-1" strike="noStrike">
                <a:latin typeface="Arial"/>
              </a:rPr>
              <a:t>de </a:t>
            </a:r>
            <a:r>
              <a:rPr b="0" lang="pt-BR" sz="2000" spc="-1" strike="noStrike">
                <a:latin typeface="Arial"/>
              </a:rPr>
              <a:t>ser</a:t>
            </a:r>
            <a:r>
              <a:rPr b="0" lang="pt-BR" sz="2000" spc="-1" strike="noStrike">
                <a:latin typeface="Arial"/>
              </a:rPr>
              <a:t>viç</a:t>
            </a:r>
            <a:r>
              <a:rPr b="0" lang="pt-BR" sz="2000" spc="-1" strike="noStrike">
                <a:latin typeface="Arial"/>
              </a:rPr>
              <a:t>os </a:t>
            </a:r>
            <a:r>
              <a:rPr b="0" lang="pt-BR" sz="2000" spc="-1" strike="noStrike">
                <a:latin typeface="Arial"/>
              </a:rPr>
              <a:t>qu</a:t>
            </a:r>
            <a:r>
              <a:rPr b="0" lang="pt-BR" sz="2000" spc="-1" strike="noStrike">
                <a:latin typeface="Arial"/>
              </a:rPr>
              <a:t>e </a:t>
            </a:r>
            <a:r>
              <a:rPr b="0" lang="pt-BR" sz="2000" spc="-1" strike="noStrike">
                <a:latin typeface="Arial"/>
              </a:rPr>
              <a:t>de</a:t>
            </a:r>
            <a:r>
              <a:rPr b="0" lang="pt-BR" sz="2000" spc="-1" strike="noStrike">
                <a:latin typeface="Arial"/>
              </a:rPr>
              <a:t>ve</a:t>
            </a:r>
            <a:r>
              <a:rPr b="0" lang="pt-BR" sz="2000" spc="-1" strike="noStrike">
                <a:latin typeface="Arial"/>
              </a:rPr>
              <a:t>m </a:t>
            </a:r>
            <a:r>
              <a:rPr b="0" lang="pt-BR" sz="2000" spc="-1" strike="noStrike">
                <a:latin typeface="Arial"/>
              </a:rPr>
              <a:t>ate</a:t>
            </a:r>
            <a:r>
              <a:rPr b="0" lang="pt-BR" sz="2000" spc="-1" strike="noStrike">
                <a:latin typeface="Arial"/>
              </a:rPr>
              <a:t>nd</a:t>
            </a:r>
            <a:r>
              <a:rPr b="0" lang="pt-BR" sz="2000" spc="-1" strike="noStrike">
                <a:latin typeface="Arial"/>
              </a:rPr>
              <a:t>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requ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isito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dos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usuá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rios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que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exig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em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larg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ura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ban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da,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toler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ânci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 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falh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as,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baix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nívei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 de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atra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so,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segu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ranç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outr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este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servi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ços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tem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imp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acto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diret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 na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quali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dad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 de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servi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ço 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satis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façã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 do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usuá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tem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difer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clas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ses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usuá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rios,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acor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do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com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seus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requ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isito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s, 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dive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rsas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tecn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ologi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disp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onív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eis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ond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cad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tecn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ologi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tem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suas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cara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cterí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stica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 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cust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orci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onai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s.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Dev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emo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etar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topo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logia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 de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form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 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aten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dem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and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as 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otim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izar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cust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do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eto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infra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estr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utur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diss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o, 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rede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dev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toler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ante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falh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as 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etad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 de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form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 a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dimi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nuir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atra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so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de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com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unic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açã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8800BF9-E44A-4361-A755-021E94D4551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ú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g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õ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ã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q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â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z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8B75CF9-D902-4B8A-9069-33CA094890C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A9ABF84-9322-4DE1-A7C9-A9581CFBEAF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B0260E-D9EE-4608-8D97-5E2C91F57F3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FA3542-9A5C-4187-BACB-547C6282702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AEC015-C525-4030-A3BF-63DAD031C6C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B6C2F6-16F6-4648-BDD7-6B1F382DD5B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ú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g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õ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ã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q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â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z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7946BC-BC84-4315-A56A-D8A13E23706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ú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g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õ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ã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q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â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z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1E9BDE-C738-48EB-A1DF-0235018F131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ú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g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õ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ã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q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â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z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FCDCB2-FB81-4F6D-991A-6B5D5E07E58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ú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g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õ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ã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q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â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z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7E6D45-47E3-433D-9ED1-D92C79DD612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ú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g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õ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ã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q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â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z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38C775-E50B-4831-A9D4-AFED0B927CF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4B17B7-49A1-4579-AE5F-FB7FC80B8D8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1287B46-FE98-409A-8B39-942EC7986F7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906D67-4799-4531-B0A8-84DC07A25DA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89222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07640" y="4327200"/>
            <a:ext cx="89222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07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79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24440" y="18450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141240" y="18450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107640" y="43272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124440" y="43272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141240" y="43272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107640" y="1845000"/>
            <a:ext cx="8922240" cy="47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89222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107640" y="607320"/>
            <a:ext cx="8922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7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107640" y="1845000"/>
            <a:ext cx="8922240" cy="47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9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07640" y="4327200"/>
            <a:ext cx="89222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89222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07640" y="4327200"/>
            <a:ext cx="89222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07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679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124440" y="18450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141240" y="18450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107640" y="43272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124440" y="43272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141240" y="43272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89222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07640" y="607320"/>
            <a:ext cx="8922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7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9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07640" y="4327200"/>
            <a:ext cx="89222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8840"/>
            <a:ext cx="3733560" cy="17964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blipFill rotWithShape="0">
            <a:blip r:embed="rId3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blipFill rotWithShape="0">
            <a:blip r:embed="rId4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rgbClr val="002060">
              <a:alpha val="65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rgbClr val="002060">
              <a:alpha val="6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rgbClr val="002060">
              <a:alpha val="65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blipFill rotWithShape="0">
            <a:blip r:embed="rId5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blipFill rotWithShape="0">
            <a:blip r:embed="rId6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6414120" y="3641760"/>
            <a:ext cx="2729520" cy="24804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518400" y="548640"/>
            <a:ext cx="8457840" cy="30942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egoe U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dt"/>
          </p:nvPr>
        </p:nvSpPr>
        <p:spPr>
          <a:xfrm>
            <a:off x="6705720" y="4206240"/>
            <a:ext cx="1470600" cy="4568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89C51C7-7C85-4C0E-A9AF-7372FD3E4A8D}" type="datetime1">
              <a:rPr b="0" lang="pt-BR" sz="1800" spc="-1" strike="noStrike">
                <a:solidFill>
                  <a:srgbClr val="000000"/>
                </a:solidFill>
                <a:latin typeface="Georgia"/>
              </a:rPr>
              <a:t>08/04/2021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c00000"/>
                </a:solidFill>
                <a:latin typeface="Segoe UI"/>
              </a:rPr>
              <a:t>2.º nível da estrutura de tópicos</a:t>
            </a:r>
            <a:endParaRPr b="0" lang="pt-BR" sz="2400" spc="-1" strike="noStrike">
              <a:solidFill>
                <a:srgbClr val="c00000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c00000"/>
                </a:solidFill>
                <a:latin typeface="Segoe UI"/>
              </a:rPr>
              <a:t>3.º nível da estrutura de tópicos</a:t>
            </a:r>
            <a:endParaRPr b="0" lang="pt-BR" sz="2200" spc="-1" strike="noStrike">
              <a:solidFill>
                <a:srgbClr val="c00000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138600"/>
                </a:solidFill>
                <a:latin typeface="Segoe UI"/>
              </a:rPr>
              <a:t>4.º nível da estrutura de tópicos</a:t>
            </a:r>
            <a:endParaRPr b="0" lang="pt-BR" sz="2000" spc="-1" strike="noStrike">
              <a:solidFill>
                <a:srgbClr val="138600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38600"/>
                </a:solidFill>
                <a:latin typeface="Segoe UI"/>
              </a:rPr>
              <a:t>5.º nível da estrutura de tópicos</a:t>
            </a:r>
            <a:endParaRPr b="0" lang="pt-BR" sz="2000" spc="-1" strike="noStrike">
              <a:solidFill>
                <a:srgbClr val="138600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38600"/>
                </a:solidFill>
                <a:latin typeface="Segoe UI"/>
              </a:rPr>
              <a:t>6.º nível da estrutura de tópicos</a:t>
            </a:r>
            <a:endParaRPr b="0" lang="pt-BR" sz="2000" spc="-1" strike="noStrike">
              <a:solidFill>
                <a:srgbClr val="138600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38600"/>
                </a:solidFill>
                <a:latin typeface="Segoe UI"/>
              </a:rPr>
              <a:t>7.º nível da estrutura de tópicos</a:t>
            </a:r>
            <a:endParaRPr b="0" lang="pt-BR" sz="2000" spc="-1" strike="noStrike">
              <a:solidFill>
                <a:srgbClr val="138600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" name="CustomShape 5"/>
          <p:cNvSpPr/>
          <p:nvPr/>
        </p:nvSpPr>
        <p:spPr>
          <a:xfrm flipV="1">
            <a:off x="5410080" y="438840"/>
            <a:ext cx="3733560" cy="17964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blipFill rotWithShape="0">
            <a:blip r:embed="rId3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blipFill rotWithShape="0">
            <a:blip r:embed="rId4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" name="PlaceHolder 8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l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q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u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p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r 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í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u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l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s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e</a:t>
            </a:r>
            <a:endParaRPr b="0" lang="pt-BR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6" name="PlaceHolder 9"/>
          <p:cNvSpPr>
            <a:spLocks noGrp="1"/>
          </p:cNvSpPr>
          <p:nvPr>
            <p:ph type="body"/>
          </p:nvPr>
        </p:nvSpPr>
        <p:spPr>
          <a:xfrm>
            <a:off x="107640" y="1845000"/>
            <a:ext cx="8922240" cy="47520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2060"/>
                </a:solidFill>
                <a:latin typeface="Segoe UI"/>
              </a:rPr>
              <a:t>Segundo nível</a:t>
            </a:r>
            <a:endParaRPr b="0" lang="pt-BR" sz="2600" spc="-1" strike="noStrike">
              <a:solidFill>
                <a:srgbClr val="c00000"/>
              </a:solidFill>
              <a:latin typeface="Segoe UI"/>
            </a:endParaRPr>
          </a:p>
          <a:p>
            <a:pPr lvl="2" marL="1296000" indent="-288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00000"/>
                </a:solidFill>
                <a:latin typeface="Segoe UI"/>
              </a:rPr>
              <a:t>Terceiro nível</a:t>
            </a:r>
            <a:endParaRPr b="0" lang="pt-BR" sz="2400" spc="-1" strike="noStrike">
              <a:solidFill>
                <a:srgbClr val="c00000"/>
              </a:solidFill>
              <a:latin typeface="Segoe UI"/>
            </a:endParaRPr>
          </a:p>
          <a:p>
            <a:pPr lvl="3" marL="172800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c00000"/>
                </a:solidFill>
                <a:latin typeface="Segoe UI"/>
              </a:rPr>
              <a:t>Quarto nível</a:t>
            </a:r>
            <a:endParaRPr b="0" lang="pt-BR" sz="2200" spc="-1" strike="noStrike">
              <a:solidFill>
                <a:srgbClr val="138600"/>
              </a:solidFill>
              <a:latin typeface="Segoe UI"/>
            </a:endParaRPr>
          </a:p>
          <a:p>
            <a:pPr lvl="4" marL="216000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38600"/>
                </a:solidFill>
                <a:latin typeface="Segoe UI"/>
              </a:rPr>
              <a:t>Quinto nível</a:t>
            </a:r>
            <a:endParaRPr b="0" lang="pt-BR" sz="2000" spc="-1" strike="noStrike">
              <a:solidFill>
                <a:srgbClr val="138600"/>
              </a:solidFill>
              <a:latin typeface="Segoe UI"/>
            </a:endParaRPr>
          </a:p>
        </p:txBody>
      </p:sp>
      <p:sp>
        <p:nvSpPr>
          <p:cNvPr id="67" name="PlaceHolder 10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2F2973F-938F-4292-8975-F5E81C57A83A}" type="datetime1">
              <a:rPr b="0" lang="pt-BR" sz="1800" spc="-1" strike="noStrike">
                <a:solidFill>
                  <a:srgbClr val="000000"/>
                </a:solidFill>
                <a:latin typeface="Georgia"/>
              </a:rPr>
              <a:t>08/04/2021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68" name="PlaceHolder 11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69" name="PlaceHolder 12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936F74-202A-4A24-8F03-B6C1692EA660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kaggle.com/shivamb/netflix-show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648000"/>
            <a:ext cx="7772040" cy="23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Segoe UI"/>
              </a:rPr>
              <a:t>Netflix Movies &amp; TV Shows: </a:t>
            </a:r>
            <a:br/>
            <a:r>
              <a:rPr b="0" lang="pt-BR" sz="3600" spc="-1" strike="noStrike">
                <a:solidFill>
                  <a:srgbClr val="ffffff"/>
                </a:solidFill>
                <a:latin typeface="Segoe UI"/>
              </a:rPr>
              <a:t>Estudo, análise e descoberta de</a:t>
            </a:r>
            <a:br/>
            <a:r>
              <a:rPr b="0" lang="pt-BR" sz="3600" spc="-1" strike="noStrike">
                <a:solidFill>
                  <a:srgbClr val="ffffff"/>
                </a:solidFill>
                <a:latin typeface="Segoe UI"/>
              </a:rPr>
              <a:t>conhecimento na rede – Resultados Parciais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49200" y="4754880"/>
            <a:ext cx="8218800" cy="13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Antônio Marcos Machado Bernardes</a:t>
            </a:r>
            <a:endParaRPr b="0" lang="pt-BR" sz="24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Ronan José Lopes</a:t>
            </a:r>
            <a:endParaRPr b="0" lang="pt-BR" sz="24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</a:pPr>
            <a:endParaRPr b="0" lang="pt-BR" sz="24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Professor: Vinícius Vieira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7236360" y="5616000"/>
            <a:ext cx="1619640" cy="89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p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G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g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07640" y="1772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Densidade: 0,000557(…) - Razão entre número de arestas existentes / possíveis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Diâmetro: 17 (caminho mais longo possível)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Coeficiente de Clustering médio: 0,824 (alta probabilidade devido às “aglomerações locais” do cast de cada registro)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Comprimento médio de caminho: 5,647 (dentro da teoria de seis graus de separação)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Fechamento triadíco: 0,39849(…) - Probabilidade de formação de “triângulos” - relativamente alta pelo mesmo motivo do coeficiente de aglomeração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605F09C-73E6-4AF3-8FAF-5BB08C77481C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p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l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g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07640" y="1592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se verificar se o processo de formação da rede se aproxima de um processo aleatório, gerou-se um modelo de Erdős–Rényi utilizando os parâmetros da componente principal para quantidade de nós e densidade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rede obtida, como esperado, tem 29.440 nós e um número bem próximo de arestas (241.853).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Número de componentes conectados: 1 (componente principal contém todos os vértices)</a:t>
            </a:r>
            <a:br/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Os coeficientes de aglomeração/triangulação são significativamente menores que a rede original: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Coeficiente de clustering médio: 0.000587(…)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Fechamento tríadico: 0.000582(...)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890BA6-F7CC-4AD6-A41D-841421F294CC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Rede modelada vs Erdos-Rényi 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07640" y="1556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diferença na formação das redes fica evidente ao observar a distribuição de graus dos nós: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Enquanto a rede analisada (primeira) segue uma lei de potência em sua distribuição, a rede gerada aleatoriamente (segunda) segue uma distribuição normal.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8CFBFA8-B78A-4DDF-87A3-649ED17FF420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 rot="4800">
            <a:off x="429840" y="2487240"/>
            <a:ext cx="4176360" cy="24058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4608000" y="2520000"/>
            <a:ext cx="4149720" cy="236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Rankeamento dos vértices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07640" y="1556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identificar, dentre os nós da rede, aqueles que se destacam em algum critério (número de ligações, centralidade, presença em caminhos mais curtos), foram aplicadas algumas métricas para </a:t>
            </a:r>
            <a:r>
              <a:rPr b="0" i="1" lang="pt-BR" sz="2200" spc="-1" strike="noStrike">
                <a:solidFill>
                  <a:srgbClr val="000000"/>
                </a:solidFill>
                <a:latin typeface="Segoe UI"/>
              </a:rPr>
              <a:t>rankeamento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vértices: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Maior grau: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Anupam Kher – 277 interações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Shah Rukh Khan – 212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Takahiro Sakurai - 208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Yuki Kaji – 202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Fred Tatasciore – 197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Yuichi Nakamura – 196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Fred Armisen – 189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Akshay Kumar – 188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Om Puri – 187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Boman Irani - 183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6F278B-C4EB-4E56-BC10-702B2B4E695B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Rankeamento dos vértices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07640" y="1556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identificar, dentre os nós da rede, aqueles que se destacam em algum critério (número de ligações, centralidade, presença em caminhos mais curtos), foram aplicadas algumas métricas para </a:t>
            </a:r>
            <a:r>
              <a:rPr b="0" i="1" lang="pt-BR" sz="2200" spc="-1" strike="noStrike">
                <a:solidFill>
                  <a:srgbClr val="000000"/>
                </a:solidFill>
                <a:latin typeface="Segoe UI"/>
              </a:rPr>
              <a:t>rankeamento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vértices: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Betweenness: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Anupam Kher – 0.059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Om Puri – 0.03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Sahajak Boonthanakit – 0.028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Iko Uwais – 0.026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Ben Kingsley – 0.025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Cesar Montano – 0.025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Steven Yeun - 0.025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Kari Wahlgren – 0.022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Haluk Bilginer – 0.021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Christopher Lee - 0.02124413707284819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7A07CE-23FD-4E03-8B71-5502EB50B918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Rankeamento dos vértices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07640" y="1556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identificar, dentre os nós da rede, aqueles que se destacam em algum critério (número de ligações, centralidade, presença em caminhos mais curtos), foram aplicadas algumas métricas para </a:t>
            </a:r>
            <a:r>
              <a:rPr b="0" i="1" lang="pt-BR" sz="2200" spc="-1" strike="noStrike">
                <a:solidFill>
                  <a:srgbClr val="000000"/>
                </a:solidFill>
                <a:latin typeface="Segoe UI"/>
              </a:rPr>
              <a:t>rankeamento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vértices: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Auto-vetor: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Takahiro Sakurai – 0.16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Yuichi Nakamura – 0.15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Yuki Kaji – 0.15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Jun Fukuyama – 0.14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Junichi Suwabe – 0.13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Katsuyuki Konishi', 0.13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Kana Hanazawa – 0.12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Eri Kitamura – 0.12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Daisuke Ono -  0.12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Hiroshi Kamiya - 0.12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6F6D53-5F7E-49BF-9A82-C09AE385DAF0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Rankeamento dos vértices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07640" y="1556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identificar, dentre os nós da rede, aqueles que se destacam em algum critério (número de ligações, centralidade, presença em caminhos mais curtos), foram aplicadas algumas métricas para </a:t>
            </a:r>
            <a:r>
              <a:rPr b="0" i="1" lang="pt-BR" sz="2200" spc="-1" strike="noStrike">
                <a:solidFill>
                  <a:srgbClr val="000000"/>
                </a:solidFill>
                <a:latin typeface="Segoe UI"/>
              </a:rPr>
              <a:t>rankeamento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vértices: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Closeness: (execução em andamento há quase 48 horas. Aguardando para ver se a execução é finalizada em tempo hábil)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27E56E-5BF1-42EE-B634-55A55B456123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Pr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og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ss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07640" y="1556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Verificação da viabilidade de um modelo de predição do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sucesso na avaliação de um autor (baseado na média do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imdb – peso do vértice) de acordo com os pesos/avaliações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 vizinhos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Analisando a profundidade de nós vizinhos a serem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buscados e se existe uma função linear que descreva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aproximadamente a predição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Analisando como verificar se o modelo obtido é viável e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analisar sua eficácia para a rede. A ideia é utilizar uma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medida de erro padrão e verificar o erro médio para a rede.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D7282F-45D4-4990-A020-90A590098915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B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07640" y="1772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TV Shows and Movies listed on Netflix: 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  <a:hlinkClick r:id="rId1"/>
              </a:rPr>
              <a:t>https://www.kaggle.com/shivamb/netflix-shows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registros: 7789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Atributos: show_id, type, title, director, cast, country, date_added, release_year, rating, duration, listed_in, description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Ferramentas utilizadas na análise: igraph (eventualmente abandonado por questões de desempenho), networkX e gephi (comparações de valores obtidos pelas métricas) e matplotlib para plotagem de distribuições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E2CE19B-1078-47FF-B84E-C67DEBFD45E7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P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é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-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p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07640" y="1772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Para cada série/filme/show de televisão presente na base, foi agregado a nota de avaliação no IMDB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API utilizada: The Open Movie DataBase (http://www.omdbapi.com)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Dos 7.789 registros, 6.752 retornaram a nota a partir da consulta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Cada ator pode aparecer em múltiplos registros, portanto, é efetuada uma média de notas a serem associadas ao ator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E9163A-B29C-4A41-AF3D-CF0C4F17A7C8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l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g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07640" y="1772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Em termos de abstração, o grafo a ser modelado representa como interação a co-atuação entre os atores presentes em cada </a:t>
            </a:r>
            <a:r>
              <a:rPr b="0" i="1" lang="pt-BR" sz="2400" spc="-1" strike="noStrike">
                <a:solidFill>
                  <a:srgbClr val="000000"/>
                </a:solidFill>
                <a:latin typeface="Segoe UI"/>
              </a:rPr>
              <a:t>cast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Grafo não-direcionado: vértices representam os atores, ponderados por sua nota média. Existe uma aresta entre dois vértices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e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se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co-atuou com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em algum registro da base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Pela característica da base, cada cast contido em um registro é, por definição, um clique do grafo (todos os nós tem ligações entre si)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EE3A28-668A-44CD-A6E8-E386727116A7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í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b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á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07640" y="1772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nós: 32.881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arestas: 252.055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Grau médio:  15,3313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componentes conectados: 857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Para uma análise mais profunda e melhor utilização dos algoritmos disponíveis na literatura, tomou-se como objeto de estudo a componente gigante da rede, cuja cobertura inclui cerca de 89,5% dos vértices da rede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105B91-7DAA-4817-A582-3FB69E018C1E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p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G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g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07640" y="177300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Número de nós: 29.440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Número de vértices: 241744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Grau médio:  16,42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108EC1-E2C6-45F4-AC9D-B746EF888879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944000" y="3307680"/>
            <a:ext cx="5366880" cy="317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Detecção de comunidades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07640" y="2024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No NetworkX, foi utilizado o algoritmo de melhor partição do método Louvain.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93 comunidades obtidas na componente gigante: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Maior comunidade: 4.823 vértices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Menor comunidade: 5 vértices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Média: 313,19 vértices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No Gephi, 99 comunidades foram particionadas utilizando um algoritmo de modularidade para detecção.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4E714DD-51FB-453B-8E3D-5756912F56B4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Detecção de comunidades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07640" y="1628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Exemplo de plot de sub-amostra pelo networkX (o elevado número de vértices e arestas inviabiliza a visualização da componente gigante):</a:t>
            </a:r>
            <a:endParaRPr b="0" lang="pt-BR" sz="20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C8FBA3-3726-4056-9B94-2C6C6550494E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728000" y="2793600"/>
            <a:ext cx="5760000" cy="2777760"/>
          </a:xfrm>
          <a:prstGeom prst="rect">
            <a:avLst/>
          </a:prstGeom>
          <a:ln>
            <a:noFill/>
          </a:ln>
        </p:spPr>
      </p:pic>
      <p:sp>
        <p:nvSpPr>
          <p:cNvPr id="138" name="TextShape 4"/>
          <p:cNvSpPr txBox="1"/>
          <p:nvPr/>
        </p:nvSpPr>
        <p:spPr>
          <a:xfrm>
            <a:off x="810000" y="5458680"/>
            <a:ext cx="7344000" cy="76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endParaRPr b="0" i="1" lang="pt-BR" sz="1800" spc="-1" strike="noStrike">
              <a:latin typeface="Arial"/>
            </a:endParaRPr>
          </a:p>
          <a:p>
            <a:pPr algn="ctr"/>
            <a:r>
              <a:rPr b="0" i="1" lang="pt-BR" sz="1600" spc="-1" strike="noStrike">
                <a:latin typeface="Arial"/>
              </a:rPr>
              <a:t>É </a:t>
            </a:r>
            <a:r>
              <a:rPr b="0" i="1" lang="pt-BR" sz="1600" spc="-1" strike="noStrike">
                <a:latin typeface="Arial"/>
              </a:rPr>
              <a:t>po</a:t>
            </a:r>
            <a:r>
              <a:rPr b="0" i="1" lang="pt-BR" sz="1600" spc="-1" strike="noStrike">
                <a:latin typeface="Arial"/>
              </a:rPr>
              <a:t>ssí</a:t>
            </a:r>
            <a:r>
              <a:rPr b="0" i="1" lang="pt-BR" sz="1600" spc="-1" strike="noStrike">
                <a:latin typeface="Arial"/>
              </a:rPr>
              <a:t>vel </a:t>
            </a:r>
            <a:r>
              <a:rPr b="0" i="1" lang="pt-BR" sz="1600" spc="-1" strike="noStrike">
                <a:latin typeface="Arial"/>
              </a:rPr>
              <a:t>ob</a:t>
            </a:r>
            <a:r>
              <a:rPr b="0" i="1" lang="pt-BR" sz="1600" spc="-1" strike="noStrike">
                <a:latin typeface="Arial"/>
              </a:rPr>
              <a:t>se</a:t>
            </a:r>
            <a:r>
              <a:rPr b="0" i="1" lang="pt-BR" sz="1600" spc="-1" strike="noStrike">
                <a:latin typeface="Arial"/>
              </a:rPr>
              <a:t>rv</a:t>
            </a:r>
            <a:r>
              <a:rPr b="0" i="1" lang="pt-BR" sz="1600" spc="-1" strike="noStrike">
                <a:latin typeface="Arial"/>
              </a:rPr>
              <a:t>ar </a:t>
            </a:r>
            <a:r>
              <a:rPr b="0" i="1" lang="pt-BR" sz="1600" spc="-1" strike="noStrike">
                <a:latin typeface="Arial"/>
              </a:rPr>
              <a:t>a </a:t>
            </a:r>
            <a:r>
              <a:rPr b="0" i="1" lang="pt-BR" sz="1600" spc="-1" strike="noStrike">
                <a:latin typeface="Arial"/>
              </a:rPr>
              <a:t>for</a:t>
            </a:r>
            <a:r>
              <a:rPr b="0" i="1" lang="pt-BR" sz="1600" spc="-1" strike="noStrike">
                <a:latin typeface="Arial"/>
              </a:rPr>
              <a:t>ma</a:t>
            </a:r>
            <a:r>
              <a:rPr b="0" i="1" lang="pt-BR" sz="1600" spc="-1" strike="noStrike">
                <a:latin typeface="Arial"/>
              </a:rPr>
              <a:t>çã</a:t>
            </a:r>
            <a:r>
              <a:rPr b="0" i="1" lang="pt-BR" sz="1600" spc="-1" strike="noStrike">
                <a:latin typeface="Arial"/>
              </a:rPr>
              <a:t>o </a:t>
            </a:r>
            <a:r>
              <a:rPr b="0" i="1" lang="pt-BR" sz="1600" spc="-1" strike="noStrike">
                <a:latin typeface="Arial"/>
              </a:rPr>
              <a:t>do</a:t>
            </a:r>
            <a:r>
              <a:rPr b="0" i="1" lang="pt-BR" sz="1600" spc="-1" strike="noStrike">
                <a:latin typeface="Arial"/>
              </a:rPr>
              <a:t>s </a:t>
            </a:r>
            <a:r>
              <a:rPr b="0" i="1" lang="pt-BR" sz="1600" spc="-1" strike="noStrike">
                <a:latin typeface="Arial"/>
              </a:rPr>
              <a:t>cli</a:t>
            </a:r>
            <a:r>
              <a:rPr b="0" i="1" lang="pt-BR" sz="1600" spc="-1" strike="noStrike">
                <a:latin typeface="Arial"/>
              </a:rPr>
              <a:t>qu</a:t>
            </a:r>
            <a:r>
              <a:rPr b="0" i="1" lang="pt-BR" sz="1600" spc="-1" strike="noStrike">
                <a:latin typeface="Arial"/>
              </a:rPr>
              <a:t>es </a:t>
            </a:r>
            <a:r>
              <a:rPr b="0" i="1" lang="pt-BR" sz="1600" spc="-1" strike="noStrike">
                <a:latin typeface="Arial"/>
              </a:rPr>
              <a:t>co</a:t>
            </a:r>
            <a:r>
              <a:rPr b="0" i="1" lang="pt-BR" sz="1600" spc="-1" strike="noStrike">
                <a:latin typeface="Arial"/>
              </a:rPr>
              <a:t>rre</a:t>
            </a:r>
            <a:r>
              <a:rPr b="0" i="1" lang="pt-BR" sz="1600" spc="-1" strike="noStrike">
                <a:latin typeface="Arial"/>
              </a:rPr>
              <a:t>sp</a:t>
            </a:r>
            <a:r>
              <a:rPr b="0" i="1" lang="pt-BR" sz="1600" spc="-1" strike="noStrike">
                <a:latin typeface="Arial"/>
              </a:rPr>
              <a:t>on</a:t>
            </a:r>
            <a:r>
              <a:rPr b="0" i="1" lang="pt-BR" sz="1600" spc="-1" strike="noStrike">
                <a:latin typeface="Arial"/>
              </a:rPr>
              <a:t>de</a:t>
            </a:r>
            <a:r>
              <a:rPr b="0" i="1" lang="pt-BR" sz="1600" spc="-1" strike="noStrike">
                <a:latin typeface="Arial"/>
              </a:rPr>
              <a:t>nd</a:t>
            </a:r>
            <a:r>
              <a:rPr b="0" i="1" lang="pt-BR" sz="1600" spc="-1" strike="noStrike">
                <a:latin typeface="Arial"/>
              </a:rPr>
              <a:t>o </a:t>
            </a:r>
            <a:r>
              <a:rPr b="0" i="1" lang="pt-BR" sz="1600" spc="-1" strike="noStrike">
                <a:latin typeface="Arial"/>
              </a:rPr>
              <a:t>a </a:t>
            </a:r>
            <a:r>
              <a:rPr b="0" i="1" lang="pt-BR" sz="1600" spc="-1" strike="noStrike">
                <a:latin typeface="Arial"/>
              </a:rPr>
              <a:t>ca</a:t>
            </a:r>
            <a:r>
              <a:rPr b="0" i="1" lang="pt-BR" sz="1600" spc="-1" strike="noStrike">
                <a:latin typeface="Arial"/>
              </a:rPr>
              <a:t>sts </a:t>
            </a:r>
            <a:r>
              <a:rPr b="0" i="1" lang="pt-BR" sz="1600" spc="-1" strike="noStrike">
                <a:latin typeface="Arial"/>
              </a:rPr>
              <a:t>de </a:t>
            </a:r>
            <a:r>
              <a:rPr b="0" i="1" lang="pt-BR" sz="1600" spc="-1" strike="noStrike">
                <a:latin typeface="Arial"/>
              </a:rPr>
              <a:t>ca</a:t>
            </a:r>
            <a:r>
              <a:rPr b="0" i="1" lang="pt-BR" sz="1600" spc="-1" strike="noStrike">
                <a:latin typeface="Arial"/>
              </a:rPr>
              <a:t>da </a:t>
            </a:r>
            <a:r>
              <a:rPr b="0" i="1" lang="pt-BR" sz="1600" spc="-1" strike="noStrike">
                <a:latin typeface="Arial"/>
              </a:rPr>
              <a:t>re</a:t>
            </a:r>
            <a:r>
              <a:rPr b="0" i="1" lang="pt-BR" sz="1600" spc="-1" strike="noStrike">
                <a:latin typeface="Arial"/>
              </a:rPr>
              <a:t>gis</a:t>
            </a:r>
            <a:r>
              <a:rPr b="0" i="1" lang="pt-BR" sz="1600" spc="-1" strike="noStrike">
                <a:latin typeface="Arial"/>
              </a:rPr>
              <a:t>tro</a:t>
            </a:r>
            <a:r>
              <a:rPr b="0" i="1" lang="pt-BR" sz="1600" spc="-1" strike="noStrike">
                <a:latin typeface="Arial"/>
              </a:rPr>
              <a:t>, </a:t>
            </a:r>
            <a:r>
              <a:rPr b="0" i="1" lang="pt-BR" sz="1600" spc="-1" strike="noStrike">
                <a:latin typeface="Arial"/>
              </a:rPr>
              <a:t>on</a:t>
            </a:r>
            <a:r>
              <a:rPr b="0" i="1" lang="pt-BR" sz="1600" spc="-1" strike="noStrike">
                <a:latin typeface="Arial"/>
              </a:rPr>
              <a:t>de </a:t>
            </a:r>
            <a:r>
              <a:rPr b="0" i="1" lang="pt-BR" sz="1600" spc="-1" strike="noStrike">
                <a:latin typeface="Arial"/>
              </a:rPr>
              <a:t>alg</a:t>
            </a:r>
            <a:r>
              <a:rPr b="0" i="1" lang="pt-BR" sz="1600" spc="-1" strike="noStrike">
                <a:latin typeface="Arial"/>
              </a:rPr>
              <a:t>un</a:t>
            </a:r>
            <a:r>
              <a:rPr b="0" i="1" lang="pt-BR" sz="1600" spc="-1" strike="noStrike">
                <a:latin typeface="Arial"/>
              </a:rPr>
              <a:t>s </a:t>
            </a:r>
            <a:r>
              <a:rPr b="0" i="1" lang="pt-BR" sz="1600" spc="-1" strike="noStrike">
                <a:latin typeface="Arial"/>
              </a:rPr>
              <a:t>nó</a:t>
            </a:r>
            <a:r>
              <a:rPr b="0" i="1" lang="pt-BR" sz="1600" spc="-1" strike="noStrike">
                <a:latin typeface="Arial"/>
              </a:rPr>
              <a:t>s </a:t>
            </a:r>
            <a:r>
              <a:rPr b="0" i="1" lang="pt-BR" sz="1600" spc="-1" strike="noStrike">
                <a:latin typeface="Arial"/>
              </a:rPr>
              <a:t>faz</a:t>
            </a:r>
            <a:r>
              <a:rPr b="0" i="1" lang="pt-BR" sz="1600" spc="-1" strike="noStrike">
                <a:latin typeface="Arial"/>
              </a:rPr>
              <a:t>em </a:t>
            </a:r>
            <a:r>
              <a:rPr b="0" i="1" lang="pt-BR" sz="1600" spc="-1" strike="noStrike">
                <a:latin typeface="Arial"/>
              </a:rPr>
              <a:t>as </a:t>
            </a:r>
            <a:r>
              <a:rPr b="0" i="1" lang="pt-BR" sz="1600" spc="-1" strike="noStrike">
                <a:latin typeface="Arial"/>
              </a:rPr>
              <a:t>po</a:t>
            </a:r>
            <a:r>
              <a:rPr b="0" i="1" lang="pt-BR" sz="1600" spc="-1" strike="noStrike">
                <a:latin typeface="Arial"/>
              </a:rPr>
              <a:t>nt</a:t>
            </a:r>
            <a:r>
              <a:rPr b="0" i="1" lang="pt-BR" sz="1600" spc="-1" strike="noStrike">
                <a:latin typeface="Arial"/>
              </a:rPr>
              <a:t>es </a:t>
            </a:r>
            <a:r>
              <a:rPr b="0" i="1" lang="pt-BR" sz="1600" spc="-1" strike="noStrike">
                <a:latin typeface="Arial"/>
              </a:rPr>
              <a:t>int</a:t>
            </a:r>
            <a:r>
              <a:rPr b="0" i="1" lang="pt-BR" sz="1600" spc="-1" strike="noStrike">
                <a:latin typeface="Arial"/>
              </a:rPr>
              <a:t>erli</a:t>
            </a:r>
            <a:r>
              <a:rPr b="0" i="1" lang="pt-BR" sz="1600" spc="-1" strike="noStrike">
                <a:latin typeface="Arial"/>
              </a:rPr>
              <a:t>ga</a:t>
            </a:r>
            <a:r>
              <a:rPr b="0" i="1" lang="pt-BR" sz="1600" spc="-1" strike="noStrike">
                <a:latin typeface="Arial"/>
              </a:rPr>
              <a:t>nd</a:t>
            </a:r>
            <a:r>
              <a:rPr b="0" i="1" lang="pt-BR" sz="1600" spc="-1" strike="noStrike">
                <a:latin typeface="Arial"/>
              </a:rPr>
              <a:t>o </a:t>
            </a:r>
            <a:r>
              <a:rPr b="0" i="1" lang="pt-BR" sz="1600" spc="-1" strike="noStrike">
                <a:latin typeface="Arial"/>
              </a:rPr>
              <a:t>os </a:t>
            </a:r>
            <a:r>
              <a:rPr b="0" i="1" lang="pt-BR" sz="1600" spc="-1" strike="noStrike">
                <a:latin typeface="Arial"/>
              </a:rPr>
              <a:t>co</a:t>
            </a:r>
            <a:r>
              <a:rPr b="0" i="1" lang="pt-BR" sz="1600" spc="-1" strike="noStrike">
                <a:latin typeface="Arial"/>
              </a:rPr>
              <a:t>mp</a:t>
            </a:r>
            <a:r>
              <a:rPr b="0" i="1" lang="pt-BR" sz="1600" spc="-1" strike="noStrike">
                <a:latin typeface="Arial"/>
              </a:rPr>
              <a:t>on</a:t>
            </a:r>
            <a:r>
              <a:rPr b="0" i="1" lang="pt-BR" sz="1600" spc="-1" strike="noStrike">
                <a:latin typeface="Arial"/>
              </a:rPr>
              <a:t>en</a:t>
            </a:r>
            <a:r>
              <a:rPr b="0" i="1" lang="pt-BR" sz="1600" spc="-1" strike="noStrike">
                <a:latin typeface="Arial"/>
              </a:rPr>
              <a:t>tes</a:t>
            </a:r>
            <a:endParaRPr b="0" i="1" lang="pt-BR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ç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ã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u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7640" y="1520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No Gephi, sem as arestas e com a paleta de cores definidas pelas partições de comunidades, e vértices com tamanho proporcional a seu grau:</a:t>
            </a:r>
            <a:endParaRPr b="0" lang="pt-BR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5E8CA4-A40C-4E53-BE11-6C3B73408638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376000" y="2376000"/>
            <a:ext cx="4320000" cy="422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2012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2013-09-08T20:11:47Z</dcterms:created>
  <dc:creator>Braulio</dc:creator>
  <dc:description/>
  <dc:language>pt-BR</dc:language>
  <cp:lastModifiedBy/>
  <dcterms:modified xsi:type="dcterms:W3CDTF">2021-04-08T23:52:31Z</dcterms:modified>
  <cp:revision>121</cp:revision>
  <dc:subject/>
  <dc:title>Heurísticas Aplicadas ao Problema de Projeto de Redes de Telecomunicações com Qualidade de Serviço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