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Cli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qu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pa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ra 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ov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er 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sli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de</a:t>
            </a:r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99DE38-DA3B-4F45-B333-434FB7CAEDC8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827FF2-A78A-424D-82B5-413CFDC1822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817D77-764A-4BB7-97CE-C35EBC7E25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E254DE-6310-43DB-8648-82ED3C3B1F3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39950A-51E0-4299-A654-89B905920CA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1BC583-F93A-4F1F-947D-4FB92CD4ABC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80349D-2410-48BF-B285-7210D114926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2128B3-AD42-4324-992E-0F946BEE463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9BB9D0-8E74-4EE0-9415-96B30238983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E0BAA2-4D13-4789-9CE2-9FFAA75BC8C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EAED3B-E572-4837-897C-3942EF30B6A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BA3F84-8937-4434-9ECB-31A01F75C59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27FB28-A92C-41DF-9294-B8DE7771428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19710C-7079-4F77-91DA-BE852465449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ú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g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õ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,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á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ã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ç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â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á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q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í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z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v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j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ç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ã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A7946B-AFBB-419C-8176-46EBD1B8CB8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B61E8C-E1CD-4213-BCC9-99AF094BC5A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640915-501F-42C2-B1E5-2216B73B688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55C8CA-8EC1-4CE9-BCDF-0890F5AAE35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244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1412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076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1244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1412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07640" y="607320"/>
            <a:ext cx="8922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1244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41240" y="18450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076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1244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141240" y="4327200"/>
            <a:ext cx="287280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07640" y="607320"/>
            <a:ext cx="8922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47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9640" y="43272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9640" y="1845000"/>
            <a:ext cx="43538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07640" y="4327200"/>
            <a:ext cx="8922240" cy="22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rgbClr val="002060">
              <a:alpha val="6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5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6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6414120" y="3641760"/>
            <a:ext cx="2729520" cy="24804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518400" y="548640"/>
            <a:ext cx="8457840" cy="3094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egoe U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dt"/>
          </p:nvPr>
        </p:nvSpPr>
        <p:spPr>
          <a:xfrm>
            <a:off x="6705720" y="4206240"/>
            <a:ext cx="147060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4169D20-A6A9-4BC1-8A39-BD1CA4A0C3D3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08/04/2021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2.º nível da estrutura de tópicos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3.º nível da estrutura de tópicos</a:t>
            </a:r>
            <a:endParaRPr b="0" lang="pt-BR" sz="22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4.º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5.º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6.º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7.º nível da estrutura de tópicos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2060"/>
                </a:solidFill>
                <a:latin typeface="Segoe UI"/>
              </a:rPr>
              <a:t>Segundo nível</a:t>
            </a:r>
            <a:endParaRPr b="0" lang="pt-BR" sz="26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Terceiro nível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Quarto nível</a:t>
            </a:r>
            <a:endParaRPr b="0" lang="pt-BR" sz="22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Quinto nível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DD4C627-B74F-4851-81B7-6BA1A6AA1380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08/04/2021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CC450D-A024-43E3-A524-61002F1A2D7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shivamb/netflix-show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648000"/>
            <a:ext cx="777204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Netflix Movies &amp; TV Shows: 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Estudo, análise e descoberta de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conhecimento na rede – Resultados Parciais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49200" y="4754880"/>
            <a:ext cx="8218800" cy="13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Antônio Marcos Machado Bernardes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Ronan José Lopes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Professor: Vinícius Vieira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7236360" y="5616000"/>
            <a:ext cx="1619640" cy="89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Densidade: 0,000557(…) - Razão entre número de arestas existentes / possíveis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Diâmetro: 17 (caminho mais longo possível)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0,824 (alta probabilidade devido às “aglomerações locais” do cast de cada registro)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Comprimento médio de caminho: 5,647 (dentro da teoria de seis graus de separação)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triadíco: 0,39849(…) - Probabilidade de formação de “triângulos” - relativamente alta pelo mesmo motivo do coeficiente de aglomeração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86C5B9-6727-4052-8AE7-E9C900DBCE2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Topologia da rede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07640" y="159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se verificar se o processo de formação da rede se aproxima de um processo aleatório, gerou-se um modelo de Erdős–Rényi utilizando os parâmetros da componente principal para quantidade de nós e densidade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rede obtida, como esperado, tem 29.440 nós e um número bem próximo de arestas (241.853).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componentes conectados: 1 (componente principal contém todos os vértices)</a:t>
            </a:r>
            <a:br/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Os coeficientes de aglomeração/triangulação são significativamente menores que a rede original: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0.000587(…)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tríadico: 0.000582(...)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6C1BFC-7194-452C-A459-B40BFF90C50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l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v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-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é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y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 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diferença na formação das redes fica evidente ao observar a distribuição de graus dos nós: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Enquanto a rede analisada (primeira) segue uma lei de potência em sua distribuição, a rede gerada aleatoriamente (segunda) segue uma distribuição normal.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CF0929-6D98-408B-8BAD-1DD5981EE22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 rot="4800">
            <a:off x="429840" y="2487240"/>
            <a:ext cx="4176360" cy="24058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608000" y="2520000"/>
            <a:ext cx="4149720" cy="23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k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v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é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Maior grau: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277 interações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Shah Rukh Khan – 212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- 208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202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Tatasciore – 197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196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Armisen – 189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Akshay Kumar – 188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187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Boman Irani - 183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5C87D6-D694-4D7C-9BE8-7DE9B58B757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k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v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é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Betweenness: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0.059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0.03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Sahajak Boonthanakit – 0.028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Iko Uwais – 0.026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Ben Kingsley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Cesar Montano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Steven Yeun - 0.025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Kari Wahlgren – 0.022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Haluk Bilginer – 0.021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Christopher Lee - 0.02124413707284819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1B16A0-31BB-4F1D-ADB6-28BF3BC8EF4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Auto-vetor: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– 0.16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 Fukuyama – 0.14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Junichi Suwabe –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Katsuyuki Konishi',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Kana Hanazawa –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Eri Kitamura – 0.12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Daisuke Ono - 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Hiroshi Kamiya - 0.12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498484-287F-4A8C-B974-F36A657A399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Closeness: (execução em andamento há quase 48 horas. Aguardando para ver se a execução é finalizada em tempo hábil)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914A32-AB8F-4844-9617-31B871B7BE9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7640" y="1556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Verificação da viabilidade de um modelo de predição do 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49C2A1-74FF-46D1-BC01-D12968078EC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Base de dados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TV Shows and Movies listed on Netflix: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  <a:hlinkClick r:id="rId1"/>
              </a:rPr>
              <a:t>https://www.kaggle.com/shivamb/netflix-shows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registros: 7789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Atributos: show_id, type, title, director, cast, country, date_added, release_year, rating, duration, listed_in, description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Ferramentas utilizadas na análise: igraph (eventualmente abandonado por questões de desempenho), networkX e gephi (comparações de valores obtidos pelas métricas) e matplotlib para plotagem de distribuições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0C1929-3C3D-4E12-B1C4-1AC62F82673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cada série/filme/show de televisão presente na base, foi agregado a nota de avaliação no IMDB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API utilizada: The Open Movie DataBase (http://www.omdbapi.com)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Dos 7.789 registros, 6.752 retornaram a nota a partir da consulta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Cada ator pode aparecer em múltiplos registros, portanto, é efetuada uma média de notas a serem associadas ao ator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47B0FF-0E0F-4A97-AC3F-E1FFDB29735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Em termos de abstração, o grafo a ser modelado representa como interação a co-atuação entre os atores presentes em cada </a:t>
            </a:r>
            <a:r>
              <a:rPr b="0" i="1" lang="pt-BR" sz="2400" spc="-1" strike="noStrike">
                <a:solidFill>
                  <a:srgbClr val="000000"/>
                </a:solidFill>
                <a:latin typeface="Segoe UI"/>
              </a:rPr>
              <a:t>cast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Grafo não-direcionado: vértices representam os atores, ponderados por sua nota média. Existe uma aresta entre dois vértices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se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co-atuou com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em algum registro da base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Pela característica da base, cada cast contido em um registro é, por definição, um clique do grafo (todos os nós tem ligações entre si)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5ACE96-D9EB-4A4E-AAC2-9BA5798E81B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í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b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á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7640" y="1772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nós: 32.881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arestas: 252.055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Grau médio:  15,3313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componentes conectados: 857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uma análise mais profunda e melhor utilização dos algoritmos disponíveis na literatura, tomou-se como objeto de estudo a componente gigante da rede, cuja cobertura inclui cerca de 89,5% dos vértices da rede</a:t>
            </a:r>
            <a:endParaRPr b="0" lang="pt-BR" sz="2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81FCCA-47DA-4CA6-BBA4-0E51FF9FAC5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g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7640" y="177300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nós: 29.440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vértices: 241744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Grau médio:  16,42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00E591-2160-4CF8-864A-BD94BD8253E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944000" y="3307680"/>
            <a:ext cx="5366880" cy="31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ç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ã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7640" y="2024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NetworkX, foi utilizado o algoritmo de melhor partição do método Louvain.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93 comunidades obtidas na componente gigante: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Maior comunidade: 4.823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Menor comunidade: 5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Média: 313,19 vértices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Gephi, 99 comunidades foram particionadas utilizando um algoritmo de modularidade para detecção.</a:t>
            </a:r>
            <a:endParaRPr b="0" lang="pt-BR" sz="2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81794B-BD84-42BD-A9CC-9793BD22D57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ç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ã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7640" y="1628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Exemplo de plot de sub-amostra pelo networkX (o elevado número de vértices e arestas inviabiliza a visualização da componente gigante):</a:t>
            </a:r>
            <a:endParaRPr b="0" lang="pt-BR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0996F8-D59B-440D-8697-F6A76EB9F45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728000" y="2793600"/>
            <a:ext cx="5760000" cy="277776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810000" y="5458680"/>
            <a:ext cx="734400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 b="0" i="1" lang="pt-BR" sz="1800" spc="-1" strike="noStrike">
              <a:latin typeface="Arial"/>
            </a:endParaRPr>
          </a:p>
          <a:p>
            <a:pPr algn="ctr"/>
            <a:r>
              <a:rPr b="0" i="1" lang="pt-BR" sz="1600" spc="-1" strike="noStrike">
                <a:latin typeface="Arial"/>
              </a:rPr>
              <a:t>É </a:t>
            </a:r>
            <a:r>
              <a:rPr b="0" i="1" lang="pt-BR" sz="1600" spc="-1" strike="noStrike">
                <a:latin typeface="Arial"/>
              </a:rPr>
              <a:t>po</a:t>
            </a:r>
            <a:r>
              <a:rPr b="0" i="1" lang="pt-BR" sz="1600" spc="-1" strike="noStrike">
                <a:latin typeface="Arial"/>
              </a:rPr>
              <a:t>ssí</a:t>
            </a:r>
            <a:r>
              <a:rPr b="0" i="1" lang="pt-BR" sz="1600" spc="-1" strike="noStrike">
                <a:latin typeface="Arial"/>
              </a:rPr>
              <a:t>vel </a:t>
            </a:r>
            <a:r>
              <a:rPr b="0" i="1" lang="pt-BR" sz="1600" spc="-1" strike="noStrike">
                <a:latin typeface="Arial"/>
              </a:rPr>
              <a:t>ob</a:t>
            </a:r>
            <a:r>
              <a:rPr b="0" i="1" lang="pt-BR" sz="1600" spc="-1" strike="noStrike">
                <a:latin typeface="Arial"/>
              </a:rPr>
              <a:t>se</a:t>
            </a:r>
            <a:r>
              <a:rPr b="0" i="1" lang="pt-BR" sz="1600" spc="-1" strike="noStrike">
                <a:latin typeface="Arial"/>
              </a:rPr>
              <a:t>rv</a:t>
            </a:r>
            <a:r>
              <a:rPr b="0" i="1" lang="pt-BR" sz="1600" spc="-1" strike="noStrike">
                <a:latin typeface="Arial"/>
              </a:rPr>
              <a:t>ar </a:t>
            </a:r>
            <a:r>
              <a:rPr b="0" i="1" lang="pt-BR" sz="1600" spc="-1" strike="noStrike">
                <a:latin typeface="Arial"/>
              </a:rPr>
              <a:t>a </a:t>
            </a:r>
            <a:r>
              <a:rPr b="0" i="1" lang="pt-BR" sz="1600" spc="-1" strike="noStrike">
                <a:latin typeface="Arial"/>
              </a:rPr>
              <a:t>for</a:t>
            </a:r>
            <a:r>
              <a:rPr b="0" i="1" lang="pt-BR" sz="1600" spc="-1" strike="noStrike">
                <a:latin typeface="Arial"/>
              </a:rPr>
              <a:t>ma</a:t>
            </a:r>
            <a:r>
              <a:rPr b="0" i="1" lang="pt-BR" sz="1600" spc="-1" strike="noStrike">
                <a:latin typeface="Arial"/>
              </a:rPr>
              <a:t>çã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do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cli</a:t>
            </a:r>
            <a:r>
              <a:rPr b="0" i="1" lang="pt-BR" sz="1600" spc="-1" strike="noStrike">
                <a:latin typeface="Arial"/>
              </a:rPr>
              <a:t>qu</a:t>
            </a:r>
            <a:r>
              <a:rPr b="0" i="1" lang="pt-BR" sz="1600" spc="-1" strike="noStrike">
                <a:latin typeface="Arial"/>
              </a:rPr>
              <a:t>es </a:t>
            </a:r>
            <a:r>
              <a:rPr b="0" i="1" lang="pt-BR" sz="1600" spc="-1" strike="noStrike">
                <a:latin typeface="Arial"/>
              </a:rPr>
              <a:t>co</a:t>
            </a:r>
            <a:r>
              <a:rPr b="0" i="1" lang="pt-BR" sz="1600" spc="-1" strike="noStrike">
                <a:latin typeface="Arial"/>
              </a:rPr>
              <a:t>rre</a:t>
            </a:r>
            <a:r>
              <a:rPr b="0" i="1" lang="pt-BR" sz="1600" spc="-1" strike="noStrike">
                <a:latin typeface="Arial"/>
              </a:rPr>
              <a:t>sp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de</a:t>
            </a:r>
            <a:r>
              <a:rPr b="0" i="1" lang="pt-BR" sz="1600" spc="-1" strike="noStrike">
                <a:latin typeface="Arial"/>
              </a:rPr>
              <a:t>nd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a </a:t>
            </a:r>
            <a:r>
              <a:rPr b="0" i="1" lang="pt-BR" sz="1600" spc="-1" strike="noStrike">
                <a:latin typeface="Arial"/>
              </a:rPr>
              <a:t>ca</a:t>
            </a:r>
            <a:r>
              <a:rPr b="0" i="1" lang="pt-BR" sz="1600" spc="-1" strike="noStrike">
                <a:latin typeface="Arial"/>
              </a:rPr>
              <a:t>sts </a:t>
            </a:r>
            <a:r>
              <a:rPr b="0" i="1" lang="pt-BR" sz="1600" spc="-1" strike="noStrike">
                <a:latin typeface="Arial"/>
              </a:rPr>
              <a:t>de </a:t>
            </a:r>
            <a:r>
              <a:rPr b="0" i="1" lang="pt-BR" sz="1600" spc="-1" strike="noStrike">
                <a:latin typeface="Arial"/>
              </a:rPr>
              <a:t>ca</a:t>
            </a:r>
            <a:r>
              <a:rPr b="0" i="1" lang="pt-BR" sz="1600" spc="-1" strike="noStrike">
                <a:latin typeface="Arial"/>
              </a:rPr>
              <a:t>da </a:t>
            </a:r>
            <a:r>
              <a:rPr b="0" i="1" lang="pt-BR" sz="1600" spc="-1" strike="noStrike">
                <a:latin typeface="Arial"/>
              </a:rPr>
              <a:t>re</a:t>
            </a:r>
            <a:r>
              <a:rPr b="0" i="1" lang="pt-BR" sz="1600" spc="-1" strike="noStrike">
                <a:latin typeface="Arial"/>
              </a:rPr>
              <a:t>gis</a:t>
            </a:r>
            <a:r>
              <a:rPr b="0" i="1" lang="pt-BR" sz="1600" spc="-1" strike="noStrike">
                <a:latin typeface="Arial"/>
              </a:rPr>
              <a:t>tro</a:t>
            </a:r>
            <a:r>
              <a:rPr b="0" i="1" lang="pt-BR" sz="1600" spc="-1" strike="noStrike">
                <a:latin typeface="Arial"/>
              </a:rPr>
              <a:t>, 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de </a:t>
            </a:r>
            <a:r>
              <a:rPr b="0" i="1" lang="pt-BR" sz="1600" spc="-1" strike="noStrike">
                <a:latin typeface="Arial"/>
              </a:rPr>
              <a:t>alg</a:t>
            </a:r>
            <a:r>
              <a:rPr b="0" i="1" lang="pt-BR" sz="1600" spc="-1" strike="noStrike">
                <a:latin typeface="Arial"/>
              </a:rPr>
              <a:t>un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nó</a:t>
            </a:r>
            <a:r>
              <a:rPr b="0" i="1" lang="pt-BR" sz="1600" spc="-1" strike="noStrike">
                <a:latin typeface="Arial"/>
              </a:rPr>
              <a:t>s </a:t>
            </a:r>
            <a:r>
              <a:rPr b="0" i="1" lang="pt-BR" sz="1600" spc="-1" strike="noStrike">
                <a:latin typeface="Arial"/>
              </a:rPr>
              <a:t>faz</a:t>
            </a:r>
            <a:r>
              <a:rPr b="0" i="1" lang="pt-BR" sz="1600" spc="-1" strike="noStrike">
                <a:latin typeface="Arial"/>
              </a:rPr>
              <a:t>em </a:t>
            </a:r>
            <a:r>
              <a:rPr b="0" i="1" lang="pt-BR" sz="1600" spc="-1" strike="noStrike">
                <a:latin typeface="Arial"/>
              </a:rPr>
              <a:t>as </a:t>
            </a:r>
            <a:r>
              <a:rPr b="0" i="1" lang="pt-BR" sz="1600" spc="-1" strike="noStrike">
                <a:latin typeface="Arial"/>
              </a:rPr>
              <a:t>po</a:t>
            </a:r>
            <a:r>
              <a:rPr b="0" i="1" lang="pt-BR" sz="1600" spc="-1" strike="noStrike">
                <a:latin typeface="Arial"/>
              </a:rPr>
              <a:t>nt</a:t>
            </a:r>
            <a:r>
              <a:rPr b="0" i="1" lang="pt-BR" sz="1600" spc="-1" strike="noStrike">
                <a:latin typeface="Arial"/>
              </a:rPr>
              <a:t>es </a:t>
            </a:r>
            <a:r>
              <a:rPr b="0" i="1" lang="pt-BR" sz="1600" spc="-1" strike="noStrike">
                <a:latin typeface="Arial"/>
              </a:rPr>
              <a:t>int</a:t>
            </a:r>
            <a:r>
              <a:rPr b="0" i="1" lang="pt-BR" sz="1600" spc="-1" strike="noStrike">
                <a:latin typeface="Arial"/>
              </a:rPr>
              <a:t>erli</a:t>
            </a:r>
            <a:r>
              <a:rPr b="0" i="1" lang="pt-BR" sz="1600" spc="-1" strike="noStrike">
                <a:latin typeface="Arial"/>
              </a:rPr>
              <a:t>ga</a:t>
            </a:r>
            <a:r>
              <a:rPr b="0" i="1" lang="pt-BR" sz="1600" spc="-1" strike="noStrike">
                <a:latin typeface="Arial"/>
              </a:rPr>
              <a:t>nd</a:t>
            </a:r>
            <a:r>
              <a:rPr b="0" i="1" lang="pt-BR" sz="1600" spc="-1" strike="noStrike">
                <a:latin typeface="Arial"/>
              </a:rPr>
              <a:t>o </a:t>
            </a:r>
            <a:r>
              <a:rPr b="0" i="1" lang="pt-BR" sz="1600" spc="-1" strike="noStrike">
                <a:latin typeface="Arial"/>
              </a:rPr>
              <a:t>os </a:t>
            </a:r>
            <a:r>
              <a:rPr b="0" i="1" lang="pt-BR" sz="1600" spc="-1" strike="noStrike">
                <a:latin typeface="Arial"/>
              </a:rPr>
              <a:t>co</a:t>
            </a:r>
            <a:r>
              <a:rPr b="0" i="1" lang="pt-BR" sz="1600" spc="-1" strike="noStrike">
                <a:latin typeface="Arial"/>
              </a:rPr>
              <a:t>mp</a:t>
            </a:r>
            <a:r>
              <a:rPr b="0" i="1" lang="pt-BR" sz="1600" spc="-1" strike="noStrike">
                <a:latin typeface="Arial"/>
              </a:rPr>
              <a:t>on</a:t>
            </a:r>
            <a:r>
              <a:rPr b="0" i="1" lang="pt-BR" sz="1600" spc="-1" strike="noStrike">
                <a:latin typeface="Arial"/>
              </a:rPr>
              <a:t>en</a:t>
            </a:r>
            <a:r>
              <a:rPr b="0" i="1" lang="pt-BR" sz="1600" spc="-1" strike="noStrike">
                <a:latin typeface="Arial"/>
              </a:rPr>
              <a:t>tes</a:t>
            </a:r>
            <a:endParaRPr b="0" i="1" lang="pt-B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7640" y="607320"/>
            <a:ext cx="8922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t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ç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ã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u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n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a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e</a:t>
            </a: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s</a:t>
            </a:r>
            <a:endParaRPr b="0" lang="pt-BR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7640" y="1520640"/>
            <a:ext cx="8922240" cy="50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No Gephi, sem as arestas e com a paleta de cores definidas pelas partições de comunidades, e vértices com tamanho proporcional a seu grau:</a:t>
            </a:r>
            <a:endParaRPr b="0" lang="pt-BR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CAE6B9-9DF4-4498-A38F-AB8E1062BD4B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76000" y="2376000"/>
            <a:ext cx="4320000" cy="42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2013-09-08T20:11:47Z</dcterms:created>
  <dc:creator>Braulio</dc:creator>
  <dc:description/>
  <dc:language>pt-BR</dc:language>
  <cp:lastModifiedBy/>
  <dcterms:modified xsi:type="dcterms:W3CDTF">2021-04-08T23:39:57Z</dcterms:modified>
  <cp:revision>120</cp:revision>
  <dc:subject/>
  <dc:title>Heurísticas Aplicadas ao Problema de Projeto de Redes de Telecomunicações com Qualidade de Serviço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