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96F2326-4A70-4158-8EF4-870C7A1714DC}" type="datetimeFigureOut">
              <a:rPr lang="en-GB" smtClean="0"/>
              <a:t>25/02/2022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4313BB-3A6D-4DF2-B70F-A1BABF25D464}"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96F2326-4A70-4158-8EF4-870C7A1714DC}" type="datetimeFigureOut">
              <a:rPr lang="en-GB" smtClean="0"/>
              <a:t>25/02/2022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4313BB-3A6D-4DF2-B70F-A1BABF25D464}"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96F2326-4A70-4158-8EF4-870C7A1714DC}" type="datetimeFigureOut">
              <a:rPr lang="en-GB" smtClean="0"/>
              <a:t>25/02/2022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4313BB-3A6D-4DF2-B70F-A1BABF25D464}"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6F2326-4A70-4158-8EF4-870C7A1714DC}" type="datetimeFigureOut">
              <a:rPr lang="en-GB" smtClean="0"/>
              <a:t>25/02/2022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4313BB-3A6D-4DF2-B70F-A1BABF25D464}"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96F2326-4A70-4158-8EF4-870C7A1714DC}" type="datetimeFigureOut">
              <a:rPr lang="en-GB" smtClean="0"/>
              <a:t>25/02/2022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4313BB-3A6D-4DF2-B70F-A1BABF25D464}"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96F2326-4A70-4158-8EF4-870C7A1714DC}" type="datetimeFigureOut">
              <a:rPr lang="en-GB" smtClean="0"/>
              <a:t>25/02/2022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04313BB-3A6D-4DF2-B70F-A1BABF25D464}"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96F2326-4A70-4158-8EF4-870C7A1714DC}" type="datetimeFigureOut">
              <a:rPr lang="en-GB" smtClean="0"/>
              <a:t>25/02/2022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04313BB-3A6D-4DF2-B70F-A1BABF25D464}"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6F2326-4A70-4158-8EF4-870C7A1714DC}" type="datetimeFigureOut">
              <a:rPr lang="en-GB" smtClean="0"/>
              <a:t>25/02/2022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04313BB-3A6D-4DF2-B70F-A1BABF25D464}"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6F2326-4A70-4158-8EF4-870C7A1714DC}" type="datetimeFigureOut">
              <a:rPr lang="en-GB" smtClean="0"/>
              <a:t>25/02/2022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4313BB-3A6D-4DF2-B70F-A1BABF25D464}"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6F2326-4A70-4158-8EF4-870C7A1714DC}" type="datetimeFigureOut">
              <a:rPr lang="en-GB" smtClean="0"/>
              <a:t>25/02/2022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4313BB-3A6D-4DF2-B70F-A1BABF25D464}"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alpha val="83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6F2326-4A70-4158-8EF4-870C7A1714DC}" type="datetimeFigureOut">
              <a:rPr lang="en-GB" smtClean="0"/>
              <a:t>25/02/2022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4313BB-3A6D-4DF2-B70F-A1BABF25D464}"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548680"/>
            <a:ext cx="7344816" cy="2492990"/>
          </a:xfrm>
          <a:prstGeom prst="rect">
            <a:avLst/>
          </a:prstGeom>
          <a:noFill/>
        </p:spPr>
        <p:txBody>
          <a:bodyPr wrap="square" rtlCol="0">
            <a:spAutoFit/>
          </a:bodyPr>
          <a:lstStyle/>
          <a:p>
            <a:pPr algn="ctr"/>
            <a:r>
              <a:rPr lang="en-GB" sz="4000" u="sng" dirty="0" smtClean="0">
                <a:solidFill>
                  <a:srgbClr val="002060"/>
                </a:solidFill>
                <a:latin typeface="Comic Sans MS" pitchFamily="66" charset="0"/>
              </a:rPr>
              <a:t>ARDUINO</a:t>
            </a:r>
            <a:r>
              <a:rPr lang="en-GB" sz="4000" u="sng" dirty="0" smtClean="0">
                <a:latin typeface="Comic Sans MS" pitchFamily="66" charset="0"/>
              </a:rPr>
              <a:t> </a:t>
            </a:r>
            <a:r>
              <a:rPr lang="en-GB" sz="4000" u="sng" dirty="0" smtClean="0">
                <a:solidFill>
                  <a:srgbClr val="002060"/>
                </a:solidFill>
                <a:latin typeface="Comic Sans MS" pitchFamily="66" charset="0"/>
              </a:rPr>
              <a:t>- Shift Registers</a:t>
            </a:r>
          </a:p>
          <a:p>
            <a:r>
              <a:rPr lang="en-GB" sz="2000" dirty="0">
                <a:solidFill>
                  <a:srgbClr val="002060"/>
                </a:solidFill>
                <a:latin typeface="Comic Sans MS" pitchFamily="66" charset="0"/>
              </a:rPr>
              <a:t> </a:t>
            </a:r>
            <a:endParaRPr lang="en-GB" sz="2000" dirty="0" smtClean="0">
              <a:solidFill>
                <a:srgbClr val="002060"/>
              </a:solidFill>
              <a:latin typeface="Comic Sans MS" pitchFamily="66" charset="0"/>
            </a:endParaRPr>
          </a:p>
          <a:p>
            <a:pPr algn="ctr"/>
            <a:r>
              <a:rPr lang="en-GB" sz="2800" dirty="0" smtClean="0">
                <a:solidFill>
                  <a:srgbClr val="FF0000"/>
                </a:solidFill>
                <a:latin typeface="Comic Sans MS" pitchFamily="66" charset="0"/>
              </a:rPr>
              <a:t>Understanding </a:t>
            </a:r>
            <a:r>
              <a:rPr lang="en-GB" sz="2800" dirty="0">
                <a:solidFill>
                  <a:srgbClr val="FF0000"/>
                </a:solidFill>
                <a:latin typeface="Comic Sans MS" pitchFamily="66" charset="0"/>
              </a:rPr>
              <a:t>the </a:t>
            </a:r>
            <a:r>
              <a:rPr lang="en-GB" sz="2800" dirty="0" smtClean="0">
                <a:solidFill>
                  <a:srgbClr val="FF0000"/>
                </a:solidFill>
                <a:latin typeface="Comic Sans MS" pitchFamily="66" charset="0"/>
              </a:rPr>
              <a:t>74HC595 SIPO IC</a:t>
            </a:r>
          </a:p>
          <a:p>
            <a:pPr algn="ctr"/>
            <a:r>
              <a:rPr lang="en-GB" sz="2800" dirty="0" smtClean="0">
                <a:solidFill>
                  <a:srgbClr val="FF0000"/>
                </a:solidFill>
                <a:latin typeface="Comic Sans MS" pitchFamily="66" charset="0"/>
              </a:rPr>
              <a:t>Master </a:t>
            </a:r>
            <a:r>
              <a:rPr lang="en-GB" sz="2800" dirty="0">
                <a:solidFill>
                  <a:srgbClr val="FF0000"/>
                </a:solidFill>
                <a:latin typeface="Comic Sans MS" pitchFamily="66" charset="0"/>
              </a:rPr>
              <a:t>Reset Function</a:t>
            </a:r>
            <a:endParaRPr lang="en-GB" sz="2400" dirty="0">
              <a:solidFill>
                <a:srgbClr val="FF0000"/>
              </a:solidFill>
              <a:latin typeface="Comic Sans MS" pitchFamily="66" charset="0"/>
            </a:endParaRPr>
          </a:p>
          <a:p>
            <a:endParaRPr lang="en-GB" sz="4000" dirty="0">
              <a:latin typeface="Comic Sans MS" pitchFamily="66" charset="0"/>
            </a:endParaRPr>
          </a:p>
        </p:txBody>
      </p:sp>
      <p:sp>
        <p:nvSpPr>
          <p:cNvPr id="5" name="TextBox 4"/>
          <p:cNvSpPr txBox="1"/>
          <p:nvPr/>
        </p:nvSpPr>
        <p:spPr>
          <a:xfrm>
            <a:off x="755576" y="2636912"/>
            <a:ext cx="7272808" cy="3046988"/>
          </a:xfrm>
          <a:prstGeom prst="rect">
            <a:avLst/>
          </a:prstGeom>
          <a:noFill/>
        </p:spPr>
        <p:txBody>
          <a:bodyPr wrap="square" rtlCol="0">
            <a:spAutoFit/>
          </a:bodyPr>
          <a:lstStyle/>
          <a:p>
            <a:pPr algn="just"/>
            <a:r>
              <a:rPr lang="en-GB" sz="2400" dirty="0" smtClean="0">
                <a:solidFill>
                  <a:srgbClr val="002060"/>
                </a:solidFill>
                <a:latin typeface="Comic Sans MS" pitchFamily="66" charset="0"/>
              </a:rPr>
              <a:t>Have you ever wondered what the 74HC595 Master Reset pin does and how it works?  We invariably skim over this and simply keep the pin high by hard wiring it to +5v and all works fine.</a:t>
            </a:r>
          </a:p>
          <a:p>
            <a:pPr algn="just"/>
            <a:endParaRPr lang="en-GB" sz="2400" dirty="0">
              <a:solidFill>
                <a:srgbClr val="002060"/>
              </a:solidFill>
              <a:latin typeface="Comic Sans MS" pitchFamily="66" charset="0"/>
            </a:endParaRPr>
          </a:p>
          <a:p>
            <a:pPr algn="just"/>
            <a:r>
              <a:rPr lang="en-GB" sz="2400" dirty="0" smtClean="0">
                <a:solidFill>
                  <a:srgbClr val="002060"/>
                </a:solidFill>
                <a:latin typeface="Comic Sans MS" pitchFamily="66" charset="0"/>
              </a:rPr>
              <a:t>In this tutorial we look at what this pin does and how we can use it programmatically to control the 74HC595 shift register.</a:t>
            </a:r>
            <a:endParaRPr lang="en-GB" sz="2400" dirty="0">
              <a:solidFill>
                <a:srgbClr val="002060"/>
              </a:solidFill>
              <a:latin typeface="Comic Sans MS"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p:cNvGrpSpPr/>
          <p:nvPr/>
        </p:nvGrpSpPr>
        <p:grpSpPr>
          <a:xfrm>
            <a:off x="755576" y="980728"/>
            <a:ext cx="7451278" cy="5184576"/>
            <a:chOff x="755576" y="980728"/>
            <a:chExt cx="7451278" cy="5184576"/>
          </a:xfrm>
        </p:grpSpPr>
        <p:grpSp>
          <p:nvGrpSpPr>
            <p:cNvPr id="48" name="Group 47"/>
            <p:cNvGrpSpPr/>
            <p:nvPr/>
          </p:nvGrpSpPr>
          <p:grpSpPr>
            <a:xfrm>
              <a:off x="755576" y="980728"/>
              <a:ext cx="7451278" cy="5184576"/>
              <a:chOff x="755576" y="980728"/>
              <a:chExt cx="7451278" cy="5184576"/>
            </a:xfrm>
          </p:grpSpPr>
          <p:grpSp>
            <p:nvGrpSpPr>
              <p:cNvPr id="32" name="Group 31"/>
              <p:cNvGrpSpPr/>
              <p:nvPr/>
            </p:nvGrpSpPr>
            <p:grpSpPr>
              <a:xfrm>
                <a:off x="755576" y="980728"/>
                <a:ext cx="7451278" cy="5184576"/>
                <a:chOff x="323527" y="188640"/>
                <a:chExt cx="8747423" cy="6264696"/>
              </a:xfrm>
            </p:grpSpPr>
            <p:pic>
              <p:nvPicPr>
                <p:cNvPr id="4" name="Picture 6" descr="Wiring Scheme 1 - Single SIPO IC, 8 outputs"/>
                <p:cNvPicPr>
                  <a:picLocks noChangeAspect="1" noChangeArrowheads="1"/>
                </p:cNvPicPr>
                <p:nvPr/>
              </p:nvPicPr>
              <p:blipFill>
                <a:blip r:embed="rId2" cstate="print"/>
                <a:srcRect/>
                <a:stretch>
                  <a:fillRect/>
                </a:stretch>
              </p:blipFill>
              <p:spPr bwMode="auto">
                <a:xfrm>
                  <a:off x="323527" y="188640"/>
                  <a:ext cx="8747423" cy="6264696"/>
                </a:xfrm>
                <a:prstGeom prst="rect">
                  <a:avLst/>
                </a:prstGeom>
                <a:noFill/>
              </p:spPr>
            </p:pic>
            <p:cxnSp>
              <p:nvCxnSpPr>
                <p:cNvPr id="6" name="Straight Connector 5"/>
                <p:cNvCxnSpPr/>
                <p:nvPr/>
              </p:nvCxnSpPr>
              <p:spPr>
                <a:xfrm>
                  <a:off x="4166048" y="3738563"/>
                  <a:ext cx="2880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91013" y="3572644"/>
                  <a:ext cx="4762" cy="14686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286821" y="3755529"/>
                  <a:ext cx="8954" cy="34974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288731" y="4144317"/>
                  <a:ext cx="8954" cy="34974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92724" y="4522490"/>
                  <a:ext cx="8954" cy="34974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295773" y="4900613"/>
                  <a:ext cx="4862" cy="14807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283968" y="6371303"/>
                  <a:ext cx="4697800" cy="100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8981768" y="3300413"/>
                  <a:ext cx="2688" cy="3056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8318090" y="3300413"/>
                  <a:ext cx="661604" cy="322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840459" y="4998887"/>
                  <a:ext cx="576064" cy="4103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220 </a:t>
                  </a:r>
                  <a:r>
                    <a:rPr lang="en-GB" sz="900" dirty="0" smtClean="0">
                      <a:solidFill>
                        <a:schemeClr val="tx1"/>
                      </a:solidFill>
                    </a:rPr>
                    <a:t>ohm</a:t>
                  </a:r>
                  <a:endParaRPr lang="en-GB" sz="1000" dirty="0">
                    <a:solidFill>
                      <a:schemeClr val="tx1"/>
                    </a:solidFill>
                  </a:endParaRPr>
                </a:p>
              </p:txBody>
            </p:sp>
          </p:grpSp>
          <p:sp>
            <p:nvSpPr>
              <p:cNvPr id="33" name="TextBox 32"/>
              <p:cNvSpPr txBox="1"/>
              <p:nvPr/>
            </p:nvSpPr>
            <p:spPr>
              <a:xfrm>
                <a:off x="819090" y="1340768"/>
                <a:ext cx="3234667" cy="707886"/>
              </a:xfrm>
              <a:prstGeom prst="rect">
                <a:avLst/>
              </a:prstGeom>
              <a:noFill/>
            </p:spPr>
            <p:txBody>
              <a:bodyPr wrap="none" rtlCol="0">
                <a:spAutoFit/>
              </a:bodyPr>
              <a:lstStyle/>
              <a:p>
                <a:pPr algn="ctr"/>
                <a:r>
                  <a:rPr lang="en-GB" sz="2000" dirty="0" smtClean="0">
                    <a:solidFill>
                      <a:srgbClr val="FF0000"/>
                    </a:solidFill>
                  </a:rPr>
                  <a:t>74HC595 with Programmatic </a:t>
                </a:r>
              </a:p>
              <a:p>
                <a:pPr algn="ctr"/>
                <a:r>
                  <a:rPr lang="en-GB" sz="2000" dirty="0" smtClean="0">
                    <a:solidFill>
                      <a:srgbClr val="FF0000"/>
                    </a:solidFill>
                  </a:rPr>
                  <a:t>Master Reset </a:t>
                </a:r>
                <a:endParaRPr lang="en-GB" sz="2000" dirty="0">
                  <a:solidFill>
                    <a:srgbClr val="FF0000"/>
                  </a:solidFill>
                </a:endParaRPr>
              </a:p>
            </p:txBody>
          </p:sp>
        </p:grpSp>
        <p:cxnSp>
          <p:nvCxnSpPr>
            <p:cNvPr id="50" name="Straight Connector 49"/>
            <p:cNvCxnSpPr/>
            <p:nvPr/>
          </p:nvCxnSpPr>
          <p:spPr>
            <a:xfrm>
              <a:off x="7577288" y="3402809"/>
              <a:ext cx="2880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574907" y="3114777"/>
              <a:ext cx="2880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8006955" y="3140968"/>
              <a:ext cx="144016" cy="216024"/>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7965901" y="3035052"/>
              <a:ext cx="216024" cy="45719"/>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7" name="Straight Connector 56"/>
            <p:cNvCxnSpPr/>
            <p:nvPr/>
          </p:nvCxnSpPr>
          <p:spPr>
            <a:xfrm flipH="1">
              <a:off x="7843838" y="3186785"/>
              <a:ext cx="163117" cy="17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7853415" y="3112396"/>
              <a:ext cx="0" cy="720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7848600" y="3330801"/>
              <a:ext cx="158355" cy="2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7858177" y="3328420"/>
              <a:ext cx="0" cy="720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8055769" y="3090863"/>
              <a:ext cx="45719" cy="45719"/>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83</Words>
  <Application>Microsoft Office PowerPoint</Application>
  <PresentationFormat>On-screen Show (4:3)</PresentationFormat>
  <Paragraphs>10</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ron bentley</dc:creator>
  <cp:lastModifiedBy>ron bentley</cp:lastModifiedBy>
  <cp:revision>10</cp:revision>
  <dcterms:created xsi:type="dcterms:W3CDTF">2022-02-25T11:04:25Z</dcterms:created>
  <dcterms:modified xsi:type="dcterms:W3CDTF">2022-02-25T14:07:46Z</dcterms:modified>
</cp:coreProperties>
</file>