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2" r:id="rId1"/>
  </p:sldMasterIdLst>
  <p:sldIdLst>
    <p:sldId id="256" r:id="rId2"/>
    <p:sldId id="259" r:id="rId3"/>
    <p:sldId id="258" r:id="rId4"/>
    <p:sldId id="262" r:id="rId5"/>
    <p:sldId id="263" r:id="rId6"/>
    <p:sldId id="261" r:id="rId7"/>
    <p:sldId id="264" r:id="rId8"/>
    <p:sldId id="265" r:id="rId9"/>
    <p:sldId id="266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2" autoAdjust="0"/>
    <p:restoredTop sz="94694" autoAdjust="0"/>
  </p:normalViewPr>
  <p:slideViewPr>
    <p:cSldViewPr snapToGrid="0" snapToObjects="1">
      <p:cViewPr varScale="1">
        <p:scale>
          <a:sx n="81" d="100"/>
          <a:sy n="81" d="100"/>
        </p:scale>
        <p:origin x="-488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DEABC-D766-4322-8E78-B830FAE35C72}" type="datetime4">
              <a:rPr lang="en-US" smtClean="0"/>
              <a:pPr/>
              <a:t>April 8, 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31F9E-604E-4343-9F29-EF72E8231CAD}" type="datetime4">
              <a:rPr lang="en-US" smtClean="0"/>
              <a:pPr/>
              <a:t>April 8,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8E1CE-37F8-4102-8DF9-852A0A51F293}" type="datetime4">
              <a:rPr lang="en-US" smtClean="0"/>
              <a:pPr/>
              <a:t>April 8,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33F43-3E86-47E4-BFBB-2476D384E1C6}" type="datetime4">
              <a:rPr lang="en-US" smtClean="0"/>
              <a:pPr/>
              <a:t>April 8,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663BA-01FC-4367-B6F3-ABB2645D55F1}" type="datetime4">
              <a:rPr lang="en-US" smtClean="0"/>
              <a:pPr/>
              <a:t>April 8, 2015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19C71-EC74-44AF-B27E-FC7DC3C3A61D}" type="datetime4">
              <a:rPr lang="en-US" smtClean="0"/>
              <a:pPr/>
              <a:t>April 8,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CDA29-3CBE-48EA-92AE-A996835462BA}" type="datetime4">
              <a:rPr lang="en-US" smtClean="0"/>
              <a:pPr/>
              <a:t>April 8, 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EC054-3869-4501-B163-1BBFDE8DCE04}" type="datetime4">
              <a:rPr lang="en-US" smtClean="0"/>
              <a:pPr/>
              <a:t>April 8, 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3D831-56C1-49CF-8EF7-8B9A98402BCD}" type="datetime4">
              <a:rPr lang="en-US" smtClean="0"/>
              <a:pPr/>
              <a:t>April 8, 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D5615-7F4F-4584-84D5-CC95918C321F}" type="datetime4">
              <a:rPr lang="en-US" smtClean="0"/>
              <a:pPr/>
              <a:t>April 8,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EA923-9BEE-48CE-9F28-5B525F399BAD}" type="datetime4">
              <a:rPr lang="en-US" smtClean="0"/>
              <a:pPr/>
              <a:t>April 8,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17D0EFEE-2756-4A20-BF2A-63F0A94F99AC}" type="datetime4">
              <a:rPr lang="en-US" smtClean="0"/>
              <a:pPr/>
              <a:t>April 8, 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 smtClean="0"/>
              <a:t>Reporting on Hospital-Acquired Conditions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Ronald Campbell</a:t>
            </a:r>
          </a:p>
          <a:p>
            <a:r>
              <a:rPr lang="en-US" dirty="0" smtClean="0"/>
              <a:t>CHCF Center for Health Reporting </a:t>
            </a:r>
          </a:p>
          <a:p>
            <a:r>
              <a:rPr lang="en-US" dirty="0" smtClean="0"/>
              <a:t>At USC ANNENBERG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2428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more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800" u="sng" dirty="0" smtClean="0">
              <a:solidFill>
                <a:srgbClr val="0000FF"/>
              </a:solidFill>
            </a:endParaRPr>
          </a:p>
          <a:p>
            <a:r>
              <a:rPr lang="en-US" sz="2800" u="sng" dirty="0" err="1" smtClean="0">
                <a:solidFill>
                  <a:srgbClr val="0000FF"/>
                </a:solidFill>
              </a:rPr>
              <a:t>roncampbell.github.io</a:t>
            </a:r>
            <a:r>
              <a:rPr lang="en-US" sz="2800" u="sng" dirty="0">
                <a:solidFill>
                  <a:srgbClr val="0000FF"/>
                </a:solidFill>
              </a:rPr>
              <a:t>/Hospital-Infections/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1753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My presentation, with data you can </a:t>
            </a:r>
            <a:r>
              <a:rPr lang="en-US" sz="3200" dirty="0" smtClean="0"/>
              <a:t>download, </a:t>
            </a:r>
            <a:r>
              <a:rPr lang="en-US" sz="3200" dirty="0"/>
              <a:t>is here:</a:t>
            </a:r>
          </a:p>
          <a:p>
            <a:endParaRPr lang="en-US" sz="3200" dirty="0"/>
          </a:p>
          <a:p>
            <a:r>
              <a:rPr lang="en-US" sz="2800" u="sng" dirty="0" err="1">
                <a:solidFill>
                  <a:srgbClr val="0000FF"/>
                </a:solidFill>
              </a:rPr>
              <a:t>roncampbell.github.io</a:t>
            </a:r>
            <a:r>
              <a:rPr lang="en-US" sz="2800" u="sng" dirty="0">
                <a:solidFill>
                  <a:srgbClr val="0000FF"/>
                </a:solidFill>
              </a:rPr>
              <a:t>/Hospital-Infections/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3741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big picture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sz="3200" dirty="0" smtClean="0"/>
              <a:t>One of every 25 hospital patients gets a hospital-acquired condition (HAC).</a:t>
            </a:r>
          </a:p>
          <a:p>
            <a:pPr marL="457200" indent="-457200">
              <a:buFont typeface="Arial"/>
              <a:buChar char="•"/>
            </a:pPr>
            <a:r>
              <a:rPr lang="en-US" sz="3200" dirty="0" smtClean="0"/>
              <a:t>In 2007 CMS stopped paying hospitals for treating certain HACs.</a:t>
            </a:r>
          </a:p>
          <a:p>
            <a:pPr marL="457200" indent="-457200">
              <a:buFont typeface="Arial"/>
              <a:buChar char="•"/>
            </a:pPr>
            <a:r>
              <a:rPr lang="en-US" sz="3200" dirty="0" smtClean="0"/>
              <a:t>This year CMS began imposing fines and posted HAC data for virtually every hospital nationwide.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8124090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CMS data – where hospitals lose money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 smtClean="0"/>
              <a:t>Hospital Compare </a:t>
            </a:r>
          </a:p>
          <a:p>
            <a:r>
              <a:rPr lang="en-US" sz="2800" dirty="0" smtClean="0"/>
              <a:t>Hospital-Acquired Condition Reduction Program</a:t>
            </a:r>
            <a:endParaRPr lang="en-US" sz="2800" dirty="0"/>
          </a:p>
          <a:p>
            <a:r>
              <a:rPr lang="en-US" sz="2800" dirty="0" smtClean="0"/>
              <a:t>Worst quartile lose 1% off Medicare for:</a:t>
            </a:r>
          </a:p>
          <a:p>
            <a:pPr marL="457200" indent="-457200">
              <a:buFont typeface="Arial"/>
              <a:buChar char="•"/>
            </a:pPr>
            <a:r>
              <a:rPr lang="en-US" sz="2400" dirty="0" smtClean="0"/>
              <a:t>Catheter-Associated Urinary Tract Infections</a:t>
            </a:r>
          </a:p>
          <a:p>
            <a:pPr marL="457200" indent="-457200">
              <a:buFont typeface="Arial"/>
              <a:buChar char="•"/>
            </a:pPr>
            <a:r>
              <a:rPr lang="en-US" sz="2400" dirty="0" smtClean="0"/>
              <a:t>Central Line-Associated Bloodstream Infections</a:t>
            </a:r>
          </a:p>
          <a:p>
            <a:pPr marL="457200" indent="-457200">
              <a:buFont typeface="Arial"/>
              <a:buChar char="•"/>
            </a:pPr>
            <a:r>
              <a:rPr lang="en-US" sz="2400" dirty="0" smtClean="0"/>
              <a:t>AHRQ Patient Safety Indicator 90 (eight measures, mostly post-operative)</a:t>
            </a:r>
          </a:p>
          <a:p>
            <a:pPr marL="457200" indent="-457200">
              <a:buFont typeface="Arial"/>
              <a:buChar char="•"/>
            </a:pPr>
            <a:r>
              <a:rPr lang="en-US" sz="2400" dirty="0" smtClean="0"/>
              <a:t>Overall score on 0 (best) to 10 (worst) scale; fines begin when scores equal or exceed 7.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05928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CMS data – no fines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Hospital Compare</a:t>
            </a:r>
          </a:p>
          <a:p>
            <a:r>
              <a:rPr lang="en-US" sz="2800" dirty="0" smtClean="0"/>
              <a:t>Healthcare-Associated Infections</a:t>
            </a:r>
          </a:p>
          <a:p>
            <a:pPr marL="457200" indent="-457200">
              <a:buFont typeface="Arial"/>
              <a:buChar char="•"/>
            </a:pPr>
            <a:r>
              <a:rPr lang="en-US" sz="2400" dirty="0" smtClean="0"/>
              <a:t>Includes CLABSI, CAUTI and more:</a:t>
            </a:r>
          </a:p>
          <a:p>
            <a:pPr marL="457200" indent="-457200">
              <a:buFont typeface="Arial"/>
              <a:buChar char="•"/>
            </a:pPr>
            <a:r>
              <a:rPr lang="en-US" sz="2400" dirty="0" smtClean="0"/>
              <a:t>Surgical Site Infections of the </a:t>
            </a:r>
            <a:r>
              <a:rPr lang="en-US" sz="2400" dirty="0" smtClean="0"/>
              <a:t>abdomen and colon</a:t>
            </a:r>
            <a:endParaRPr lang="en-US" sz="2400" dirty="0" smtClean="0"/>
          </a:p>
          <a:p>
            <a:pPr marL="457200" indent="-457200">
              <a:buFont typeface="Arial"/>
              <a:buChar char="•"/>
            </a:pPr>
            <a:r>
              <a:rPr lang="en-US" sz="2400" dirty="0" smtClean="0"/>
              <a:t>MRSA</a:t>
            </a:r>
          </a:p>
          <a:p>
            <a:pPr marL="457200" indent="-457200">
              <a:buFont typeface="Arial"/>
              <a:buChar char="•"/>
            </a:pPr>
            <a:r>
              <a:rPr lang="en-US" sz="2400" dirty="0" smtClean="0"/>
              <a:t>Clostridium </a:t>
            </a:r>
            <a:r>
              <a:rPr lang="en-US" sz="2400" dirty="0" err="1" smtClean="0"/>
              <a:t>difficile</a:t>
            </a:r>
            <a:r>
              <a:rPr lang="en-US" sz="2400" dirty="0" smtClean="0"/>
              <a:t> (C. diff.) </a:t>
            </a:r>
          </a:p>
          <a:p>
            <a:pPr marL="457200" indent="-457200">
              <a:buFont typeface="Arial"/>
              <a:buChar char="•"/>
            </a:pPr>
            <a:r>
              <a:rPr lang="en-US" sz="2400" dirty="0" smtClean="0"/>
              <a:t>With national comparisons and </a:t>
            </a:r>
            <a:r>
              <a:rPr lang="en-US" sz="2400" dirty="0" smtClean="0"/>
              <a:t>0-</a:t>
            </a:r>
            <a:r>
              <a:rPr lang="en-US" sz="2400" dirty="0" smtClean="0"/>
              <a:t>to-10 scores.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82331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Old data, old excuse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 smtClean="0"/>
              <a:t>Most of the data was collected in 2012 and 2013.</a:t>
            </a:r>
          </a:p>
          <a:p>
            <a:endParaRPr lang="en-US" sz="3200" dirty="0" smtClean="0"/>
          </a:p>
          <a:p>
            <a:r>
              <a:rPr lang="en-US" sz="3200" dirty="0" smtClean="0"/>
              <a:t>Ventura County Medical Center score: 9.675 – second-highest in state</a:t>
            </a:r>
          </a:p>
          <a:p>
            <a:endParaRPr lang="en-US" sz="3200" dirty="0"/>
          </a:p>
          <a:p>
            <a:r>
              <a:rPr lang="en-US" sz="3200" dirty="0" smtClean="0"/>
              <a:t>“These 2-year-old scores are not where we are now.”</a:t>
            </a:r>
          </a:p>
        </p:txBody>
      </p:sp>
    </p:spTree>
    <p:extLst>
      <p:ext uri="{BB962C8B-B14F-4D97-AF65-F5344CB8AC3E}">
        <p14:creationId xmlns:p14="http://schemas.microsoft.com/office/powerpoint/2010/main" val="10564279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is fined most?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In California, safety net hospitals are hit with HAC fines significantly more often than other hospitals. </a:t>
            </a:r>
          </a:p>
          <a:p>
            <a:endParaRPr lang="en-US" sz="2800" dirty="0" smtClean="0"/>
          </a:p>
          <a:p>
            <a:r>
              <a:rPr lang="en-US" sz="2800" dirty="0"/>
              <a:t>	</a:t>
            </a:r>
            <a:r>
              <a:rPr lang="en-US" sz="2800" dirty="0" smtClean="0"/>
              <a:t>		Safety net		Other</a:t>
            </a:r>
          </a:p>
          <a:p>
            <a:r>
              <a:rPr lang="en-US" sz="2800" dirty="0" smtClean="0"/>
              <a:t>Count		74			223</a:t>
            </a:r>
          </a:p>
          <a:p>
            <a:r>
              <a:rPr lang="en-US" sz="2800" dirty="0" smtClean="0"/>
              <a:t>Median score	6.275			5.425</a:t>
            </a:r>
          </a:p>
          <a:p>
            <a:r>
              <a:rPr lang="en-US" sz="2800" dirty="0" smtClean="0"/>
              <a:t>% fined		33.8%		22.5%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477965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big picture</a:t>
            </a:r>
            <a:endParaRPr lang="en-US" dirty="0"/>
          </a:p>
        </p:txBody>
      </p:sp>
      <p:pic>
        <p:nvPicPr>
          <p:cNvPr id="9" name="Content Placeholder 8" descr="Rplot04.jpe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58" r="-1465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5822916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CDC: Has a site devoted to the subject; publishes an extensive annual report with state-by-state statistics.</a:t>
            </a:r>
          </a:p>
          <a:p>
            <a:r>
              <a:rPr lang="en-US" sz="2800" dirty="0" smtClean="0"/>
              <a:t>California Department of Public Health: Posts hospital statistics for CLABSI, C. diff., MRSA, several SSIs and VRE in its Open Data Portal.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600692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Essential.thmx</Template>
  <TotalTime>650</TotalTime>
  <Words>334</Words>
  <Application>Microsoft Macintosh PowerPoint</Application>
  <PresentationFormat>On-screen Show (4:3)</PresentationFormat>
  <Paragraphs>48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Essential</vt:lpstr>
      <vt:lpstr>Reporting on Hospital-Acquired Conditions</vt:lpstr>
      <vt:lpstr>Relax</vt:lpstr>
      <vt:lpstr>The big picture</vt:lpstr>
      <vt:lpstr>CMS data – where hospitals lose money</vt:lpstr>
      <vt:lpstr>CMS data – no fines</vt:lpstr>
      <vt:lpstr>Old data, old excuse</vt:lpstr>
      <vt:lpstr>Who is fined most?</vt:lpstr>
      <vt:lpstr>The big picture</vt:lpstr>
      <vt:lpstr>Other sources</vt:lpstr>
      <vt:lpstr>One more time</vt:lpstr>
    </vt:vector>
  </TitlesOfParts>
  <Company>CHCF Center for Health Reporting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Reporting on Hospital-Acquired infections</dc:title>
  <dc:creator>Ronald Campbell</dc:creator>
  <cp:lastModifiedBy>Ronald Campbell</cp:lastModifiedBy>
  <cp:revision>29</cp:revision>
  <dcterms:created xsi:type="dcterms:W3CDTF">2015-04-07T18:24:55Z</dcterms:created>
  <dcterms:modified xsi:type="dcterms:W3CDTF">2015-04-08T21:00:29Z</dcterms:modified>
</cp:coreProperties>
</file>