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2" r:id="rId4"/>
    <p:sldId id="263" r:id="rId5"/>
    <p:sldId id="264" r:id="rId6"/>
    <p:sldId id="265" r:id="rId7"/>
    <p:sldId id="266" r:id="rId8"/>
    <p:sldId id="258" r:id="rId9"/>
    <p:sldId id="259" r:id="rId10"/>
    <p:sldId id="260" r:id="rId11"/>
    <p:sldId id="26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33FF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75" autoAdjust="0"/>
    <p:restoredTop sz="84005" autoAdjust="0"/>
  </p:normalViewPr>
  <p:slideViewPr>
    <p:cSldViewPr snapToGrid="0">
      <p:cViewPr>
        <p:scale>
          <a:sx n="56" d="100"/>
          <a:sy n="56" d="100"/>
        </p:scale>
        <p:origin x="12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7428E6-C8B4-46F7-A740-B668F91B97FB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E6F976-B62F-4156-8861-364331DC5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2721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6F976-B62F-4156-8861-364331DC5BE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0625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58-62% correct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6F976-B62F-4156-8861-364331DC5BE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2626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F88A5-F4AC-4921-8EC2-DE0B73C668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4BA65F-FBEF-4727-9B19-8DE9BAD3E1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707607-11AE-4658-8DB3-C0636D587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9E471-ABBE-4B48-94A0-0398A7E0C88E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6CDFB-9C95-4DF6-B9EE-65BBE8C1B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EFBC56-1895-435F-9B8F-9CC73E6A9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53C0D-F6DA-4359-86D6-E44F9A59B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614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0871E-5251-4D98-8505-1028C9E33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192491-4AAD-4997-9F21-91B51E37F3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EB8199-6B54-46A8-B5F4-B3F7D8052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9E471-ABBE-4B48-94A0-0398A7E0C88E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DCEEC2-D36E-417E-BD3C-5357B3901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61E111-E7D8-4979-8CAC-6AD891E6E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53C0D-F6DA-4359-86D6-E44F9A59B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493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D47369-8471-4948-9B60-E497207047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156846-921A-4929-A355-832EAA26B4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5B362-2BC1-4AFD-90CE-3EBF50BCD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9E471-ABBE-4B48-94A0-0398A7E0C88E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963380-EEDE-41F5-86E6-34252F9C9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71C4BA-7651-45C8-9DCB-C2BC366EA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53C0D-F6DA-4359-86D6-E44F9A59B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096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93C98-25A4-4ADB-90DC-F4489EEDC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396982-568A-48AD-AF0E-42F24EC390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8713FB-2CCA-4A0F-9892-6E54B7287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9E471-ABBE-4B48-94A0-0398A7E0C88E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7FB3DC-83A4-4B02-A5DE-F264EC738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89E4A6-5D48-4BA9-BE86-A57F76F1F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53C0D-F6DA-4359-86D6-E44F9A59B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938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9B00F-8462-4C88-9B85-1E85340F7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60B86F-D7D3-4295-9076-27E94D63F2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F16FF4-383D-43CF-AFBA-681AD8442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9E471-ABBE-4B48-94A0-0398A7E0C88E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B35F31-2D80-47EB-B4BA-9BD46A4C7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F54DEF-A8FA-45BB-86EC-7995ABBE3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53C0D-F6DA-4359-86D6-E44F9A59B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326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80226-0AC6-4A86-A886-469722E73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5D8038-C1EB-4F2E-B1F8-E1B2E1825A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D80FC4-E879-48F0-8DB0-CDAA5BC1A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B680D8-6C23-4F98-89EA-70845958F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9E471-ABBE-4B48-94A0-0398A7E0C88E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1F3D69-25B0-47B4-8BFA-783236847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348195-BCBD-4864-B0ED-17D2D4941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53C0D-F6DA-4359-86D6-E44F9A59B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372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6D03A-063E-4A7E-B2E7-AB7BFBAE7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FC8F5C-A801-4A10-8430-97C1B87285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2E3854-75F3-4931-B1C1-95B20DCA09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3DF176-4EA2-4BFF-9221-C2B7C3CB8C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89AA11-CF6E-4EFB-81EC-D59C5963AA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A866F5-96D5-4775-A23C-2C02CC9BC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9E471-ABBE-4B48-94A0-0398A7E0C88E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A6B989-DC2D-46E0-ABBC-B93061694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9E08E4-B36C-48EF-9881-1ACA0B766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53C0D-F6DA-4359-86D6-E44F9A59B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563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36F7A-5C7E-4086-BB9B-CB0776750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D757A4-FF05-441F-93A1-A70B977D0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9E471-ABBE-4B48-94A0-0398A7E0C88E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959B62-E5DC-4B1A-B294-2C1F4ED89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7CE001-61EB-4CCD-A513-789658D3A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53C0D-F6DA-4359-86D6-E44F9A59B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655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59D413-1AD4-4D47-8381-872F561A8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9E471-ABBE-4B48-94A0-0398A7E0C88E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C5AEFE-3515-4534-A454-4B763C0D1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045C75-CA34-4205-8587-3785E6C26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53C0D-F6DA-4359-86D6-E44F9A59B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793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FB20F-90E0-4833-82DD-D7E7C0BA2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3E0BF-0853-4612-BB57-82933915C8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39E0FC-B8EE-4390-8DA8-8FBCFBADA8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D75388-81D7-470A-959E-A0B4BF937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9E471-ABBE-4B48-94A0-0398A7E0C88E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C106CF-79C5-4239-9C5A-95B761CBB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C2B29C-C72E-4E5B-8EFC-140DFA7D0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53C0D-F6DA-4359-86D6-E44F9A59B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981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3AB70-1513-4A41-84A7-99493D6CE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5E146A-447E-4D8E-B20A-EFCA677574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C13EC6-DD00-4D1A-85C2-0F30ED1DC3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F422D-DDD4-463B-A5C8-75982D2A3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9E471-ABBE-4B48-94A0-0398A7E0C88E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B22B90-95AB-4C42-8AA3-B3D18A1F4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C52C46-A0EA-4A33-9671-4D5F135EC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53C0D-F6DA-4359-86D6-E44F9A59B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547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77E35D-CED8-4688-87A6-188CCDDF0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E9E33-FB38-4828-9753-E6E1FC85DF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208746-36A7-48EE-B628-C7FEB6D1E2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F9E471-ABBE-4B48-94A0-0398A7E0C88E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1BD27B-9542-407A-84D9-9CBF7E3F2A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110561-0900-47AD-86A6-7C70A5F113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C53C0D-F6DA-4359-86D6-E44F9A59B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729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13" Type="http://schemas.openxmlformats.org/officeDocument/2006/relationships/image" Target="../media/image33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12" Type="http://schemas.openxmlformats.org/officeDocument/2006/relationships/image" Target="../media/image32.sv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sv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0" Type="http://schemas.openxmlformats.org/officeDocument/2006/relationships/image" Target="../media/image30.svg"/><Relationship Id="rId4" Type="http://schemas.openxmlformats.org/officeDocument/2006/relationships/image" Target="../media/image24.svg"/><Relationship Id="rId9" Type="http://schemas.openxmlformats.org/officeDocument/2006/relationships/image" Target="../media/image29.png"/><Relationship Id="rId14" Type="http://schemas.openxmlformats.org/officeDocument/2006/relationships/image" Target="../media/image34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5" Type="http://schemas.openxmlformats.org/officeDocument/2006/relationships/image" Target="../media/image6.sv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7" Type="http://schemas.openxmlformats.org/officeDocument/2006/relationships/image" Target="../media/image18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eg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3600A-6CAF-4D8D-9C19-05A9D78DE6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459162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Replication of 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CC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“Inferring whether officials are corruptible from looking at their faces”</a:t>
            </a:r>
            <a:r>
              <a:rPr lang="en-US" sz="2700" dirty="0">
                <a:latin typeface="Arial" panose="020B0604020202020204" pitchFamily="34" charset="0"/>
                <a:cs typeface="Arial" panose="020B0604020202020204" pitchFamily="34" charset="0"/>
              </a:rPr>
              <a:t>(Lin et al. 2018)</a:t>
            </a:r>
            <a:endParaRPr lang="en-US" sz="2700" dirty="0">
              <a:solidFill>
                <a:srgbClr val="CC33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3D7B29-FDF9-49D9-991F-4F16EE3FD3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40238"/>
            <a:ext cx="9144000" cy="1655762"/>
          </a:xfrm>
        </p:spPr>
        <p:txBody>
          <a:bodyPr>
            <a:normAutofit lnSpcReduction="10000"/>
          </a:bodyPr>
          <a:lstStyle/>
          <a:p>
            <a:endParaRPr lang="en-US" dirty="0"/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Rondeline Williams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PSYCH 251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11/1/2019</a:t>
            </a:r>
          </a:p>
        </p:txBody>
      </p:sp>
    </p:spTree>
    <p:extLst>
      <p:ext uri="{BB962C8B-B14F-4D97-AF65-F5344CB8AC3E}">
        <p14:creationId xmlns:p14="http://schemas.microsoft.com/office/powerpoint/2010/main" val="13708040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7EDA3-4450-4662-A5FE-74FDE0069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9DF40D-7D9E-4BCC-B4B1-B28DE045B3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2556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 </a:t>
            </a:r>
            <a:r>
              <a:rPr lang="en-US" dirty="0" err="1"/>
              <a:t>MTurk</a:t>
            </a:r>
            <a:r>
              <a:rPr lang="en-US" dirty="0"/>
              <a:t> participants </a:t>
            </a:r>
          </a:p>
          <a:p>
            <a:pPr lvl="1"/>
            <a:r>
              <a:rPr lang="en-US" dirty="0"/>
              <a:t>N=16</a:t>
            </a:r>
          </a:p>
          <a:p>
            <a:pPr lvl="1"/>
            <a:r>
              <a:rPr lang="en-US" dirty="0" err="1"/>
              <a:t>N</a:t>
            </a:r>
            <a:r>
              <a:rPr lang="en-US" sz="2200" baseline="-25000" dirty="0" err="1"/>
              <a:t>optimal</a:t>
            </a:r>
            <a:r>
              <a:rPr lang="en-US" sz="2200" dirty="0"/>
              <a:t>=11</a:t>
            </a:r>
            <a:endParaRPr lang="en-US" dirty="0"/>
          </a:p>
          <a:p>
            <a:pPr lvl="1"/>
            <a:r>
              <a:rPr lang="en-US" dirty="0"/>
              <a:t>18% of original data unusable 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3249E0D-66D3-4C76-8E47-168C4FA49E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771" y="3706813"/>
            <a:ext cx="1470658" cy="205892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9147D47-059D-4DCE-9AFB-D17E65E2E50E}"/>
              </a:ext>
            </a:extLst>
          </p:cNvPr>
          <p:cNvSpPr/>
          <p:nvPr/>
        </p:nvSpPr>
        <p:spPr>
          <a:xfrm>
            <a:off x="1383030" y="3611880"/>
            <a:ext cx="1840230" cy="22974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652BA51-A8B6-411D-879F-475D40704474}"/>
              </a:ext>
            </a:extLst>
          </p:cNvPr>
          <p:cNvGrpSpPr/>
          <p:nvPr/>
        </p:nvGrpSpPr>
        <p:grpSpPr>
          <a:xfrm>
            <a:off x="3916689" y="4360545"/>
            <a:ext cx="7437111" cy="1255157"/>
            <a:chOff x="3916689" y="4360545"/>
            <a:chExt cx="7437111" cy="1255157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9901186-7BA8-48B7-A4B3-3A8CCEE401CF}"/>
                </a:ext>
              </a:extLst>
            </p:cNvPr>
            <p:cNvCxnSpPr/>
            <p:nvPr/>
          </p:nvCxnSpPr>
          <p:spPr>
            <a:xfrm>
              <a:off x="4411980" y="4732020"/>
              <a:ext cx="546354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F6466A3-4AAA-43BA-B2A8-CDEA6528CEC0}"/>
                </a:ext>
              </a:extLst>
            </p:cNvPr>
            <p:cNvCxnSpPr/>
            <p:nvPr/>
          </p:nvCxnSpPr>
          <p:spPr>
            <a:xfrm>
              <a:off x="8618220" y="4360545"/>
              <a:ext cx="0" cy="74295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4C54A6C-01B7-4FB0-81DE-19D3F232D474}"/>
                </a:ext>
              </a:extLst>
            </p:cNvPr>
            <p:cNvCxnSpPr/>
            <p:nvPr/>
          </p:nvCxnSpPr>
          <p:spPr>
            <a:xfrm>
              <a:off x="9875520" y="4360545"/>
              <a:ext cx="0" cy="74295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77E89BB-EF00-4DF5-B1D5-FAC93AA06B18}"/>
                </a:ext>
              </a:extLst>
            </p:cNvPr>
            <p:cNvCxnSpPr/>
            <p:nvPr/>
          </p:nvCxnSpPr>
          <p:spPr>
            <a:xfrm>
              <a:off x="5833110" y="4360545"/>
              <a:ext cx="0" cy="74295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3BD3C3E-C1DA-4B22-BB19-B2453D90D552}"/>
                </a:ext>
              </a:extLst>
            </p:cNvPr>
            <p:cNvCxnSpPr/>
            <p:nvPr/>
          </p:nvCxnSpPr>
          <p:spPr>
            <a:xfrm>
              <a:off x="7296150" y="4360545"/>
              <a:ext cx="0" cy="74295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83562715-50B4-41B3-B26B-D476C0B0A6DA}"/>
                </a:ext>
              </a:extLst>
            </p:cNvPr>
            <p:cNvCxnSpPr/>
            <p:nvPr/>
          </p:nvCxnSpPr>
          <p:spPr>
            <a:xfrm>
              <a:off x="4411980" y="4360545"/>
              <a:ext cx="0" cy="74295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79BE114-78C6-484F-8043-2FD084AC30E1}"/>
                </a:ext>
              </a:extLst>
            </p:cNvPr>
            <p:cNvSpPr txBox="1"/>
            <p:nvPr/>
          </p:nvSpPr>
          <p:spPr>
            <a:xfrm>
              <a:off x="9155430" y="5246370"/>
              <a:ext cx="21983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Incorruptible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5AB3825-29EA-405B-9EA7-5EFB0F65C555}"/>
                </a:ext>
              </a:extLst>
            </p:cNvPr>
            <p:cNvSpPr txBox="1"/>
            <p:nvPr/>
          </p:nvSpPr>
          <p:spPr>
            <a:xfrm>
              <a:off x="3916689" y="5210175"/>
              <a:ext cx="22097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Corruptible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17984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B87BB-96B7-467F-832E-0412E86DE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in collecting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09215D-BB06-4422-92A8-9934720A44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4225932" cy="4802187"/>
          </a:xfrm>
        </p:spPr>
        <p:txBody>
          <a:bodyPr/>
          <a:lstStyle/>
          <a:p>
            <a:r>
              <a:rPr lang="en-US" dirty="0"/>
              <a:t>Sorting through the author’s OSF files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Learning JS and HTML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3074" name="Picture 2" descr="Image result for learning javascript meme">
            <a:extLst>
              <a:ext uri="{FF2B5EF4-FFF2-40B4-BE49-F238E27FC236}">
                <a16:creationId xmlns:a16="http://schemas.microsoft.com/office/drawing/2014/main" id="{72E9888B-2851-4ACB-B252-63E44A90DB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7082" y="3279456"/>
            <a:ext cx="2882992" cy="2521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raphic 4" descr="Paper">
            <a:extLst>
              <a:ext uri="{FF2B5EF4-FFF2-40B4-BE49-F238E27FC236}">
                <a16:creationId xmlns:a16="http://schemas.microsoft.com/office/drawing/2014/main" id="{65175A62-BB45-447F-ACB4-7165F3133E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57082" y="1712593"/>
            <a:ext cx="914400" cy="914400"/>
          </a:xfrm>
          <a:prstGeom prst="rect">
            <a:avLst/>
          </a:prstGeom>
        </p:spPr>
      </p:pic>
      <p:pic>
        <p:nvPicPr>
          <p:cNvPr id="7" name="Graphic 6" descr="Document">
            <a:extLst>
              <a:ext uri="{FF2B5EF4-FFF2-40B4-BE49-F238E27FC236}">
                <a16:creationId xmlns:a16="http://schemas.microsoft.com/office/drawing/2014/main" id="{4D97ED32-2B01-4CDD-B6A9-4625E2CA882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807082" y="1862593"/>
            <a:ext cx="914400" cy="914400"/>
          </a:xfrm>
          <a:prstGeom prst="rect">
            <a:avLst/>
          </a:prstGeom>
        </p:spPr>
      </p:pic>
      <p:pic>
        <p:nvPicPr>
          <p:cNvPr id="9" name="Graphic 8" descr="Paper">
            <a:extLst>
              <a:ext uri="{FF2B5EF4-FFF2-40B4-BE49-F238E27FC236}">
                <a16:creationId xmlns:a16="http://schemas.microsoft.com/office/drawing/2014/main" id="{20CC3044-090C-4AD0-978A-EBE7165976A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421482" y="1690687"/>
            <a:ext cx="914400" cy="914400"/>
          </a:xfrm>
          <a:prstGeom prst="rect">
            <a:avLst/>
          </a:prstGeom>
        </p:spPr>
      </p:pic>
      <p:pic>
        <p:nvPicPr>
          <p:cNvPr id="10" name="Graphic 9" descr="Document">
            <a:extLst>
              <a:ext uri="{FF2B5EF4-FFF2-40B4-BE49-F238E27FC236}">
                <a16:creationId xmlns:a16="http://schemas.microsoft.com/office/drawing/2014/main" id="{CB9E6683-46F5-467D-B73B-BB610A97E29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571482" y="1840687"/>
            <a:ext cx="914400" cy="914400"/>
          </a:xfrm>
          <a:prstGeom prst="rect">
            <a:avLst/>
          </a:prstGeom>
        </p:spPr>
      </p:pic>
      <p:pic>
        <p:nvPicPr>
          <p:cNvPr id="11" name="Graphic 10" descr="Paper">
            <a:extLst>
              <a:ext uri="{FF2B5EF4-FFF2-40B4-BE49-F238E27FC236}">
                <a16:creationId xmlns:a16="http://schemas.microsoft.com/office/drawing/2014/main" id="{8F767C34-F818-4A2D-9A8F-7467BA319C2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314432" y="1818781"/>
            <a:ext cx="914400" cy="914400"/>
          </a:xfrm>
          <a:prstGeom prst="rect">
            <a:avLst/>
          </a:prstGeom>
        </p:spPr>
      </p:pic>
      <p:pic>
        <p:nvPicPr>
          <p:cNvPr id="12" name="Graphic 11" descr="Document">
            <a:extLst>
              <a:ext uri="{FF2B5EF4-FFF2-40B4-BE49-F238E27FC236}">
                <a16:creationId xmlns:a16="http://schemas.microsoft.com/office/drawing/2014/main" id="{6D5EC128-EAB3-4943-B551-F3FCBC3AA63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464432" y="190785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087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DF812-9018-4D46-84D8-4F224D848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Background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CED643D-B6A4-4D78-8A19-CE15C65C1B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2037" y="1690688"/>
            <a:ext cx="4935951" cy="329227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CFE7879-2233-40F0-87E7-F5C450C389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1825" y="1189831"/>
            <a:ext cx="2733609" cy="4100413"/>
          </a:xfrm>
          <a:prstGeom prst="rect">
            <a:avLst/>
          </a:prstGeom>
        </p:spPr>
      </p:pic>
      <p:sp>
        <p:nvSpPr>
          <p:cNvPr id="20" name="Flowchart: Connector 19">
            <a:extLst>
              <a:ext uri="{FF2B5EF4-FFF2-40B4-BE49-F238E27FC236}">
                <a16:creationId xmlns:a16="http://schemas.microsoft.com/office/drawing/2014/main" id="{2948410F-E6E6-43A8-B7FB-563B887297EE}"/>
              </a:ext>
            </a:extLst>
          </p:cNvPr>
          <p:cNvSpPr/>
          <p:nvPr/>
        </p:nvSpPr>
        <p:spPr>
          <a:xfrm>
            <a:off x="3290423" y="2230378"/>
            <a:ext cx="1239179" cy="1260088"/>
          </a:xfrm>
          <a:prstGeom prst="flowChartConnector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lowchart: Connector 20">
            <a:extLst>
              <a:ext uri="{FF2B5EF4-FFF2-40B4-BE49-F238E27FC236}">
                <a16:creationId xmlns:a16="http://schemas.microsoft.com/office/drawing/2014/main" id="{D690586E-5EED-4B07-921A-FEC825077F9B}"/>
              </a:ext>
            </a:extLst>
          </p:cNvPr>
          <p:cNvSpPr/>
          <p:nvPr/>
        </p:nvSpPr>
        <p:spPr>
          <a:xfrm>
            <a:off x="7323448" y="1900237"/>
            <a:ext cx="2188542" cy="2184834"/>
          </a:xfrm>
          <a:prstGeom prst="flowChartConnector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216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B2675-2C69-43E6-B464-CFBAA25AD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95CBF9-DE61-4D51-AD49-2ABCD0C286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Faces are informative </a:t>
            </a:r>
            <a:r>
              <a:rPr lang="en-US" sz="1800" dirty="0"/>
              <a:t>(</a:t>
            </a:r>
            <a:r>
              <a:rPr lang="en-US" sz="1800" dirty="0" err="1"/>
              <a:t>Engell</a:t>
            </a:r>
            <a:r>
              <a:rPr lang="en-US" sz="1800" dirty="0"/>
              <a:t>, </a:t>
            </a:r>
            <a:r>
              <a:rPr lang="en-US" sz="1800" dirty="0" err="1"/>
              <a:t>Haxby</a:t>
            </a:r>
            <a:r>
              <a:rPr lang="en-US" sz="1800" dirty="0"/>
              <a:t>, &amp; Todorov, 2007; Todorov, 2017)</a:t>
            </a:r>
          </a:p>
          <a:p>
            <a:r>
              <a:rPr lang="en-US" dirty="0"/>
              <a:t>Facial judgements affect social outcomes:</a:t>
            </a:r>
          </a:p>
          <a:p>
            <a:pPr lvl="1"/>
            <a:r>
              <a:rPr lang="en-US" dirty="0"/>
              <a:t>Mating/dating </a:t>
            </a:r>
            <a:r>
              <a:rPr lang="en-US" sz="1800" dirty="0"/>
              <a:t>(</a:t>
            </a:r>
            <a:r>
              <a:rPr lang="it-IT" sz="1800" dirty="0"/>
              <a:t>Olivola et al., 2014; Valentine, Li, Penke, &amp; Perrett, 2014)</a:t>
            </a:r>
          </a:p>
          <a:p>
            <a:pPr lvl="1"/>
            <a:r>
              <a:rPr lang="it-IT" dirty="0"/>
              <a:t>Earnings and fundraising </a:t>
            </a:r>
            <a:r>
              <a:rPr lang="fi-FI" sz="1800" dirty="0"/>
              <a:t>(Genevsky &amp; Knutson, 2015; Hamermesh, 2011; Ravina, 2012)</a:t>
            </a:r>
            <a:endParaRPr lang="en-US" sz="1800" dirty="0"/>
          </a:p>
          <a:p>
            <a:pPr lvl="1"/>
            <a:r>
              <a:rPr lang="en-US" dirty="0"/>
              <a:t>Sentencing decisions </a:t>
            </a:r>
            <a:r>
              <a:rPr lang="en-US" sz="1400" dirty="0"/>
              <a:t>(Berry &amp; </a:t>
            </a:r>
            <a:r>
              <a:rPr lang="en-US" sz="1400" dirty="0" err="1"/>
              <a:t>Zebrowitz</a:t>
            </a:r>
            <a:r>
              <a:rPr lang="en-US" sz="1400" dirty="0"/>
              <a:t>-McArthur, 1988; Blair, Judd, &amp; </a:t>
            </a:r>
            <a:r>
              <a:rPr lang="en-US" sz="1400" dirty="0" err="1"/>
              <a:t>Chapleau</a:t>
            </a:r>
            <a:r>
              <a:rPr lang="en-US" sz="1400" dirty="0"/>
              <a:t>, 2004; Wilson &amp; Rule, 2015; </a:t>
            </a:r>
            <a:r>
              <a:rPr lang="en-US" sz="1400" dirty="0" err="1"/>
              <a:t>Zebrowitz</a:t>
            </a:r>
            <a:r>
              <a:rPr lang="en-US" sz="1400" dirty="0"/>
              <a:t> &amp; McDonald, 1991)</a:t>
            </a:r>
          </a:p>
          <a:p>
            <a:pPr lvl="1"/>
            <a:r>
              <a:rPr lang="en-US" dirty="0"/>
              <a:t>Leader selections </a:t>
            </a:r>
            <a:r>
              <a:rPr lang="en-US" sz="1400" dirty="0"/>
              <a:t>(Todorov, </a:t>
            </a:r>
            <a:r>
              <a:rPr lang="en-US" sz="1400" dirty="0" err="1"/>
              <a:t>Mandisodza</a:t>
            </a:r>
            <a:r>
              <a:rPr lang="en-US" sz="1400" dirty="0"/>
              <a:t>, Goren, &amp; Hall, 2005)</a:t>
            </a:r>
          </a:p>
        </p:txBody>
      </p:sp>
    </p:spTree>
    <p:extLst>
      <p:ext uri="{BB962C8B-B14F-4D97-AF65-F5344CB8AC3E}">
        <p14:creationId xmlns:p14="http://schemas.microsoft.com/office/powerpoint/2010/main" val="1352839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C9A8B-09B0-47F8-944C-D8DD30F67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</a:t>
            </a:r>
          </a:p>
        </p:txBody>
      </p:sp>
      <p:pic>
        <p:nvPicPr>
          <p:cNvPr id="5" name="Graphic 4" descr="Robber">
            <a:extLst>
              <a:ext uri="{FF2B5EF4-FFF2-40B4-BE49-F238E27FC236}">
                <a16:creationId xmlns:a16="http://schemas.microsoft.com/office/drawing/2014/main" id="{9750BD16-CC4B-41C3-9349-FF641BD5AE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05668" y="2896845"/>
            <a:ext cx="1252654" cy="1252654"/>
          </a:xfrm>
          <a:prstGeom prst="rect">
            <a:avLst/>
          </a:prstGeom>
        </p:spPr>
      </p:pic>
      <p:pic>
        <p:nvPicPr>
          <p:cNvPr id="6" name="Graphic 5" descr="Office worker">
            <a:extLst>
              <a:ext uri="{FF2B5EF4-FFF2-40B4-BE49-F238E27FC236}">
                <a16:creationId xmlns:a16="http://schemas.microsoft.com/office/drawing/2014/main" id="{CE61C8B8-11C5-4935-BDD8-198F2C92C7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290856" y="1679043"/>
            <a:ext cx="3276890" cy="3276890"/>
          </a:xfrm>
          <a:prstGeom prst="rect">
            <a:avLst/>
          </a:prstGeom>
        </p:spPr>
      </p:pic>
      <p:pic>
        <p:nvPicPr>
          <p:cNvPr id="7" name="Graphic 6" descr="Dollar">
            <a:extLst>
              <a:ext uri="{FF2B5EF4-FFF2-40B4-BE49-F238E27FC236}">
                <a16:creationId xmlns:a16="http://schemas.microsoft.com/office/drawing/2014/main" id="{666FE740-0118-4466-A5C6-440ED22F46D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036741" y="3523172"/>
            <a:ext cx="1154936" cy="1154936"/>
          </a:xfrm>
          <a:prstGeom prst="rect">
            <a:avLst/>
          </a:prstGeom>
        </p:spPr>
      </p:pic>
      <p:pic>
        <p:nvPicPr>
          <p:cNvPr id="8" name="Graphic 7" descr="Envelope">
            <a:extLst>
              <a:ext uri="{FF2B5EF4-FFF2-40B4-BE49-F238E27FC236}">
                <a16:creationId xmlns:a16="http://schemas.microsoft.com/office/drawing/2014/main" id="{87C6DBBA-3B7F-432F-830F-08C4E8B267F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858322" y="1908793"/>
            <a:ext cx="1333355" cy="1333355"/>
          </a:xfrm>
          <a:prstGeom prst="rect">
            <a:avLst/>
          </a:prstGeom>
        </p:spPr>
      </p:pic>
      <p:pic>
        <p:nvPicPr>
          <p:cNvPr id="4" name="Content Placeholder 3" descr="Jail">
            <a:extLst>
              <a:ext uri="{FF2B5EF4-FFF2-40B4-BE49-F238E27FC236}">
                <a16:creationId xmlns:a16="http://schemas.microsoft.com/office/drawing/2014/main" id="{C1E2B845-E884-44AE-95C1-730C790990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984304" y="484003"/>
            <a:ext cx="5889993" cy="5889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727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B70F6-1535-410C-BF35-16D47DF3C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361" y="197856"/>
            <a:ext cx="10515600" cy="1325563"/>
          </a:xfrm>
        </p:spPr>
        <p:txBody>
          <a:bodyPr/>
          <a:lstStyle/>
          <a:p>
            <a:r>
              <a:rPr lang="en-US" dirty="0"/>
              <a:t>Background </a:t>
            </a:r>
          </a:p>
        </p:txBody>
      </p:sp>
      <p:pic>
        <p:nvPicPr>
          <p:cNvPr id="1026" name="Picture 2" descr="Image result for carl kruger">
            <a:extLst>
              <a:ext uri="{FF2B5EF4-FFF2-40B4-BE49-F238E27FC236}">
                <a16:creationId xmlns:a16="http://schemas.microsoft.com/office/drawing/2014/main" id="{68726B06-DEF6-49BB-94B2-20A27FD50D3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902" y="2051824"/>
            <a:ext cx="3242297" cy="1891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richard nixon">
            <a:extLst>
              <a:ext uri="{FF2B5EF4-FFF2-40B4-BE49-F238E27FC236}">
                <a16:creationId xmlns:a16="http://schemas.microsoft.com/office/drawing/2014/main" id="{C043E193-28FE-4005-AB7A-109E9CA40E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361" y="4148255"/>
            <a:ext cx="3242298" cy="2280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Graphic 5" descr="Rain">
            <a:extLst>
              <a:ext uri="{FF2B5EF4-FFF2-40B4-BE49-F238E27FC236}">
                <a16:creationId xmlns:a16="http://schemas.microsoft.com/office/drawing/2014/main" id="{BFDA49B3-BDC9-495E-8523-AAA7C772B7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10975" y="860637"/>
            <a:ext cx="3576573" cy="2442246"/>
          </a:xfrm>
          <a:prstGeom prst="rect">
            <a:avLst/>
          </a:prstGeom>
        </p:spPr>
      </p:pic>
      <p:pic>
        <p:nvPicPr>
          <p:cNvPr id="1030" name="Picture 6" descr="Image result for jimmy carter">
            <a:extLst>
              <a:ext uri="{FF2B5EF4-FFF2-40B4-BE49-F238E27FC236}">
                <a16:creationId xmlns:a16="http://schemas.microsoft.com/office/drawing/2014/main" id="{AC5D2402-6FB4-4A88-8AE8-D203F66CDE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966"/>
          <a:stretch/>
        </p:blipFill>
        <p:spPr bwMode="auto">
          <a:xfrm>
            <a:off x="6095999" y="3650443"/>
            <a:ext cx="2903262" cy="2280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thurgood marshall">
            <a:extLst>
              <a:ext uri="{FF2B5EF4-FFF2-40B4-BE49-F238E27FC236}">
                <a16:creationId xmlns:a16="http://schemas.microsoft.com/office/drawing/2014/main" id="{16B2EFD7-D54D-41B0-BD68-54359CC1C1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9639" y="3152631"/>
            <a:ext cx="2536347" cy="3276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9899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1D2CE1A3-5024-4893-9178-D1FB7B12B8B6}"/>
              </a:ext>
            </a:extLst>
          </p:cNvPr>
          <p:cNvGrpSpPr/>
          <p:nvPr/>
        </p:nvGrpSpPr>
        <p:grpSpPr>
          <a:xfrm>
            <a:off x="1606240" y="880946"/>
            <a:ext cx="8979520" cy="4827665"/>
            <a:chOff x="1182959" y="1349298"/>
            <a:chExt cx="8979520" cy="4827665"/>
          </a:xfrm>
        </p:grpSpPr>
        <p:sp>
          <p:nvSpPr>
            <p:cNvPr id="6" name="Flowchart: Connector 5">
              <a:extLst>
                <a:ext uri="{FF2B5EF4-FFF2-40B4-BE49-F238E27FC236}">
                  <a16:creationId xmlns:a16="http://schemas.microsoft.com/office/drawing/2014/main" id="{3ED97363-A34E-4686-BAC1-3532D0EB7FF5}"/>
                </a:ext>
              </a:extLst>
            </p:cNvPr>
            <p:cNvSpPr/>
            <p:nvPr/>
          </p:nvSpPr>
          <p:spPr>
            <a:xfrm>
              <a:off x="1182959" y="1349298"/>
              <a:ext cx="2564780" cy="2308302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lowchart: Connector 6">
              <a:extLst>
                <a:ext uri="{FF2B5EF4-FFF2-40B4-BE49-F238E27FC236}">
                  <a16:creationId xmlns:a16="http://schemas.microsoft.com/office/drawing/2014/main" id="{F3F7A83A-3B10-42D7-AFC8-B73E08DAC591}"/>
                </a:ext>
              </a:extLst>
            </p:cNvPr>
            <p:cNvSpPr/>
            <p:nvPr/>
          </p:nvSpPr>
          <p:spPr>
            <a:xfrm>
              <a:off x="7597699" y="3868661"/>
              <a:ext cx="2564780" cy="2308302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lowchart: Connector 7">
              <a:extLst>
                <a:ext uri="{FF2B5EF4-FFF2-40B4-BE49-F238E27FC236}">
                  <a16:creationId xmlns:a16="http://schemas.microsoft.com/office/drawing/2014/main" id="{8A3BE213-0942-4176-A3F7-FFB706DF9597}"/>
                </a:ext>
              </a:extLst>
            </p:cNvPr>
            <p:cNvSpPr/>
            <p:nvPr/>
          </p:nvSpPr>
          <p:spPr>
            <a:xfrm>
              <a:off x="3314701" y="3868661"/>
              <a:ext cx="2564780" cy="2308302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lowchart: Connector 8">
              <a:extLst>
                <a:ext uri="{FF2B5EF4-FFF2-40B4-BE49-F238E27FC236}">
                  <a16:creationId xmlns:a16="http://schemas.microsoft.com/office/drawing/2014/main" id="{96F905C6-B972-432E-AE51-0060227384BF}"/>
                </a:ext>
              </a:extLst>
            </p:cNvPr>
            <p:cNvSpPr/>
            <p:nvPr/>
          </p:nvSpPr>
          <p:spPr>
            <a:xfrm>
              <a:off x="5464098" y="1349298"/>
              <a:ext cx="2564780" cy="2308302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2FC60D0-C77D-45C3-A5E0-0F431A483EB9}"/>
                </a:ext>
              </a:extLst>
            </p:cNvPr>
            <p:cNvSpPr txBox="1"/>
            <p:nvPr/>
          </p:nvSpPr>
          <p:spPr>
            <a:xfrm>
              <a:off x="1742378" y="1962637"/>
              <a:ext cx="144594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/>
                <a:t>STUDY 1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82840F3-200E-45CE-95A3-2DEF1320C1C6}"/>
                </a:ext>
              </a:extLst>
            </p:cNvPr>
            <p:cNvSpPr txBox="1"/>
            <p:nvPr/>
          </p:nvSpPr>
          <p:spPr>
            <a:xfrm>
              <a:off x="6023517" y="1962637"/>
              <a:ext cx="144594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/>
                <a:t>STUDY 2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ABAF002-17F7-4A89-895A-000853C8930E}"/>
                </a:ext>
              </a:extLst>
            </p:cNvPr>
            <p:cNvSpPr txBox="1"/>
            <p:nvPr/>
          </p:nvSpPr>
          <p:spPr>
            <a:xfrm>
              <a:off x="3874120" y="4624062"/>
              <a:ext cx="144594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/>
                <a:t>STUDY 3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49B53A7-87C8-48AC-BAAF-16C1289588E3}"/>
                </a:ext>
              </a:extLst>
            </p:cNvPr>
            <p:cNvSpPr txBox="1"/>
            <p:nvPr/>
          </p:nvSpPr>
          <p:spPr>
            <a:xfrm>
              <a:off x="8157118" y="4422647"/>
              <a:ext cx="144594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/>
                <a:t>STUDY 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305574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C439C6-C480-442D-A23F-1C7A0C9700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143" y="3836022"/>
            <a:ext cx="10515600" cy="1069704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b="1" dirty="0"/>
              <a:t>To what extent do adults make facial inferences associated with an important real-world outcome closely linked to the face bearer’s behavior: political corruption?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D2CE1A3-5024-4893-9178-D1FB7B12B8B6}"/>
              </a:ext>
            </a:extLst>
          </p:cNvPr>
          <p:cNvGrpSpPr/>
          <p:nvPr/>
        </p:nvGrpSpPr>
        <p:grpSpPr>
          <a:xfrm>
            <a:off x="1585796" y="858642"/>
            <a:ext cx="2564780" cy="2308302"/>
            <a:chOff x="1182959" y="1349298"/>
            <a:chExt cx="2564780" cy="2308302"/>
          </a:xfrm>
        </p:grpSpPr>
        <p:sp>
          <p:nvSpPr>
            <p:cNvPr id="6" name="Flowchart: Connector 5">
              <a:extLst>
                <a:ext uri="{FF2B5EF4-FFF2-40B4-BE49-F238E27FC236}">
                  <a16:creationId xmlns:a16="http://schemas.microsoft.com/office/drawing/2014/main" id="{3ED97363-A34E-4686-BAC1-3532D0EB7FF5}"/>
                </a:ext>
              </a:extLst>
            </p:cNvPr>
            <p:cNvSpPr/>
            <p:nvPr/>
          </p:nvSpPr>
          <p:spPr>
            <a:xfrm>
              <a:off x="1182959" y="1349298"/>
              <a:ext cx="2564780" cy="2308302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2FC60D0-C77D-45C3-A5E0-0F431A483EB9}"/>
                </a:ext>
              </a:extLst>
            </p:cNvPr>
            <p:cNvSpPr txBox="1"/>
            <p:nvPr/>
          </p:nvSpPr>
          <p:spPr>
            <a:xfrm>
              <a:off x="1742378" y="1962637"/>
              <a:ext cx="144594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/>
                <a:t>STUDY 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7393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38A1E-0F17-4210-89C0-565C5A65F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FE10FC-3FD8-4D62-B720-BAF6E78687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100 </a:t>
            </a:r>
            <a:r>
              <a:rPr lang="en-US" dirty="0" err="1"/>
              <a:t>MTurk</a:t>
            </a:r>
            <a:r>
              <a:rPr lang="en-US" dirty="0"/>
              <a:t> Participants</a:t>
            </a:r>
          </a:p>
          <a:p>
            <a:pPr lvl="1"/>
            <a:r>
              <a:rPr lang="en-US" dirty="0"/>
              <a:t>d= .75-.83</a:t>
            </a:r>
          </a:p>
          <a:p>
            <a:r>
              <a:rPr lang="en-US" dirty="0"/>
              <a:t>72 Federal/State Elected Officials</a:t>
            </a:r>
          </a:p>
          <a:p>
            <a:pPr lvl="1"/>
            <a:r>
              <a:rPr lang="en-US" dirty="0"/>
              <a:t>White</a:t>
            </a:r>
          </a:p>
          <a:p>
            <a:pPr lvl="1"/>
            <a:r>
              <a:rPr lang="en-US" dirty="0"/>
              <a:t>Male</a:t>
            </a:r>
          </a:p>
          <a:p>
            <a:pPr lvl="1"/>
            <a:r>
              <a:rPr lang="en-US" dirty="0"/>
              <a:t>~43-67 years</a:t>
            </a:r>
          </a:p>
          <a:p>
            <a:r>
              <a:rPr lang="en-US" dirty="0"/>
              <a:t>Scales</a:t>
            </a:r>
          </a:p>
          <a:p>
            <a:pPr marL="0" indent="0">
              <a:buNone/>
            </a:pPr>
            <a:r>
              <a:rPr lang="en-US" dirty="0"/>
              <a:t>	Corruptible – Incorruptible		Honest – Dishonest</a:t>
            </a:r>
          </a:p>
          <a:p>
            <a:pPr marL="0" indent="0">
              <a:buNone/>
            </a:pPr>
            <a:r>
              <a:rPr lang="en-US" dirty="0"/>
              <a:t>	Trustworthy – Untrustworthy		Generous – Not Generous </a:t>
            </a:r>
          </a:p>
          <a:p>
            <a:pPr marL="0" indent="0">
              <a:buNone/>
            </a:pPr>
            <a:r>
              <a:rPr lang="en-US" dirty="0"/>
              <a:t>				    Selfish – Selfless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0B6137D-8372-4433-AD2A-E8EDC9F33E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2684" y="4931830"/>
            <a:ext cx="9080566" cy="1828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17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F0684-FECC-48EC-A2C3-7F285F2AD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Data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063C03E-F27B-4151-BE46-366EBE2808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9631" y="1673961"/>
            <a:ext cx="6992737" cy="4318015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5F16503-9FFD-4770-BB7A-ECD29F15187D}"/>
              </a:ext>
            </a:extLst>
          </p:cNvPr>
          <p:cNvCxnSpPr/>
          <p:nvPr/>
        </p:nvCxnSpPr>
        <p:spPr>
          <a:xfrm>
            <a:off x="3280410" y="3120390"/>
            <a:ext cx="6149340" cy="0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01216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5130</TotalTime>
  <Words>214</Words>
  <Application>Microsoft Office PowerPoint</Application>
  <PresentationFormat>Widescreen</PresentationFormat>
  <Paragraphs>54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Replication of  “Inferring whether officials are corruptible from looking at their faces”(Lin et al. 2018)</vt:lpstr>
      <vt:lpstr>Background</vt:lpstr>
      <vt:lpstr>Background </vt:lpstr>
      <vt:lpstr>Background </vt:lpstr>
      <vt:lpstr>Background </vt:lpstr>
      <vt:lpstr>PowerPoint Presentation</vt:lpstr>
      <vt:lpstr>PowerPoint Presentation</vt:lpstr>
      <vt:lpstr>Experimental Design</vt:lpstr>
      <vt:lpstr>Previous Data</vt:lpstr>
      <vt:lpstr>Implementation</vt:lpstr>
      <vt:lpstr>Challenges in collecting data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Replication report of  “Inferring whether officials Are corruptible from looking at their faces”(Lin et al. 2018)</dc:title>
  <dc:creator>Rondeline Williams</dc:creator>
  <cp:lastModifiedBy>Rondeline Williams</cp:lastModifiedBy>
  <cp:revision>22</cp:revision>
  <dcterms:created xsi:type="dcterms:W3CDTF">2019-10-29T03:23:14Z</dcterms:created>
  <dcterms:modified xsi:type="dcterms:W3CDTF">2019-11-01T16:53:39Z</dcterms:modified>
</cp:coreProperties>
</file>