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5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4"/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6858000" cx="12192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21" Type="http://schemas.openxmlformats.org/officeDocument/2006/relationships/slide" Target="slides/slide14.xml"/><Relationship Id="rId12" Type="http://schemas.openxmlformats.org/officeDocument/2006/relationships/slide" Target="slides/slide5.xml"/><Relationship Id="rId2" Type="http://schemas.openxmlformats.org/officeDocument/2006/relationships/presProps" Target="presProps.xml"/><Relationship Id="rId22" Type="http://schemas.openxmlformats.org/officeDocument/2006/relationships/slide" Target="slides/slide15.xml"/><Relationship Id="rId13" Type="http://schemas.openxmlformats.org/officeDocument/2006/relationships/slide" Target="slides/slide6.xml"/><Relationship Id="rId1" Type="http://schemas.openxmlformats.org/officeDocument/2006/relationships/theme" Target="theme/theme5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3" Type="http://schemas.openxmlformats.org/officeDocument/2006/relationships/tableStyles" Target="tableStyles.xml"/><Relationship Id="rId20" Type="http://schemas.openxmlformats.org/officeDocument/2006/relationships/slide" Target="slides/slide13.xml"/><Relationship Id="rId9" Type="http://schemas.openxmlformats.org/officeDocument/2006/relationships/slide" Target="slides/slide2.xml"/><Relationship Id="rId6" Type="http://schemas.openxmlformats.org/officeDocument/2006/relationships/slideMaster" Target="slideMasters/slideMaster3.xml"/><Relationship Id="rId5" Type="http://schemas.openxmlformats.org/officeDocument/2006/relationships/slideMaster" Target="slideMasters/slideMaster2.xml"/><Relationship Id="rId8" Type="http://schemas.openxmlformats.org/officeDocument/2006/relationships/slide" Target="slides/slide1.xml"/><Relationship Id="rId7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apositiva titolo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4064000" y="2057400"/>
            <a:ext cx="78231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2032000" y="4343400"/>
            <a:ext cx="8534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560"/>
              </a:spcBef>
              <a:spcAft>
                <a:spcPts val="0"/>
              </a:spcAft>
              <a:buClr>
                <a:srgbClr val="003366"/>
              </a:buClr>
              <a:buFont typeface="Times New Roman"/>
              <a:buNone/>
              <a:defRPr/>
            </a:lvl1pPr>
            <a:lvl2pPr indent="-107950" marL="742950" marR="0" rtl="0" algn="l">
              <a:spcBef>
                <a:spcPts val="560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▪"/>
              <a:defRPr/>
            </a:lvl2pPr>
            <a:lvl3pPr indent="-76200" marL="1143000" marR="0" rtl="0" algn="l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Font typeface="Times New Roman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Font typeface="Merriweather Sans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5pPr>
            <a:lvl6pPr indent="-101600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6pPr>
            <a:lvl7pPr indent="-101600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7pPr>
            <a:lvl8pPr indent="-101600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8pPr>
            <a:lvl9pPr indent="-101600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2" type="body"/>
          </p:nvPr>
        </p:nvSpPr>
        <p:spPr>
          <a:xfrm>
            <a:off x="2032000" y="5627689"/>
            <a:ext cx="8534399" cy="332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Merriweather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nfront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798745" y="0"/>
            <a:ext cx="9702630" cy="755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09600" y="1353312"/>
            <a:ext cx="5386917" cy="8215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Merriweather Sans"/>
              <a:buNone/>
              <a:defRPr/>
            </a:lvl1pPr>
            <a:lvl2pPr indent="0" marL="457200" rtl="0">
              <a:spcBef>
                <a:spcPts val="0"/>
              </a:spcBef>
              <a:buFont typeface="Merriweather Sans"/>
              <a:buNone/>
              <a:defRPr/>
            </a:lvl2pPr>
            <a:lvl3pPr indent="0" marL="914400" rtl="0">
              <a:spcBef>
                <a:spcPts val="0"/>
              </a:spcBef>
              <a:buFont typeface="Merriweather Sans"/>
              <a:buNone/>
              <a:defRPr/>
            </a:lvl3pPr>
            <a:lvl4pPr indent="0" marL="1371600" rtl="0">
              <a:spcBef>
                <a:spcPts val="0"/>
              </a:spcBef>
              <a:buFont typeface="Merriweather Sans"/>
              <a:buNone/>
              <a:defRPr/>
            </a:lvl4pPr>
            <a:lvl5pPr indent="0" marL="1828800" rtl="0">
              <a:spcBef>
                <a:spcPts val="0"/>
              </a:spcBef>
              <a:buFont typeface="Merriweather Sans"/>
              <a:buNone/>
              <a:defRPr/>
            </a:lvl5pPr>
            <a:lvl6pPr indent="0" marL="2286000" rtl="0">
              <a:spcBef>
                <a:spcPts val="0"/>
              </a:spcBef>
              <a:buFont typeface="Merriweather Sans"/>
              <a:buNone/>
              <a:defRPr/>
            </a:lvl6pPr>
            <a:lvl7pPr indent="0" marL="2743200" rtl="0">
              <a:spcBef>
                <a:spcPts val="0"/>
              </a:spcBef>
              <a:buFont typeface="Merriweather Sans"/>
              <a:buNone/>
              <a:defRPr/>
            </a:lvl7pPr>
            <a:lvl8pPr indent="0" marL="3200400" rtl="0">
              <a:spcBef>
                <a:spcPts val="0"/>
              </a:spcBef>
              <a:buFont typeface="Merriweather Sans"/>
              <a:buNone/>
              <a:defRPr/>
            </a:lvl8pPr>
            <a:lvl9pPr indent="0" marL="3657600" rtl="0">
              <a:spcBef>
                <a:spcPts val="0"/>
              </a:spcBef>
              <a:buFont typeface="Merriweather Sans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609600" y="2174875"/>
            <a:ext cx="538691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3" type="body"/>
          </p:nvPr>
        </p:nvSpPr>
        <p:spPr>
          <a:xfrm>
            <a:off x="6193367" y="1353312"/>
            <a:ext cx="5389032" cy="8215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Merriweather Sans"/>
              <a:buNone/>
              <a:defRPr/>
            </a:lvl1pPr>
            <a:lvl2pPr indent="0" marL="457200" rtl="0">
              <a:spcBef>
                <a:spcPts val="0"/>
              </a:spcBef>
              <a:buFont typeface="Merriweather Sans"/>
              <a:buNone/>
              <a:defRPr/>
            </a:lvl2pPr>
            <a:lvl3pPr indent="0" marL="914400" rtl="0">
              <a:spcBef>
                <a:spcPts val="0"/>
              </a:spcBef>
              <a:buFont typeface="Merriweather Sans"/>
              <a:buNone/>
              <a:defRPr/>
            </a:lvl3pPr>
            <a:lvl4pPr indent="0" marL="1371600" rtl="0">
              <a:spcBef>
                <a:spcPts val="0"/>
              </a:spcBef>
              <a:buFont typeface="Merriweather Sans"/>
              <a:buNone/>
              <a:defRPr/>
            </a:lvl4pPr>
            <a:lvl5pPr indent="0" marL="1828800" rtl="0">
              <a:spcBef>
                <a:spcPts val="0"/>
              </a:spcBef>
              <a:buFont typeface="Merriweather Sans"/>
              <a:buNone/>
              <a:defRPr/>
            </a:lvl5pPr>
            <a:lvl6pPr indent="0" marL="2286000" rtl="0">
              <a:spcBef>
                <a:spcPts val="0"/>
              </a:spcBef>
              <a:buFont typeface="Merriweather Sans"/>
              <a:buNone/>
              <a:defRPr/>
            </a:lvl6pPr>
            <a:lvl7pPr indent="0" marL="2743200" rtl="0">
              <a:spcBef>
                <a:spcPts val="0"/>
              </a:spcBef>
              <a:buFont typeface="Merriweather Sans"/>
              <a:buNone/>
              <a:defRPr/>
            </a:lvl7pPr>
            <a:lvl8pPr indent="0" marL="3200400" rtl="0">
              <a:spcBef>
                <a:spcPts val="0"/>
              </a:spcBef>
              <a:buFont typeface="Merriweather Sans"/>
              <a:buNone/>
              <a:defRPr/>
            </a:lvl8pPr>
            <a:lvl9pPr indent="0" marL="3657600" rtl="0">
              <a:spcBef>
                <a:spcPts val="0"/>
              </a:spcBef>
              <a:buFont typeface="Merriweather Sans"/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4" type="body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9652000" y="6553200"/>
            <a:ext cx="2540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baseline="0" i="0" sz="1400" u="none" cap="none" strike="noStrike">
                <a:solidFill>
                  <a:srgbClr val="FF99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FF9900"/>
              </a:buClr>
              <a:buSzPct val="25000"/>
              <a:buFont typeface="Merriweather San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Intestazione sezion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Merriweather Sans"/>
              <a:buNone/>
              <a:defRPr/>
            </a:lvl1pPr>
            <a:lvl2pPr indent="0" marL="457200" rtl="0">
              <a:spcBef>
                <a:spcPts val="0"/>
              </a:spcBef>
              <a:buFont typeface="Merriweather Sans"/>
              <a:buNone/>
              <a:defRPr/>
            </a:lvl2pPr>
            <a:lvl3pPr indent="0" marL="914400" rtl="0">
              <a:spcBef>
                <a:spcPts val="0"/>
              </a:spcBef>
              <a:buFont typeface="Merriweather Sans"/>
              <a:buNone/>
              <a:defRPr/>
            </a:lvl3pPr>
            <a:lvl4pPr indent="0" marL="1371600" rtl="0">
              <a:spcBef>
                <a:spcPts val="0"/>
              </a:spcBef>
              <a:buFont typeface="Merriweather Sans"/>
              <a:buNone/>
              <a:defRPr/>
            </a:lvl4pPr>
            <a:lvl5pPr indent="0" marL="1828800" rtl="0">
              <a:spcBef>
                <a:spcPts val="0"/>
              </a:spcBef>
              <a:buFont typeface="Merriweather Sans"/>
              <a:buNone/>
              <a:defRPr/>
            </a:lvl5pPr>
            <a:lvl6pPr indent="0" marL="2286000" rtl="0">
              <a:spcBef>
                <a:spcPts val="0"/>
              </a:spcBef>
              <a:buFont typeface="Merriweather Sans"/>
              <a:buNone/>
              <a:defRPr/>
            </a:lvl6pPr>
            <a:lvl7pPr indent="0" marL="2743200" rtl="0">
              <a:spcBef>
                <a:spcPts val="0"/>
              </a:spcBef>
              <a:buFont typeface="Merriweather Sans"/>
              <a:buNone/>
              <a:defRPr/>
            </a:lvl7pPr>
            <a:lvl8pPr indent="0" marL="3200400" rtl="0">
              <a:spcBef>
                <a:spcPts val="0"/>
              </a:spcBef>
              <a:buFont typeface="Merriweather Sans"/>
              <a:buNone/>
              <a:defRPr/>
            </a:lvl8pPr>
            <a:lvl9pPr indent="0" marL="3657600" rtl="0">
              <a:spcBef>
                <a:spcPts val="0"/>
              </a:spcBef>
              <a:buFont typeface="Merriweather Sans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9652000" y="6553200"/>
            <a:ext cx="2540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baseline="0" i="0" sz="1400" u="none" cap="none" strike="noStrike">
                <a:solidFill>
                  <a:srgbClr val="FF99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FF9900"/>
              </a:buClr>
              <a:buSzPct val="25000"/>
              <a:buFont typeface="Merriweather San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1_Diapositiva titolo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Font typeface="Times New Roman"/>
              <a:buNone/>
              <a:defRPr/>
            </a:lvl1pPr>
            <a:lvl2pPr indent="0" marL="457200" marR="0" rtl="0" algn="ctr"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Font typeface="Noto Symbol"/>
              <a:buNone/>
              <a:defRPr/>
            </a:lvl2pPr>
            <a:lvl3pPr indent="0" marL="914400" marR="0" rtl="0" algn="ctr"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Font typeface="Times New Roman"/>
              <a:buNone/>
              <a:defRPr/>
            </a:lvl3pPr>
            <a:lvl4pPr indent="0" marL="1371600" marR="0" rtl="0" algn="ctr"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Font typeface="Merriweather Sans"/>
              <a:buNone/>
              <a:defRPr/>
            </a:lvl4pPr>
            <a:lvl5pPr indent="0" marL="18288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None/>
              <a:defRPr/>
            </a:lvl5pPr>
            <a:lvl6pPr indent="0" marL="22860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None/>
              <a:defRPr/>
            </a:lvl6pPr>
            <a:lvl7pPr indent="0" marL="27432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None/>
              <a:defRPr/>
            </a:lvl7pPr>
            <a:lvl8pPr indent="0" marL="32004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None/>
              <a:defRPr/>
            </a:lvl8pPr>
            <a:lvl9pPr indent="0" marL="36576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None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652000" y="6553200"/>
            <a:ext cx="2540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baseline="0" i="0" sz="1400" u="none" cap="none" strike="noStrike">
                <a:solidFill>
                  <a:srgbClr val="FF99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FF9900"/>
              </a:buClr>
              <a:buSzPct val="25000"/>
              <a:buFont typeface="Merriweather San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olo e contenut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12800" y="0"/>
            <a:ext cx="955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914400" y="1143000"/>
            <a:ext cx="10363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spcAft>
                <a:spcPts val="0"/>
              </a:spcAft>
              <a:buClr>
                <a:srgbClr val="003366"/>
              </a:buClr>
              <a:buFont typeface="Times New Roman"/>
              <a:buChar char="•"/>
              <a:defRPr/>
            </a:lvl1pPr>
            <a:lvl2pPr indent="-107950" marL="742950" rtl="0" algn="l">
              <a:spcBef>
                <a:spcPts val="560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▪"/>
              <a:defRPr/>
            </a:lvl2pPr>
            <a:lvl3pPr indent="-76200" marL="1143000" rtl="0" algn="l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Font typeface="Times New Roman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Font typeface="Merriweather Sans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5pPr>
            <a:lvl6pPr indent="-101600" marL="2514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6pPr>
            <a:lvl7pPr indent="-101600" marL="2971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7pPr>
            <a:lvl8pPr indent="-101600" marL="3429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8pPr>
            <a:lvl9pPr indent="-101600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9652000" y="6553200"/>
            <a:ext cx="2540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baseline="0" i="0" sz="1400" u="none" cap="none" strike="noStrike">
                <a:solidFill>
                  <a:srgbClr val="FF99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FF9900"/>
              </a:buClr>
              <a:buSzPct val="25000"/>
              <a:buFont typeface="Merriweather San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e contenuti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12800" y="0"/>
            <a:ext cx="955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914400" y="1143000"/>
            <a:ext cx="5080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6197600" y="1143000"/>
            <a:ext cx="5080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9652000" y="6553200"/>
            <a:ext cx="2540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baseline="0" i="0" sz="1400" u="none" cap="none" strike="noStrike">
                <a:solidFill>
                  <a:srgbClr val="FF99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FF9900"/>
              </a:buClr>
              <a:buSzPct val="25000"/>
              <a:buFont typeface="Merriweather San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1_Titolo e testo vertica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 rot="5400000">
            <a:off x="7500619" y="2319020"/>
            <a:ext cx="4937760" cy="2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 rot="5400000">
            <a:off x="2166619" y="-195579"/>
            <a:ext cx="4937760" cy="76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spcAft>
                <a:spcPts val="0"/>
              </a:spcAft>
              <a:buClr>
                <a:srgbClr val="003366"/>
              </a:buClr>
              <a:buFont typeface="Times New Roman"/>
              <a:buChar char="•"/>
              <a:defRPr/>
            </a:lvl1pPr>
            <a:lvl2pPr indent="-107950" marL="742950" rtl="0" algn="l">
              <a:spcBef>
                <a:spcPts val="560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▪"/>
              <a:defRPr/>
            </a:lvl2pPr>
            <a:lvl3pPr indent="-76200" marL="1143000" rtl="0" algn="l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Font typeface="Times New Roman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Font typeface="Merriweather Sans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5pPr>
            <a:lvl6pPr indent="-101600" marL="2514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6pPr>
            <a:lvl7pPr indent="-101600" marL="2971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7pPr>
            <a:lvl8pPr indent="-101600" marL="3429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8pPr>
            <a:lvl9pPr indent="-101600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9652000" y="6553200"/>
            <a:ext cx="2540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baseline="0" i="0" sz="1400" u="none" cap="none" strike="noStrike">
                <a:solidFill>
                  <a:srgbClr val="FF99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FF9900"/>
              </a:buClr>
              <a:buSzPct val="25000"/>
              <a:buFont typeface="Merriweather San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olo e testo vertica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12800" y="0"/>
            <a:ext cx="955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 rot="5400000">
            <a:off x="3619499" y="-1562100"/>
            <a:ext cx="4953000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spcAft>
                <a:spcPts val="0"/>
              </a:spcAft>
              <a:buClr>
                <a:srgbClr val="003366"/>
              </a:buClr>
              <a:buFont typeface="Times New Roman"/>
              <a:buChar char="•"/>
              <a:defRPr/>
            </a:lvl1pPr>
            <a:lvl2pPr indent="-107950" marL="742950" rtl="0" algn="l">
              <a:spcBef>
                <a:spcPts val="560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▪"/>
              <a:defRPr/>
            </a:lvl2pPr>
            <a:lvl3pPr indent="-76200" marL="1143000" rtl="0" algn="l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Font typeface="Times New Roman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Font typeface="Merriweather Sans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5pPr>
            <a:lvl6pPr indent="-101600" marL="2514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6pPr>
            <a:lvl7pPr indent="-101600" marL="2971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7pPr>
            <a:lvl8pPr indent="-101600" marL="3429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8pPr>
            <a:lvl9pPr indent="-101600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9652000" y="6553200"/>
            <a:ext cx="2540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baseline="0" i="0" sz="1400" u="none" cap="none" strike="noStrike">
                <a:solidFill>
                  <a:srgbClr val="FF99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FF9900"/>
              </a:buClr>
              <a:buSzPct val="25000"/>
              <a:buFont typeface="Merriweather San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magine con didascalia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2389716" y="4800600"/>
            <a:ext cx="7315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/>
          <p:nvPr>
            <p:ph idx="2" type="pic"/>
          </p:nvPr>
        </p:nvSpPr>
        <p:spPr>
          <a:xfrm>
            <a:off x="2389716" y="1024128"/>
            <a:ext cx="7315200" cy="3703446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2389716" y="5367337"/>
            <a:ext cx="7315200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Merriweather Sans"/>
              <a:buNone/>
              <a:defRPr/>
            </a:lvl1pPr>
            <a:lvl2pPr indent="0" marL="457200" rtl="0">
              <a:spcBef>
                <a:spcPts val="0"/>
              </a:spcBef>
              <a:buFont typeface="Merriweather Sans"/>
              <a:buNone/>
              <a:defRPr/>
            </a:lvl2pPr>
            <a:lvl3pPr indent="0" marL="914400" rtl="0">
              <a:spcBef>
                <a:spcPts val="0"/>
              </a:spcBef>
              <a:buFont typeface="Merriweather Sans"/>
              <a:buNone/>
              <a:defRPr/>
            </a:lvl3pPr>
            <a:lvl4pPr indent="0" marL="1371600" rtl="0">
              <a:spcBef>
                <a:spcPts val="0"/>
              </a:spcBef>
              <a:buFont typeface="Merriweather Sans"/>
              <a:buNone/>
              <a:defRPr/>
            </a:lvl4pPr>
            <a:lvl5pPr indent="0" marL="1828800" rtl="0">
              <a:spcBef>
                <a:spcPts val="0"/>
              </a:spcBef>
              <a:buFont typeface="Merriweather Sans"/>
              <a:buNone/>
              <a:defRPr/>
            </a:lvl5pPr>
            <a:lvl6pPr indent="0" marL="2286000" rtl="0">
              <a:spcBef>
                <a:spcPts val="0"/>
              </a:spcBef>
              <a:buFont typeface="Merriweather Sans"/>
              <a:buNone/>
              <a:defRPr/>
            </a:lvl6pPr>
            <a:lvl7pPr indent="0" marL="2743200" rtl="0">
              <a:spcBef>
                <a:spcPts val="0"/>
              </a:spcBef>
              <a:buFont typeface="Merriweather Sans"/>
              <a:buNone/>
              <a:defRPr/>
            </a:lvl7pPr>
            <a:lvl8pPr indent="0" marL="3200400" rtl="0">
              <a:spcBef>
                <a:spcPts val="0"/>
              </a:spcBef>
              <a:buFont typeface="Merriweather Sans"/>
              <a:buNone/>
              <a:defRPr/>
            </a:lvl8pPr>
            <a:lvl9pPr indent="0" marL="3657600" rtl="0">
              <a:spcBef>
                <a:spcPts val="0"/>
              </a:spcBef>
              <a:buFont typeface="Merriweather Sans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9652000" y="6553200"/>
            <a:ext cx="2540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baseline="0" i="0" sz="1400" u="none" cap="none" strike="noStrike">
                <a:solidFill>
                  <a:srgbClr val="FF99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FF9900"/>
              </a:buClr>
              <a:buSzPct val="25000"/>
              <a:buFont typeface="Merriweather San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uto con didascalia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09599" y="1036320"/>
            <a:ext cx="4011084" cy="10972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766732" y="1036320"/>
            <a:ext cx="6815666" cy="5089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609600" y="2231135"/>
            <a:ext cx="4011084" cy="3895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Merriweather Sans"/>
              <a:buNone/>
              <a:defRPr/>
            </a:lvl1pPr>
            <a:lvl2pPr indent="0" marL="457200" rtl="0">
              <a:spcBef>
                <a:spcPts val="0"/>
              </a:spcBef>
              <a:buFont typeface="Merriweather Sans"/>
              <a:buNone/>
              <a:defRPr/>
            </a:lvl2pPr>
            <a:lvl3pPr indent="0" marL="914400" rtl="0">
              <a:spcBef>
                <a:spcPts val="0"/>
              </a:spcBef>
              <a:buFont typeface="Merriweather Sans"/>
              <a:buNone/>
              <a:defRPr/>
            </a:lvl3pPr>
            <a:lvl4pPr indent="0" marL="1371600" rtl="0">
              <a:spcBef>
                <a:spcPts val="0"/>
              </a:spcBef>
              <a:buFont typeface="Merriweather Sans"/>
              <a:buNone/>
              <a:defRPr/>
            </a:lvl4pPr>
            <a:lvl5pPr indent="0" marL="1828800" rtl="0">
              <a:spcBef>
                <a:spcPts val="0"/>
              </a:spcBef>
              <a:buFont typeface="Merriweather Sans"/>
              <a:buNone/>
              <a:defRPr/>
            </a:lvl5pPr>
            <a:lvl6pPr indent="0" marL="2286000" rtl="0">
              <a:spcBef>
                <a:spcPts val="0"/>
              </a:spcBef>
              <a:buFont typeface="Merriweather Sans"/>
              <a:buNone/>
              <a:defRPr/>
            </a:lvl6pPr>
            <a:lvl7pPr indent="0" marL="2743200" rtl="0">
              <a:spcBef>
                <a:spcPts val="0"/>
              </a:spcBef>
              <a:buFont typeface="Merriweather Sans"/>
              <a:buNone/>
              <a:defRPr/>
            </a:lvl7pPr>
            <a:lvl8pPr indent="0" marL="3200400" rtl="0">
              <a:spcBef>
                <a:spcPts val="0"/>
              </a:spcBef>
              <a:buFont typeface="Merriweather Sans"/>
              <a:buNone/>
              <a:defRPr/>
            </a:lvl8pPr>
            <a:lvl9pPr indent="0" marL="3657600" rtl="0">
              <a:spcBef>
                <a:spcPts val="0"/>
              </a:spcBef>
              <a:buFont typeface="Merriweather Sans"/>
              <a:buNone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9652000" y="6553200"/>
            <a:ext cx="2540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baseline="0" i="0" sz="1400" u="none" cap="none" strike="noStrike">
                <a:solidFill>
                  <a:srgbClr val="FF99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FF9900"/>
              </a:buClr>
              <a:buSzPct val="25000"/>
              <a:buFont typeface="Merriweather San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Vuota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9652000" y="6553200"/>
            <a:ext cx="2540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baseline="0" i="0" sz="1400" u="none" cap="none" strike="noStrike">
                <a:solidFill>
                  <a:srgbClr val="FF99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FF9900"/>
              </a:buClr>
              <a:buSzPct val="25000"/>
              <a:buFont typeface="Merriweather San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titol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812800" y="0"/>
            <a:ext cx="955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9652000" y="6553200"/>
            <a:ext cx="2540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baseline="0" i="0" sz="1400" u="none" cap="none" strike="noStrike">
                <a:solidFill>
                  <a:srgbClr val="FF99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FF9900"/>
              </a:buClr>
              <a:buSzPct val="25000"/>
              <a:buFont typeface="Merriweather San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image" Target="../media/image01.jpg"/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1.xml"/></Relationships>
</file>

<file path=ppt/slideMasters/_rels/slideMaster2.xml.rels><?xml version="1.0" encoding="UTF-8" standalone="yes"?><Relationships xmlns="http://schemas.openxmlformats.org/package/2006/relationships"><Relationship Id="rId14" Type="http://schemas.openxmlformats.org/officeDocument/2006/relationships/theme" Target="../theme/theme2.xml"/><Relationship Id="rId2" Type="http://schemas.openxmlformats.org/officeDocument/2006/relationships/image" Target="../media/image03.png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" Type="http://schemas.openxmlformats.org/officeDocument/2006/relationships/image" Target="../media/image02.png"/><Relationship Id="rId4" Type="http://schemas.openxmlformats.org/officeDocument/2006/relationships/slideLayout" Target="../slideLayouts/slideLayout2.xml"/><Relationship Id="rId10" Type="http://schemas.openxmlformats.org/officeDocument/2006/relationships/slideLayout" Target="../slideLayouts/slideLayout8.xml"/><Relationship Id="rId3" Type="http://schemas.openxmlformats.org/officeDocument/2006/relationships/image" Target="../media/image00.png"/><Relationship Id="rId11" Type="http://schemas.openxmlformats.org/officeDocument/2006/relationships/slideLayout" Target="../slideLayouts/slideLayout9.xml"/><Relationship Id="rId9" Type="http://schemas.openxmlformats.org/officeDocument/2006/relationships/slideLayout" Target="../slideLayouts/slideLayout7.xml"/><Relationship Id="rId6" Type="http://schemas.openxmlformats.org/officeDocument/2006/relationships/slideLayout" Target="../slideLayouts/slideLayout4.xml"/><Relationship Id="rId5" Type="http://schemas.openxmlformats.org/officeDocument/2006/relationships/slideLayout" Target="../slideLayouts/slideLayout3.xml"/><Relationship Id="rId8" Type="http://schemas.openxmlformats.org/officeDocument/2006/relationships/slideLayout" Target="../slideLayouts/slideLayout6.xml"/><Relationship Id="rId7" Type="http://schemas.openxmlformats.org/officeDocument/2006/relationships/slideLayout" Target="../slideLayouts/slideLayout5.xml"/></Relationships>
</file>

<file path=ppt/slideMasters/_rels/slideMaster3.xml.rels><?xml version="1.0" encoding="UTF-8" standalone="yes"?><Relationships xmlns="http://schemas.openxmlformats.org/package/2006/relationships"><Relationship Id="rId2" Type="http://schemas.openxmlformats.org/officeDocument/2006/relationships/image" Target="../media/image03.png"/><Relationship Id="rId1" Type="http://schemas.openxmlformats.org/officeDocument/2006/relationships/image" Target="../media/image02.png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00.png"/><Relationship Id="rId5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504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7050" y="1989136"/>
            <a:ext cx="2976561" cy="93186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/>
        </p:nvSpPr>
        <p:spPr>
          <a:xfrm>
            <a:off x="8886825" y="1219200"/>
            <a:ext cx="3095625" cy="230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25000"/>
              <a:buFont typeface="Merriweather Sans"/>
              <a:buNone/>
            </a:pPr>
            <a:r>
              <a:rPr b="1" baseline="0" i="0" lang="en-US" sz="900" u="none" cap="none" strike="noStrike">
                <a:solidFill>
                  <a:srgbClr val="0033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DIPARTIMENTO DI ELETTRONICA E INFORMAZIONE</a:t>
            </a:r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812800" y="0"/>
            <a:ext cx="955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914400" y="1143000"/>
            <a:ext cx="10363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spcAft>
                <a:spcPts val="0"/>
              </a:spcAft>
              <a:buClr>
                <a:srgbClr val="003366"/>
              </a:buClr>
              <a:buFont typeface="Times New Roman"/>
              <a:buChar char="•"/>
              <a:defRPr/>
            </a:lvl1pPr>
            <a:lvl2pPr indent="-107950" marL="742950" marR="0" rtl="0" algn="l">
              <a:spcBef>
                <a:spcPts val="560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▪"/>
              <a:defRPr/>
            </a:lvl2pPr>
            <a:lvl3pPr indent="-76200" marL="1143000" marR="0" rtl="0" algn="l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Font typeface="Times New Roman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Font typeface="Merriweather Sans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5pPr>
            <a:lvl6pPr indent="-101600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6pPr>
            <a:lvl7pPr indent="-101600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7pPr>
            <a:lvl8pPr indent="-101600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8pPr>
            <a:lvl9pPr indent="-101600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ape 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858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577011"/>
            <a:ext cx="12192000" cy="28098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>
            <p:ph type="title"/>
          </p:nvPr>
        </p:nvSpPr>
        <p:spPr>
          <a:xfrm>
            <a:off x="812800" y="0"/>
            <a:ext cx="955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914400" y="1143000"/>
            <a:ext cx="10363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spcAft>
                <a:spcPts val="0"/>
              </a:spcAft>
              <a:buClr>
                <a:srgbClr val="003366"/>
              </a:buClr>
              <a:buFont typeface="Times New Roman"/>
              <a:buChar char="•"/>
              <a:defRPr/>
            </a:lvl1pPr>
            <a:lvl2pPr indent="-107950" marL="742950" marR="0" rtl="0" algn="l">
              <a:spcBef>
                <a:spcPts val="560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▪"/>
              <a:defRPr/>
            </a:lvl2pPr>
            <a:lvl3pPr indent="-76200" marL="1143000" marR="0" rtl="0" algn="l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Font typeface="Times New Roman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Font typeface="Merriweather Sans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5pPr>
            <a:lvl6pPr indent="-101600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6pPr>
            <a:lvl7pPr indent="-101600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7pPr>
            <a:lvl8pPr indent="-101600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8pPr>
            <a:lvl9pPr indent="-101600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9652000" y="6553200"/>
            <a:ext cx="2540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baseline="0" i="0" sz="1400" u="none" cap="none" strike="noStrike">
                <a:solidFill>
                  <a:srgbClr val="FF99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FF9900"/>
              </a:buClr>
              <a:buSzPct val="25000"/>
              <a:buFont typeface="Merriweather Sans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3861" y="161925"/>
            <a:ext cx="1463675" cy="45878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/>
        </p:nvSpPr>
        <p:spPr>
          <a:xfrm>
            <a:off x="7823200" y="838200"/>
            <a:ext cx="4368799" cy="76199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9126536" y="708025"/>
            <a:ext cx="3095625" cy="230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erriweather Sans"/>
              <a:buNone/>
            </a:pPr>
            <a:r>
              <a:rPr b="1" baseline="0" i="0" lang="en-US" sz="9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DIPARTIMENTO DI ELETTRONICA E INFORMAZIONE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858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577011"/>
            <a:ext cx="12192000" cy="280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3861" y="161925"/>
            <a:ext cx="1463675" cy="45878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7823200" y="838200"/>
            <a:ext cx="4368799" cy="76199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9126536" y="708025"/>
            <a:ext cx="3095625" cy="230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erriweather Sans"/>
              <a:buNone/>
            </a:pPr>
            <a:r>
              <a:rPr b="1" baseline="0" i="0" lang="en-US" sz="9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DIPARTIMENTO DI ELETTRONICA E INFORMAZIONE</a:t>
            </a: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812800" y="0"/>
            <a:ext cx="955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914400" y="1143000"/>
            <a:ext cx="10363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spcAft>
                <a:spcPts val="0"/>
              </a:spcAft>
              <a:buClr>
                <a:srgbClr val="003366"/>
              </a:buClr>
              <a:buFont typeface="Times New Roman"/>
              <a:buChar char="•"/>
              <a:defRPr/>
            </a:lvl1pPr>
            <a:lvl2pPr indent="-107950" marL="742950" marR="0" rtl="0" algn="l">
              <a:spcBef>
                <a:spcPts val="560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▪"/>
              <a:defRPr/>
            </a:lvl2pPr>
            <a:lvl3pPr indent="-76200" marL="1143000" marR="0" rtl="0" algn="l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Font typeface="Times New Roman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Font typeface="Merriweather Sans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5pPr>
            <a:lvl6pPr indent="-101600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6pPr>
            <a:lvl7pPr indent="-101600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7pPr>
            <a:lvl8pPr indent="-101600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8pPr>
            <a:lvl9pPr indent="-101600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9652000" y="6553200"/>
            <a:ext cx="2540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baseline="0" i="0" sz="1400" u="none" cap="none" strike="noStrike">
                <a:solidFill>
                  <a:srgbClr val="FF99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FF9900"/>
              </a:buClr>
              <a:buSzPct val="25000"/>
              <a:buFont typeface="Merriweather San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09.png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rondell/Cognitive-Robotics-Project.git" TargetMode="External"/><Relationship Id="rId3" Type="http://schemas.openxmlformats.org/officeDocument/2006/relationships/hyperlink" Target="https://github.com/rondell/Cognitive-Robotics-Project.git" TargetMode="External"/><Relationship Id="rId6" Type="http://schemas.openxmlformats.org/officeDocument/2006/relationships/image" Target="../media/image10.png"/><Relationship Id="rId5" Type="http://schemas.openxmlformats.org/officeDocument/2006/relationships/image" Target="../media/image08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pol.im/pub/art/2012/g-cv/" TargetMode="External"/><Relationship Id="rId3" Type="http://schemas.openxmlformats.org/officeDocument/2006/relationships/hyperlink" Target="http://www.ipol.im/pub/art/2012/abmh-rtmsa/" TargetMode="External"/><Relationship Id="rId5" Type="http://schemas.openxmlformats.org/officeDocument/2006/relationships/hyperlink" Target="https://www.google.it/url?sa=t&amp;rct=j&amp;q=&amp;esrc=s&amp;source=web&amp;cd=1&amp;cad=rja&amp;uact=8&amp;ved=0CCYQFjAA&amp;url=http%3A%2F%2Fwww.cs.ucla.edu%2F~dt%2Fpapers%2Fijcv88%2Fijcv88.pdf&amp;ei=d1hLVf_-LMSgsgHqi4CQBA&amp;usg=AFQjCNEosltbn4jzoDZz3sJ4D_jiQQ9HAA&amp;sig2=XWn8srFqKTHIGuJ0adMHGA&amp;bvm=bv.92765956,d.bGg" TargetMode="Externa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5.jpg"/><Relationship Id="rId3" Type="http://schemas.openxmlformats.org/officeDocument/2006/relationships/image" Target="../media/image04.jp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4064000" y="2057400"/>
            <a:ext cx="78231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erriweather Sans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Active Contour	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2032000" y="4343400"/>
            <a:ext cx="8534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25000"/>
              <a:buFont typeface="Times New Roman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Project for Cognitive Robotics course </a:t>
            </a:r>
            <a:br>
              <a:rPr b="0" baseline="0" i="0" lang="en-US" sz="2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</a:br>
            <a:r>
              <a:rPr b="0" baseline="0" i="0" lang="en-US" sz="2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A.A. 2014/2015</a:t>
            </a: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2032000" y="5627687"/>
            <a:ext cx="8534399" cy="331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25000"/>
              <a:buFont typeface="Times New Roman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Emanuele De Donatis – Filippo Garetti – Diego Rondelli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812800" y="0"/>
            <a:ext cx="955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25000"/>
              <a:buFont typeface="Merriweather Sans"/>
              <a:buNone/>
            </a:pPr>
            <a:r>
              <a:rPr b="1" baseline="0" i="0" lang="en-US" sz="3600" u="none" cap="none" strike="noStrike">
                <a:solidFill>
                  <a:srgbClr val="0033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Outline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914400" y="1143000"/>
            <a:ext cx="10363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Problem presentation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Image Acquisition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Learning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1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Processing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ROS architecture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0" y="6577011"/>
            <a:ext cx="6603999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25000"/>
              <a:buFont typeface="Merriweather Sans"/>
              <a:buNone/>
            </a:pPr>
            <a:r>
              <a:rPr b="1" baseline="0" i="0" lang="en-US" sz="1400" u="none" cap="none" strike="noStrike">
                <a:solidFill>
                  <a:srgbClr val="0033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Emanuele De Donatis – Filippo Garetti – Diego Rondelli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1400" u="none" cap="none" strike="noStrike">
              <a:solidFill>
                <a:srgbClr val="003366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812800" y="0"/>
            <a:ext cx="955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25000"/>
              <a:buFont typeface="Merriweather Sans"/>
              <a:buNone/>
            </a:pPr>
            <a:r>
              <a:rPr b="1" baseline="0" i="0" lang="en-US" sz="3600" u="none" cap="none" strike="noStrike">
                <a:solidFill>
                  <a:srgbClr val="0033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Processing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914400" y="1143000"/>
            <a:ext cx="10363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 Sans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Starting from the first frame the algorithm recognise the object thanks to the snake returned by the learning phase.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 Sans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At the next frames the algorithm have to recompute the shape of the object starting from the snake founded at the previous step.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 Sans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For every frame the output will be the snake image coordinates and this information will be used by the control algorithm of the robot arm.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0" y="6577011"/>
            <a:ext cx="6603999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25000"/>
              <a:buFont typeface="Merriweather Sans"/>
              <a:buNone/>
            </a:pPr>
            <a:r>
              <a:rPr b="1" baseline="0" i="0" lang="en-US" sz="1400" u="none" cap="none" strike="noStrike">
                <a:solidFill>
                  <a:srgbClr val="0033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Emanuele De Donatis – Filippo Garetti – Diego Rondelli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1400" u="none" cap="none" strike="noStrike">
              <a:solidFill>
                <a:srgbClr val="003366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812800" y="0"/>
            <a:ext cx="955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25000"/>
              <a:buFont typeface="Merriweather Sans"/>
              <a:buNone/>
            </a:pPr>
            <a:r>
              <a:rPr b="1" baseline="0" i="0" lang="en-US" sz="3600" u="none" cap="none" strike="noStrike">
                <a:solidFill>
                  <a:srgbClr val="0033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Outline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914400" y="1143000"/>
            <a:ext cx="10363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Problem presentation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Image Acquisition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Learning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Processing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1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ROS architecture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baseline="0" i="0" sz="32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0" y="6577011"/>
            <a:ext cx="6603999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25000"/>
              <a:buFont typeface="Merriweather Sans"/>
              <a:buNone/>
            </a:pPr>
            <a:r>
              <a:rPr b="1" baseline="0" i="0" lang="en-US" sz="1400" u="none" cap="none" strike="noStrike">
                <a:solidFill>
                  <a:srgbClr val="0033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Emanuele De Donatis – Filippo Garetti – Diego Rondelli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1400" u="none" cap="none" strike="noStrike">
              <a:solidFill>
                <a:srgbClr val="003366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812800" y="0"/>
            <a:ext cx="955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25000"/>
              <a:buFont typeface="Merriweather Sans"/>
              <a:buNone/>
            </a:pPr>
            <a:r>
              <a:rPr b="1" baseline="0" i="0" lang="en-US" sz="3600" u="none" cap="none" strike="noStrike">
                <a:solidFill>
                  <a:srgbClr val="0033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ROS Architecture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914400" y="1143000"/>
            <a:ext cx="47879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 Sans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The processing node will provide the shape of the object to the control system.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 Sans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Processing node needs the i</a:t>
            </a:r>
            <a:r>
              <a:rPr lang="en-US" sz="24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m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age and the camera information, provided by the camera driver, and the initial shape, provided by Leraning node.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 Sans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Camera Driver gets the picture from the Camera, Learning node gets the first shape from a picture provided by the user</a:t>
            </a:r>
          </a:p>
        </p:txBody>
      </p:sp>
      <p:sp>
        <p:nvSpPr>
          <p:cNvPr id="173" name="Shape 173"/>
          <p:cNvSpPr/>
          <p:nvPr/>
        </p:nvSpPr>
        <p:spPr>
          <a:xfrm>
            <a:off x="6827836" y="1338262"/>
            <a:ext cx="1554162" cy="1079499"/>
          </a:xfrm>
          <a:prstGeom prst="ellipse">
            <a:avLst/>
          </a:prstGeom>
          <a:solidFill>
            <a:schemeClr val="lt1"/>
          </a:solidFill>
          <a:ln cap="flat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erriweather Sans"/>
              <a:buNone/>
            </a:pPr>
            <a:r>
              <a:rPr b="0" baseline="0" i="0" lang="en-US" sz="18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Camera Driver</a:t>
            </a:r>
          </a:p>
        </p:txBody>
      </p:sp>
      <p:sp>
        <p:nvSpPr>
          <p:cNvPr id="174" name="Shape 174"/>
          <p:cNvSpPr/>
          <p:nvPr/>
        </p:nvSpPr>
        <p:spPr>
          <a:xfrm>
            <a:off x="9396411" y="2601911"/>
            <a:ext cx="1389061" cy="1079499"/>
          </a:xfrm>
          <a:prstGeom prst="ellipse">
            <a:avLst/>
          </a:prstGeom>
          <a:solidFill>
            <a:schemeClr val="lt1"/>
          </a:solidFill>
          <a:ln cap="flat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erriweather Sans"/>
              <a:buNone/>
            </a:pPr>
            <a:r>
              <a:rPr b="0" baseline="0" i="0" lang="en-US" sz="18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Processing</a:t>
            </a:r>
          </a:p>
        </p:txBody>
      </p:sp>
      <p:sp>
        <p:nvSpPr>
          <p:cNvPr id="175" name="Shape 175"/>
          <p:cNvSpPr/>
          <p:nvPr/>
        </p:nvSpPr>
        <p:spPr>
          <a:xfrm>
            <a:off x="6827836" y="4094162"/>
            <a:ext cx="1554162" cy="1081086"/>
          </a:xfrm>
          <a:prstGeom prst="ellipse">
            <a:avLst/>
          </a:prstGeom>
          <a:solidFill>
            <a:schemeClr val="lt1"/>
          </a:solidFill>
          <a:ln cap="flat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erriweather Sans"/>
              <a:buNone/>
            </a:pPr>
            <a:r>
              <a:rPr b="0" baseline="0" i="0" lang="en-US" sz="18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Learning</a:t>
            </a:r>
          </a:p>
        </p:txBody>
      </p:sp>
      <p:cxnSp>
        <p:nvCxnSpPr>
          <p:cNvPr id="176" name="Shape 176"/>
          <p:cNvCxnSpPr/>
          <p:nvPr/>
        </p:nvCxnSpPr>
        <p:spPr>
          <a:xfrm>
            <a:off x="8382000" y="1878011"/>
            <a:ext cx="1708149" cy="723900"/>
          </a:xfrm>
          <a:prstGeom prst="straightConnector1">
            <a:avLst/>
          </a:prstGeom>
          <a:solidFill>
            <a:schemeClr val="lt1"/>
          </a:solidFill>
          <a:ln cap="flat" w="254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7" name="Shape 177"/>
          <p:cNvCxnSpPr/>
          <p:nvPr/>
        </p:nvCxnSpPr>
        <p:spPr>
          <a:xfrm flipH="1" rot="10800000">
            <a:off x="8382000" y="3681412"/>
            <a:ext cx="1708149" cy="952499"/>
          </a:xfrm>
          <a:prstGeom prst="straightConnector1">
            <a:avLst/>
          </a:prstGeom>
          <a:solidFill>
            <a:schemeClr val="lt1"/>
          </a:solidFill>
          <a:ln cap="flat" w="254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8" name="Shape 178"/>
          <p:cNvSpPr txBox="1"/>
          <p:nvPr/>
        </p:nvSpPr>
        <p:spPr>
          <a:xfrm>
            <a:off x="9039225" y="1195387"/>
            <a:ext cx="174625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 Sans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Image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 Sans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Camera information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8839200" y="4278312"/>
            <a:ext cx="1668462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 Sans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First shape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10829925" y="2376486"/>
            <a:ext cx="1016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 Sans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Object shape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5994400" y="4456112"/>
            <a:ext cx="376236" cy="369886"/>
          </a:xfrm>
          <a:prstGeom prst="rect">
            <a:avLst/>
          </a:prstGeom>
          <a:solidFill>
            <a:schemeClr val="lt1"/>
          </a:solidFill>
          <a:ln cap="flat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cxnSp>
        <p:nvCxnSpPr>
          <p:cNvPr id="182" name="Shape 182"/>
          <p:cNvCxnSpPr/>
          <p:nvPr/>
        </p:nvCxnSpPr>
        <p:spPr>
          <a:xfrm flipH="1" rot="10800000">
            <a:off x="6370637" y="4633911"/>
            <a:ext cx="457200" cy="7937"/>
          </a:xfrm>
          <a:prstGeom prst="straightConnector1">
            <a:avLst/>
          </a:prstGeom>
          <a:solidFill>
            <a:schemeClr val="lt1"/>
          </a:solidFill>
          <a:ln cap="flat" w="254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3" name="Shape 183"/>
          <p:cNvSpPr txBox="1"/>
          <p:nvPr/>
        </p:nvSpPr>
        <p:spPr>
          <a:xfrm>
            <a:off x="5732462" y="4776787"/>
            <a:ext cx="903286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 Sans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Picture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5650" y="1631950"/>
            <a:ext cx="495299" cy="495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Shape 185"/>
          <p:cNvCxnSpPr/>
          <p:nvPr/>
        </p:nvCxnSpPr>
        <p:spPr>
          <a:xfrm flipH="1" rot="10800000">
            <a:off x="6330950" y="1878012"/>
            <a:ext cx="496886" cy="1587"/>
          </a:xfrm>
          <a:prstGeom prst="straightConnector1">
            <a:avLst/>
          </a:prstGeom>
          <a:solidFill>
            <a:schemeClr val="lt1"/>
          </a:solidFill>
          <a:ln cap="flat" w="254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6" name="Shape 186"/>
          <p:cNvCxnSpPr/>
          <p:nvPr/>
        </p:nvCxnSpPr>
        <p:spPr>
          <a:xfrm flipH="1" rot="10800000">
            <a:off x="10815636" y="3141662"/>
            <a:ext cx="627061" cy="1587"/>
          </a:xfrm>
          <a:prstGeom prst="straightConnector1">
            <a:avLst/>
          </a:prstGeom>
          <a:solidFill>
            <a:schemeClr val="lt1"/>
          </a:solidFill>
          <a:ln cap="flat" w="254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7" name="Shape 187"/>
          <p:cNvSpPr txBox="1"/>
          <p:nvPr/>
        </p:nvSpPr>
        <p:spPr>
          <a:xfrm>
            <a:off x="6083300" y="4519612"/>
            <a:ext cx="184149" cy="128587"/>
          </a:xfrm>
          <a:prstGeom prst="rect">
            <a:avLst/>
          </a:prstGeom>
          <a:solidFill>
            <a:schemeClr val="lt1"/>
          </a:solidFill>
          <a:ln cap="flat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5614987" y="2003425"/>
            <a:ext cx="1004887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 Sans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Camera</a:t>
            </a: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88586" y="5786437"/>
            <a:ext cx="1557337" cy="41116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0" y="6577011"/>
            <a:ext cx="6603999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25000"/>
              <a:buFont typeface="Merriweather Sans"/>
              <a:buNone/>
            </a:pPr>
            <a:r>
              <a:rPr b="1" baseline="0" i="0" lang="en-US" sz="1400" u="none" cap="none" strike="noStrike">
                <a:solidFill>
                  <a:srgbClr val="0033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Emanuele De Donatis – Filippo Garetti – Diego Rondelli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1400" u="none" cap="none" strike="noStrike">
              <a:solidFill>
                <a:srgbClr val="003366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812800" y="0"/>
            <a:ext cx="955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25000"/>
              <a:buFont typeface="Merriweather Sans"/>
              <a:buNone/>
            </a:pPr>
            <a:r>
              <a:rPr b="1" baseline="0" i="0" lang="en-US" sz="3600" u="none" cap="none" strike="noStrike">
                <a:solidFill>
                  <a:srgbClr val="0033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GIT Repository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914400" y="1143000"/>
            <a:ext cx="5080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 Sans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We start a GIT repository on github.com to share code during the developement process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0" baseline="0" i="0" lang="en-US" sz="2400" u="sng" cap="none" strike="noStrike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  <a:hlinkClick r:id="rId3"/>
              </a:rPr>
              <a:t>https://github.com/rondell/Cognitive-Robotics-Project.git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2400" u="sng" cap="none" strike="noStrike">
              <a:solidFill>
                <a:schemeClr val="hlink"/>
              </a:solidFill>
              <a:latin typeface="Merriweather Sans"/>
              <a:ea typeface="Merriweather Sans"/>
              <a:cs typeface="Merriweather Sans"/>
              <a:sym typeface="Merriweather Sans"/>
              <a:hlinkClick r:id="rId4"/>
            </a:endParaRP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85025" y="1143000"/>
            <a:ext cx="3105150" cy="1630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04050" y="3154361"/>
            <a:ext cx="3286124" cy="137318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0" y="6577011"/>
            <a:ext cx="6603999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25000"/>
              <a:buFont typeface="Merriweather Sans"/>
              <a:buNone/>
            </a:pPr>
            <a:r>
              <a:rPr b="1" baseline="0" i="0" lang="en-US" sz="1400" u="none" cap="none" strike="noStrike">
                <a:solidFill>
                  <a:srgbClr val="0033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Emanuele De Donatis – Filippo Garetti – Diego Rondelli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1400" u="none" cap="none" strike="noStrike">
              <a:solidFill>
                <a:srgbClr val="003366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812800" y="0"/>
            <a:ext cx="955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25000"/>
              <a:buFont typeface="Merriweather Sans"/>
              <a:buNone/>
            </a:pPr>
            <a:r>
              <a:rPr b="1" baseline="0" i="0" lang="en-US" sz="3600" u="none" cap="none" strike="noStrike">
                <a:solidFill>
                  <a:srgbClr val="0033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Bibliography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914400" y="1143000"/>
            <a:ext cx="10363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Image acquisition:</a:t>
            </a: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9900"/>
              </a:buClr>
              <a:buFont typeface="Noto Symbo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Learning/Processing: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Noto Symbol"/>
              <a:buChar char="▪"/>
            </a:pPr>
            <a:r>
              <a:rPr b="0" baseline="0" i="0" lang="en-US" sz="2800" u="sng" cap="none" strike="noStrike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  <a:hlinkClick r:id="rId3"/>
              </a:rPr>
              <a:t>A real time morphological snakes algorithm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(Luis Alvarez, Luis Baumela, Pablo Márquez-Neila, Pedro Henríquez)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Noto Symbol"/>
              <a:buChar char="▪"/>
            </a:pPr>
            <a:r>
              <a:rPr b="0" baseline="0" i="0" lang="en-US" sz="2800" u="sng" cap="none" strike="noStrike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  <a:hlinkClick r:id="rId4"/>
              </a:rPr>
              <a:t>Chan-Vese Segmentation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(Pascal Getreuer)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Noto Symbol"/>
              <a:buChar char="▪"/>
            </a:pPr>
            <a:r>
              <a:rPr b="0" baseline="0" i="0" lang="en-US" sz="2800" u="sng" cap="none" strike="noStrike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  <a:hlinkClick r:id="rId5"/>
              </a:rPr>
              <a:t>Snake: Active Contour Models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(Michael Kass, Andrew Witkin, Demetri Terzopoulos)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0" y="6577011"/>
            <a:ext cx="6603999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25000"/>
              <a:buFont typeface="Merriweather Sans"/>
              <a:buNone/>
            </a:pPr>
            <a:r>
              <a:rPr b="1" baseline="0" i="0" lang="en-US" sz="1400" u="none" cap="none" strike="noStrike">
                <a:solidFill>
                  <a:srgbClr val="0033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Emanuele De Donatis – Filippo Garetti – Diego Rondelli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1400" u="none" cap="none" strike="noStrike">
              <a:solidFill>
                <a:srgbClr val="003366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812800" y="0"/>
            <a:ext cx="955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25000"/>
              <a:buFont typeface="Merriweather Sans"/>
              <a:buNone/>
            </a:pPr>
            <a:r>
              <a:rPr b="1" baseline="0" i="0" lang="en-US" sz="3600" u="none" cap="none" strike="noStrike">
                <a:solidFill>
                  <a:srgbClr val="0033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Outline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914400" y="1143000"/>
            <a:ext cx="10363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1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Problem presentation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Image Acquisition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Learning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Processing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ROS architecture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0" y="6577011"/>
            <a:ext cx="6603999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25000"/>
              <a:buFont typeface="Merriweather Sans"/>
              <a:buNone/>
            </a:pPr>
            <a:r>
              <a:rPr b="1" baseline="0" i="0" lang="en-US" sz="1400" u="none" cap="none" strike="noStrike">
                <a:solidFill>
                  <a:srgbClr val="0033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Emanuele De Donatis – Filippo Garetti – Diego Rondelli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1400" u="none" cap="none" strike="noStrike">
              <a:solidFill>
                <a:srgbClr val="003366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812800" y="0"/>
            <a:ext cx="955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25000"/>
              <a:buFont typeface="Merriweather Sans"/>
              <a:buNone/>
            </a:pPr>
            <a:r>
              <a:rPr b="1" baseline="0" i="0" lang="en-US" sz="3600" u="none" cap="none" strike="noStrike">
                <a:solidFill>
                  <a:srgbClr val="0033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Problem Presentation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914400" y="1143000"/>
            <a:ext cx="10363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 Sans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The problem is to track an object with a deformable shape.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 Sans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We propose two possible approaches: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Automatic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Semiautomatic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0" y="6577011"/>
            <a:ext cx="6603999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25000"/>
              <a:buFont typeface="Merriweather Sans"/>
              <a:buNone/>
            </a:pPr>
            <a:r>
              <a:rPr b="1" baseline="0" i="0" lang="en-US" sz="1400" u="none" cap="none" strike="noStrike">
                <a:solidFill>
                  <a:srgbClr val="0033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Emanuele De Donatis – Filippo Garetti – Diego Rondelli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1400" u="none" cap="none" strike="noStrike">
              <a:solidFill>
                <a:srgbClr val="003366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812800" y="0"/>
            <a:ext cx="955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25000"/>
              <a:buFont typeface="Merriweather Sans"/>
              <a:buNone/>
            </a:pPr>
            <a:r>
              <a:rPr b="1" baseline="0" i="0" lang="en-US" sz="3600" u="none" cap="none" strike="noStrike">
                <a:solidFill>
                  <a:srgbClr val="0033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Problem Presenation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914400" y="1143000"/>
            <a:ext cx="10363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 Sans"/>
              <a:buNone/>
            </a:pPr>
            <a:r>
              <a:rPr b="1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Automatic approach: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 Sans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At first the system learn the shape of the object to be tracked with a picture of it.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 Sans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With the robot in front of the object the algorithm recognise </a:t>
            </a:r>
            <a:r>
              <a:rPr lang="en-US" sz="32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it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autonomusly; after the recogn</a:t>
            </a:r>
            <a:r>
              <a:rPr lang="en-US" sz="32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it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ion phase the system starts to keep track of the object.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 Sans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An alternative to the learning phase can be to use known carachteristics of the object in order to identify it.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0" y="6577011"/>
            <a:ext cx="6603999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25000"/>
              <a:buFont typeface="Merriweather Sans"/>
              <a:buNone/>
            </a:pPr>
            <a:r>
              <a:rPr b="1" baseline="0" i="0" lang="en-US" sz="1400" u="none" cap="none" strike="noStrike">
                <a:solidFill>
                  <a:srgbClr val="0033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Emanuele De Donatis – Filippo Garetti – Diego Rondelli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1400" u="none" cap="none" strike="noStrike">
              <a:solidFill>
                <a:srgbClr val="003366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812800" y="0"/>
            <a:ext cx="955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25000"/>
              <a:buFont typeface="Merriweather Sans"/>
              <a:buNone/>
            </a:pPr>
            <a:r>
              <a:rPr b="1" baseline="0" i="0" lang="en-US" sz="3600" u="none" cap="none" strike="noStrike">
                <a:solidFill>
                  <a:srgbClr val="0033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Problem Presenation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914400" y="1143000"/>
            <a:ext cx="10363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 Sans"/>
              <a:buNone/>
            </a:pPr>
            <a:r>
              <a:rPr b="1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Semiautomatic approach: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 Sans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With the robot in front of the object the operator centers </a:t>
            </a:r>
            <a:r>
              <a:rPr lang="en-US" sz="32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it 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on the screen and then the algorithm starts to recognise its shape.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0" y="6577011"/>
            <a:ext cx="6603999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25000"/>
              <a:buFont typeface="Merriweather Sans"/>
              <a:buNone/>
            </a:pPr>
            <a:r>
              <a:rPr b="1" baseline="0" i="0" lang="en-US" sz="1400" u="none" cap="none" strike="noStrike">
                <a:solidFill>
                  <a:srgbClr val="0033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Emanuele De Donatis – Filippo Garetti – Diego Rondelli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1400" u="none" cap="none" strike="noStrike">
              <a:solidFill>
                <a:srgbClr val="003366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812800" y="0"/>
            <a:ext cx="955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25000"/>
              <a:buFont typeface="Merriweather Sans"/>
              <a:buNone/>
            </a:pPr>
            <a:r>
              <a:rPr b="1" baseline="0" i="0" lang="en-US" sz="3600" u="none" cap="none" strike="noStrike">
                <a:solidFill>
                  <a:srgbClr val="0033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Outline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1143000"/>
            <a:ext cx="10363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Problem presentation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1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Image Acquisition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Learning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Processing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ROS architecture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0" y="6577011"/>
            <a:ext cx="6603999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25000"/>
              <a:buFont typeface="Merriweather Sans"/>
              <a:buNone/>
            </a:pPr>
            <a:r>
              <a:rPr b="1" baseline="0" i="0" lang="en-US" sz="1400" u="none" cap="none" strike="noStrike">
                <a:solidFill>
                  <a:srgbClr val="0033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Emanuele De Donatis – Filippo Garetti – Diego Rondelli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1400" u="none" cap="none" strike="noStrike">
              <a:solidFill>
                <a:srgbClr val="003366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812800" y="0"/>
            <a:ext cx="955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25000"/>
              <a:buFont typeface="Merriweather Sans"/>
              <a:buNone/>
            </a:pPr>
            <a:r>
              <a:rPr b="1" baseline="0" i="0" lang="en-US" sz="3600" u="none" cap="none" strike="noStrike">
                <a:solidFill>
                  <a:srgbClr val="0033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Image Acquisition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914400" y="1143000"/>
            <a:ext cx="10363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Hardware: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Noto Symbol"/>
              <a:buChar char="▪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1stVision AVT  Prosilica GC650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90Hz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659x493 frame resolution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Software: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Noto Symbol"/>
              <a:buChar char="▪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Prosilica ROS Driver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5986" y="2270125"/>
            <a:ext cx="4011611" cy="224631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0" y="6577011"/>
            <a:ext cx="6603999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25000"/>
              <a:buFont typeface="Merriweather Sans"/>
              <a:buNone/>
            </a:pPr>
            <a:r>
              <a:rPr b="1" baseline="0" i="0" lang="en-US" sz="1400" u="none" cap="none" strike="noStrike">
                <a:solidFill>
                  <a:srgbClr val="0033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Emanuele De Donatis – Filippo Garetti – Diego Rondelli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1400" u="none" cap="none" strike="noStrike">
              <a:solidFill>
                <a:srgbClr val="003366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1950" y="1363662"/>
            <a:ext cx="2579686" cy="71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12800" y="0"/>
            <a:ext cx="955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25000"/>
              <a:buFont typeface="Merriweather Sans"/>
              <a:buNone/>
            </a:pPr>
            <a:r>
              <a:rPr b="1" baseline="0" i="0" lang="en-US" sz="3600" u="none" cap="none" strike="noStrike">
                <a:solidFill>
                  <a:srgbClr val="0033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Outline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914400" y="1143000"/>
            <a:ext cx="10363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Problem presentation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Image Acquisition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1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Learning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Processing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Times New Roman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ROS architecture</a:t>
            </a: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66"/>
              </a:buClr>
              <a:buFont typeface="Times New Roman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0" y="6577011"/>
            <a:ext cx="6603999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25000"/>
              <a:buFont typeface="Merriweather Sans"/>
              <a:buNone/>
            </a:pPr>
            <a:r>
              <a:rPr b="1" baseline="0" i="0" lang="en-US" sz="1400" u="none" cap="none" strike="noStrike">
                <a:solidFill>
                  <a:srgbClr val="0033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Emanuele De Donatis – Filippo Garetti – Diego Rondelli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1400" u="none" cap="none" strike="noStrike">
              <a:solidFill>
                <a:srgbClr val="003366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12800" y="0"/>
            <a:ext cx="955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25000"/>
              <a:buFont typeface="Merriweather Sans"/>
              <a:buNone/>
            </a:pPr>
            <a:r>
              <a:rPr b="1" baseline="0" i="0" lang="en-US" sz="3600" u="none" cap="none" strike="noStrike">
                <a:solidFill>
                  <a:srgbClr val="0033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Learning</a:t>
            </a:r>
          </a:p>
        </p:txBody>
      </p:sp>
      <p:pic>
        <p:nvPicPr>
          <p:cNvPr id="143" name="Shape 1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5075" y="1143000"/>
            <a:ext cx="2671761" cy="26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idx="2" type="body"/>
          </p:nvPr>
        </p:nvSpPr>
        <p:spPr>
          <a:xfrm>
            <a:off x="914400" y="1143000"/>
            <a:ext cx="10363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 Sans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To be sure to detect the right object is necessary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 Sans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to learn its shape During an offline phase.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 Sans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We can use an algorithm that detect the object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 Sans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shape and return a snake object.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 Sans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This result is used to detect the shape of the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 Sans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object  in the first frames in the processing phase.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0" y="6577011"/>
            <a:ext cx="6603999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25000"/>
              <a:buFont typeface="Merriweather Sans"/>
              <a:buNone/>
            </a:pPr>
            <a:r>
              <a:rPr b="1" baseline="0" i="0" lang="en-US" sz="1400" u="none" cap="none" strike="noStrike">
                <a:solidFill>
                  <a:srgbClr val="0033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Emanuele De Donatis – Filippo Garetti – Diego Rondelli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1400" u="none" cap="none" strike="noStrike">
              <a:solidFill>
                <a:srgbClr val="003366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1_PoliLightBlue3">
  <a:themeElements>
    <a:clrScheme name="PoliLightBlue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liLightBlue3">
  <a:themeElements>
    <a:clrScheme name="PoliLightBlue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PoliLightBlue3">
  <a:themeElements>
    <a:clrScheme name="PoliLightBlue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